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 id="2147483696" r:id="rId2"/>
  </p:sldMasterIdLst>
  <p:notesMasterIdLst>
    <p:notesMasterId r:id="rId48"/>
  </p:notesMasterIdLst>
  <p:sldIdLst>
    <p:sldId id="344" r:id="rId3"/>
    <p:sldId id="327" r:id="rId4"/>
    <p:sldId id="345" r:id="rId5"/>
    <p:sldId id="309" r:id="rId6"/>
    <p:sldId id="346" r:id="rId7"/>
    <p:sldId id="347" r:id="rId8"/>
    <p:sldId id="330" r:id="rId9"/>
    <p:sldId id="331" r:id="rId10"/>
    <p:sldId id="332" r:id="rId11"/>
    <p:sldId id="311" r:id="rId12"/>
    <p:sldId id="312" r:id="rId13"/>
    <p:sldId id="313" r:id="rId14"/>
    <p:sldId id="314" r:id="rId15"/>
    <p:sldId id="323" r:id="rId16"/>
    <p:sldId id="324" r:id="rId17"/>
    <p:sldId id="338" r:id="rId18"/>
    <p:sldId id="355" r:id="rId19"/>
    <p:sldId id="356" r:id="rId20"/>
    <p:sldId id="333" r:id="rId21"/>
    <p:sldId id="342" r:id="rId22"/>
    <p:sldId id="336" r:id="rId23"/>
    <p:sldId id="343" r:id="rId24"/>
    <p:sldId id="301" r:id="rId25"/>
    <p:sldId id="358" r:id="rId26"/>
    <p:sldId id="300" r:id="rId27"/>
    <p:sldId id="359" r:id="rId28"/>
    <p:sldId id="305" r:id="rId29"/>
    <p:sldId id="308" r:id="rId30"/>
    <p:sldId id="293" r:id="rId31"/>
    <p:sldId id="281" r:id="rId32"/>
    <p:sldId id="348" r:id="rId33"/>
    <p:sldId id="278" r:id="rId34"/>
    <p:sldId id="349" r:id="rId35"/>
    <p:sldId id="307" r:id="rId36"/>
    <p:sldId id="276" r:id="rId37"/>
    <p:sldId id="265" r:id="rId38"/>
    <p:sldId id="266" r:id="rId39"/>
    <p:sldId id="329" r:id="rId40"/>
    <p:sldId id="340" r:id="rId41"/>
    <p:sldId id="352" r:id="rId42"/>
    <p:sldId id="351" r:id="rId43"/>
    <p:sldId id="272" r:id="rId44"/>
    <p:sldId id="353" r:id="rId45"/>
    <p:sldId id="350" r:id="rId46"/>
    <p:sldId id="354" r:id="rId4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5" autoAdjust="0"/>
    <p:restoredTop sz="64969" autoAdjust="0"/>
  </p:normalViewPr>
  <p:slideViewPr>
    <p:cSldViewPr snapToGrid="0">
      <p:cViewPr varScale="1">
        <p:scale>
          <a:sx n="85" d="100"/>
          <a:sy n="85" d="100"/>
        </p:scale>
        <p:origin x="90" y="90"/>
      </p:cViewPr>
      <p:guideLst/>
    </p:cSldViewPr>
  </p:slideViewPr>
  <p:outlineViewPr>
    <p:cViewPr>
      <p:scale>
        <a:sx n="33" d="100"/>
        <a:sy n="33" d="100"/>
      </p:scale>
      <p:origin x="0" y="0"/>
    </p:cViewPr>
  </p:outlineViewPr>
  <p:notesTextViewPr>
    <p:cViewPr>
      <p:scale>
        <a:sx n="150" d="100"/>
        <a:sy n="150" d="100"/>
      </p:scale>
      <p:origin x="0" y="0"/>
    </p:cViewPr>
  </p:notesTextViewPr>
  <p:notesViewPr>
    <p:cSldViewPr snapToGrid="0">
      <p:cViewPr varScale="1">
        <p:scale>
          <a:sx n="78" d="100"/>
          <a:sy n="78" d="100"/>
        </p:scale>
        <p:origin x="1980"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64" tIns="46582" rIns="93164" bIns="46582" rtlCol="0"/>
          <a:lstStyle>
            <a:lvl1pPr algn="r">
              <a:defRPr sz="1200"/>
            </a:lvl1pPr>
          </a:lstStyle>
          <a:p>
            <a:fld id="{F46E83BF-B287-4002-9418-D3C9E911E65A}" type="datetimeFigureOut">
              <a:rPr lang="en-US" smtClean="0"/>
              <a:t>5/20/2019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64" tIns="46582" rIns="93164" bIns="4658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4" tIns="46582" rIns="93164" bIns="46582" rtlCol="0" anchor="b"/>
          <a:lstStyle>
            <a:lvl1pPr algn="r">
              <a:defRPr sz="1200"/>
            </a:lvl1pPr>
          </a:lstStyle>
          <a:p>
            <a:fld id="{423E1371-E6DE-4DC0-BDFD-B452BC05855F}" type="slidenum">
              <a:rPr lang="en-US" smtClean="0"/>
              <a:t>‹#›</a:t>
            </a:fld>
            <a:endParaRPr lang="en-US"/>
          </a:p>
        </p:txBody>
      </p:sp>
    </p:spTree>
    <p:extLst>
      <p:ext uri="{BB962C8B-B14F-4D97-AF65-F5344CB8AC3E}">
        <p14:creationId xmlns:p14="http://schemas.microsoft.com/office/powerpoint/2010/main" val="1488090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88950"/>
            <a:ext cx="5575300" cy="3136900"/>
          </a:xfrm>
        </p:spPr>
      </p:sp>
      <p:sp>
        <p:nvSpPr>
          <p:cNvPr id="3" name="Notes Placeholder 2"/>
          <p:cNvSpPr>
            <a:spLocks noGrp="1"/>
          </p:cNvSpPr>
          <p:nvPr>
            <p:ph type="body" idx="1"/>
          </p:nvPr>
        </p:nvSpPr>
        <p:spPr>
          <a:xfrm>
            <a:off x="701040" y="3717758"/>
            <a:ext cx="5662690" cy="5474368"/>
          </a:xfrm>
        </p:spPr>
        <p:txBody>
          <a:bodyPr/>
          <a:lstStyle/>
          <a:p>
            <a:r>
              <a:rPr lang="en-US" sz="1600" b="1" dirty="0" smtClean="0">
                <a:cs typeface="Calibri" panose="020F0502020204030204" pitchFamily="34" charset="0"/>
              </a:rPr>
              <a:t>Because</a:t>
            </a:r>
            <a:r>
              <a:rPr lang="en-US" sz="1600" b="1" baseline="0" dirty="0" smtClean="0">
                <a:cs typeface="Calibri" panose="020F0502020204030204" pitchFamily="34" charset="0"/>
              </a:rPr>
              <a:t> of our research and support, </a:t>
            </a:r>
            <a:r>
              <a:rPr lang="en-US" sz="1600" b="1" dirty="0" smtClean="0">
                <a:cs typeface="Calibri" panose="020F0502020204030204" pitchFamily="34" charset="0"/>
              </a:rPr>
              <a:t>Washington </a:t>
            </a:r>
            <a:r>
              <a:rPr lang="en-US" sz="1600" b="1" dirty="0">
                <a:cs typeface="Calibri" panose="020F0502020204030204" pitchFamily="34" charset="0"/>
              </a:rPr>
              <a:t>State has </a:t>
            </a:r>
            <a:r>
              <a:rPr lang="en-US" sz="1600" b="1" dirty="0" smtClean="0">
                <a:cs typeface="Calibri" panose="020F0502020204030204" pitchFamily="34" charset="0"/>
              </a:rPr>
              <a:t>been </a:t>
            </a:r>
            <a:r>
              <a:rPr lang="en-US" sz="1600" b="1" dirty="0">
                <a:cs typeface="Calibri" panose="020F0502020204030204" pitchFamily="34" charset="0"/>
              </a:rPr>
              <a:t>a national leader in the </a:t>
            </a:r>
            <a:r>
              <a:rPr lang="en-US" sz="1600" b="1" dirty="0" smtClean="0">
                <a:cs typeface="Calibri" panose="020F0502020204030204" pitchFamily="34" charset="0"/>
              </a:rPr>
              <a:t>development </a:t>
            </a:r>
            <a:r>
              <a:rPr lang="en-US" sz="1600" b="1" dirty="0">
                <a:cs typeface="Calibri" panose="020F0502020204030204" pitchFamily="34" charset="0"/>
              </a:rPr>
              <a:t>of instream flows. </a:t>
            </a:r>
            <a:endParaRPr lang="en-US" sz="1600" b="1" dirty="0" smtClean="0">
              <a:cs typeface="Calibri" panose="020F0502020204030204" pitchFamily="34" charset="0"/>
            </a:endParaRPr>
          </a:p>
          <a:p>
            <a:endParaRPr lang="en-US" sz="1600" b="1" dirty="0" smtClean="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smtClean="0"/>
              <a:t>And</a:t>
            </a:r>
            <a:r>
              <a:rPr lang="en-US" sz="1600" b="0" baseline="0" dirty="0" smtClean="0"/>
              <a:t> </a:t>
            </a:r>
            <a:r>
              <a:rPr lang="en-US" sz="1600" b="0" dirty="0" smtClean="0"/>
              <a:t>I’ve been working on ISF science and policy since I started with Ecology in 2002</a:t>
            </a:r>
            <a:r>
              <a:rPr lang="en-US" sz="1600" b="0" baseline="0" dirty="0" smtClean="0"/>
              <a:t>.</a:t>
            </a:r>
          </a:p>
          <a:p>
            <a:endParaRPr lang="en-US" sz="1600" b="0" dirty="0">
              <a:cs typeface="Calibri" panose="020F0502020204030204" pitchFamily="34" charset="0"/>
            </a:endParaRPr>
          </a:p>
          <a:p>
            <a:r>
              <a:rPr lang="en-US" sz="1600" b="1" dirty="0"/>
              <a:t>Today I hope to give you </a:t>
            </a:r>
            <a:r>
              <a:rPr lang="en-US" sz="1600" b="1" dirty="0" smtClean="0"/>
              <a:t>an </a:t>
            </a:r>
            <a:r>
              <a:rPr lang="en-US" sz="1600" b="1" dirty="0"/>
              <a:t>understanding of the what's, why’s, and how's of ISFs and </a:t>
            </a:r>
            <a:r>
              <a:rPr lang="en-US" sz="1600" b="1" dirty="0" smtClean="0"/>
              <a:t>their recent impact </a:t>
            </a:r>
            <a:r>
              <a:rPr lang="en-US" sz="1600" b="1" dirty="0"/>
              <a:t>on water </a:t>
            </a:r>
            <a:r>
              <a:rPr lang="en-US" sz="1600" b="1" dirty="0" smtClean="0"/>
              <a:t>availability</a:t>
            </a:r>
          </a:p>
          <a:p>
            <a:endParaRPr lang="en-US" sz="1600" dirty="0"/>
          </a:p>
          <a:p>
            <a:endParaRPr lang="en-US" sz="1600" dirty="0"/>
          </a:p>
          <a:p>
            <a:r>
              <a:rPr lang="en-US" sz="1600" b="0" baseline="0" dirty="0" smtClean="0"/>
              <a:t>Over the years, I’ve conducted numerous ISF studies, </a:t>
            </a:r>
          </a:p>
          <a:p>
            <a:r>
              <a:rPr lang="en-US" sz="1600" b="1" baseline="0" dirty="0" smtClean="0"/>
              <a:t>helped many watershed groups develop the instream flow component of their watershed plans, </a:t>
            </a:r>
          </a:p>
          <a:p>
            <a:r>
              <a:rPr lang="en-US" sz="1600" b="0" baseline="0" dirty="0" smtClean="0"/>
              <a:t>and worked to improved the science behind our instream flow recommendations</a:t>
            </a:r>
            <a:endParaRPr lang="en-US" sz="1600" b="0" dirty="0" smtClean="0"/>
          </a:p>
          <a:p>
            <a:endParaRPr lang="en-US" sz="1600"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smtClean="0">
                <a:cs typeface="Arial" charset="0"/>
              </a:rPr>
              <a:t>Because much of my work involves technical discussions and negotiations with a lay audience,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smtClean="0">
                <a:cs typeface="Arial" charset="0"/>
              </a:rPr>
              <a:t/>
            </a:r>
            <a:br>
              <a:rPr lang="en-US" sz="1600" b="1" dirty="0" smtClean="0">
                <a:cs typeface="Arial" charset="0"/>
              </a:rPr>
            </a:br>
            <a:r>
              <a:rPr lang="en-US" sz="1600" b="0" dirty="0" smtClean="0">
                <a:cs typeface="Arial" charset="0"/>
              </a:rPr>
              <a:t>I’ve found trust to be critically important.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smtClean="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smtClean="0">
                <a:cs typeface="Arial" charset="0"/>
              </a:rPr>
              <a:t>To develop and maintain this trust, </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a:t>
            </a:fld>
            <a:endParaRPr kumimoji="1" lang="ja-JP" altLang="en-US"/>
          </a:p>
        </p:txBody>
      </p:sp>
    </p:spTree>
    <p:extLst>
      <p:ext uri="{BB962C8B-B14F-4D97-AF65-F5344CB8AC3E}">
        <p14:creationId xmlns:p14="http://schemas.microsoft.com/office/powerpoint/2010/main" val="3466949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DE34597C-BC78-43D7-BB8F-08D27B11CB40}" type="slidenum">
              <a:rPr lang="en-US" smtClean="0">
                <a:solidFill>
                  <a:prstClr val="black"/>
                </a:solidFill>
                <a:latin typeface="Arial" charset="0"/>
              </a:rPr>
              <a:pPr/>
              <a:t>10</a:t>
            </a:fld>
            <a:endParaRPr lang="en-US" smtClean="0">
              <a:solidFill>
                <a:prstClr val="black"/>
              </a:solidFill>
              <a:latin typeface="Arial" charset="0"/>
            </a:endParaRPr>
          </a:p>
        </p:txBody>
      </p:sp>
      <p:sp>
        <p:nvSpPr>
          <p:cNvPr id="43011" name="Rectangle 2"/>
          <p:cNvSpPr>
            <a:spLocks noGrp="1" noRot="1" noChangeAspect="1" noChangeArrowheads="1" noTextEdit="1"/>
          </p:cNvSpPr>
          <p:nvPr>
            <p:ph type="sldImg"/>
          </p:nvPr>
        </p:nvSpPr>
        <p:spPr>
          <a:xfrm>
            <a:off x="552450" y="531813"/>
            <a:ext cx="5575300" cy="3136900"/>
          </a:xfrm>
          <a:ln/>
        </p:spPr>
      </p:sp>
      <p:sp>
        <p:nvSpPr>
          <p:cNvPr id="43012" name="Rectangle 3"/>
          <p:cNvSpPr>
            <a:spLocks noGrp="1" noChangeArrowheads="1"/>
          </p:cNvSpPr>
          <p:nvPr>
            <p:ph type="body" idx="1"/>
          </p:nvPr>
        </p:nvSpPr>
        <p:spPr>
          <a:xfrm>
            <a:off x="551677" y="3759199"/>
            <a:ext cx="5713200" cy="5434227"/>
          </a:xfrm>
          <a:noFill/>
          <a:ln/>
        </p:spPr>
        <p:txBody>
          <a:bodyPr>
            <a:normAutofit/>
          </a:bodyPr>
          <a:lstStyle/>
          <a:p>
            <a:r>
              <a:rPr lang="en-US" sz="1400" b="1" dirty="0"/>
              <a:t>To </a:t>
            </a:r>
            <a:r>
              <a:rPr lang="en-US" sz="1400" b="1" dirty="0" smtClean="0"/>
              <a:t>help understand </a:t>
            </a:r>
            <a:r>
              <a:rPr lang="en-US" sz="1400" b="1" dirty="0"/>
              <a:t>instream flows, </a:t>
            </a:r>
            <a:r>
              <a:rPr lang="en-US" sz="1400" b="1" dirty="0" smtClean="0"/>
              <a:t>we should have an </a:t>
            </a:r>
            <a:r>
              <a:rPr lang="en-US" sz="1400" b="1" dirty="0"/>
              <a:t>understanding of stream hydrology and streamflow statistics. </a:t>
            </a:r>
            <a:endParaRPr lang="en-US" sz="1400" b="1" dirty="0" smtClean="0"/>
          </a:p>
          <a:p>
            <a:endParaRPr lang="en-US" sz="1400" b="1" dirty="0">
              <a:solidFill>
                <a:srgbClr val="000000"/>
              </a:solidFill>
              <a:cs typeface="Arial" pitchFamily="34" charset="0"/>
            </a:endParaRPr>
          </a:p>
          <a:p>
            <a:r>
              <a:rPr lang="en-US" sz="1400" dirty="0" smtClean="0">
                <a:solidFill>
                  <a:srgbClr val="000000"/>
                </a:solidFill>
                <a:cs typeface="Arial" pitchFamily="34" charset="0"/>
              </a:rPr>
              <a:t>Here </a:t>
            </a:r>
            <a:r>
              <a:rPr lang="en-US" sz="1400" dirty="0">
                <a:solidFill>
                  <a:srgbClr val="000000"/>
                </a:solidFill>
                <a:cs typeface="Arial" pitchFamily="34" charset="0"/>
              </a:rPr>
              <a:t>is a hydrograph showing two </a:t>
            </a:r>
            <a:r>
              <a:rPr lang="en-US" sz="1400" dirty="0" smtClean="0">
                <a:solidFill>
                  <a:srgbClr val="000000"/>
                </a:solidFill>
                <a:cs typeface="Arial" pitchFamily="34" charset="0"/>
              </a:rPr>
              <a:t>different years </a:t>
            </a:r>
            <a:r>
              <a:rPr lang="en-US" sz="1400" dirty="0">
                <a:solidFill>
                  <a:srgbClr val="000000"/>
                </a:solidFill>
                <a:cs typeface="Arial" pitchFamily="34" charset="0"/>
              </a:rPr>
              <a:t>of daily stream flow data on </a:t>
            </a:r>
            <a:r>
              <a:rPr lang="en-US" sz="1400" dirty="0" smtClean="0">
                <a:solidFill>
                  <a:srgbClr val="000000"/>
                </a:solidFill>
                <a:cs typeface="Arial" pitchFamily="34" charset="0"/>
              </a:rPr>
              <a:t>Clover Creek.  What was the Highest flow?   381cfs</a:t>
            </a:r>
          </a:p>
          <a:p>
            <a:endParaRPr lang="en-US" sz="1400" b="1" dirty="0">
              <a:solidFill>
                <a:srgbClr val="000000"/>
              </a:solidFill>
              <a:cs typeface="Arial" pitchFamily="34" charset="0"/>
            </a:endParaRPr>
          </a:p>
          <a:p>
            <a:pPr>
              <a:defRPr/>
            </a:pPr>
            <a:r>
              <a:rPr lang="en-US" sz="1400" b="1" dirty="0" smtClean="0">
                <a:cs typeface="Arial" pitchFamily="34" charset="0"/>
              </a:rPr>
              <a:t>This graph uses a normal or linear scale graph where each gridline represents the same interval, in this case the vertical interval is 25 cubic feet</a:t>
            </a:r>
            <a:r>
              <a:rPr lang="en-US" sz="1400" b="1" baseline="0" dirty="0" smtClean="0">
                <a:cs typeface="Arial" pitchFamily="34" charset="0"/>
              </a:rPr>
              <a:t> per second or cfs.</a:t>
            </a:r>
          </a:p>
          <a:p>
            <a:pPr>
              <a:defRPr/>
            </a:pPr>
            <a:endParaRPr lang="en-US" sz="1400" b="1" dirty="0">
              <a:cs typeface="Arial" pitchFamily="34" charset="0"/>
            </a:endParaRPr>
          </a:p>
          <a:p>
            <a:pPr>
              <a:defRPr/>
            </a:pPr>
            <a:r>
              <a:rPr lang="en-US" sz="1400" dirty="0" smtClean="0"/>
              <a:t>As </a:t>
            </a:r>
            <a:r>
              <a:rPr lang="en-US" sz="1400" dirty="0"/>
              <a:t>you can see, streamflows </a:t>
            </a:r>
            <a:r>
              <a:rPr lang="en-US" sz="1400" dirty="0" smtClean="0"/>
              <a:t>vary…a </a:t>
            </a:r>
            <a:r>
              <a:rPr lang="en-US" sz="1400" dirty="0"/>
              <a:t>lot.  </a:t>
            </a:r>
          </a:p>
          <a:p>
            <a:pPr defTabSz="898137">
              <a:defRPr/>
            </a:pPr>
            <a:endParaRPr lang="en-US" sz="1400" b="1" dirty="0"/>
          </a:p>
          <a:p>
            <a:pPr defTabSz="898137">
              <a:defRPr/>
            </a:pPr>
            <a:r>
              <a:rPr lang="en-US" sz="1400" b="1" dirty="0" smtClean="0"/>
              <a:t>They vary daily: </a:t>
            </a:r>
            <a:r>
              <a:rPr lang="en-US" sz="1400" b="1" baseline="0" dirty="0" smtClean="0"/>
              <a:t>In 1997, the December </a:t>
            </a:r>
            <a:r>
              <a:rPr lang="en-US" sz="1400" b="1" dirty="0" smtClean="0"/>
              <a:t>29</a:t>
            </a:r>
            <a:r>
              <a:rPr lang="en-US" sz="1400" b="1" baseline="0" dirty="0" smtClean="0"/>
              <a:t> streamflow was </a:t>
            </a:r>
            <a:r>
              <a:rPr lang="en-US" sz="1400" b="1" dirty="0" smtClean="0"/>
              <a:t>205</a:t>
            </a:r>
            <a:r>
              <a:rPr lang="en-US" sz="1400" b="1" baseline="0" dirty="0" smtClean="0"/>
              <a:t> cfs. On December 30 the streamflow increased to 291 cfs. </a:t>
            </a:r>
          </a:p>
          <a:p>
            <a:pPr defTabSz="898137">
              <a:defRPr/>
            </a:pPr>
            <a:endParaRPr lang="en-US" sz="1400" b="1" dirty="0">
              <a:cs typeface="Arial" pitchFamily="34" charset="0"/>
            </a:endParaRPr>
          </a:p>
          <a:p>
            <a:pPr marL="0" marR="0" lvl="0" indent="0" algn="l" defTabSz="898137" rtl="0" eaLnBrk="1" fontAlgn="auto" latinLnBrk="0" hangingPunct="1">
              <a:lnSpc>
                <a:spcPct val="100000"/>
              </a:lnSpc>
              <a:spcBef>
                <a:spcPts val="0"/>
              </a:spcBef>
              <a:spcAft>
                <a:spcPts val="0"/>
              </a:spcAft>
              <a:buClrTx/>
              <a:buSzTx/>
              <a:buFontTx/>
              <a:buNone/>
              <a:tabLst/>
              <a:defRPr/>
            </a:pPr>
            <a:r>
              <a:rPr lang="en-US" sz="1400" dirty="0" smtClean="0">
                <a:cs typeface="Arial" pitchFamily="34" charset="0"/>
              </a:rPr>
              <a:t>They vary yearly: In 1997, the </a:t>
            </a:r>
            <a:r>
              <a:rPr lang="en-US" sz="1400" dirty="0" smtClean="0"/>
              <a:t>January 3rd</a:t>
            </a:r>
            <a:r>
              <a:rPr lang="en-US" sz="1400" baseline="0" dirty="0" smtClean="0"/>
              <a:t> streamflow was 381</a:t>
            </a:r>
            <a:r>
              <a:rPr lang="en-US" sz="1400" dirty="0" smtClean="0">
                <a:cs typeface="Arial" pitchFamily="34" charset="0"/>
              </a:rPr>
              <a:t> cfs. In 2014 on the same day, flows were</a:t>
            </a:r>
            <a:r>
              <a:rPr lang="en-US" sz="1400" baseline="0" dirty="0" smtClean="0">
                <a:cs typeface="Arial" pitchFamily="34" charset="0"/>
              </a:rPr>
              <a:t> only 23 cfs.</a:t>
            </a:r>
            <a:r>
              <a:rPr lang="en-US" sz="1400" dirty="0" smtClean="0">
                <a:cs typeface="Arial" pitchFamily="34" charset="0"/>
              </a:rPr>
              <a:t> </a:t>
            </a:r>
          </a:p>
          <a:p>
            <a:pPr marL="0" marR="0" lvl="0" indent="0" algn="l" defTabSz="898137" rtl="0" eaLnBrk="1" fontAlgn="auto" latinLnBrk="0" hangingPunct="1">
              <a:lnSpc>
                <a:spcPct val="100000"/>
              </a:lnSpc>
              <a:spcBef>
                <a:spcPts val="0"/>
              </a:spcBef>
              <a:spcAft>
                <a:spcPts val="0"/>
              </a:spcAft>
              <a:buClrTx/>
              <a:buSzTx/>
              <a:buFontTx/>
              <a:buNone/>
              <a:tabLst/>
              <a:defRPr/>
            </a:pPr>
            <a:endParaRPr lang="en-US" sz="1400" b="1" dirty="0" smtClean="0">
              <a:cs typeface="Arial" pitchFamily="34" charset="0"/>
            </a:endParaRPr>
          </a:p>
          <a:p>
            <a:pPr defTabSz="898137">
              <a:defRPr/>
            </a:pPr>
            <a:r>
              <a:rPr lang="en-US" sz="1400" b="1" dirty="0" smtClean="0">
                <a:cs typeface="Arial" pitchFamily="34" charset="0"/>
              </a:rPr>
              <a:t>And they </a:t>
            </a:r>
            <a:r>
              <a:rPr lang="en-US" sz="1400" b="1" dirty="0">
                <a:cs typeface="Arial" pitchFamily="34" charset="0"/>
              </a:rPr>
              <a:t>vary </a:t>
            </a:r>
            <a:r>
              <a:rPr lang="en-US" sz="1400" b="1" dirty="0" smtClean="0">
                <a:cs typeface="Arial" pitchFamily="34" charset="0"/>
              </a:rPr>
              <a:t>seasonally: This system has wet winters and dry summers </a:t>
            </a:r>
            <a:endParaRPr lang="en-US" sz="1400" b="1" dirty="0">
              <a:cs typeface="Arial" pitchFamily="34" charset="0"/>
            </a:endParaRPr>
          </a:p>
          <a:p>
            <a:pPr defTabSz="898137">
              <a:defRPr/>
            </a:pPr>
            <a:endParaRPr lang="en-US" sz="1400" b="1" dirty="0">
              <a:cs typeface="Arial" pitchFamily="34" charset="0"/>
            </a:endParaRPr>
          </a:p>
          <a:p>
            <a:pPr defTabSz="898137">
              <a:defRPr/>
            </a:pPr>
            <a:r>
              <a:rPr lang="en-US" sz="1400" dirty="0">
                <a:cs typeface="Arial" pitchFamily="34" charset="0"/>
              </a:rPr>
              <a:t>With linear graphs it’s easy to see the large difference between stream flows, but </a:t>
            </a:r>
            <a:r>
              <a:rPr lang="en-US" sz="1400" dirty="0" smtClean="0">
                <a:cs typeface="Arial" pitchFamily="34" charset="0"/>
              </a:rPr>
              <a:t>low flow can get lost in the width of the line.  </a:t>
            </a:r>
          </a:p>
          <a:p>
            <a:pPr defTabSz="898137">
              <a:defRPr/>
            </a:pPr>
            <a:endParaRPr lang="en-US" sz="1400" b="1" dirty="0">
              <a:cs typeface="Arial" pitchFamily="34" charset="0"/>
            </a:endParaRPr>
          </a:p>
          <a:p>
            <a:pPr defTabSz="898137">
              <a:defRPr/>
            </a:pPr>
            <a:r>
              <a:rPr lang="en-US" sz="1400" b="1" dirty="0" smtClean="0">
                <a:cs typeface="Arial" pitchFamily="34" charset="0"/>
              </a:rPr>
              <a:t>For example, can anyone tell me the lowest flow? </a:t>
            </a:r>
          </a:p>
          <a:p>
            <a:pPr defTabSz="898137">
              <a:defRPr/>
            </a:pPr>
            <a:endParaRPr lang="en-US" sz="1400" b="1" dirty="0" smtClean="0">
              <a:cs typeface="Arial" pitchFamily="34" charset="0"/>
            </a:endParaRPr>
          </a:p>
          <a:p>
            <a:pPr defTabSz="898137">
              <a:defRPr/>
            </a:pPr>
            <a:endParaRPr lang="en-US" sz="1400" b="1" dirty="0">
              <a:cs typeface="Arial" pitchFamily="34" charset="0"/>
            </a:endParaRPr>
          </a:p>
        </p:txBody>
      </p:sp>
    </p:spTree>
    <p:extLst>
      <p:ext uri="{BB962C8B-B14F-4D97-AF65-F5344CB8AC3E}">
        <p14:creationId xmlns:p14="http://schemas.microsoft.com/office/powerpoint/2010/main" val="3684595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DE34597C-BC78-43D7-BB8F-08D27B11CB40}" type="slidenum">
              <a:rPr lang="en-US" smtClean="0">
                <a:solidFill>
                  <a:prstClr val="black"/>
                </a:solidFill>
                <a:latin typeface="Arial" charset="0"/>
              </a:rPr>
              <a:pPr/>
              <a:t>11</a:t>
            </a:fld>
            <a:endParaRPr lang="en-US" smtClean="0">
              <a:solidFill>
                <a:prstClr val="black"/>
              </a:solidFill>
              <a:latin typeface="Arial" charset="0"/>
            </a:endParaRPr>
          </a:p>
        </p:txBody>
      </p:sp>
      <p:sp>
        <p:nvSpPr>
          <p:cNvPr id="43011" name="Rectangle 2"/>
          <p:cNvSpPr>
            <a:spLocks noGrp="1" noRot="1" noChangeAspect="1" noChangeArrowheads="1" noTextEdit="1"/>
          </p:cNvSpPr>
          <p:nvPr>
            <p:ph type="sldImg"/>
          </p:nvPr>
        </p:nvSpPr>
        <p:spPr>
          <a:xfrm>
            <a:off x="571500" y="512763"/>
            <a:ext cx="5575300" cy="3136900"/>
          </a:xfrm>
          <a:ln/>
        </p:spPr>
      </p:sp>
      <p:sp>
        <p:nvSpPr>
          <p:cNvPr id="43012" name="Rectangle 3"/>
          <p:cNvSpPr>
            <a:spLocks noGrp="1" noChangeArrowheads="1"/>
          </p:cNvSpPr>
          <p:nvPr>
            <p:ph type="body" idx="1"/>
          </p:nvPr>
        </p:nvSpPr>
        <p:spPr>
          <a:xfrm>
            <a:off x="571500" y="3768811"/>
            <a:ext cx="5708650" cy="5011124"/>
          </a:xfrm>
          <a:noFill/>
          <a:ln/>
        </p:spPr>
        <p:txBody>
          <a:bodyPr>
            <a:normAutofit/>
          </a:bodyPr>
          <a:lstStyle/>
          <a:p>
            <a:r>
              <a:rPr lang="en-US" sz="1600" b="1" dirty="0">
                <a:solidFill>
                  <a:srgbClr val="000000"/>
                </a:solidFill>
                <a:cs typeface="Arial" pitchFamily="34" charset="0"/>
              </a:rPr>
              <a:t>This hydrograph shows the </a:t>
            </a:r>
            <a:r>
              <a:rPr lang="en-US" sz="1600" b="1" u="sng" dirty="0">
                <a:solidFill>
                  <a:srgbClr val="000000"/>
                </a:solidFill>
                <a:cs typeface="Arial" pitchFamily="34" charset="0"/>
              </a:rPr>
              <a:t>same</a:t>
            </a:r>
            <a:r>
              <a:rPr lang="en-US" sz="1600" b="1" dirty="0">
                <a:solidFill>
                  <a:srgbClr val="000000"/>
                </a:solidFill>
                <a:cs typeface="Arial" pitchFamily="34" charset="0"/>
              </a:rPr>
              <a:t> two years of data, but </a:t>
            </a:r>
            <a:r>
              <a:rPr lang="en-US" sz="1600" b="1" dirty="0" smtClean="0">
                <a:solidFill>
                  <a:srgbClr val="000000"/>
                </a:solidFill>
                <a:cs typeface="Arial" pitchFamily="34" charset="0"/>
              </a:rPr>
              <a:t>it uses </a:t>
            </a:r>
            <a:r>
              <a:rPr lang="en-US" sz="1600" b="1" dirty="0">
                <a:solidFill>
                  <a:srgbClr val="000000"/>
                </a:solidFill>
                <a:cs typeface="Arial" pitchFamily="34" charset="0"/>
              </a:rPr>
              <a:t>a logarithmic or Log scale where the major vertical intervals </a:t>
            </a:r>
            <a:r>
              <a:rPr lang="en-US" sz="1600" b="1" dirty="0" smtClean="0">
                <a:solidFill>
                  <a:srgbClr val="000000"/>
                </a:solidFill>
                <a:cs typeface="Arial" pitchFamily="34" charset="0"/>
              </a:rPr>
              <a:t>represents </a:t>
            </a:r>
            <a:r>
              <a:rPr lang="en-US" sz="1600" b="1" dirty="0">
                <a:solidFill>
                  <a:srgbClr val="000000"/>
                </a:solidFill>
                <a:cs typeface="Arial" pitchFamily="34" charset="0"/>
              </a:rPr>
              <a:t>increasing orders of </a:t>
            </a:r>
            <a:r>
              <a:rPr lang="en-US" sz="1600" b="1" dirty="0" smtClean="0">
                <a:solidFill>
                  <a:srgbClr val="000000"/>
                </a:solidFill>
                <a:cs typeface="Arial" pitchFamily="34" charset="0"/>
              </a:rPr>
              <a:t>magnitude or factors of 10.</a:t>
            </a:r>
          </a:p>
          <a:p>
            <a:endParaRPr lang="en-US" sz="1600" b="1" dirty="0">
              <a:solidFill>
                <a:srgbClr val="000000"/>
              </a:solidFill>
              <a:cs typeface="Arial" pitchFamily="34" charset="0"/>
            </a:endParaRPr>
          </a:p>
          <a:p>
            <a:r>
              <a:rPr lang="en-US" sz="1600" dirty="0" smtClean="0">
                <a:solidFill>
                  <a:srgbClr val="000000"/>
                </a:solidFill>
                <a:cs typeface="Arial" pitchFamily="34" charset="0"/>
              </a:rPr>
              <a:t>So from 1 to 10 cfs, the scale is 1 cfs.</a:t>
            </a:r>
          </a:p>
          <a:p>
            <a:endParaRPr lang="en-US" sz="1600" b="1" dirty="0">
              <a:solidFill>
                <a:srgbClr val="000000"/>
              </a:solidFill>
              <a:cs typeface="Arial" pitchFamily="34" charset="0"/>
            </a:endParaRPr>
          </a:p>
          <a:p>
            <a:r>
              <a:rPr lang="en-US" sz="1600" b="1" dirty="0" smtClean="0">
                <a:solidFill>
                  <a:srgbClr val="000000"/>
                </a:solidFill>
                <a:cs typeface="Arial" pitchFamily="34" charset="0"/>
              </a:rPr>
              <a:t>From 10 to 100, the scale is 10 cfs</a:t>
            </a:r>
          </a:p>
          <a:p>
            <a:endParaRPr lang="en-US" sz="1600" b="1" dirty="0">
              <a:solidFill>
                <a:srgbClr val="000000"/>
              </a:solidFill>
              <a:cs typeface="Arial" pitchFamily="34" charset="0"/>
            </a:endParaRPr>
          </a:p>
          <a:p>
            <a:r>
              <a:rPr lang="en-US" sz="1600" dirty="0" smtClean="0">
                <a:solidFill>
                  <a:srgbClr val="000000"/>
                </a:solidFill>
                <a:cs typeface="Arial" pitchFamily="34" charset="0"/>
              </a:rPr>
              <a:t>And from 100 to 1000, the scale is 100 cfs</a:t>
            </a:r>
            <a:endParaRPr lang="en-US" sz="1600" dirty="0">
              <a:solidFill>
                <a:srgbClr val="000000"/>
              </a:solidFill>
              <a:cs typeface="Arial" pitchFamily="34" charset="0"/>
            </a:endParaRPr>
          </a:p>
          <a:p>
            <a:endParaRPr lang="en-US" sz="1600" dirty="0">
              <a:solidFill>
                <a:srgbClr val="000000"/>
              </a:solidFill>
              <a:cs typeface="Arial" pitchFamily="34" charset="0"/>
            </a:endParaRPr>
          </a:p>
          <a:p>
            <a:r>
              <a:rPr lang="en-US" sz="1600" b="1" dirty="0" smtClean="0">
                <a:solidFill>
                  <a:srgbClr val="000000"/>
                </a:solidFill>
                <a:cs typeface="Arial" pitchFamily="34" charset="0"/>
              </a:rPr>
              <a:t>With this scale we </a:t>
            </a:r>
            <a:r>
              <a:rPr lang="en-US" sz="1600" b="1" dirty="0">
                <a:solidFill>
                  <a:srgbClr val="000000"/>
                </a:solidFill>
                <a:cs typeface="Arial" pitchFamily="34" charset="0"/>
              </a:rPr>
              <a:t>can see that the </a:t>
            </a:r>
            <a:r>
              <a:rPr lang="en-US" sz="1600" b="1" dirty="0" smtClean="0">
                <a:solidFill>
                  <a:srgbClr val="000000"/>
                </a:solidFill>
                <a:cs typeface="Arial" pitchFamily="34" charset="0"/>
              </a:rPr>
              <a:t>lowest flow was in 2016 </a:t>
            </a:r>
            <a:r>
              <a:rPr lang="en-US" sz="1600" b="1" dirty="0">
                <a:solidFill>
                  <a:srgbClr val="000000"/>
                </a:solidFill>
                <a:cs typeface="Arial" pitchFamily="34" charset="0"/>
              </a:rPr>
              <a:t>flow was </a:t>
            </a:r>
            <a:r>
              <a:rPr lang="en-US" sz="1600" b="1" dirty="0" smtClean="0">
                <a:solidFill>
                  <a:srgbClr val="000000"/>
                </a:solidFill>
                <a:cs typeface="Arial" pitchFamily="34" charset="0"/>
              </a:rPr>
              <a:t>about 2.1 </a:t>
            </a:r>
            <a:r>
              <a:rPr lang="en-US" sz="1600" b="1" dirty="0">
                <a:solidFill>
                  <a:srgbClr val="000000"/>
                </a:solidFill>
                <a:cs typeface="Arial" pitchFamily="34" charset="0"/>
              </a:rPr>
              <a:t>cfs.</a:t>
            </a:r>
          </a:p>
          <a:p>
            <a:endParaRPr lang="en-US" sz="1600" b="1" dirty="0">
              <a:solidFill>
                <a:srgbClr val="000000"/>
              </a:solidFill>
              <a:cs typeface="Arial" pitchFamily="34" charset="0"/>
            </a:endParaRPr>
          </a:p>
          <a:p>
            <a:r>
              <a:rPr lang="en-US" sz="1600" dirty="0" smtClean="0">
                <a:cs typeface="Arial" pitchFamily="34" charset="0"/>
              </a:rPr>
              <a:t>Log scales are useful for showing data with widely ranging data, so I commonly </a:t>
            </a:r>
            <a:r>
              <a:rPr lang="en-US" sz="1600" dirty="0">
                <a:cs typeface="Arial" pitchFamily="34" charset="0"/>
              </a:rPr>
              <a:t>use </a:t>
            </a:r>
            <a:r>
              <a:rPr lang="en-US" sz="1600" dirty="0" smtClean="0">
                <a:cs typeface="Arial" pitchFamily="34" charset="0"/>
              </a:rPr>
              <a:t>a log </a:t>
            </a:r>
            <a:r>
              <a:rPr lang="en-US" sz="1600" dirty="0">
                <a:cs typeface="Arial" pitchFamily="34" charset="0"/>
              </a:rPr>
              <a:t>scale to show </a:t>
            </a:r>
            <a:r>
              <a:rPr lang="en-US" sz="1600" dirty="0" smtClean="0">
                <a:cs typeface="Arial" pitchFamily="34" charset="0"/>
              </a:rPr>
              <a:t>streamflows</a:t>
            </a:r>
            <a:endParaRPr lang="en-US" sz="1600" dirty="0">
              <a:cs typeface="Arial" pitchFamily="34" charset="0"/>
            </a:endParaRPr>
          </a:p>
        </p:txBody>
      </p:sp>
    </p:spTree>
    <p:extLst>
      <p:ext uri="{BB962C8B-B14F-4D97-AF65-F5344CB8AC3E}">
        <p14:creationId xmlns:p14="http://schemas.microsoft.com/office/powerpoint/2010/main" val="3985300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DE34597C-BC78-43D7-BB8F-08D27B11CB40}" type="slidenum">
              <a:rPr lang="en-US" smtClean="0">
                <a:solidFill>
                  <a:prstClr val="black"/>
                </a:solidFill>
                <a:latin typeface="Arial" charset="0"/>
              </a:rPr>
              <a:pPr/>
              <a:t>12</a:t>
            </a:fld>
            <a:endParaRPr lang="en-US" smtClean="0">
              <a:solidFill>
                <a:prstClr val="black"/>
              </a:solidFill>
              <a:latin typeface="Arial" charset="0"/>
            </a:endParaRPr>
          </a:p>
        </p:txBody>
      </p:sp>
      <p:sp>
        <p:nvSpPr>
          <p:cNvPr id="43011" name="Rectangle 2"/>
          <p:cNvSpPr>
            <a:spLocks noGrp="1" noRot="1" noChangeAspect="1" noChangeArrowheads="1" noTextEdit="1"/>
          </p:cNvSpPr>
          <p:nvPr>
            <p:ph type="sldImg"/>
          </p:nvPr>
        </p:nvSpPr>
        <p:spPr>
          <a:xfrm>
            <a:off x="571500" y="620713"/>
            <a:ext cx="5575300" cy="3136900"/>
          </a:xfrm>
          <a:ln/>
        </p:spPr>
      </p:sp>
      <p:sp>
        <p:nvSpPr>
          <p:cNvPr id="43012" name="Rectangle 3"/>
          <p:cNvSpPr>
            <a:spLocks noGrp="1" noChangeArrowheads="1"/>
          </p:cNvSpPr>
          <p:nvPr>
            <p:ph type="body" idx="1"/>
          </p:nvPr>
        </p:nvSpPr>
        <p:spPr>
          <a:xfrm>
            <a:off x="571500" y="3903407"/>
            <a:ext cx="5575300" cy="4876528"/>
          </a:xfrm>
          <a:noFill/>
          <a:ln/>
        </p:spPr>
        <p:txBody>
          <a:bodyPr>
            <a:normAutofit/>
          </a:bodyPr>
          <a:lstStyle/>
          <a:p>
            <a:pPr eaLnBrk="1" hangingPunct="1">
              <a:spcBef>
                <a:spcPct val="0"/>
              </a:spcBef>
            </a:pPr>
            <a:r>
              <a:rPr lang="en-US" sz="1600" b="1" dirty="0"/>
              <a:t>This graph shows </a:t>
            </a:r>
            <a:r>
              <a:rPr lang="en-US" sz="1600" b="1" dirty="0" smtClean="0"/>
              <a:t>the same stream with all the daily stream </a:t>
            </a:r>
            <a:r>
              <a:rPr lang="en-US" sz="1600" b="1" dirty="0"/>
              <a:t>flow data for </a:t>
            </a:r>
            <a:r>
              <a:rPr lang="en-US" sz="1600" b="1" dirty="0" smtClean="0"/>
              <a:t>32 years of</a:t>
            </a:r>
            <a:r>
              <a:rPr lang="en-US" sz="1600" b="1" baseline="0" dirty="0" smtClean="0"/>
              <a:t> daily streamflow data</a:t>
            </a:r>
            <a:endParaRPr lang="en-US" sz="1600" b="1" dirty="0"/>
          </a:p>
          <a:p>
            <a:pPr eaLnBrk="1" hangingPunct="1">
              <a:spcBef>
                <a:spcPct val="0"/>
              </a:spcBef>
            </a:pPr>
            <a:endParaRPr lang="en-US" sz="1600" b="1" dirty="0"/>
          </a:p>
          <a:p>
            <a:pPr eaLnBrk="1" hangingPunct="1">
              <a:spcBef>
                <a:spcPct val="0"/>
              </a:spcBef>
            </a:pPr>
            <a:r>
              <a:rPr lang="en-US" sz="1600" dirty="0"/>
              <a:t>It is quite messy, but </a:t>
            </a:r>
            <a:r>
              <a:rPr lang="en-US" sz="1600" dirty="0" smtClean="0"/>
              <a:t>it shows us that with any </a:t>
            </a:r>
            <a:r>
              <a:rPr lang="en-US" sz="1600" dirty="0"/>
              <a:t>given day, </a:t>
            </a:r>
            <a:r>
              <a:rPr lang="en-US" sz="1600" dirty="0" err="1" smtClean="0"/>
              <a:t>streamflo</a:t>
            </a:r>
            <a:r>
              <a:rPr lang="en-US" sz="1600" dirty="0" smtClean="0"/>
              <a:t> commonly varies by</a:t>
            </a:r>
            <a:r>
              <a:rPr lang="en-US" sz="1600" baseline="0" dirty="0" smtClean="0"/>
              <a:t> an</a:t>
            </a:r>
            <a:r>
              <a:rPr lang="en-US" sz="1600" dirty="0" smtClean="0"/>
              <a:t> order </a:t>
            </a:r>
            <a:r>
              <a:rPr lang="en-US" sz="1600" dirty="0"/>
              <a:t>of magnitude.  </a:t>
            </a:r>
            <a:r>
              <a:rPr lang="en-US" sz="1600" dirty="0" smtClean="0"/>
              <a:t>In</a:t>
            </a:r>
            <a:r>
              <a:rPr lang="en-US" sz="1600" baseline="0" dirty="0" smtClean="0"/>
              <a:t> other watersheds, this is commonly 2 orders of magnitude.</a:t>
            </a:r>
            <a:endParaRPr lang="en-US" sz="1600" dirty="0" smtClean="0"/>
          </a:p>
          <a:p>
            <a:pPr eaLnBrk="1" hangingPunct="1">
              <a:spcBef>
                <a:spcPct val="0"/>
              </a:spcBef>
            </a:pPr>
            <a:endParaRPr lang="en-US" sz="1600" dirty="0" smtClean="0"/>
          </a:p>
          <a:p>
            <a:pPr eaLnBrk="1" hangingPunct="1">
              <a:spcBef>
                <a:spcPct val="0"/>
              </a:spcBef>
            </a:pPr>
            <a:r>
              <a:rPr lang="en-US" sz="1600" b="1" dirty="0" smtClean="0"/>
              <a:t>Seasonally flows can vary by up</a:t>
            </a:r>
            <a:r>
              <a:rPr lang="en-US" sz="1600" b="1" baseline="0" dirty="0" smtClean="0"/>
              <a:t> to</a:t>
            </a:r>
            <a:r>
              <a:rPr lang="en-US" sz="1600" b="1" dirty="0" smtClean="0"/>
              <a:t> 3 </a:t>
            </a:r>
            <a:r>
              <a:rPr lang="en-US" sz="1600" b="1" dirty="0"/>
              <a:t>orders of </a:t>
            </a:r>
            <a:r>
              <a:rPr lang="en-US" sz="1600" b="1" dirty="0" smtClean="0"/>
              <a:t>magnitude</a:t>
            </a:r>
          </a:p>
          <a:p>
            <a:pPr eaLnBrk="1" hangingPunct="1">
              <a:spcBef>
                <a:spcPct val="0"/>
              </a:spcBef>
            </a:pPr>
            <a:endParaRPr lang="en-US" sz="1600" dirty="0" smtClean="0"/>
          </a:p>
        </p:txBody>
      </p:sp>
    </p:spTree>
    <p:extLst>
      <p:ext uri="{BB962C8B-B14F-4D97-AF65-F5344CB8AC3E}">
        <p14:creationId xmlns:p14="http://schemas.microsoft.com/office/powerpoint/2010/main" val="366004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9988721-03EE-467F-AA22-2A665456C020}" type="slidenum">
              <a:rPr lang="en-US" smtClean="0">
                <a:solidFill>
                  <a:prstClr val="black"/>
                </a:solidFill>
                <a:latin typeface="Arial" pitchFamily="34" charset="0"/>
              </a:rPr>
              <a:pPr fontAlgn="base">
                <a:spcBef>
                  <a:spcPct val="0"/>
                </a:spcBef>
                <a:spcAft>
                  <a:spcPct val="0"/>
                </a:spcAft>
                <a:defRPr/>
              </a:pPr>
              <a:t>13</a:t>
            </a:fld>
            <a:endParaRPr lang="en-US" smtClean="0">
              <a:solidFill>
                <a:prstClr val="black"/>
              </a:solidFill>
              <a:latin typeface="Arial" pitchFamily="34" charset="0"/>
            </a:endParaRPr>
          </a:p>
        </p:txBody>
      </p:sp>
      <p:sp>
        <p:nvSpPr>
          <p:cNvPr id="61443" name="Rectangle 2"/>
          <p:cNvSpPr>
            <a:spLocks noGrp="1" noRot="1" noChangeAspect="1" noChangeArrowheads="1" noTextEdit="1"/>
          </p:cNvSpPr>
          <p:nvPr>
            <p:ph type="sldImg"/>
          </p:nvPr>
        </p:nvSpPr>
        <p:spPr bwMode="auto">
          <a:xfrm>
            <a:off x="571500" y="522288"/>
            <a:ext cx="5575300" cy="3136900"/>
          </a:xfrm>
          <a:noFill/>
          <a:ln>
            <a:solidFill>
              <a:srgbClr val="000000"/>
            </a:solidFill>
            <a:miter lim="800000"/>
            <a:headEnd/>
            <a:tailEnd/>
          </a:ln>
        </p:spPr>
      </p:sp>
      <p:sp>
        <p:nvSpPr>
          <p:cNvPr id="61444" name="Rectangle 3"/>
          <p:cNvSpPr>
            <a:spLocks noGrp="1" noChangeArrowheads="1"/>
          </p:cNvSpPr>
          <p:nvPr>
            <p:ph type="body" idx="1"/>
          </p:nvPr>
        </p:nvSpPr>
        <p:spPr bwMode="auto">
          <a:xfrm>
            <a:off x="571501" y="3756453"/>
            <a:ext cx="5575300" cy="5301049"/>
          </a:xfrm>
          <a:noFill/>
        </p:spPr>
        <p:txBody>
          <a:bodyPr wrap="square" numCol="1" anchor="t" anchorCtr="0" compatLnSpc="1">
            <a:prstTxWarp prst="textNoShape">
              <a:avLst/>
            </a:prstTxWarp>
            <a:normAutofit/>
          </a:bodyPr>
          <a:lstStyle/>
          <a:p>
            <a:pPr eaLnBrk="1" hangingPunct="1">
              <a:spcBef>
                <a:spcPct val="0"/>
              </a:spcBef>
            </a:pPr>
            <a:r>
              <a:rPr lang="en-US" sz="1600" b="1" dirty="0"/>
              <a:t>Here is the same graph overlaid with </a:t>
            </a:r>
            <a:r>
              <a:rPr lang="en-US" sz="1600" b="1" u="none" dirty="0" smtClean="0"/>
              <a:t>a </a:t>
            </a:r>
            <a:r>
              <a:rPr lang="en-US" sz="1600" b="1" dirty="0" smtClean="0"/>
              <a:t>streamflow statistic called exceedance </a:t>
            </a:r>
            <a:r>
              <a:rPr lang="en-US" sz="1600" b="1" dirty="0"/>
              <a:t>curves</a:t>
            </a:r>
          </a:p>
          <a:p>
            <a:pPr eaLnBrk="1" hangingPunct="1">
              <a:spcBef>
                <a:spcPct val="0"/>
              </a:spcBef>
            </a:pPr>
            <a:endParaRPr lang="en-US" sz="1600" dirty="0"/>
          </a:p>
          <a:p>
            <a:pPr eaLnBrk="1" hangingPunct="1">
              <a:spcBef>
                <a:spcPct val="0"/>
              </a:spcBef>
              <a:spcAft>
                <a:spcPts val="0"/>
              </a:spcAft>
            </a:pPr>
            <a:r>
              <a:rPr lang="en-US" sz="1600" dirty="0"/>
              <a:t>The  upper blue line represents the 10% exceedance flow. </a:t>
            </a:r>
          </a:p>
          <a:p>
            <a:pPr eaLnBrk="1" hangingPunct="1">
              <a:spcBef>
                <a:spcPct val="0"/>
              </a:spcBef>
              <a:spcAft>
                <a:spcPts val="1200"/>
              </a:spcAft>
            </a:pPr>
            <a:r>
              <a:rPr lang="en-US" sz="1600" b="1" dirty="0"/>
              <a:t>Streamflows at this level are only exceeded 10% of the time.  </a:t>
            </a:r>
            <a:br>
              <a:rPr lang="en-US" sz="1600" b="1" dirty="0"/>
            </a:br>
            <a:r>
              <a:rPr lang="en-US" sz="1600" dirty="0"/>
              <a:t>Think of it as a rare wet day where it has been raining for a while, or when its raining really hard.</a:t>
            </a:r>
          </a:p>
          <a:p>
            <a:pPr eaLnBrk="1" hangingPunct="1">
              <a:spcBef>
                <a:spcPct val="0"/>
              </a:spcBef>
            </a:pPr>
            <a:r>
              <a:rPr lang="en-US" sz="1600" b="1" dirty="0" smtClean="0"/>
              <a:t>The </a:t>
            </a:r>
            <a:r>
              <a:rPr lang="en-US" sz="1600" b="1" dirty="0"/>
              <a:t>bottom red line is the 90% exceedance flow.  </a:t>
            </a:r>
          </a:p>
          <a:p>
            <a:pPr eaLnBrk="1" hangingPunct="1">
              <a:spcBef>
                <a:spcPct val="0"/>
              </a:spcBef>
            </a:pPr>
            <a:r>
              <a:rPr lang="en-US" sz="1600" dirty="0"/>
              <a:t>Streamflows at this level are exceeded 90% of the time.  </a:t>
            </a:r>
            <a:br>
              <a:rPr lang="en-US" sz="1600" dirty="0"/>
            </a:br>
            <a:r>
              <a:rPr lang="en-US" sz="1600" b="1" dirty="0"/>
              <a:t>When streamflows reach this level, it has been dry for a while.  </a:t>
            </a:r>
            <a:endParaRPr lang="en-US" sz="1600" b="1" dirty="0" smtClean="0"/>
          </a:p>
          <a:p>
            <a:pPr eaLnBrk="1" hangingPunct="1">
              <a:spcBef>
                <a:spcPct val="0"/>
              </a:spcBef>
            </a:pPr>
            <a:r>
              <a:rPr lang="en-US" sz="1600" b="0" dirty="0" smtClean="0"/>
              <a:t>In </a:t>
            </a:r>
            <a:r>
              <a:rPr lang="en-US" sz="1600" b="0" dirty="0"/>
              <a:t>the summer, these would be drought conditions.</a:t>
            </a:r>
          </a:p>
          <a:p>
            <a:pPr eaLnBrk="1" hangingPunct="1">
              <a:spcBef>
                <a:spcPct val="0"/>
              </a:spcBef>
            </a:pPr>
            <a:endParaRPr lang="en-US" sz="1600" dirty="0"/>
          </a:p>
          <a:p>
            <a:pPr eaLnBrk="1" hangingPunct="1">
              <a:spcBef>
                <a:spcPct val="0"/>
              </a:spcBef>
            </a:pPr>
            <a:r>
              <a:rPr lang="en-US" sz="1600" b="1" dirty="0" smtClean="0"/>
              <a:t>The </a:t>
            </a:r>
            <a:r>
              <a:rPr lang="en-US" sz="1600" b="1" dirty="0"/>
              <a:t>dark blue line in the middle is the 50% exceedance flow.  This is the same as the median</a:t>
            </a:r>
            <a:r>
              <a:rPr lang="en-US" sz="1600" b="1" dirty="0" smtClean="0"/>
              <a:t>.</a:t>
            </a:r>
          </a:p>
          <a:p>
            <a:pPr eaLnBrk="1" hangingPunct="1">
              <a:spcBef>
                <a:spcPct val="0"/>
              </a:spcBef>
            </a:pPr>
            <a:endParaRPr lang="en-US" sz="1600" b="1" dirty="0" smtClean="0"/>
          </a:p>
          <a:p>
            <a:pPr marL="0" marR="0" lvl="0" indent="0" algn="l" defTabSz="914400" rtl="0" eaLnBrk="1" fontAlgn="auto" latinLnBrk="0" hangingPunct="1">
              <a:lnSpc>
                <a:spcPct val="100000"/>
              </a:lnSpc>
              <a:spcBef>
                <a:spcPct val="0"/>
              </a:spcBef>
              <a:spcAft>
                <a:spcPts val="0"/>
              </a:spcAft>
              <a:buClrTx/>
              <a:buSzTx/>
              <a:buFontTx/>
              <a:buNone/>
              <a:tabLst/>
              <a:defRPr/>
            </a:pPr>
            <a:r>
              <a:rPr lang="en-US" sz="1600" b="1" dirty="0" smtClean="0">
                <a:cs typeface="Arial" charset="0"/>
              </a:rPr>
              <a:t>&lt;CR&gt; </a:t>
            </a:r>
            <a:r>
              <a:rPr lang="en-US" sz="1600" b="0" dirty="0" smtClean="0">
                <a:cs typeface="Arial" charset="0"/>
              </a:rPr>
              <a:t>By using 10-50-and 90% exceedance curves we can see most</a:t>
            </a:r>
            <a:r>
              <a:rPr lang="en-US" sz="1600" b="0" baseline="0" dirty="0" smtClean="0">
                <a:cs typeface="Arial" charset="0"/>
              </a:rPr>
              <a:t> of the variability in a stream along with its seasonal pattern.</a:t>
            </a:r>
            <a:r>
              <a:rPr lang="en-US" sz="1600" b="0" dirty="0" smtClean="0"/>
              <a:t> </a:t>
            </a:r>
            <a:endParaRPr lang="en-US" sz="1600" dirty="0">
              <a:cs typeface="Arial" charset="0"/>
            </a:endParaRPr>
          </a:p>
        </p:txBody>
      </p:sp>
    </p:spTree>
    <p:extLst>
      <p:ext uri="{BB962C8B-B14F-4D97-AF65-F5344CB8AC3E}">
        <p14:creationId xmlns:p14="http://schemas.microsoft.com/office/powerpoint/2010/main" val="516492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9988721-03EE-467F-AA22-2A665456C020}" type="slidenum">
              <a:rPr lang="en-US" smtClean="0">
                <a:solidFill>
                  <a:prstClr val="black"/>
                </a:solidFill>
                <a:latin typeface="Arial" pitchFamily="34" charset="0"/>
              </a:rPr>
              <a:pPr fontAlgn="base">
                <a:spcBef>
                  <a:spcPct val="0"/>
                </a:spcBef>
                <a:spcAft>
                  <a:spcPct val="0"/>
                </a:spcAft>
                <a:defRPr/>
              </a:pPr>
              <a:t>14</a:t>
            </a:fld>
            <a:endParaRPr lang="en-US" smtClean="0">
              <a:solidFill>
                <a:prstClr val="black"/>
              </a:solidFill>
              <a:latin typeface="Arial" pitchFamily="34" charset="0"/>
            </a:endParaRPr>
          </a:p>
        </p:txBody>
      </p:sp>
      <p:sp>
        <p:nvSpPr>
          <p:cNvPr id="61443" name="Rectangle 2"/>
          <p:cNvSpPr>
            <a:spLocks noGrp="1" noRot="1" noChangeAspect="1" noChangeArrowheads="1" noTextEdit="1"/>
          </p:cNvSpPr>
          <p:nvPr>
            <p:ph type="sldImg"/>
          </p:nvPr>
        </p:nvSpPr>
        <p:spPr bwMode="auto">
          <a:xfrm>
            <a:off x="571500" y="561975"/>
            <a:ext cx="5575300" cy="3136900"/>
          </a:xfrm>
          <a:noFill/>
          <a:ln>
            <a:solidFill>
              <a:srgbClr val="000000"/>
            </a:solidFill>
            <a:miter lim="800000"/>
            <a:headEnd/>
            <a:tailEnd/>
          </a:ln>
        </p:spPr>
      </p:sp>
      <p:sp>
        <p:nvSpPr>
          <p:cNvPr id="61444" name="Rectangle 3"/>
          <p:cNvSpPr>
            <a:spLocks noGrp="1" noChangeArrowheads="1"/>
          </p:cNvSpPr>
          <p:nvPr>
            <p:ph type="body" idx="1"/>
          </p:nvPr>
        </p:nvSpPr>
        <p:spPr bwMode="auto">
          <a:xfrm>
            <a:off x="571501" y="3805881"/>
            <a:ext cx="5681018" cy="5263978"/>
          </a:xfrm>
          <a:noFill/>
        </p:spPr>
        <p:txBody>
          <a:bodyPr wrap="square" numCol="1" anchor="t" anchorCtr="0" compatLnSpc="1">
            <a:prstTxWarp prst="textNoShape">
              <a:avLst/>
            </a:prstTxWarp>
            <a:normAutofit/>
          </a:bodyPr>
          <a:lstStyle/>
          <a:p>
            <a:r>
              <a:rPr lang="en-US" sz="1600" b="1" dirty="0" smtClean="0">
                <a:cs typeface="Arial" charset="0"/>
              </a:rPr>
              <a:t>Which is why I usually display stream flows using these exceedance curves.</a:t>
            </a:r>
          </a:p>
          <a:p>
            <a:endParaRPr lang="en-US" sz="1600" b="1" dirty="0" smtClean="0">
              <a:cs typeface="Arial" charset="0"/>
            </a:endParaRPr>
          </a:p>
          <a:p>
            <a:r>
              <a:rPr lang="en-US" sz="1600" b="0" dirty="0" smtClean="0">
                <a:cs typeface="Arial" charset="0"/>
              </a:rPr>
              <a:t>In Washington, streams tend to follow one of three flow patterns</a:t>
            </a:r>
          </a:p>
          <a:p>
            <a:endParaRPr lang="en-US" sz="1600" b="1" dirty="0" smtClean="0">
              <a:cs typeface="Arial" charset="0"/>
            </a:endParaRPr>
          </a:p>
          <a:p>
            <a:r>
              <a:rPr lang="en-US" sz="1600" b="1" dirty="0" smtClean="0"/>
              <a:t>Chambers Creek is a little strange, but shows </a:t>
            </a:r>
            <a:r>
              <a:rPr lang="en-US" sz="1600" b="1" dirty="0" smtClean="0">
                <a:cs typeface="Arial" charset="0"/>
              </a:rPr>
              <a:t>a Rain dominated pattern where streamflows are highest from winter rains and decline rapidly as the rains stops. </a:t>
            </a:r>
          </a:p>
          <a:p>
            <a:endParaRPr lang="en-US" sz="1600" b="1" dirty="0" smtClean="0">
              <a:cs typeface="Arial" charset="0"/>
            </a:endParaRPr>
          </a:p>
          <a:p>
            <a:r>
              <a:rPr lang="en-US" sz="1600" dirty="0" smtClean="0">
                <a:cs typeface="Arial" charset="0"/>
              </a:rPr>
              <a:t>Rain</a:t>
            </a:r>
            <a:r>
              <a:rPr lang="en-US" sz="1600" baseline="0" dirty="0" smtClean="0">
                <a:cs typeface="Arial" charset="0"/>
              </a:rPr>
              <a:t> dominated systems tend to have the longest period of low flows and the highest seasonal flow differences. </a:t>
            </a:r>
            <a:endParaRPr lang="en-US" sz="1600" dirty="0" smtClean="0"/>
          </a:p>
          <a:p>
            <a:endParaRPr lang="en-US" sz="1600" b="1" dirty="0" smtClean="0">
              <a:solidFill>
                <a:srgbClr val="002060"/>
              </a:solidFill>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smtClean="0"/>
              <a:t>Chambers looked strange because the</a:t>
            </a:r>
            <a:r>
              <a:rPr lang="en-US" sz="1600" b="1" baseline="0" dirty="0" smtClean="0"/>
              <a:t> while the average precipitation rate is similar </a:t>
            </a:r>
            <a:r>
              <a:rPr lang="en-US" sz="1600" b="1" dirty="0" smtClean="0"/>
              <a:t>November through January, streamflows don’t peak until January. The summer flows are also higher </a:t>
            </a:r>
            <a:r>
              <a:rPr lang="en-US" sz="1600" b="1" baseline="0" dirty="0" smtClean="0"/>
              <a:t>than I expect from a rain-fed system-Lake influence</a:t>
            </a:r>
            <a:endParaRPr lang="en-US" sz="16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smtClean="0"/>
              <a:t>I’m not sure why all this is happening, but it could</a:t>
            </a:r>
            <a:r>
              <a:rPr lang="en-US" sz="1600" b="0" baseline="0" dirty="0" smtClean="0"/>
              <a:t> be caused by a combination of a large GW recharge component and a stormwater management that directs runoff away from the stream.</a:t>
            </a:r>
            <a:endParaRPr lang="en-US" sz="1600" b="0" dirty="0" smtClean="0"/>
          </a:p>
        </p:txBody>
      </p:sp>
    </p:spTree>
    <p:extLst>
      <p:ext uri="{BB962C8B-B14F-4D97-AF65-F5344CB8AC3E}">
        <p14:creationId xmlns:p14="http://schemas.microsoft.com/office/powerpoint/2010/main" val="452504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9988721-03EE-467F-AA22-2A665456C020}" type="slidenum">
              <a:rPr lang="en-US" smtClean="0">
                <a:solidFill>
                  <a:prstClr val="black"/>
                </a:solidFill>
                <a:latin typeface="Arial" pitchFamily="34" charset="0"/>
              </a:rPr>
              <a:pPr fontAlgn="base">
                <a:spcBef>
                  <a:spcPct val="0"/>
                </a:spcBef>
                <a:spcAft>
                  <a:spcPct val="0"/>
                </a:spcAft>
                <a:defRPr/>
              </a:pPr>
              <a:t>15</a:t>
            </a:fld>
            <a:endParaRPr lang="en-US" smtClean="0">
              <a:solidFill>
                <a:prstClr val="black"/>
              </a:solidFill>
              <a:latin typeface="Arial" pitchFamily="34" charset="0"/>
            </a:endParaRPr>
          </a:p>
        </p:txBody>
      </p:sp>
      <p:sp>
        <p:nvSpPr>
          <p:cNvPr id="61443" name="Rectangle 2"/>
          <p:cNvSpPr>
            <a:spLocks noGrp="1" noRot="1" noChangeAspect="1" noChangeArrowheads="1" noTextEdit="1"/>
          </p:cNvSpPr>
          <p:nvPr>
            <p:ph type="sldImg"/>
          </p:nvPr>
        </p:nvSpPr>
        <p:spPr bwMode="auto">
          <a:xfrm>
            <a:off x="571500" y="620713"/>
            <a:ext cx="5575300" cy="3136900"/>
          </a:xfrm>
          <a:noFill/>
          <a:ln>
            <a:solidFill>
              <a:srgbClr val="000000"/>
            </a:solidFill>
            <a:miter lim="800000"/>
            <a:headEnd/>
            <a:tailEnd/>
          </a:ln>
        </p:spPr>
      </p:sp>
      <p:sp>
        <p:nvSpPr>
          <p:cNvPr id="61444" name="Rectangle 3"/>
          <p:cNvSpPr>
            <a:spLocks noGrp="1" noChangeArrowheads="1"/>
          </p:cNvSpPr>
          <p:nvPr>
            <p:ph type="body" idx="1"/>
          </p:nvPr>
        </p:nvSpPr>
        <p:spPr bwMode="auto">
          <a:xfrm>
            <a:off x="571500" y="4011561"/>
            <a:ext cx="5848209" cy="4767809"/>
          </a:xfrm>
          <a:noFill/>
        </p:spPr>
        <p:txBody>
          <a:bodyPr wrap="square" numCol="1" anchor="t" anchorCtr="0" compatLnSpc="1">
            <a:prstTxWarp prst="textNoShape">
              <a:avLst/>
            </a:prstTxWarp>
            <a:normAutofit/>
          </a:bodyPr>
          <a:lstStyle/>
          <a:p>
            <a:r>
              <a:rPr lang="en-US" sz="1600" b="1" dirty="0" smtClean="0"/>
              <a:t>This </a:t>
            </a:r>
            <a:r>
              <a:rPr lang="en-US" sz="1600" b="1" dirty="0"/>
              <a:t>is </a:t>
            </a:r>
            <a:r>
              <a:rPr lang="en-US" sz="1600" b="1" dirty="0" smtClean="0"/>
              <a:t>The Wenatchee River shows a snow dominated pattern.</a:t>
            </a:r>
          </a:p>
          <a:p>
            <a:endParaRPr lang="en-US" sz="1600" b="1" dirty="0">
              <a:solidFill>
                <a:srgbClr val="002060"/>
              </a:solidFill>
              <a:cs typeface="Arial" charset="0"/>
            </a:endParaRPr>
          </a:p>
          <a:p>
            <a:pPr eaLnBrk="1" hangingPunct="1">
              <a:spcBef>
                <a:spcPct val="0"/>
              </a:spcBef>
            </a:pPr>
            <a:r>
              <a:rPr lang="en-US" sz="1600" dirty="0" smtClean="0"/>
              <a:t>With a Snow dominated streamflow</a:t>
            </a:r>
            <a:r>
              <a:rPr lang="en-US" sz="1600" baseline="0" dirty="0" smtClean="0"/>
              <a:t> pattern there can be </a:t>
            </a:r>
            <a:r>
              <a:rPr lang="en-US" sz="1600" dirty="0" smtClean="0"/>
              <a:t>some </a:t>
            </a:r>
            <a:r>
              <a:rPr lang="en-US" sz="1600" dirty="0"/>
              <a:t>rain in the winter, but most of the precipitation is stored as snow. </a:t>
            </a:r>
            <a:endParaRPr lang="en-US" sz="1600" dirty="0" smtClean="0"/>
          </a:p>
          <a:p>
            <a:pPr eaLnBrk="1" hangingPunct="1">
              <a:spcBef>
                <a:spcPct val="0"/>
              </a:spcBef>
            </a:pPr>
            <a:endParaRPr lang="en-US" sz="1600" dirty="0" smtClean="0"/>
          </a:p>
          <a:p>
            <a:pPr eaLnBrk="1" hangingPunct="1">
              <a:spcBef>
                <a:spcPct val="0"/>
              </a:spcBef>
            </a:pPr>
            <a:r>
              <a:rPr lang="en-US" sz="1600" b="1" dirty="0" smtClean="0"/>
              <a:t>Streamflows greatly increase</a:t>
            </a:r>
            <a:r>
              <a:rPr lang="en-US" sz="1600" b="1" baseline="0" dirty="0" smtClean="0"/>
              <a:t> </a:t>
            </a:r>
            <a:r>
              <a:rPr lang="en-US" sz="1600" b="1" dirty="0" smtClean="0"/>
              <a:t>during </a:t>
            </a:r>
            <a:r>
              <a:rPr lang="en-US" sz="1600" b="1" dirty="0"/>
              <a:t>the </a:t>
            </a:r>
            <a:r>
              <a:rPr lang="en-US" sz="1600" b="1" dirty="0" smtClean="0"/>
              <a:t>summer as the</a:t>
            </a:r>
            <a:r>
              <a:rPr lang="en-US" sz="1600" b="1" baseline="0" dirty="0" smtClean="0"/>
              <a:t> snow </a:t>
            </a:r>
            <a:r>
              <a:rPr lang="en-US" sz="1600" b="1" dirty="0" smtClean="0"/>
              <a:t>melts</a:t>
            </a:r>
            <a:r>
              <a:rPr lang="en-US" sz="1600" b="1" baseline="0" dirty="0" smtClean="0"/>
              <a:t>.</a:t>
            </a:r>
          </a:p>
          <a:p>
            <a:pPr eaLnBrk="1" hangingPunct="1">
              <a:spcBef>
                <a:spcPct val="0"/>
              </a:spcBef>
            </a:pPr>
            <a:endParaRPr lang="en-US" sz="1600" b="1" baseline="0" dirty="0" smtClean="0">
              <a:cs typeface="Arial" charset="0"/>
            </a:endParaRPr>
          </a:p>
          <a:p>
            <a:pPr eaLnBrk="1" hangingPunct="1">
              <a:spcBef>
                <a:spcPct val="0"/>
              </a:spcBef>
            </a:pPr>
            <a:endParaRPr lang="en-US" sz="1600" b="1" dirty="0">
              <a:cs typeface="Arial" charset="0"/>
            </a:endParaRPr>
          </a:p>
        </p:txBody>
      </p:sp>
    </p:spTree>
    <p:extLst>
      <p:ext uri="{BB962C8B-B14F-4D97-AF65-F5344CB8AC3E}">
        <p14:creationId xmlns:p14="http://schemas.microsoft.com/office/powerpoint/2010/main" val="4195958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9988721-03EE-467F-AA22-2A665456C020}" type="slidenum">
              <a:rPr lang="en-US" smtClean="0">
                <a:solidFill>
                  <a:prstClr val="black"/>
                </a:solidFill>
                <a:latin typeface="Arial" pitchFamily="34" charset="0"/>
              </a:rPr>
              <a:pPr fontAlgn="base">
                <a:spcBef>
                  <a:spcPct val="0"/>
                </a:spcBef>
                <a:spcAft>
                  <a:spcPct val="0"/>
                </a:spcAft>
                <a:defRPr/>
              </a:pPr>
              <a:t>16</a:t>
            </a:fld>
            <a:endParaRPr lang="en-US" smtClean="0">
              <a:solidFill>
                <a:prstClr val="black"/>
              </a:solidFill>
              <a:latin typeface="Arial" pitchFamily="34" charset="0"/>
            </a:endParaRPr>
          </a:p>
        </p:txBody>
      </p:sp>
      <p:sp>
        <p:nvSpPr>
          <p:cNvPr id="61443" name="Rectangle 2"/>
          <p:cNvSpPr>
            <a:spLocks noGrp="1" noRot="1" noChangeAspect="1" noChangeArrowheads="1" noTextEdit="1"/>
          </p:cNvSpPr>
          <p:nvPr>
            <p:ph type="sldImg"/>
          </p:nvPr>
        </p:nvSpPr>
        <p:spPr bwMode="auto">
          <a:xfrm>
            <a:off x="571500" y="561975"/>
            <a:ext cx="5575300" cy="3136900"/>
          </a:xfrm>
          <a:noFill/>
          <a:ln>
            <a:solidFill>
              <a:srgbClr val="000000"/>
            </a:solidFill>
            <a:miter lim="800000"/>
            <a:headEnd/>
            <a:tailEnd/>
          </a:ln>
        </p:spPr>
      </p:sp>
      <p:sp>
        <p:nvSpPr>
          <p:cNvPr id="61444" name="Rectangle 3"/>
          <p:cNvSpPr>
            <a:spLocks noGrp="1" noChangeArrowheads="1"/>
          </p:cNvSpPr>
          <p:nvPr>
            <p:ph type="body" idx="1"/>
          </p:nvPr>
        </p:nvSpPr>
        <p:spPr bwMode="auto">
          <a:xfrm>
            <a:off x="571501" y="3880022"/>
            <a:ext cx="5575300" cy="4899348"/>
          </a:xfrm>
          <a:noFill/>
        </p:spPr>
        <p:txBody>
          <a:bodyPr wrap="square"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smtClean="0"/>
              <a:t>The Puyallup River has a mixed pattern, with high streamflows from winter rain in the low lands and another high in the spring and summer</a:t>
            </a:r>
            <a:r>
              <a:rPr lang="en-US" sz="1600" b="1" baseline="0" dirty="0" smtClean="0"/>
              <a:t> from </a:t>
            </a:r>
            <a:r>
              <a:rPr lang="en-US" sz="1600" b="1" dirty="0" smtClean="0"/>
              <a:t>melting snow and ice in the mountains.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smtClean="0"/>
          </a:p>
          <a:p>
            <a:r>
              <a:rPr lang="en-US" sz="1600" b="0" dirty="0" smtClean="0">
                <a:cs typeface="Arial" charset="0"/>
              </a:rPr>
              <a:t>Stream hydrographs</a:t>
            </a:r>
            <a:r>
              <a:rPr lang="en-US" sz="1600" b="0" baseline="0" dirty="0" smtClean="0">
                <a:cs typeface="Arial" charset="0"/>
              </a:rPr>
              <a:t> will be an important tool for you to determine critical flow periods and </a:t>
            </a:r>
          </a:p>
          <a:p>
            <a:endParaRPr lang="en-US" sz="1600" dirty="0">
              <a:cs typeface="Arial" charset="0"/>
            </a:endParaRPr>
          </a:p>
          <a:p>
            <a:r>
              <a:rPr lang="en-US" sz="1600" b="1" baseline="0" dirty="0" smtClean="0">
                <a:cs typeface="Arial" charset="0"/>
              </a:rPr>
              <a:t>the months where water could be available for storage or recharge projects so have them available for your discussions.</a:t>
            </a:r>
          </a:p>
          <a:p>
            <a:endParaRPr lang="en-US" sz="1600" b="1" dirty="0" smtClean="0">
              <a:cs typeface="Arial" charset="0"/>
            </a:endParaRPr>
          </a:p>
          <a:p>
            <a:r>
              <a:rPr lang="en-US" sz="1600" baseline="0" dirty="0" smtClean="0">
                <a:cs typeface="Arial" charset="0"/>
              </a:rPr>
              <a:t>Now back to instream flows. </a:t>
            </a:r>
            <a:r>
              <a:rPr lang="en-US" sz="1600" dirty="0" smtClean="0">
                <a:cs typeface="Arial"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smtClean="0"/>
          </a:p>
        </p:txBody>
      </p:sp>
    </p:spTree>
    <p:extLst>
      <p:ext uri="{BB962C8B-B14F-4D97-AF65-F5344CB8AC3E}">
        <p14:creationId xmlns:p14="http://schemas.microsoft.com/office/powerpoint/2010/main" val="533703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41350"/>
            <a:ext cx="5575300" cy="3136900"/>
          </a:xfrm>
        </p:spPr>
      </p:sp>
      <p:sp>
        <p:nvSpPr>
          <p:cNvPr id="3" name="Notes Placeholder 2"/>
          <p:cNvSpPr>
            <a:spLocks noGrp="1"/>
          </p:cNvSpPr>
          <p:nvPr>
            <p:ph type="body" idx="1"/>
          </p:nvPr>
        </p:nvSpPr>
        <p:spPr>
          <a:xfrm>
            <a:off x="701040" y="3966210"/>
            <a:ext cx="5722620" cy="5166360"/>
          </a:xfrm>
        </p:spPr>
        <p:txBody>
          <a:bodyPr/>
          <a:lstStyle/>
          <a:p>
            <a:r>
              <a:rPr lang="en-US" sz="1600" b="1" dirty="0" smtClean="0"/>
              <a:t>Washington has had roughly </a:t>
            </a:r>
            <a:r>
              <a:rPr lang="en-US" sz="1600" b="1" dirty="0"/>
              <a:t>three phases of ISF development.</a:t>
            </a:r>
          </a:p>
          <a:p>
            <a:endParaRPr lang="en-US" sz="1600" dirty="0"/>
          </a:p>
          <a:p>
            <a:r>
              <a:rPr lang="en-US" sz="1600" dirty="0"/>
              <a:t>From </a:t>
            </a:r>
            <a:r>
              <a:rPr lang="en-US" sz="1600" dirty="0" smtClean="0"/>
              <a:t>1973-1980, </a:t>
            </a:r>
            <a:r>
              <a:rPr lang="en-US" sz="1600" dirty="0"/>
              <a:t>ISFs were determined </a:t>
            </a:r>
            <a:r>
              <a:rPr lang="en-US" sz="1600" dirty="0" smtClean="0"/>
              <a:t>with a hydrology based definition and lead to an ISF methodology that was loosely </a:t>
            </a:r>
            <a:r>
              <a:rPr lang="en-US" sz="1600" dirty="0"/>
              <a:t>called the hydrologic </a:t>
            </a:r>
            <a:r>
              <a:rPr lang="en-US" sz="1600" dirty="0" smtClean="0"/>
              <a:t>or stream rating method</a:t>
            </a:r>
            <a:r>
              <a:rPr lang="en-US" sz="1600" dirty="0"/>
              <a:t>,</a:t>
            </a:r>
          </a:p>
          <a:p>
            <a:endParaRPr lang="en-US" sz="1600" dirty="0"/>
          </a:p>
          <a:p>
            <a:r>
              <a:rPr lang="en-US" sz="1600" b="1" dirty="0" smtClean="0"/>
              <a:t>where a </a:t>
            </a:r>
            <a:r>
              <a:rPr lang="en-US" sz="1600" b="1" dirty="0"/>
              <a:t>stream was </a:t>
            </a:r>
            <a:r>
              <a:rPr lang="en-US" sz="1600" b="1" dirty="0" smtClean="0"/>
              <a:t>managed by its </a:t>
            </a:r>
            <a:r>
              <a:rPr lang="en-US" sz="1600" b="1" dirty="0"/>
              <a:t>high and a low flow period  </a:t>
            </a:r>
          </a:p>
          <a:p>
            <a:endParaRPr lang="en-US" sz="1600" dirty="0"/>
          </a:p>
          <a:p>
            <a:r>
              <a:rPr lang="en-US" sz="1600" dirty="0"/>
              <a:t>The high flow period had the ISFs set at the 95% exceedance</a:t>
            </a:r>
          </a:p>
          <a:p>
            <a:endParaRPr lang="en-US" sz="1600" dirty="0"/>
          </a:p>
          <a:p>
            <a:r>
              <a:rPr lang="en-US" sz="1600" b="1" dirty="0"/>
              <a:t>The low flow period had an ISF that varied between the 95 and 60% exceedance depending upon the </a:t>
            </a:r>
            <a:r>
              <a:rPr lang="en-US" sz="1600" b="1" dirty="0" smtClean="0"/>
              <a:t>stream’s rating score </a:t>
            </a:r>
            <a:r>
              <a:rPr lang="en-US" sz="1600" b="1" dirty="0"/>
              <a:t>of </a:t>
            </a:r>
            <a:r>
              <a:rPr lang="en-US" sz="1600" b="1" dirty="0" smtClean="0"/>
              <a:t>six factors.  </a:t>
            </a:r>
            <a:endParaRPr lang="en-US" sz="1600" b="1" dirty="0"/>
          </a:p>
          <a:p>
            <a:endParaRPr lang="en-US" sz="1600" dirty="0"/>
          </a:p>
          <a:p>
            <a:r>
              <a:rPr lang="en-US" sz="1600" dirty="0"/>
              <a:t>The final score, ranging from 6 to 24 was converted to an exceedance level using the figure shown on the right</a:t>
            </a:r>
            <a:r>
              <a:rPr lang="en-US" sz="1600" dirty="0" smtClean="0"/>
              <a:t>. For example, a score of 19 </a:t>
            </a:r>
            <a:r>
              <a:rPr lang="en-US" sz="1600" b="1" dirty="0" smtClean="0"/>
              <a:t>&lt;CR&gt; </a:t>
            </a:r>
            <a:r>
              <a:rPr lang="en-US" sz="1600" dirty="0" smtClean="0"/>
              <a:t>would lead to an ISF at</a:t>
            </a:r>
            <a:r>
              <a:rPr lang="en-US" sz="1600" baseline="0" dirty="0" smtClean="0"/>
              <a:t> the 70% exceedance</a:t>
            </a:r>
            <a:endParaRPr lang="en-US" sz="1600" dirty="0"/>
          </a:p>
          <a:p>
            <a:endParaRPr lang="en-US" sz="1600" dirty="0"/>
          </a:p>
        </p:txBody>
      </p:sp>
      <p:sp>
        <p:nvSpPr>
          <p:cNvPr id="4" name="Slide Number Placeholder 3"/>
          <p:cNvSpPr>
            <a:spLocks noGrp="1"/>
          </p:cNvSpPr>
          <p:nvPr>
            <p:ph type="sldNum" sz="quarter" idx="10"/>
          </p:nvPr>
        </p:nvSpPr>
        <p:spPr/>
        <p:txBody>
          <a:bodyPr/>
          <a:lstStyle/>
          <a:p>
            <a:fld id="{423E1371-E6DE-4DC0-BDFD-B452BC05855F}" type="slidenum">
              <a:rPr lang="en-US" smtClean="0"/>
              <a:t>17</a:t>
            </a:fld>
            <a:endParaRPr lang="en-US"/>
          </a:p>
        </p:txBody>
      </p:sp>
    </p:spTree>
    <p:extLst>
      <p:ext uri="{BB962C8B-B14F-4D97-AF65-F5344CB8AC3E}">
        <p14:creationId xmlns:p14="http://schemas.microsoft.com/office/powerpoint/2010/main" val="702426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557213" y="458788"/>
            <a:ext cx="5397500" cy="3036887"/>
          </a:xfrm>
          <a:noFill/>
          <a:ln>
            <a:solidFill>
              <a:srgbClr val="000000"/>
            </a:solidFill>
            <a:miter lim="800000"/>
            <a:headEnd/>
            <a:tailEnd/>
          </a:ln>
        </p:spPr>
      </p:sp>
      <p:sp>
        <p:nvSpPr>
          <p:cNvPr id="67587" name="Notes Placeholder 2"/>
          <p:cNvSpPr>
            <a:spLocks noGrp="1"/>
          </p:cNvSpPr>
          <p:nvPr>
            <p:ph type="body" idx="1"/>
          </p:nvPr>
        </p:nvSpPr>
        <p:spPr bwMode="auto">
          <a:xfrm>
            <a:off x="557213" y="3615707"/>
            <a:ext cx="5397500" cy="5176818"/>
          </a:xfrm>
          <a:noFill/>
        </p:spPr>
        <p:txBody>
          <a:bodyPr wrap="square" numCol="1" anchor="t" anchorCtr="0" compatLnSpc="1">
            <a:prstTxWarp prst="textNoShape">
              <a:avLst/>
            </a:prstTxWarp>
          </a:bodyPr>
          <a:lstStyle/>
          <a:p>
            <a:pPr defTabSz="881390">
              <a:spcBef>
                <a:spcPct val="0"/>
              </a:spcBef>
              <a:defRPr/>
            </a:pPr>
            <a:r>
              <a:rPr lang="en-US" sz="1600" b="1" dirty="0" smtClean="0">
                <a:cs typeface="Arial" charset="0"/>
              </a:rPr>
              <a:t>Ecology published the rule for Water Resource Inventory Areas or WRIA # 22, </a:t>
            </a:r>
            <a:r>
              <a:rPr lang="en-US" sz="1600" b="1" dirty="0" smtClean="0">
                <a:cs typeface="Arial" panose="020B0604020202020204" pitchFamily="34" charset="0"/>
              </a:rPr>
              <a:t>the </a:t>
            </a:r>
            <a:r>
              <a:rPr lang="en-US" sz="1600" b="1" dirty="0">
                <a:cs typeface="Arial" panose="020B0604020202020204" pitchFamily="34" charset="0"/>
              </a:rPr>
              <a:t>Chehalis </a:t>
            </a:r>
            <a:r>
              <a:rPr lang="en-US" sz="1600" b="1" dirty="0" smtClean="0">
                <a:cs typeface="Arial" panose="020B0604020202020204" pitchFamily="34" charset="0"/>
              </a:rPr>
              <a:t>River, in 1976.</a:t>
            </a:r>
          </a:p>
          <a:p>
            <a:pPr defTabSz="881390">
              <a:spcBef>
                <a:spcPct val="0"/>
              </a:spcBef>
              <a:defRPr/>
            </a:pPr>
            <a:endParaRPr lang="en-US" sz="1600" b="1" dirty="0">
              <a:cs typeface="Arial" panose="020B0604020202020204" pitchFamily="34" charset="0"/>
            </a:endParaRPr>
          </a:p>
          <a:p>
            <a:pPr defTabSz="881390">
              <a:spcBef>
                <a:spcPct val="0"/>
              </a:spcBef>
              <a:defRPr/>
            </a:pPr>
            <a:r>
              <a:rPr lang="en-US" sz="1600" dirty="0" smtClean="0">
                <a:cs typeface="Arial" panose="020B0604020202020204" pitchFamily="34" charset="0"/>
              </a:rPr>
              <a:t>Here they defined the </a:t>
            </a:r>
            <a:r>
              <a:rPr lang="en-US" sz="1600" dirty="0" smtClean="0">
                <a:cs typeface="Arial" charset="0"/>
              </a:rPr>
              <a:t>a </a:t>
            </a:r>
            <a:r>
              <a:rPr lang="en-US" sz="1600" dirty="0">
                <a:cs typeface="Arial" charset="0"/>
              </a:rPr>
              <a:t>high flow period from December 1 to April 15, and the ISF, shown by the green line, was set at the 95% exceedance or 1300 cfs.</a:t>
            </a:r>
          </a:p>
          <a:p>
            <a:pPr eaLnBrk="1" hangingPunct="1">
              <a:spcBef>
                <a:spcPct val="0"/>
              </a:spcBef>
            </a:pPr>
            <a:endParaRPr lang="en-US" sz="1600" dirty="0">
              <a:cs typeface="Arial" panose="020B0604020202020204" pitchFamily="34" charset="0"/>
            </a:endParaRPr>
          </a:p>
          <a:p>
            <a:pPr defTabSz="881390">
              <a:spcBef>
                <a:spcPct val="0"/>
              </a:spcBef>
              <a:defRPr/>
            </a:pPr>
            <a:r>
              <a:rPr lang="en-US" sz="1600" b="1" dirty="0">
                <a:cs typeface="Arial" charset="0"/>
              </a:rPr>
              <a:t>The low flow period was August 15 to September 15 and </a:t>
            </a:r>
            <a:r>
              <a:rPr lang="en-US" sz="1600" b="1" dirty="0" smtClean="0">
                <a:cs typeface="Arial" charset="0"/>
              </a:rPr>
              <a:t>with a score of 19/24, had the </a:t>
            </a:r>
            <a:r>
              <a:rPr lang="en-US" sz="1600" b="1" dirty="0">
                <a:cs typeface="Arial" charset="0"/>
              </a:rPr>
              <a:t>ISF </a:t>
            </a:r>
            <a:r>
              <a:rPr lang="en-US" sz="1600" b="1" dirty="0" smtClean="0">
                <a:cs typeface="Arial" charset="0"/>
              </a:rPr>
              <a:t>set at the </a:t>
            </a:r>
            <a:r>
              <a:rPr lang="en-US" sz="1600" b="1" dirty="0">
                <a:cs typeface="Arial" charset="0"/>
              </a:rPr>
              <a:t>70% exceedance or 165 cfs</a:t>
            </a:r>
          </a:p>
          <a:p>
            <a:pPr eaLnBrk="1" hangingPunct="1">
              <a:spcBef>
                <a:spcPct val="0"/>
              </a:spcBef>
            </a:pPr>
            <a:endParaRPr lang="en-US" sz="1600" dirty="0">
              <a:cs typeface="Arial" panose="020B0604020202020204" pitchFamily="34" charset="0"/>
            </a:endParaRPr>
          </a:p>
          <a:p>
            <a:pPr defTabSz="914266">
              <a:spcBef>
                <a:spcPct val="0"/>
              </a:spcBef>
              <a:defRPr/>
            </a:pPr>
            <a:r>
              <a:rPr lang="en-US" sz="1600" dirty="0" smtClean="0">
                <a:cs typeface="Arial" panose="020B0604020202020204" pitchFamily="34" charset="0"/>
              </a:rPr>
              <a:t>Then a </a:t>
            </a:r>
            <a:r>
              <a:rPr lang="en-US" sz="1600" dirty="0">
                <a:cs typeface="Arial" panose="020B0604020202020204" pitchFamily="34" charset="0"/>
              </a:rPr>
              <a:t>straight line connected the two periods.</a:t>
            </a:r>
          </a:p>
          <a:p>
            <a:pPr eaLnBrk="1" hangingPunct="1">
              <a:spcBef>
                <a:spcPct val="0"/>
              </a:spcBef>
            </a:pPr>
            <a:endParaRPr lang="en-US" sz="1600" b="1" dirty="0">
              <a:cs typeface="Arial" panose="020B0604020202020204" pitchFamily="34" charset="0"/>
            </a:endParaRPr>
          </a:p>
          <a:p>
            <a:pPr eaLnBrk="1" hangingPunct="1">
              <a:spcBef>
                <a:spcPct val="0"/>
              </a:spcBef>
            </a:pPr>
            <a:r>
              <a:rPr lang="en-US" sz="1600" b="1" dirty="0">
                <a:cs typeface="Arial" charset="0"/>
              </a:rPr>
              <a:t>It was that simple…and was our least protective standard</a:t>
            </a:r>
          </a:p>
        </p:txBody>
      </p:sp>
    </p:spTree>
    <p:extLst>
      <p:ext uri="{BB962C8B-B14F-4D97-AF65-F5344CB8AC3E}">
        <p14:creationId xmlns:p14="http://schemas.microsoft.com/office/powerpoint/2010/main" val="2388565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630238" y="592138"/>
            <a:ext cx="5575300" cy="3136900"/>
          </a:xfrm>
          <a:noFill/>
          <a:ln>
            <a:solidFill>
              <a:srgbClr val="000000"/>
            </a:solidFill>
            <a:miter lim="800000"/>
            <a:headEnd/>
            <a:tailEnd/>
          </a:ln>
        </p:spPr>
      </p:sp>
      <p:sp>
        <p:nvSpPr>
          <p:cNvPr id="67587" name="Notes Placeholder 2"/>
          <p:cNvSpPr>
            <a:spLocks noGrp="1"/>
          </p:cNvSpPr>
          <p:nvPr>
            <p:ph type="body" idx="1"/>
          </p:nvPr>
        </p:nvSpPr>
        <p:spPr bwMode="auto">
          <a:xfrm>
            <a:off x="630195" y="3818238"/>
            <a:ext cx="5662479" cy="4995123"/>
          </a:xfrm>
          <a:noFill/>
        </p:spPr>
        <p:txBody>
          <a:bodyPr wrap="square" numCol="1" anchor="t" anchorCtr="0" compatLnSpc="1">
            <a:prstTxWarp prst="textNoShape">
              <a:avLst/>
            </a:prstTxWarp>
          </a:bodyPr>
          <a:lstStyle/>
          <a:p>
            <a:pPr eaLnBrk="1" hangingPunct="1">
              <a:spcBef>
                <a:spcPct val="0"/>
              </a:spcBef>
            </a:pPr>
            <a:r>
              <a:rPr lang="en-US" sz="1600" b="1" baseline="0" dirty="0" smtClean="0">
                <a:cs typeface="Arial" charset="0"/>
              </a:rPr>
              <a:t>The WRIA 12 rule occurred during this first phase, but it did not set any instream flows.</a:t>
            </a:r>
          </a:p>
          <a:p>
            <a:pPr eaLnBrk="1" hangingPunct="1">
              <a:spcBef>
                <a:spcPct val="0"/>
              </a:spcBef>
            </a:pPr>
            <a:endParaRPr lang="en-US" sz="1600" b="1" baseline="0" dirty="0" smtClean="0">
              <a:cs typeface="Arial" charset="0"/>
            </a:endParaRPr>
          </a:p>
          <a:p>
            <a:pPr eaLnBrk="1" hangingPunct="1">
              <a:spcBef>
                <a:spcPct val="0"/>
              </a:spcBef>
            </a:pPr>
            <a:r>
              <a:rPr lang="en-US" sz="1600" b="0" baseline="0" dirty="0" smtClean="0">
                <a:cs typeface="Arial" charset="0"/>
              </a:rPr>
              <a:t>Instead it only confirmed previous administrative closures and closed all remaining streams in the watershed.</a:t>
            </a:r>
          </a:p>
          <a:p>
            <a:pPr eaLnBrk="1" hangingPunct="1">
              <a:spcBef>
                <a:spcPct val="0"/>
              </a:spcBef>
            </a:pPr>
            <a:endParaRPr lang="en-US" sz="1600" b="0" baseline="0" dirty="0" smtClean="0">
              <a:cs typeface="Arial" charset="0"/>
            </a:endParaRPr>
          </a:p>
          <a:p>
            <a:pPr eaLnBrk="1" hangingPunct="1">
              <a:spcBef>
                <a:spcPct val="0"/>
              </a:spcBef>
            </a:pPr>
            <a:r>
              <a:rPr lang="en-US" sz="1600" b="1" baseline="0" dirty="0" smtClean="0">
                <a:cs typeface="Arial" charset="0"/>
              </a:rPr>
              <a:t>Year-round closures are official declarations the that new water is not available for consumptive appropriations at any time.</a:t>
            </a:r>
          </a:p>
          <a:p>
            <a:pPr eaLnBrk="1" hangingPunct="1">
              <a:spcBef>
                <a:spcPct val="0"/>
              </a:spcBef>
            </a:pPr>
            <a:endParaRPr lang="en-US" sz="1600" b="1" baseline="0" dirty="0" smtClean="0">
              <a:cs typeface="Arial" charset="0"/>
            </a:endParaRPr>
          </a:p>
          <a:p>
            <a:r>
              <a:rPr lang="en-US" sz="1600" b="0" baseline="0" dirty="0" smtClean="0"/>
              <a:t>In the rule, closures referred to surface water, but based on court rulings, </a:t>
            </a:r>
          </a:p>
          <a:p>
            <a:endParaRPr lang="en-US" sz="1600" b="0" baseline="0" dirty="0" smtClean="0"/>
          </a:p>
          <a:p>
            <a:r>
              <a:rPr lang="en-US" sz="1600" b="1" baseline="0" dirty="0" smtClean="0"/>
              <a:t>this could prohibit </a:t>
            </a:r>
            <a:r>
              <a:rPr lang="en-US" sz="1600" b="1" baseline="0" dirty="0" smtClean="0">
                <a:cs typeface="Arial" charset="0"/>
              </a:rPr>
              <a:t>water retiming projects designed to use winter water and benefit streamflow in the summer.</a:t>
            </a:r>
          </a:p>
          <a:p>
            <a:pPr eaLnBrk="1" hangingPunct="1">
              <a:spcBef>
                <a:spcPct val="0"/>
              </a:spcBef>
            </a:pPr>
            <a:endParaRPr lang="en-US" sz="1600" b="1" baseline="0" dirty="0" smtClean="0">
              <a:cs typeface="Arial" charset="0"/>
            </a:endParaRPr>
          </a:p>
          <a:p>
            <a:pPr eaLnBrk="1" hangingPunct="1">
              <a:spcBef>
                <a:spcPct val="0"/>
              </a:spcBef>
            </a:pPr>
            <a:endParaRPr lang="en-US" sz="1600" b="1" baseline="0" dirty="0" smtClean="0">
              <a:cs typeface="Arial" charset="0"/>
            </a:endParaRPr>
          </a:p>
          <a:p>
            <a:pPr eaLnBrk="1" hangingPunct="1">
              <a:spcBef>
                <a:spcPct val="0"/>
              </a:spcBef>
            </a:pPr>
            <a:endParaRPr lang="en-US" sz="1600" b="1" baseline="0" dirty="0" smtClean="0">
              <a:cs typeface="Arial" charset="0"/>
            </a:endParaRPr>
          </a:p>
        </p:txBody>
      </p:sp>
    </p:spTree>
    <p:extLst>
      <p:ext uri="{BB962C8B-B14F-4D97-AF65-F5344CB8AC3E}">
        <p14:creationId xmlns:p14="http://schemas.microsoft.com/office/powerpoint/2010/main" val="593803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2479320-A207-4BC6-858E-7164C67E1DBF}" type="slidenum">
              <a:rPr lang="en-US" smtClean="0">
                <a:latin typeface="Arial" pitchFamily="34" charset="0"/>
              </a:rPr>
              <a:pPr fontAlgn="base">
                <a:spcBef>
                  <a:spcPct val="0"/>
                </a:spcBef>
                <a:spcAft>
                  <a:spcPct val="0"/>
                </a:spcAft>
                <a:defRPr/>
              </a:pPr>
              <a:t>2</a:t>
            </a:fld>
            <a:endParaRPr lang="en-US" smtClean="0">
              <a:latin typeface="Arial" pitchFamily="34" charset="0"/>
            </a:endParaRPr>
          </a:p>
        </p:txBody>
      </p:sp>
      <p:sp>
        <p:nvSpPr>
          <p:cNvPr id="58371" name="Rectangle 2"/>
          <p:cNvSpPr>
            <a:spLocks noGrp="1" noRot="1" noChangeAspect="1" noChangeArrowheads="1" noTextEdit="1"/>
          </p:cNvSpPr>
          <p:nvPr>
            <p:ph type="sldImg"/>
          </p:nvPr>
        </p:nvSpPr>
        <p:spPr bwMode="auto">
          <a:xfrm>
            <a:off x="717550" y="1162050"/>
            <a:ext cx="5575300" cy="3136900"/>
          </a:xfrm>
          <a:noFill/>
          <a:ln>
            <a:solidFill>
              <a:srgbClr val="000000"/>
            </a:solidFill>
            <a:miter lim="800000"/>
            <a:headEnd/>
            <a:tailEnd/>
          </a:ln>
        </p:spPr>
      </p:sp>
      <p:sp>
        <p:nvSpPr>
          <p:cNvPr id="58372" name="Rectangle 3"/>
          <p:cNvSpPr>
            <a:spLocks noGrp="1" noChangeArrowheads="1"/>
          </p:cNvSpPr>
          <p:nvPr>
            <p:ph type="body" idx="1"/>
          </p:nvPr>
        </p:nvSpPr>
        <p:spPr bwMode="auto">
          <a:xfrm>
            <a:off x="701040" y="4415790"/>
            <a:ext cx="5764107" cy="4183380"/>
          </a:xfrm>
          <a:noFill/>
        </p:spPr>
        <p:txBody>
          <a:bodyPr wrap="square" numCol="1" anchor="t" anchorCtr="0" compatLnSpc="1">
            <a:prstTxWarp prst="textNoShape">
              <a:avLst/>
            </a:prstTxWarp>
          </a:bodyPr>
          <a:lstStyle/>
          <a:p>
            <a:pPr eaLnBrk="1" hangingPunct="1">
              <a:spcBef>
                <a:spcPct val="0"/>
              </a:spcBef>
            </a:pPr>
            <a:r>
              <a:rPr lang="en-US" sz="1400" b="1" dirty="0">
                <a:cs typeface="Arial" charset="0"/>
              </a:rPr>
              <a:t/>
            </a:r>
            <a:br>
              <a:rPr lang="en-US" sz="1400" b="1" dirty="0">
                <a:cs typeface="Arial" charset="0"/>
              </a:rPr>
            </a:br>
            <a:r>
              <a:rPr lang="en-US" sz="1600" dirty="0">
                <a:cs typeface="Arial" charset="0"/>
              </a:rPr>
              <a:t>I rely on the simple principal of speaking the trout, </a:t>
            </a:r>
            <a:endParaRPr lang="en-US" sz="1600" dirty="0" smtClean="0">
              <a:cs typeface="Arial" charset="0"/>
            </a:endParaRPr>
          </a:p>
          <a:p>
            <a:pPr eaLnBrk="1" hangingPunct="1">
              <a:spcBef>
                <a:spcPct val="0"/>
              </a:spcBef>
            </a:pPr>
            <a:r>
              <a:rPr lang="en-US" sz="1600" b="1" dirty="0">
                <a:cs typeface="Arial" charset="0"/>
              </a:rPr>
              <a:t/>
            </a:r>
            <a:br>
              <a:rPr lang="en-US" sz="1600" b="1" dirty="0">
                <a:cs typeface="Arial" charset="0"/>
              </a:rPr>
            </a:br>
            <a:r>
              <a:rPr lang="en-US" sz="1600" b="1" dirty="0">
                <a:cs typeface="Arial" charset="0"/>
              </a:rPr>
              <a:t>the whole trout, and nothing but the trout. </a:t>
            </a:r>
          </a:p>
          <a:p>
            <a:pPr eaLnBrk="1" hangingPunct="1">
              <a:spcBef>
                <a:spcPct val="0"/>
              </a:spcBef>
            </a:pPr>
            <a:endParaRPr lang="en-US" sz="1600" dirty="0">
              <a:cs typeface="Arial" charset="0"/>
            </a:endParaRPr>
          </a:p>
        </p:txBody>
      </p:sp>
    </p:spTree>
    <p:extLst>
      <p:ext uri="{BB962C8B-B14F-4D97-AF65-F5344CB8AC3E}">
        <p14:creationId xmlns:p14="http://schemas.microsoft.com/office/powerpoint/2010/main" val="4167100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50875"/>
            <a:ext cx="5575300" cy="3136900"/>
          </a:xfrm>
        </p:spPr>
      </p:sp>
      <p:sp>
        <p:nvSpPr>
          <p:cNvPr id="3" name="Notes Placeholder 2"/>
          <p:cNvSpPr>
            <a:spLocks noGrp="1"/>
          </p:cNvSpPr>
          <p:nvPr>
            <p:ph type="body" idx="1"/>
          </p:nvPr>
        </p:nvSpPr>
        <p:spPr>
          <a:xfrm>
            <a:off x="701675" y="3954163"/>
            <a:ext cx="5575300" cy="5231028"/>
          </a:xfrm>
        </p:spPr>
        <p:txBody>
          <a:bodyPr>
            <a:normAutofit/>
          </a:bodyPr>
          <a:lstStyle/>
          <a:p>
            <a:r>
              <a:rPr lang="en-US" sz="1600" b="1" dirty="0" smtClean="0"/>
              <a:t>Are year</a:t>
            </a:r>
            <a:r>
              <a:rPr lang="en-US" sz="1600" b="1" baseline="0" dirty="0" smtClean="0"/>
              <a:t>-round closures needed ? Are they justified?</a:t>
            </a:r>
          </a:p>
          <a:p>
            <a:endParaRPr lang="en-US" sz="1600" b="1" baseline="0" dirty="0" smtClean="0"/>
          </a:p>
          <a:p>
            <a:r>
              <a:rPr lang="en-US" sz="1600" dirty="0" smtClean="0"/>
              <a:t>For Chambers Creek, </a:t>
            </a:r>
            <a:r>
              <a:rPr lang="en-US" sz="1600" dirty="0"/>
              <a:t>c</a:t>
            </a:r>
            <a:r>
              <a:rPr lang="en-US" sz="1600" b="0" baseline="0" dirty="0" smtClean="0"/>
              <a:t>ould we take a cfs or two during the winter and retime it to improve summer flows…without impairing instream resources?</a:t>
            </a:r>
          </a:p>
          <a:p>
            <a:endParaRPr lang="en-US" sz="1600"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baseline="0" dirty="0" smtClean="0"/>
              <a:t>We would need </a:t>
            </a:r>
            <a:r>
              <a:rPr lang="en-US" sz="1600" b="1" dirty="0" smtClean="0"/>
              <a:t>to</a:t>
            </a:r>
            <a:r>
              <a:rPr lang="en-US" sz="1600" b="1" baseline="0" dirty="0" smtClean="0"/>
              <a:t> negotiate</a:t>
            </a:r>
            <a:r>
              <a:rPr lang="en-US" sz="1600" b="1" dirty="0" smtClean="0"/>
              <a:t> an</a:t>
            </a:r>
            <a:r>
              <a:rPr lang="en-US" sz="1600" b="1" baseline="0" dirty="0" smtClean="0"/>
              <a:t> agreement with all the interested parties and possibly conduct a habitat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baseline="0" dirty="0" smtClean="0"/>
              <a:t>but </a:t>
            </a:r>
            <a:r>
              <a:rPr lang="en-US" sz="1600" dirty="0" smtClean="0"/>
              <a:t>this group could</a:t>
            </a:r>
            <a:r>
              <a:rPr lang="en-US" sz="1600" baseline="0" dirty="0" smtClean="0"/>
              <a:t> </a:t>
            </a:r>
            <a:r>
              <a:rPr lang="en-US" sz="1600" dirty="0" smtClean="0"/>
              <a:t>recommend an exemption to the year-round</a:t>
            </a:r>
            <a:r>
              <a:rPr lang="en-US" sz="1600" baseline="0" dirty="0" smtClean="0"/>
              <a:t> </a:t>
            </a:r>
            <a:r>
              <a:rPr lang="en-US" sz="1600" dirty="0" smtClean="0"/>
              <a:t>closures for habitat projects or develop the data to support changing specific streams to a seasonal closure.</a:t>
            </a:r>
          </a:p>
          <a:p>
            <a:endParaRPr lang="en-US" sz="1600" b="1" dirty="0" smtClean="0"/>
          </a:p>
        </p:txBody>
      </p:sp>
      <p:sp>
        <p:nvSpPr>
          <p:cNvPr id="4" name="Slide Number Placeholder 3"/>
          <p:cNvSpPr>
            <a:spLocks noGrp="1"/>
          </p:cNvSpPr>
          <p:nvPr>
            <p:ph type="sldNum" sz="quarter" idx="10"/>
          </p:nvPr>
        </p:nvSpPr>
        <p:spPr/>
        <p:txBody>
          <a:bodyPr/>
          <a:lstStyle/>
          <a:p>
            <a:pPr>
              <a:defRPr/>
            </a:pPr>
            <a:fld id="{38E4DD51-1CDD-406C-A141-2E2530B03D7E}" type="slidenum">
              <a:rPr lang="en-US" smtClean="0"/>
              <a:pPr>
                <a:defRPr/>
              </a:pPr>
              <a:t>20</a:t>
            </a:fld>
            <a:endParaRPr lang="en-US"/>
          </a:p>
        </p:txBody>
      </p:sp>
    </p:spTree>
    <p:extLst>
      <p:ext uri="{BB962C8B-B14F-4D97-AF65-F5344CB8AC3E}">
        <p14:creationId xmlns:p14="http://schemas.microsoft.com/office/powerpoint/2010/main" val="1376724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50875"/>
            <a:ext cx="5575300" cy="3136900"/>
          </a:xfrm>
        </p:spPr>
      </p:sp>
      <p:sp>
        <p:nvSpPr>
          <p:cNvPr id="3" name="Notes Placeholder 2"/>
          <p:cNvSpPr>
            <a:spLocks noGrp="1"/>
          </p:cNvSpPr>
          <p:nvPr>
            <p:ph type="body" idx="1"/>
          </p:nvPr>
        </p:nvSpPr>
        <p:spPr>
          <a:xfrm>
            <a:off x="701040" y="3978876"/>
            <a:ext cx="5608320" cy="5152767"/>
          </a:xfrm>
        </p:spPr>
        <p:txBody>
          <a:bodyPr>
            <a:normAutofit/>
          </a:bodyPr>
          <a:lstStyle/>
          <a:p>
            <a:r>
              <a:rPr lang="en-US" sz="1600" b="1" dirty="0" smtClean="0"/>
              <a:t>Clover is smaller, but still may have high winter flows available. </a:t>
            </a:r>
          </a:p>
          <a:p>
            <a:endParaRPr lang="en-US" sz="1600" b="1" dirty="0" smtClean="0"/>
          </a:p>
          <a:p>
            <a:r>
              <a:rPr lang="en-US" sz="1600" b="0" dirty="0" smtClean="0"/>
              <a:t>And it looks like it could</a:t>
            </a:r>
            <a:r>
              <a:rPr lang="en-US" sz="1600" b="0" baseline="0" dirty="0" smtClean="0"/>
              <a:t> really benefit from increased summer flows.</a:t>
            </a:r>
            <a:endParaRPr lang="en-US" sz="1400" b="0" dirty="0" smtClean="0"/>
          </a:p>
        </p:txBody>
      </p:sp>
      <p:sp>
        <p:nvSpPr>
          <p:cNvPr id="4" name="Slide Number Placeholder 3"/>
          <p:cNvSpPr>
            <a:spLocks noGrp="1"/>
          </p:cNvSpPr>
          <p:nvPr>
            <p:ph type="sldNum" sz="quarter" idx="10"/>
          </p:nvPr>
        </p:nvSpPr>
        <p:spPr/>
        <p:txBody>
          <a:bodyPr/>
          <a:lstStyle/>
          <a:p>
            <a:pPr>
              <a:defRPr/>
            </a:pPr>
            <a:fld id="{38E4DD51-1CDD-406C-A141-2E2530B03D7E}" type="slidenum">
              <a:rPr lang="en-US" smtClean="0"/>
              <a:pPr>
                <a:defRPr/>
              </a:pPr>
              <a:t>21</a:t>
            </a:fld>
            <a:endParaRPr lang="en-US"/>
          </a:p>
        </p:txBody>
      </p:sp>
    </p:spTree>
    <p:extLst>
      <p:ext uri="{BB962C8B-B14F-4D97-AF65-F5344CB8AC3E}">
        <p14:creationId xmlns:p14="http://schemas.microsoft.com/office/powerpoint/2010/main" val="1132317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50875"/>
            <a:ext cx="5575300" cy="3136900"/>
          </a:xfrm>
        </p:spPr>
      </p:sp>
      <p:sp>
        <p:nvSpPr>
          <p:cNvPr id="3" name="Notes Placeholder 2"/>
          <p:cNvSpPr>
            <a:spLocks noGrp="1"/>
          </p:cNvSpPr>
          <p:nvPr>
            <p:ph type="body" idx="1"/>
          </p:nvPr>
        </p:nvSpPr>
        <p:spPr>
          <a:xfrm>
            <a:off x="701040" y="3954162"/>
            <a:ext cx="5608320" cy="5041557"/>
          </a:xfrm>
        </p:spPr>
        <p:txBody>
          <a:bodyPr>
            <a:normAutofit/>
          </a:bodyPr>
          <a:lstStyle/>
          <a:p>
            <a:r>
              <a:rPr lang="en-US" sz="1600" b="1" baseline="0" dirty="0" err="1" smtClean="0"/>
              <a:t>Flett</a:t>
            </a:r>
            <a:r>
              <a:rPr lang="en-US" sz="1600" b="1" baseline="0" dirty="0" smtClean="0"/>
              <a:t> Creek is even smaller, and even though it has better summer flows than Clover, it could still benefit from increased summer flows.</a:t>
            </a:r>
          </a:p>
          <a:p>
            <a:endParaRPr lang="en-US" sz="1600"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baseline="0" dirty="0" smtClean="0"/>
              <a:t>Again, we would need a negotiated agreement with all the interested parties and possibly a habitat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baseline="0" dirty="0" smtClean="0"/>
              <a:t>but </a:t>
            </a:r>
            <a:r>
              <a:rPr lang="en-US" sz="1600" b="1" i="0" dirty="0" smtClean="0"/>
              <a:t>changes to the year-round</a:t>
            </a:r>
            <a:r>
              <a:rPr lang="en-US" sz="1600" b="1" i="0" baseline="0" dirty="0" smtClean="0"/>
              <a:t> </a:t>
            </a:r>
            <a:r>
              <a:rPr lang="en-US" sz="1600" b="1" i="0" dirty="0" smtClean="0"/>
              <a:t>closures rule is needed to allow the option of winter water retiming projects.</a:t>
            </a:r>
          </a:p>
          <a:p>
            <a:endParaRPr lang="en-US" sz="1600" b="1" dirty="0" smtClean="0"/>
          </a:p>
        </p:txBody>
      </p:sp>
      <p:sp>
        <p:nvSpPr>
          <p:cNvPr id="4" name="Slide Number Placeholder 3"/>
          <p:cNvSpPr>
            <a:spLocks noGrp="1"/>
          </p:cNvSpPr>
          <p:nvPr>
            <p:ph type="sldNum" sz="quarter" idx="10"/>
          </p:nvPr>
        </p:nvSpPr>
        <p:spPr/>
        <p:txBody>
          <a:bodyPr/>
          <a:lstStyle/>
          <a:p>
            <a:pPr>
              <a:defRPr/>
            </a:pPr>
            <a:fld id="{38E4DD51-1CDD-406C-A141-2E2530B03D7E}" type="slidenum">
              <a:rPr lang="en-US" smtClean="0"/>
              <a:pPr>
                <a:defRPr/>
              </a:pPr>
              <a:t>22</a:t>
            </a:fld>
            <a:endParaRPr lang="en-US"/>
          </a:p>
        </p:txBody>
      </p:sp>
    </p:spTree>
    <p:extLst>
      <p:ext uri="{BB962C8B-B14F-4D97-AF65-F5344CB8AC3E}">
        <p14:creationId xmlns:p14="http://schemas.microsoft.com/office/powerpoint/2010/main" val="1843006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570127"/>
            <a:ext cx="5575300" cy="3136900"/>
          </a:xfrm>
        </p:spPr>
      </p:sp>
      <p:sp>
        <p:nvSpPr>
          <p:cNvPr id="3" name="Notes Placeholder 2"/>
          <p:cNvSpPr>
            <a:spLocks noGrp="1"/>
          </p:cNvSpPr>
          <p:nvPr>
            <p:ph type="body" idx="1"/>
          </p:nvPr>
        </p:nvSpPr>
        <p:spPr>
          <a:xfrm>
            <a:off x="701675" y="3805881"/>
            <a:ext cx="5608320" cy="5288691"/>
          </a:xfrm>
        </p:spPr>
        <p:txBody>
          <a:bodyPr/>
          <a:lstStyle/>
          <a:p>
            <a:r>
              <a:rPr lang="en-US" sz="1600" b="1" dirty="0" smtClean="0"/>
              <a:t>The legislature directed Ecology to develop instream flows in 1971, but did not define several key terms such as</a:t>
            </a:r>
          </a:p>
          <a:p>
            <a:endParaRPr lang="en-US" sz="1600" dirty="0" smtClean="0"/>
          </a:p>
          <a:p>
            <a:r>
              <a:rPr lang="en-US" sz="1600" dirty="0" smtClean="0"/>
              <a:t>Base flow</a:t>
            </a:r>
            <a:r>
              <a:rPr lang="en-US" sz="1600" baseline="0" dirty="0" smtClean="0"/>
              <a:t> and</a:t>
            </a:r>
            <a:r>
              <a:rPr lang="en-US" sz="1600" dirty="0" smtClean="0"/>
              <a:t> minimum flow </a:t>
            </a:r>
          </a:p>
          <a:p>
            <a:endParaRPr lang="en-US" sz="1600" dirty="0" smtClean="0"/>
          </a:p>
          <a:p>
            <a:r>
              <a:rPr lang="en-US" sz="1600" b="1" dirty="0" smtClean="0"/>
              <a:t>The definition you use is important because it could lead to very different ways of determining an instream flow.</a:t>
            </a:r>
          </a:p>
          <a:p>
            <a:endParaRPr lang="en-US" sz="1600" dirty="0" smtClean="0"/>
          </a:p>
          <a:p>
            <a:r>
              <a:rPr lang="en-US" sz="1600" dirty="0" smtClean="0"/>
              <a:t>For example,</a:t>
            </a:r>
            <a:r>
              <a:rPr lang="en-US" sz="1600" baseline="0" dirty="0" smtClean="0"/>
              <a:t> a base flow defined by hydrology would use</a:t>
            </a:r>
            <a:r>
              <a:rPr lang="en-US" sz="1600" dirty="0" smtClean="0"/>
              <a:t> the level of streamflow coming solely from groundwater.  </a:t>
            </a:r>
          </a:p>
          <a:p>
            <a:endParaRPr lang="en-US" sz="1600" dirty="0" smtClean="0"/>
          </a:p>
          <a:p>
            <a:r>
              <a:rPr lang="en-US" sz="1600" b="1" dirty="0" smtClean="0"/>
              <a:t>This is relatively easy to measure, but since this</a:t>
            </a:r>
            <a:r>
              <a:rPr lang="en-US" sz="1600" b="1" baseline="0" dirty="0" smtClean="0"/>
              <a:t> </a:t>
            </a:r>
            <a:r>
              <a:rPr lang="en-US" sz="1600" b="1" dirty="0" smtClean="0"/>
              <a:t>hydrologic minimum can be</a:t>
            </a:r>
            <a:r>
              <a:rPr lang="en-US" sz="1600" b="1" baseline="0" dirty="0" smtClean="0"/>
              <a:t> similar to drought conditions, it does not provide much protection</a:t>
            </a:r>
          </a:p>
          <a:p>
            <a:endParaRPr lang="en-US" sz="1600" baseline="0" dirty="0" smtClean="0"/>
          </a:p>
          <a:p>
            <a:r>
              <a:rPr lang="en-US" sz="1600" baseline="0" dirty="0" smtClean="0"/>
              <a:t>On the other hand,  A Resource-Focused definition would look at a streamflow that protects and preserves the instream resource.  </a:t>
            </a:r>
          </a:p>
          <a:p>
            <a:endParaRPr lang="en-US" sz="1600" baseline="0" dirty="0" smtClean="0"/>
          </a:p>
          <a:p>
            <a:r>
              <a:rPr lang="en-US" sz="1600" b="1" baseline="0" dirty="0" smtClean="0"/>
              <a:t>This is harder to measure and it usually leads to ISFs higher than the hydrologic base, but it provided a better level of protection. </a:t>
            </a:r>
            <a:endParaRPr lang="en-US" sz="1600" b="1" dirty="0"/>
          </a:p>
        </p:txBody>
      </p:sp>
      <p:sp>
        <p:nvSpPr>
          <p:cNvPr id="4" name="Slide Number Placeholder 3"/>
          <p:cNvSpPr>
            <a:spLocks noGrp="1"/>
          </p:cNvSpPr>
          <p:nvPr>
            <p:ph type="sldNum" sz="quarter" idx="10"/>
          </p:nvPr>
        </p:nvSpPr>
        <p:spPr/>
        <p:txBody>
          <a:bodyPr/>
          <a:lstStyle/>
          <a:p>
            <a:fld id="{13C9520F-F8D7-47C0-8440-71980A3B8499}" type="slidenum">
              <a:rPr lang="en-US" smtClean="0"/>
              <a:t>23</a:t>
            </a:fld>
            <a:endParaRPr lang="en-US"/>
          </a:p>
        </p:txBody>
      </p:sp>
    </p:spTree>
    <p:extLst>
      <p:ext uri="{BB962C8B-B14F-4D97-AF65-F5344CB8AC3E}">
        <p14:creationId xmlns:p14="http://schemas.microsoft.com/office/powerpoint/2010/main" val="1029126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533400"/>
            <a:ext cx="5575300" cy="3136900"/>
          </a:xfrm>
        </p:spPr>
      </p:sp>
      <p:sp>
        <p:nvSpPr>
          <p:cNvPr id="3" name="Notes Placeholder 2"/>
          <p:cNvSpPr>
            <a:spLocks noGrp="1"/>
          </p:cNvSpPr>
          <p:nvPr>
            <p:ph type="body" idx="1"/>
          </p:nvPr>
        </p:nvSpPr>
        <p:spPr>
          <a:xfrm>
            <a:off x="701040" y="3854245"/>
            <a:ext cx="5608320" cy="4280106"/>
          </a:xfrm>
        </p:spPr>
        <p:txBody>
          <a:bodyPr/>
          <a:lstStyle/>
          <a:p>
            <a:r>
              <a:rPr lang="en-US" sz="1600" b="1" dirty="0" smtClean="0"/>
              <a:t>In this period, the fishery community also published additional studies confirming the fish to stream flow relationship.</a:t>
            </a:r>
          </a:p>
          <a:p>
            <a:endParaRPr lang="en-US" sz="1600" b="1" dirty="0"/>
          </a:p>
          <a:p>
            <a:r>
              <a:rPr lang="en-US" sz="1600" b="0" dirty="0"/>
              <a:t>For example, Forrest Olson (1983) found that higher summer flows resulted in more Coho adults returning two years later </a:t>
            </a:r>
          </a:p>
          <a:p>
            <a:endParaRPr lang="en-US" sz="16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smtClean="0">
                <a:cs typeface="Arial" pitchFamily="34" charset="0"/>
              </a:rPr>
              <a:t>Considering all the impacts that could affect </a:t>
            </a:r>
            <a:r>
              <a:rPr lang="en-US" sz="1600" b="1" dirty="0" err="1" smtClean="0">
                <a:cs typeface="Arial" pitchFamily="34" charset="0"/>
              </a:rPr>
              <a:t>coho</a:t>
            </a:r>
            <a:r>
              <a:rPr lang="en-US" sz="1600" b="1" dirty="0" smtClean="0">
                <a:cs typeface="Arial" pitchFamily="34" charset="0"/>
              </a:rPr>
              <a:t> returns, such as hatchery, harvest, habitat, and hydro, the fact that we see any kind of signal shows that the low flow index is important.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smtClean="0">
              <a:cs typeface="Arial" pitchFamily="34" charset="0"/>
            </a:endParaRPr>
          </a:p>
          <a:p>
            <a:r>
              <a:rPr lang="en-US" sz="1600" b="0" dirty="0" smtClean="0"/>
              <a:t>All this work built a defensible case to use a more resource focused</a:t>
            </a:r>
            <a:r>
              <a:rPr lang="en-US" sz="1600" b="0" baseline="0" dirty="0" smtClean="0"/>
              <a:t> definition for ISFs.</a:t>
            </a:r>
            <a:endParaRPr lang="en-US" sz="1600" b="1" dirty="0">
              <a:cs typeface="Arial" pitchFamily="34" charset="0"/>
            </a:endParaRPr>
          </a:p>
        </p:txBody>
      </p:sp>
      <p:sp>
        <p:nvSpPr>
          <p:cNvPr id="4" name="Slide Number Placeholder 3"/>
          <p:cNvSpPr>
            <a:spLocks noGrp="1"/>
          </p:cNvSpPr>
          <p:nvPr>
            <p:ph type="sldNum" sz="quarter" idx="10"/>
          </p:nvPr>
        </p:nvSpPr>
        <p:spPr/>
        <p:txBody>
          <a:bodyPr/>
          <a:lstStyle/>
          <a:p>
            <a:fld id="{13C9520F-F8D7-47C0-8440-71980A3B8499}" type="slidenum">
              <a:rPr lang="en-US" smtClean="0"/>
              <a:t>24</a:t>
            </a:fld>
            <a:endParaRPr lang="en-US"/>
          </a:p>
        </p:txBody>
      </p:sp>
    </p:spTree>
    <p:extLst>
      <p:ext uri="{BB962C8B-B14F-4D97-AF65-F5344CB8AC3E}">
        <p14:creationId xmlns:p14="http://schemas.microsoft.com/office/powerpoint/2010/main" val="42494392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01663"/>
            <a:ext cx="5575300" cy="3136900"/>
          </a:xfrm>
        </p:spPr>
      </p:sp>
      <p:sp>
        <p:nvSpPr>
          <p:cNvPr id="3" name="Notes Placeholder 2"/>
          <p:cNvSpPr>
            <a:spLocks noGrp="1"/>
          </p:cNvSpPr>
          <p:nvPr>
            <p:ph type="body" idx="1"/>
          </p:nvPr>
        </p:nvSpPr>
        <p:spPr>
          <a:xfrm>
            <a:off x="701040" y="3892378"/>
            <a:ext cx="5608320" cy="4241974"/>
          </a:xfrm>
        </p:spPr>
        <p:txBody>
          <a:bodyPr>
            <a:normAutofit/>
          </a:bodyPr>
          <a:lstStyle/>
          <a:p>
            <a:r>
              <a:rPr lang="en-US" sz="1600" b="1" dirty="0" smtClean="0">
                <a:cs typeface="Arial" pitchFamily="34" charset="0"/>
              </a:rPr>
              <a:t>In the second phase of ISF development,</a:t>
            </a:r>
            <a:r>
              <a:rPr lang="en-US" sz="1600" b="1" dirty="0" smtClean="0"/>
              <a:t> biologists from WDFW and Ecology pushed for a more resource focused definition for ISFs.</a:t>
            </a:r>
          </a:p>
          <a:p>
            <a:pPr defTabSz="898137"/>
            <a:endParaRPr lang="en-US" sz="1600" b="1" dirty="0" smtClean="0">
              <a:cs typeface="Arial" pitchFamily="34" charset="0"/>
            </a:endParaRPr>
          </a:p>
          <a:p>
            <a:r>
              <a:rPr lang="en-US" sz="1600" dirty="0" smtClean="0"/>
              <a:t>There were several habitat based instream flow models/methods developed in the 1970s and used in Washington, but they were not used for ISFs until this second phase.</a:t>
            </a:r>
          </a:p>
          <a:p>
            <a:endParaRPr lang="en-US" sz="1600" dirty="0" smtClean="0"/>
          </a:p>
          <a:p>
            <a:r>
              <a:rPr lang="en-US" sz="1600" b="1" dirty="0" smtClean="0"/>
              <a:t>These include the Toe-Width </a:t>
            </a:r>
            <a:r>
              <a:rPr lang="en-US" sz="1600" b="1" baseline="0" dirty="0" smtClean="0"/>
              <a:t>which was the most commonly used method, and </a:t>
            </a:r>
          </a:p>
          <a:p>
            <a:endParaRPr lang="en-US" sz="1600" b="1" dirty="0" smtClean="0"/>
          </a:p>
          <a:p>
            <a:pPr>
              <a:defRPr/>
            </a:pPr>
            <a:r>
              <a:rPr lang="en-US" sz="1600" dirty="0" smtClean="0">
                <a:cs typeface="Arial" pitchFamily="34" charset="0"/>
              </a:rPr>
              <a:t>PHABSIM which stands for Physical </a:t>
            </a:r>
            <a:r>
              <a:rPr lang="en-US" sz="1600" dirty="0" err="1" smtClean="0">
                <a:cs typeface="Arial" pitchFamily="34" charset="0"/>
              </a:rPr>
              <a:t>HABitat</a:t>
            </a:r>
            <a:r>
              <a:rPr lang="en-US" sz="1600" dirty="0" smtClean="0">
                <a:cs typeface="Arial" pitchFamily="34" charset="0"/>
              </a:rPr>
              <a:t> </a:t>
            </a:r>
            <a:r>
              <a:rPr lang="en-US" sz="1600" dirty="0" err="1" smtClean="0">
                <a:cs typeface="Arial" pitchFamily="34" charset="0"/>
              </a:rPr>
              <a:t>SIMulation</a:t>
            </a:r>
            <a:r>
              <a:rPr lang="en-US" sz="1600" dirty="0" smtClean="0">
                <a:cs typeface="Arial" pitchFamily="34" charset="0"/>
              </a:rPr>
              <a:t>.</a:t>
            </a:r>
          </a:p>
          <a:p>
            <a:pPr>
              <a:defRPr/>
            </a:pPr>
            <a:endParaRPr lang="en-US" sz="1600" b="1" dirty="0" smtClean="0">
              <a:cs typeface="Arial" pitchFamily="34" charset="0"/>
            </a:endParaRPr>
          </a:p>
          <a:p>
            <a:pPr>
              <a:defRPr/>
            </a:pPr>
            <a:r>
              <a:rPr lang="en-US" sz="1600" b="1" dirty="0" smtClean="0">
                <a:cs typeface="Arial" pitchFamily="34" charset="0"/>
              </a:rPr>
              <a:t>This</a:t>
            </a:r>
            <a:r>
              <a:rPr lang="en-US" sz="1600" b="0" dirty="0" smtClean="0">
                <a:cs typeface="Arial" pitchFamily="34" charset="0"/>
              </a:rPr>
              <a:t> </a:t>
            </a:r>
            <a:r>
              <a:rPr lang="en-US" sz="1600" b="1" dirty="0" smtClean="0">
                <a:cs typeface="Arial" pitchFamily="34" charset="0"/>
              </a:rPr>
              <a:t>was typically used on the larger streams.</a:t>
            </a:r>
          </a:p>
        </p:txBody>
      </p:sp>
      <p:sp>
        <p:nvSpPr>
          <p:cNvPr id="4" name="Slide Number Placeholder 3"/>
          <p:cNvSpPr>
            <a:spLocks noGrp="1"/>
          </p:cNvSpPr>
          <p:nvPr>
            <p:ph type="sldNum" sz="quarter" idx="10"/>
          </p:nvPr>
        </p:nvSpPr>
        <p:spPr/>
        <p:txBody>
          <a:bodyPr/>
          <a:lstStyle/>
          <a:p>
            <a:fld id="{13C9520F-F8D7-47C0-8440-71980A3B8499}" type="slidenum">
              <a:rPr lang="en-US" smtClean="0"/>
              <a:t>25</a:t>
            </a:fld>
            <a:endParaRPr lang="en-US"/>
          </a:p>
        </p:txBody>
      </p:sp>
    </p:spTree>
    <p:extLst>
      <p:ext uri="{BB962C8B-B14F-4D97-AF65-F5344CB8AC3E}">
        <p14:creationId xmlns:p14="http://schemas.microsoft.com/office/powerpoint/2010/main" val="10435232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769938" y="484188"/>
            <a:ext cx="5575300" cy="3136900"/>
          </a:xfrm>
          <a:noFill/>
          <a:ln>
            <a:solidFill>
              <a:srgbClr val="000000"/>
            </a:solidFill>
            <a:miter lim="800000"/>
            <a:headEnd/>
            <a:tailEnd/>
          </a:ln>
        </p:spPr>
      </p:sp>
      <p:sp>
        <p:nvSpPr>
          <p:cNvPr id="67587" name="Notes Placeholder 2"/>
          <p:cNvSpPr>
            <a:spLocks noGrp="1"/>
          </p:cNvSpPr>
          <p:nvPr>
            <p:ph type="body" idx="1"/>
          </p:nvPr>
        </p:nvSpPr>
        <p:spPr bwMode="auto">
          <a:xfrm>
            <a:off x="769938" y="3765756"/>
            <a:ext cx="5575124" cy="5010488"/>
          </a:xfrm>
          <a:noFill/>
        </p:spPr>
        <p:txBody>
          <a:bodyPr wrap="square" numCol="1" anchor="t" anchorCtr="0" compatLnSpc="1">
            <a:prstTxWarp prst="textNoShape">
              <a:avLst/>
            </a:prstTxWarp>
          </a:bodyPr>
          <a:lstStyle/>
          <a:p>
            <a:pPr>
              <a:defRPr/>
            </a:pPr>
            <a:r>
              <a:rPr lang="en-US" sz="1600" b="1" dirty="0" err="1" smtClean="0">
                <a:cs typeface="Arial" pitchFamily="34" charset="0"/>
              </a:rPr>
              <a:t>Fishtrap</a:t>
            </a:r>
            <a:r>
              <a:rPr lang="en-US" sz="1600" b="1" dirty="0" smtClean="0">
                <a:cs typeface="Arial" pitchFamily="34" charset="0"/>
              </a:rPr>
              <a:t> Creek in WRIA 1 is an example of ISFs from</a:t>
            </a:r>
            <a:r>
              <a:rPr lang="en-US" sz="1600" b="1" baseline="0" dirty="0" smtClean="0">
                <a:cs typeface="Arial" pitchFamily="34" charset="0"/>
              </a:rPr>
              <a:t> this second phase. </a:t>
            </a:r>
          </a:p>
          <a:p>
            <a:pPr>
              <a:defRPr/>
            </a:pPr>
            <a:endParaRPr lang="en-US" sz="1600" b="1" baseline="0" dirty="0" smtClean="0">
              <a:cs typeface="Arial" pitchFamily="34" charset="0"/>
            </a:endParaRPr>
          </a:p>
          <a:p>
            <a:pPr>
              <a:defRPr/>
            </a:pPr>
            <a:r>
              <a:rPr lang="en-US" sz="1600" dirty="0" smtClean="0">
                <a:latin typeface="Calibri" panose="020F0502020204030204" pitchFamily="34" charset="0"/>
                <a:cs typeface="Calibri" panose="020F0502020204030204" pitchFamily="34" charset="0"/>
              </a:rPr>
              <a:t>Here the black line shows the recommend flows based on a Toe-Width study:</a:t>
            </a:r>
            <a:r>
              <a:rPr lang="en-US" sz="1600" baseline="0" dirty="0" smtClean="0">
                <a:latin typeface="Calibri" panose="020F0502020204030204" pitchFamily="34" charset="0"/>
                <a:cs typeface="Calibri" panose="020F0502020204030204" pitchFamily="34" charset="0"/>
              </a:rPr>
              <a:t> </a:t>
            </a:r>
          </a:p>
          <a:p>
            <a:pPr>
              <a:defRPr/>
            </a:pPr>
            <a:r>
              <a:rPr lang="en-US" sz="1600" b="1" dirty="0" smtClean="0">
                <a:latin typeface="Calibri" panose="020F0502020204030204" pitchFamily="34" charset="0"/>
                <a:cs typeface="Calibri" panose="020F0502020204030204" pitchFamily="34" charset="0"/>
              </a:rPr>
              <a:t>October-January: 58 cfs was preferred for Chinook spawning, </a:t>
            </a:r>
          </a:p>
          <a:p>
            <a:pPr>
              <a:defRPr/>
            </a:pPr>
            <a:r>
              <a:rPr lang="en-US" sz="1600" dirty="0" smtClean="0">
                <a:latin typeface="Calibri" panose="020F0502020204030204" pitchFamily="34" charset="0"/>
                <a:cs typeface="Calibri" panose="020F0502020204030204" pitchFamily="34" charset="0"/>
              </a:rPr>
              <a:t>February-June 15: 52 cfs for Steelhead spawning, and</a:t>
            </a:r>
          </a:p>
          <a:p>
            <a:pPr>
              <a:defRPr/>
            </a:pPr>
            <a:r>
              <a:rPr lang="en-US" sz="1600" b="1" dirty="0" smtClean="0">
                <a:latin typeface="Calibri" panose="020F0502020204030204" pitchFamily="34" charset="0"/>
                <a:cs typeface="Calibri" panose="020F0502020204030204" pitchFamily="34" charset="0"/>
              </a:rPr>
              <a:t>June 16-Septeptember: 12 cfs for Steelhead rearing.</a:t>
            </a:r>
          </a:p>
          <a:p>
            <a:pPr>
              <a:defRPr/>
            </a:pPr>
            <a:endParaRPr lang="en-US" sz="1600" b="1" dirty="0" smtClean="0">
              <a:latin typeface="Calibri" panose="020F0502020204030204" pitchFamily="34" charset="0"/>
              <a:cs typeface="Calibri" panose="020F0502020204030204" pitchFamily="34" charset="0"/>
            </a:endParaRPr>
          </a:p>
          <a:p>
            <a:pPr>
              <a:defRPr/>
            </a:pPr>
            <a:r>
              <a:rPr lang="en-US" sz="1600" dirty="0" smtClean="0">
                <a:latin typeface="Calibri" panose="020F0502020204030204" pitchFamily="34" charset="0"/>
                <a:cs typeface="Calibri" panose="020F0502020204030204" pitchFamily="34" charset="0"/>
              </a:rPr>
              <a:t>The green line shows the negotiated instream flow.  </a:t>
            </a:r>
          </a:p>
          <a:p>
            <a:pPr>
              <a:defRPr/>
            </a:pPr>
            <a:endParaRPr lang="en-US" sz="1600" b="0" dirty="0">
              <a:cs typeface="Arial" pitchFamily="34" charset="0"/>
            </a:endParaRPr>
          </a:p>
          <a:p>
            <a:pPr>
              <a:defRPr/>
            </a:pPr>
            <a:r>
              <a:rPr lang="en-US" sz="1600" b="1" dirty="0" smtClean="0">
                <a:cs typeface="Arial" pitchFamily="34" charset="0"/>
              </a:rPr>
              <a:t>They didn’t published rationale </a:t>
            </a:r>
            <a:r>
              <a:rPr lang="en-US" sz="1600" b="1" dirty="0">
                <a:cs typeface="Arial" pitchFamily="34" charset="0"/>
              </a:rPr>
              <a:t>for </a:t>
            </a:r>
            <a:r>
              <a:rPr lang="en-US" sz="1600" b="1" dirty="0" smtClean="0">
                <a:cs typeface="Arial" pitchFamily="34" charset="0"/>
              </a:rPr>
              <a:t>this difference, but, ISFs </a:t>
            </a:r>
            <a:r>
              <a:rPr lang="en-US" sz="1600" b="1" dirty="0">
                <a:cs typeface="Arial" pitchFamily="34" charset="0"/>
              </a:rPr>
              <a:t>in this phase </a:t>
            </a:r>
            <a:r>
              <a:rPr lang="en-US" sz="1600" b="1" dirty="0" smtClean="0">
                <a:cs typeface="Arial" pitchFamily="34" charset="0"/>
              </a:rPr>
              <a:t>were commonly limited to the </a:t>
            </a:r>
            <a:r>
              <a:rPr lang="en-US" sz="1600" b="1" dirty="0">
                <a:cs typeface="Arial" pitchFamily="34" charset="0"/>
              </a:rPr>
              <a:t>50% exceedance flow during the wet season and </a:t>
            </a:r>
            <a:r>
              <a:rPr lang="en-US" sz="1600" b="1" dirty="0" smtClean="0">
                <a:cs typeface="Arial" pitchFamily="34" charset="0"/>
              </a:rPr>
              <a:t>up to </a:t>
            </a:r>
            <a:r>
              <a:rPr lang="en-US" sz="1600" b="1" dirty="0">
                <a:cs typeface="Arial" pitchFamily="34" charset="0"/>
              </a:rPr>
              <a:t>the 40% exceedance during the dry </a:t>
            </a:r>
            <a:r>
              <a:rPr lang="en-US" sz="1600" b="1" dirty="0" smtClean="0">
                <a:cs typeface="Arial" pitchFamily="34" charset="0"/>
              </a:rPr>
              <a:t>season suggesting an unwritten hydrologic limit. </a:t>
            </a:r>
            <a:endParaRPr lang="en-US" sz="1600" b="1" dirty="0">
              <a:cs typeface="Arial" pitchFamily="34" charset="0"/>
            </a:endParaRPr>
          </a:p>
          <a:p>
            <a:pPr>
              <a:defRPr/>
            </a:pPr>
            <a:endParaRPr lang="en-US" sz="1600" b="0" dirty="0">
              <a:cs typeface="Arial" pitchFamily="34" charset="0"/>
            </a:endParaRPr>
          </a:p>
          <a:p>
            <a:pPr>
              <a:defRPr/>
            </a:pPr>
            <a:r>
              <a:rPr lang="en-US" sz="1600" b="0" dirty="0" smtClean="0">
                <a:cs typeface="Arial" pitchFamily="34" charset="0"/>
              </a:rPr>
              <a:t>ISFs </a:t>
            </a:r>
            <a:r>
              <a:rPr lang="en-US" sz="1600" b="0" dirty="0">
                <a:cs typeface="Arial" pitchFamily="34" charset="0"/>
              </a:rPr>
              <a:t>set during this period were </a:t>
            </a:r>
            <a:r>
              <a:rPr lang="en-US" sz="1600" b="0" dirty="0" smtClean="0">
                <a:cs typeface="Arial" pitchFamily="34" charset="0"/>
              </a:rPr>
              <a:t>usually higher and more protective than those set in the first phase</a:t>
            </a:r>
            <a:endParaRPr lang="en-US" sz="1600" b="0" dirty="0">
              <a:cs typeface="Arial" pitchFamily="34" charset="0"/>
            </a:endParaRPr>
          </a:p>
          <a:p>
            <a:pPr>
              <a:defRPr/>
            </a:pPr>
            <a:endParaRPr lang="en-US" sz="1600" b="0" dirty="0">
              <a:cs typeface="Arial" pitchFamily="34" charset="0"/>
            </a:endParaRPr>
          </a:p>
        </p:txBody>
      </p:sp>
    </p:spTree>
    <p:extLst>
      <p:ext uri="{BB962C8B-B14F-4D97-AF65-F5344CB8AC3E}">
        <p14:creationId xmlns:p14="http://schemas.microsoft.com/office/powerpoint/2010/main" val="2688721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582613"/>
            <a:ext cx="5575300" cy="3136900"/>
          </a:xfrm>
        </p:spPr>
      </p:sp>
      <p:sp>
        <p:nvSpPr>
          <p:cNvPr id="3" name="Notes Placeholder 2"/>
          <p:cNvSpPr>
            <a:spLocks noGrp="1"/>
          </p:cNvSpPr>
          <p:nvPr>
            <p:ph type="body" idx="1"/>
          </p:nvPr>
        </p:nvSpPr>
        <p:spPr>
          <a:xfrm>
            <a:off x="701040" y="3880022"/>
            <a:ext cx="5608320" cy="4254329"/>
          </a:xfrm>
        </p:spPr>
        <p:txBody>
          <a:bodyPr>
            <a:normAutofit/>
          </a:bodyPr>
          <a:lstStyle/>
          <a:p>
            <a:r>
              <a:rPr lang="en-US" sz="1600" b="1" dirty="0"/>
              <a:t>Then </a:t>
            </a:r>
            <a:r>
              <a:rPr lang="en-US" sz="1600" b="1" dirty="0" smtClean="0"/>
              <a:t>the dark ages fell</a:t>
            </a:r>
            <a:r>
              <a:rPr lang="en-US" sz="1600" b="1" baseline="0" dirty="0" smtClean="0"/>
              <a:t> and we has an ISF moratorium</a:t>
            </a:r>
            <a:r>
              <a:rPr lang="en-US" sz="1600" b="1" dirty="0" smtClean="0"/>
              <a:t> for 15 years</a:t>
            </a:r>
            <a:endParaRPr lang="en-US" sz="1600" b="1" dirty="0"/>
          </a:p>
          <a:p>
            <a:endParaRPr lang="en-US" sz="1600" dirty="0"/>
          </a:p>
          <a:p>
            <a:pPr marL="0" marR="0" lvl="0" indent="0" algn="l" defTabSz="898137" rtl="0" eaLnBrk="1" fontAlgn="auto" latinLnBrk="0" hangingPunct="1">
              <a:lnSpc>
                <a:spcPct val="100000"/>
              </a:lnSpc>
              <a:spcBef>
                <a:spcPts val="0"/>
              </a:spcBef>
              <a:buClrTx/>
              <a:buSzTx/>
              <a:buFontTx/>
              <a:buNone/>
              <a:tabLst/>
              <a:defRPr/>
            </a:pPr>
            <a:r>
              <a:rPr lang="en-US" sz="1600" dirty="0" smtClean="0"/>
              <a:t>During this time, WDFW and Ecology continued</a:t>
            </a:r>
            <a:r>
              <a:rPr lang="en-US" sz="1600" baseline="0" dirty="0" smtClean="0"/>
              <a:t> to </a:t>
            </a:r>
            <a:r>
              <a:rPr lang="en-US" sz="1600" dirty="0" smtClean="0"/>
              <a:t>conducted Phabsim</a:t>
            </a:r>
            <a:r>
              <a:rPr lang="en-US" sz="1600" baseline="0" dirty="0" smtClean="0"/>
              <a:t> and </a:t>
            </a:r>
            <a:r>
              <a:rPr lang="en-US" sz="1600" dirty="0" smtClean="0"/>
              <a:t>toe-width studies all over the state. </a:t>
            </a:r>
          </a:p>
          <a:p>
            <a:pPr marL="0" marR="0" lvl="0" indent="0" algn="l" defTabSz="898137" rtl="0" eaLnBrk="1" fontAlgn="auto" latinLnBrk="0" hangingPunct="1">
              <a:lnSpc>
                <a:spcPct val="100000"/>
              </a:lnSpc>
              <a:spcBef>
                <a:spcPts val="0"/>
              </a:spcBef>
              <a:buClrTx/>
              <a:buSzTx/>
              <a:buFontTx/>
              <a:buNone/>
              <a:tabLst/>
              <a:defRPr/>
            </a:pPr>
            <a:endParaRPr lang="en-US" sz="1600" dirty="0" smtClean="0"/>
          </a:p>
          <a:p>
            <a:pPr marL="0" marR="0" lvl="0" indent="0" algn="l" defTabSz="898137" rtl="0" eaLnBrk="1" fontAlgn="auto" latinLnBrk="0" hangingPunct="1">
              <a:lnSpc>
                <a:spcPct val="100000"/>
              </a:lnSpc>
              <a:spcBef>
                <a:spcPts val="0"/>
              </a:spcBef>
              <a:spcAft>
                <a:spcPts val="589"/>
              </a:spcAft>
              <a:buClrTx/>
              <a:buSzTx/>
              <a:buFontTx/>
              <a:buNone/>
              <a:tabLst/>
              <a:defRPr/>
            </a:pPr>
            <a:r>
              <a:rPr lang="en-US" sz="1600" b="1" dirty="0" smtClean="0"/>
              <a:t>They</a:t>
            </a:r>
            <a:r>
              <a:rPr lang="en-US" sz="1600" b="1" baseline="0" dirty="0" smtClean="0"/>
              <a:t> also continued their</a:t>
            </a:r>
            <a:r>
              <a:rPr lang="en-US" sz="1600" b="1" dirty="0" smtClean="0"/>
              <a:t> fish habitat research to improve the accuracy of the models</a:t>
            </a:r>
          </a:p>
          <a:p>
            <a:pPr defTabSz="898137">
              <a:spcAft>
                <a:spcPts val="589"/>
              </a:spcAft>
              <a:defRPr/>
            </a:pPr>
            <a:endParaRPr lang="en-US" sz="1600" dirty="0" smtClean="0">
              <a:cs typeface="Calibri" panose="020F0502020204030204" pitchFamily="34" charset="0"/>
            </a:endParaRPr>
          </a:p>
          <a:p>
            <a:pPr defTabSz="898137">
              <a:spcAft>
                <a:spcPts val="589"/>
              </a:spcAft>
              <a:defRPr/>
            </a:pPr>
            <a:r>
              <a:rPr lang="en-US" sz="1600" dirty="0" smtClean="0">
                <a:cs typeface="Calibri" panose="020F0502020204030204" pitchFamily="34" charset="0"/>
              </a:rPr>
              <a:t>Even though we didn’t develop any ISF rules, we were able to set ISFs at hydroelectric projects through the State’s 401 water quality certificate.</a:t>
            </a:r>
          </a:p>
        </p:txBody>
      </p:sp>
      <p:sp>
        <p:nvSpPr>
          <p:cNvPr id="4" name="Slide Number Placeholder 3"/>
          <p:cNvSpPr>
            <a:spLocks noGrp="1"/>
          </p:cNvSpPr>
          <p:nvPr>
            <p:ph type="sldNum" sz="quarter" idx="10"/>
          </p:nvPr>
        </p:nvSpPr>
        <p:spPr/>
        <p:txBody>
          <a:bodyPr/>
          <a:lstStyle/>
          <a:p>
            <a:fld id="{13C9520F-F8D7-47C0-8440-71980A3B8499}" type="slidenum">
              <a:rPr lang="en-US" smtClean="0"/>
              <a:t>27</a:t>
            </a:fld>
            <a:endParaRPr lang="en-US"/>
          </a:p>
        </p:txBody>
      </p:sp>
    </p:spTree>
    <p:extLst>
      <p:ext uri="{BB962C8B-B14F-4D97-AF65-F5344CB8AC3E}">
        <p14:creationId xmlns:p14="http://schemas.microsoft.com/office/powerpoint/2010/main" val="40758130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719138"/>
            <a:ext cx="5575300" cy="3136900"/>
          </a:xfrm>
        </p:spPr>
      </p:sp>
      <p:sp>
        <p:nvSpPr>
          <p:cNvPr id="3" name="Notes Placeholder 2"/>
          <p:cNvSpPr>
            <a:spLocks noGrp="1"/>
          </p:cNvSpPr>
          <p:nvPr>
            <p:ph type="body" idx="1"/>
          </p:nvPr>
        </p:nvSpPr>
        <p:spPr>
          <a:xfrm>
            <a:off x="701040" y="4028304"/>
            <a:ext cx="5608320" cy="4106048"/>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smtClean="0"/>
              <a:t>During </a:t>
            </a:r>
            <a:r>
              <a:rPr lang="en-US" sz="1600" b="1" dirty="0"/>
              <a:t>the third phase of ISF </a:t>
            </a:r>
            <a:r>
              <a:rPr lang="en-US" sz="1600" b="1" dirty="0" smtClean="0"/>
              <a:t>protection we hired a second biologist, increased the size of WDFWs water team, and started implementing RCW 90.82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pPr>
              <a:spcBef>
                <a:spcPts val="0"/>
              </a:spcBef>
              <a:spcAft>
                <a:spcPts val="0"/>
              </a:spcAft>
            </a:pPr>
            <a:r>
              <a:rPr lang="en-US" sz="1600" dirty="0" smtClean="0"/>
              <a:t>During this time, we used the adopted watershed plans to develop or update 11 ISF rules with a strong resource focus</a:t>
            </a:r>
          </a:p>
          <a:p>
            <a:pPr>
              <a:spcBef>
                <a:spcPts val="0"/>
              </a:spcBef>
              <a:spcAft>
                <a:spcPts val="0"/>
              </a:spcAft>
            </a:pPr>
            <a:endParaRPr lang="en-US" sz="1600" dirty="0"/>
          </a:p>
          <a:p>
            <a:pPr>
              <a:spcBef>
                <a:spcPts val="0"/>
              </a:spcBef>
              <a:spcAft>
                <a:spcPts val="0"/>
              </a:spcAft>
            </a:pPr>
            <a:r>
              <a:rPr lang="en-US" sz="1600" b="1" dirty="0" smtClean="0"/>
              <a:t>We continued our fish habitat preference studies and analysis and published updates to our state-wide fish preference curves leading</a:t>
            </a:r>
            <a:r>
              <a:rPr lang="en-US" sz="1600" b="1" baseline="0" dirty="0" smtClean="0"/>
              <a:t> to more accurate modeling</a:t>
            </a:r>
          </a:p>
          <a:p>
            <a:pPr>
              <a:spcBef>
                <a:spcPts val="0"/>
              </a:spcBef>
              <a:spcAft>
                <a:spcPts val="0"/>
              </a:spcAft>
            </a:pPr>
            <a:endParaRPr lang="en-US" sz="1600" b="1" baseline="0" dirty="0" smtClean="0"/>
          </a:p>
          <a:p>
            <a:pPr>
              <a:spcBef>
                <a:spcPts val="0"/>
              </a:spcBef>
              <a:spcAft>
                <a:spcPts val="0"/>
              </a:spcAft>
            </a:pPr>
            <a:r>
              <a:rPr lang="en-US" sz="1600" dirty="0" smtClean="0"/>
              <a:t>So let’s look at how we</a:t>
            </a:r>
            <a:r>
              <a:rPr lang="en-US" sz="1600" baseline="0" dirty="0" smtClean="0"/>
              <a:t> develop a modern ISFs</a:t>
            </a:r>
            <a:endParaRPr lang="en-US" sz="1600" dirty="0"/>
          </a:p>
        </p:txBody>
      </p:sp>
      <p:sp>
        <p:nvSpPr>
          <p:cNvPr id="4" name="Slide Number Placeholder 3"/>
          <p:cNvSpPr>
            <a:spLocks noGrp="1"/>
          </p:cNvSpPr>
          <p:nvPr>
            <p:ph type="sldNum" sz="quarter" idx="10"/>
          </p:nvPr>
        </p:nvSpPr>
        <p:spPr/>
        <p:txBody>
          <a:bodyPr/>
          <a:lstStyle/>
          <a:p>
            <a:fld id="{13C9520F-F8D7-47C0-8440-71980A3B8499}" type="slidenum">
              <a:rPr lang="en-US" smtClean="0"/>
              <a:t>28</a:t>
            </a:fld>
            <a:endParaRPr lang="en-US"/>
          </a:p>
        </p:txBody>
      </p:sp>
    </p:spTree>
    <p:extLst>
      <p:ext uri="{BB962C8B-B14F-4D97-AF65-F5344CB8AC3E}">
        <p14:creationId xmlns:p14="http://schemas.microsoft.com/office/powerpoint/2010/main" val="34228665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eaLnBrk="0" fontAlgn="base" hangingPunct="0">
              <a:spcBef>
                <a:spcPct val="0"/>
              </a:spcBef>
              <a:spcAft>
                <a:spcPct val="0"/>
              </a:spcAft>
              <a:defRPr/>
            </a:pPr>
            <a:fld id="{D0468030-8C7A-4740-9930-A4106F0E1F60}" type="slidenum">
              <a:rPr lang="en-US" smtClean="0">
                <a:solidFill>
                  <a:srgbClr val="000000"/>
                </a:solidFill>
                <a:latin typeface="Tahoma" pitchFamily="34" charset="0"/>
              </a:rPr>
              <a:pPr eaLnBrk="0" fontAlgn="base" hangingPunct="0">
                <a:spcBef>
                  <a:spcPct val="0"/>
                </a:spcBef>
                <a:spcAft>
                  <a:spcPct val="0"/>
                </a:spcAft>
                <a:defRPr/>
              </a:pPr>
              <a:t>29</a:t>
            </a:fld>
            <a:endParaRPr lang="en-US" smtClean="0">
              <a:solidFill>
                <a:srgbClr val="000000"/>
              </a:solidFill>
              <a:latin typeface="Tahoma" pitchFamily="34" charset="0"/>
            </a:endParaRPr>
          </a:p>
        </p:txBody>
      </p:sp>
      <p:sp>
        <p:nvSpPr>
          <p:cNvPr id="64515" name="Rectangle 2"/>
          <p:cNvSpPr>
            <a:spLocks noGrp="1" noRot="1" noChangeAspect="1" noChangeArrowheads="1" noTextEdit="1"/>
          </p:cNvSpPr>
          <p:nvPr>
            <p:ph type="sldImg"/>
          </p:nvPr>
        </p:nvSpPr>
        <p:spPr bwMode="auto">
          <a:xfrm>
            <a:off x="701675" y="620713"/>
            <a:ext cx="5575300" cy="3136900"/>
          </a:xfrm>
          <a:noFill/>
          <a:ln>
            <a:solidFill>
              <a:srgbClr val="000000"/>
            </a:solidFill>
            <a:miter lim="800000"/>
            <a:headEnd/>
            <a:tailEnd/>
          </a:ln>
        </p:spPr>
      </p:sp>
      <p:sp>
        <p:nvSpPr>
          <p:cNvPr id="64516" name="Rectangle 3"/>
          <p:cNvSpPr>
            <a:spLocks noGrp="1" noChangeArrowheads="1"/>
          </p:cNvSpPr>
          <p:nvPr>
            <p:ph type="body" idx="1"/>
          </p:nvPr>
        </p:nvSpPr>
        <p:spPr bwMode="auto">
          <a:xfrm>
            <a:off x="701040" y="3913240"/>
            <a:ext cx="5608320" cy="5256162"/>
          </a:xfrm>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600" b="1" dirty="0" smtClean="0"/>
              <a:t>ISFs are designed to protect instream resources. </a:t>
            </a:r>
            <a:r>
              <a:rPr lang="en-US" altLang="en-US" sz="1600" b="1" dirty="0" smtClean="0">
                <a:cs typeface="Arial" panose="020B0604020202020204" pitchFamily="34" charset="0"/>
              </a:rPr>
              <a:t>They all need to be considered when developing an ISF,</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sz="1600" b="0" dirty="0" smtClean="0">
              <a:cs typeface="Arial" panose="020B0604020202020204" pitchFamily="34" charset="0"/>
            </a:endParaRPr>
          </a:p>
          <a:p>
            <a:pPr>
              <a:spcBef>
                <a:spcPct val="0"/>
              </a:spcBef>
            </a:pPr>
            <a:r>
              <a:rPr lang="en-US" altLang="en-US" sz="1600" dirty="0" smtClean="0">
                <a:cs typeface="Arial" panose="020B0604020202020204" pitchFamily="34" charset="0"/>
              </a:rPr>
              <a:t>but we have the best quantitative tools for measuring fish habitat so we generally use fish as the key instream resource.</a:t>
            </a:r>
          </a:p>
          <a:p>
            <a:pPr>
              <a:spcBef>
                <a:spcPct val="0"/>
              </a:spcBef>
            </a:pPr>
            <a:endParaRPr lang="en-US" altLang="en-US" sz="1600" b="1" dirty="0" smtClean="0">
              <a:cs typeface="Arial" panose="020B0604020202020204" pitchFamily="34" charset="0"/>
            </a:endParaRPr>
          </a:p>
          <a:p>
            <a:pPr>
              <a:spcBef>
                <a:spcPct val="0"/>
              </a:spcBef>
            </a:pPr>
            <a:r>
              <a:rPr lang="en-US" altLang="en-US" sz="1600" b="1" dirty="0" smtClean="0">
                <a:cs typeface="Arial" panose="020B0604020202020204" pitchFamily="34" charset="0"/>
              </a:rPr>
              <a:t>We have also found that if we protect fish habitat, the other instream resources are protected as well.</a:t>
            </a:r>
          </a:p>
          <a:p>
            <a:pPr>
              <a:spcBef>
                <a:spcPct val="0"/>
              </a:spcBef>
            </a:pPr>
            <a:endParaRPr lang="en-US" altLang="en-US" sz="1600" b="1" dirty="0" smtClean="0">
              <a:cs typeface="Arial" panose="020B0604020202020204" pitchFamily="34" charset="0"/>
            </a:endParaRPr>
          </a:p>
          <a:p>
            <a:pPr>
              <a:spcBef>
                <a:spcPct val="0"/>
              </a:spcBef>
            </a:pPr>
            <a:r>
              <a:rPr lang="en-US" altLang="en-US" sz="1600" dirty="0" smtClean="0">
                <a:cs typeface="Arial" panose="020B0604020202020204" pitchFamily="34" charset="0"/>
              </a:rPr>
              <a:t>All Fish lifestages need adequate depth and velocity. </a:t>
            </a:r>
            <a:r>
              <a:rPr lang="en-US" altLang="en-US" sz="1600" b="0" dirty="0" smtClean="0">
                <a:cs typeface="Arial" panose="020B0604020202020204" pitchFamily="34" charset="0"/>
              </a:rPr>
              <a:t>For example, these migrating chum could use more water to aid their migration.</a:t>
            </a:r>
            <a:endParaRPr lang="en-US" altLang="en-US" sz="1600" dirty="0" smtClean="0">
              <a:cs typeface="Arial" panose="020B0604020202020204" pitchFamily="34" charset="0"/>
            </a:endParaRPr>
          </a:p>
          <a:p>
            <a:pPr>
              <a:spcBef>
                <a:spcPct val="0"/>
              </a:spcBef>
            </a:pPr>
            <a:endParaRPr lang="en-US" altLang="en-US" sz="1600" b="0" dirty="0" smtClean="0">
              <a:cs typeface="Arial" panose="020B0604020202020204" pitchFamily="34" charset="0"/>
            </a:endParaRPr>
          </a:p>
          <a:p>
            <a:pPr>
              <a:spcBef>
                <a:spcPct val="0"/>
              </a:spcBef>
            </a:pPr>
            <a:r>
              <a:rPr lang="en-US" altLang="en-US" sz="1600" b="1" dirty="0" smtClean="0">
                <a:cs typeface="Arial" panose="020B0604020202020204" pitchFamily="34" charset="0"/>
              </a:rPr>
              <a:t>But Spawning adults also need suitable gravel for building their </a:t>
            </a:r>
            <a:r>
              <a:rPr lang="en-US" altLang="en-US" sz="1600" b="1" dirty="0" err="1" smtClean="0">
                <a:cs typeface="Arial" panose="020B0604020202020204" pitchFamily="34" charset="0"/>
              </a:rPr>
              <a:t>redds</a:t>
            </a:r>
            <a:r>
              <a:rPr lang="en-US" altLang="en-US" sz="1600" b="1" dirty="0" smtClean="0">
                <a:cs typeface="Arial" panose="020B0604020202020204" pitchFamily="34" charset="0"/>
              </a:rPr>
              <a:t> (or nests),</a:t>
            </a:r>
          </a:p>
          <a:p>
            <a:pPr>
              <a:spcBef>
                <a:spcPct val="0"/>
              </a:spcBef>
            </a:pPr>
            <a:endParaRPr lang="en-US" altLang="en-US" sz="1600" b="0" dirty="0" smtClean="0">
              <a:cs typeface="Arial" panose="020B0604020202020204" pitchFamily="34" charset="0"/>
            </a:endParaRPr>
          </a:p>
          <a:p>
            <a:pPr>
              <a:spcBef>
                <a:spcPct val="0"/>
              </a:spcBef>
            </a:pPr>
            <a:r>
              <a:rPr lang="en-US" altLang="en-US" sz="1600" b="0" dirty="0" smtClean="0">
                <a:cs typeface="Arial" panose="020B0604020202020204" pitchFamily="34" charset="0"/>
              </a:rPr>
              <a:t>And Rearing juveniles also need cover or places to hide from high velocities and/or predators.</a:t>
            </a:r>
          </a:p>
          <a:p>
            <a:pPr>
              <a:spcBef>
                <a:spcPct val="0"/>
              </a:spcBef>
            </a:pPr>
            <a:endParaRPr lang="en-US" altLang="en-US" sz="1600" b="1" dirty="0">
              <a:cs typeface="Arial" panose="020B0604020202020204" pitchFamily="34" charset="0"/>
            </a:endParaRPr>
          </a:p>
        </p:txBody>
      </p:sp>
    </p:spTree>
    <p:extLst>
      <p:ext uri="{BB962C8B-B14F-4D97-AF65-F5344CB8AC3E}">
        <p14:creationId xmlns:p14="http://schemas.microsoft.com/office/powerpoint/2010/main" val="3648255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568325"/>
            <a:ext cx="5575300" cy="3136900"/>
          </a:xfrm>
        </p:spPr>
      </p:sp>
      <p:sp>
        <p:nvSpPr>
          <p:cNvPr id="3" name="Notes Placeholder 2"/>
          <p:cNvSpPr>
            <a:spLocks noGrp="1"/>
          </p:cNvSpPr>
          <p:nvPr>
            <p:ph type="body" idx="1"/>
          </p:nvPr>
        </p:nvSpPr>
        <p:spPr>
          <a:xfrm>
            <a:off x="701040" y="3855308"/>
            <a:ext cx="5608320" cy="4123921"/>
          </a:xfrm>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lang="en-US" sz="1600" b="1" dirty="0" smtClean="0"/>
              <a:t>The Water Resources Program is tasked with water management for the state</a:t>
            </a: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sz="1600" b="1" dirty="0" smtClean="0"/>
          </a:p>
          <a:p>
            <a:pPr marL="0" marR="0" lvl="0" indent="0" algn="l" defTabSz="1371509" rtl="0" eaLnBrk="1" fontAlgn="auto" latinLnBrk="0" hangingPunct="1">
              <a:lnSpc>
                <a:spcPct val="100000"/>
              </a:lnSpc>
              <a:spcBef>
                <a:spcPts val="0"/>
              </a:spcBef>
              <a:spcAft>
                <a:spcPts val="0"/>
              </a:spcAft>
              <a:buClrTx/>
              <a:buSzTx/>
              <a:buFontTx/>
              <a:buNone/>
              <a:tabLst/>
              <a:defRPr/>
            </a:pPr>
            <a:r>
              <a:rPr lang="en-US" sz="1600" dirty="0" smtClean="0"/>
              <a:t>Our job is to manage water to meet the needs of People Farms and Fish. </a:t>
            </a:r>
            <a:endParaRPr lang="en-US" sz="1600" dirty="0" smtClean="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423E1371-E6DE-4DC0-BDFD-B452BC05855F}" type="slidenum">
              <a:rPr lang="en-US" smtClean="0"/>
              <a:t>3</a:t>
            </a:fld>
            <a:endParaRPr lang="en-US"/>
          </a:p>
        </p:txBody>
      </p:sp>
    </p:spTree>
    <p:extLst>
      <p:ext uri="{BB962C8B-B14F-4D97-AF65-F5344CB8AC3E}">
        <p14:creationId xmlns:p14="http://schemas.microsoft.com/office/powerpoint/2010/main" val="29899073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8650" y="641350"/>
            <a:ext cx="5575300" cy="3136900"/>
          </a:xfrm>
        </p:spPr>
      </p:sp>
      <p:sp>
        <p:nvSpPr>
          <p:cNvPr id="3" name="Notes Placeholder 2"/>
          <p:cNvSpPr>
            <a:spLocks noGrp="1"/>
          </p:cNvSpPr>
          <p:nvPr>
            <p:ph type="body" idx="1"/>
          </p:nvPr>
        </p:nvSpPr>
        <p:spPr>
          <a:xfrm>
            <a:off x="628650" y="3962400"/>
            <a:ext cx="5680710" cy="4171951"/>
          </a:xfrm>
        </p:spPr>
        <p:txBody>
          <a:bodyPr/>
          <a:lstStyle/>
          <a:p>
            <a:pPr eaLnBrk="1" hangingPunct="1">
              <a:spcBef>
                <a:spcPct val="0"/>
              </a:spcBef>
              <a:defRPr/>
            </a:pPr>
            <a:r>
              <a:rPr lang="en-US" sz="1600" b="1" dirty="0">
                <a:cs typeface="Arial" panose="020B0604020202020204" pitchFamily="34" charset="0"/>
              </a:rPr>
              <a:t>To develop an ISF, we first need a study that relates fish habitat to stream flow.</a:t>
            </a:r>
          </a:p>
          <a:p>
            <a:pPr eaLnBrk="1" hangingPunct="1">
              <a:spcBef>
                <a:spcPct val="0"/>
              </a:spcBef>
              <a:defRPr/>
            </a:pPr>
            <a:endParaRPr lang="en-US" sz="1600" b="1" dirty="0">
              <a:cs typeface="Arial" panose="020B0604020202020204" pitchFamily="34" charset="0"/>
            </a:endParaRPr>
          </a:p>
          <a:p>
            <a:pPr eaLnBrk="1" hangingPunct="1">
              <a:spcBef>
                <a:spcPct val="0"/>
              </a:spcBef>
              <a:defRPr/>
            </a:pPr>
            <a:r>
              <a:rPr lang="en-US" sz="1600" dirty="0">
                <a:cs typeface="Arial" panose="020B0604020202020204" pitchFamily="34" charset="0"/>
              </a:rPr>
              <a:t>Second, we need a Periodicity Chart.  This comes from local biologists and tells us what fish species and lifestage are in the stream month by month, and </a:t>
            </a:r>
          </a:p>
          <a:p>
            <a:pPr eaLnBrk="1" hangingPunct="1">
              <a:spcBef>
                <a:spcPct val="0"/>
              </a:spcBef>
              <a:defRPr/>
            </a:pPr>
            <a:endParaRPr lang="en-US" sz="1600" dirty="0">
              <a:cs typeface="Arial" panose="020B0604020202020204" pitchFamily="34" charset="0"/>
            </a:endParaRPr>
          </a:p>
          <a:p>
            <a:pPr eaLnBrk="1" hangingPunct="1">
              <a:spcBef>
                <a:spcPct val="0"/>
              </a:spcBef>
              <a:defRPr/>
            </a:pPr>
            <a:r>
              <a:rPr lang="en-US" sz="1600" b="1" dirty="0">
                <a:cs typeface="Arial" panose="020B0604020202020204" pitchFamily="34" charset="0"/>
              </a:rPr>
              <a:t>Third, we would like to have a long-term hydrograph of the stream.  </a:t>
            </a:r>
            <a:br>
              <a:rPr lang="en-US" sz="1600" b="1" dirty="0">
                <a:cs typeface="Arial" panose="020B0604020202020204" pitchFamily="34" charset="0"/>
              </a:rPr>
            </a:br>
            <a:endParaRPr lang="en-US" sz="1600" b="1" dirty="0">
              <a:cs typeface="Arial" panose="020B0604020202020204" pitchFamily="34" charset="0"/>
            </a:endParaRPr>
          </a:p>
          <a:p>
            <a:pPr eaLnBrk="1" hangingPunct="1">
              <a:spcBef>
                <a:spcPct val="0"/>
              </a:spcBef>
              <a:defRPr/>
            </a:pPr>
            <a:r>
              <a:rPr lang="en-US" sz="1600" dirty="0">
                <a:cs typeface="Arial" panose="020B0604020202020204" pitchFamily="34" charset="0"/>
              </a:rPr>
              <a:t>For the Habitat Study, we </a:t>
            </a:r>
            <a:r>
              <a:rPr lang="en-US" sz="1600" dirty="0" smtClean="0">
                <a:cs typeface="Arial" panose="020B0604020202020204" pitchFamily="34" charset="0"/>
              </a:rPr>
              <a:t>continue to prefer either </a:t>
            </a:r>
            <a:r>
              <a:rPr lang="en-US" sz="1600" dirty="0">
                <a:cs typeface="Arial" panose="020B0604020202020204" pitchFamily="34" charset="0"/>
              </a:rPr>
              <a:t>the Toe-Width method or </a:t>
            </a:r>
            <a:r>
              <a:rPr lang="en-US" sz="1600" dirty="0" smtClean="0">
                <a:cs typeface="Arial" panose="020B0604020202020204" pitchFamily="34" charset="0"/>
              </a:rPr>
              <a:t>a </a:t>
            </a:r>
            <a:r>
              <a:rPr lang="en-US" sz="1600" dirty="0">
                <a:cs typeface="Arial" panose="020B0604020202020204" pitchFamily="34" charset="0"/>
              </a:rPr>
              <a:t>PHABSIM </a:t>
            </a:r>
            <a:r>
              <a:rPr lang="en-US" sz="1600" dirty="0" smtClean="0">
                <a:cs typeface="Arial" panose="020B0604020202020204" pitchFamily="34" charset="0"/>
              </a:rPr>
              <a:t>study.</a:t>
            </a:r>
            <a:endParaRPr lang="en-US" sz="1600" dirty="0">
              <a:cs typeface="Arial" panose="020B0604020202020204" pitchFamily="34" charset="0"/>
            </a:endParaRPr>
          </a:p>
          <a:p>
            <a:endParaRPr lang="en-US" sz="1600"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423E1371-E6DE-4DC0-BDFD-B452BC05855F}" type="slidenum">
              <a:rPr lang="en-US" smtClean="0"/>
              <a:t>30</a:t>
            </a:fld>
            <a:endParaRPr lang="en-US"/>
          </a:p>
        </p:txBody>
      </p:sp>
    </p:spTree>
    <p:extLst>
      <p:ext uri="{BB962C8B-B14F-4D97-AF65-F5344CB8AC3E}">
        <p14:creationId xmlns:p14="http://schemas.microsoft.com/office/powerpoint/2010/main" val="29379407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542925"/>
            <a:ext cx="5575300" cy="3136900"/>
          </a:xfrm>
        </p:spPr>
      </p:sp>
      <p:sp>
        <p:nvSpPr>
          <p:cNvPr id="3" name="Notes Placeholder 2"/>
          <p:cNvSpPr>
            <a:spLocks noGrp="1"/>
          </p:cNvSpPr>
          <p:nvPr>
            <p:ph type="body" idx="1"/>
          </p:nvPr>
        </p:nvSpPr>
        <p:spPr>
          <a:xfrm>
            <a:off x="701040" y="3873910"/>
            <a:ext cx="5608320" cy="5245417"/>
          </a:xfrm>
        </p:spPr>
        <p:txBody>
          <a:bodyPr/>
          <a:lstStyle/>
          <a:p>
            <a:pPr>
              <a:spcBef>
                <a:spcPct val="0"/>
              </a:spcBef>
            </a:pPr>
            <a:r>
              <a:rPr lang="en-US" altLang="en-US" sz="1600" b="1" dirty="0">
                <a:cs typeface="Arial" panose="020B0604020202020204" pitchFamily="34" charset="0"/>
              </a:rPr>
              <a:t>The toe-width method uses the width of the river measured at the toe of the bank, which is the point where the stream bed meets the stream bank.  </a:t>
            </a:r>
          </a:p>
          <a:p>
            <a:pPr>
              <a:spcBef>
                <a:spcPct val="0"/>
              </a:spcBef>
            </a:pPr>
            <a:endParaRPr lang="en-US" altLang="en-US" sz="1600" b="1" dirty="0">
              <a:cs typeface="Arial" panose="020B0604020202020204" pitchFamily="34" charset="0"/>
            </a:endParaRPr>
          </a:p>
          <a:p>
            <a:pPr>
              <a:spcBef>
                <a:spcPct val="0"/>
              </a:spcBef>
            </a:pPr>
            <a:r>
              <a:rPr lang="en-US" altLang="en-US" sz="1600" dirty="0">
                <a:cs typeface="Arial" panose="020B0604020202020204" pitchFamily="34" charset="0"/>
              </a:rPr>
              <a:t>When measured at pool tail-outs and riffles, and using </a:t>
            </a:r>
            <a:r>
              <a:rPr lang="en-US" altLang="en-US" sz="1600" dirty="0" smtClean="0">
                <a:cs typeface="Arial" panose="020B0604020202020204" pitchFamily="34" charset="0"/>
              </a:rPr>
              <a:t>the new protocols we published, </a:t>
            </a:r>
          </a:p>
          <a:p>
            <a:pPr>
              <a:spcBef>
                <a:spcPct val="0"/>
              </a:spcBef>
            </a:pPr>
            <a:endParaRPr lang="en-US" altLang="en-US" sz="1600" dirty="0">
              <a:cs typeface="Arial" panose="020B0604020202020204" pitchFamily="34" charset="0"/>
            </a:endParaRPr>
          </a:p>
          <a:p>
            <a:pPr>
              <a:spcBef>
                <a:spcPct val="0"/>
              </a:spcBef>
            </a:pPr>
            <a:r>
              <a:rPr lang="en-US" altLang="en-US" sz="1600" b="1" dirty="0" smtClean="0">
                <a:cs typeface="Arial" panose="020B0604020202020204" pitchFamily="34" charset="0"/>
              </a:rPr>
              <a:t>the </a:t>
            </a:r>
            <a:r>
              <a:rPr lang="en-US" altLang="en-US" sz="1600" b="1" dirty="0">
                <a:cs typeface="Arial" panose="020B0604020202020204" pitchFamily="34" charset="0"/>
              </a:rPr>
              <a:t>widths are quite </a:t>
            </a:r>
            <a:r>
              <a:rPr lang="en-US" altLang="en-US" sz="1600" b="1" dirty="0" smtClean="0">
                <a:cs typeface="Arial" panose="020B0604020202020204" pitchFamily="34" charset="0"/>
              </a:rPr>
              <a:t>consistent</a:t>
            </a:r>
            <a:r>
              <a:rPr lang="en-US" altLang="en-US" sz="1600" b="1" baseline="0" dirty="0" smtClean="0">
                <a:cs typeface="Arial" panose="020B0604020202020204" pitchFamily="34" charset="0"/>
              </a:rPr>
              <a:t> and give an accurate estimate the ISF recommended by a PHABSIM study, but with much less effort. </a:t>
            </a:r>
            <a:endParaRPr lang="en-US" altLang="en-US" sz="1600" b="1" dirty="0">
              <a:cs typeface="Arial" panose="020B0604020202020204" pitchFamily="34" charset="0"/>
            </a:endParaRPr>
          </a:p>
          <a:p>
            <a:pPr>
              <a:spcBef>
                <a:spcPct val="0"/>
              </a:spcBef>
            </a:pPr>
            <a:r>
              <a:rPr lang="en-US" altLang="en-US" sz="1600" dirty="0">
                <a:cs typeface="Arial" panose="020B0604020202020204" pitchFamily="34" charset="0"/>
              </a:rPr>
              <a:t/>
            </a:r>
            <a:br>
              <a:rPr lang="en-US" altLang="en-US" sz="1600" dirty="0">
                <a:cs typeface="Arial" panose="020B0604020202020204" pitchFamily="34" charset="0"/>
              </a:rPr>
            </a:br>
            <a:r>
              <a:rPr lang="en-US" altLang="en-US" sz="1600" b="0" dirty="0" smtClean="0"/>
              <a:t>This </a:t>
            </a:r>
            <a:r>
              <a:rPr lang="en-US" altLang="en-US" sz="1600" b="0" dirty="0"/>
              <a:t>type of study is easy enough that all the key streams in an entire watershed can be measured in 1 to 3 days.</a:t>
            </a:r>
          </a:p>
          <a:p>
            <a:pPr>
              <a:spcBef>
                <a:spcPct val="0"/>
              </a:spcBef>
            </a:pPr>
            <a:endParaRPr lang="en-US" altLang="en-US" sz="1600" b="0" dirty="0"/>
          </a:p>
          <a:p>
            <a:pPr>
              <a:spcBef>
                <a:spcPct val="0"/>
              </a:spcBef>
            </a:pPr>
            <a:r>
              <a:rPr lang="en-US" altLang="en-US" sz="1600" b="1" dirty="0"/>
              <a:t>In fact, most of Washington’s ISF rules were developed using </a:t>
            </a:r>
            <a:r>
              <a:rPr lang="en-US" altLang="en-US" sz="1600" b="1" dirty="0" smtClean="0"/>
              <a:t>the Toe-Width </a:t>
            </a:r>
            <a:r>
              <a:rPr lang="en-US" altLang="en-US" sz="1600" b="1" dirty="0"/>
              <a:t>method.</a:t>
            </a:r>
          </a:p>
        </p:txBody>
      </p:sp>
      <p:sp>
        <p:nvSpPr>
          <p:cNvPr id="4" name="Slide Number Placeholder 3"/>
          <p:cNvSpPr>
            <a:spLocks noGrp="1"/>
          </p:cNvSpPr>
          <p:nvPr>
            <p:ph type="sldNum" sz="quarter" idx="10"/>
          </p:nvPr>
        </p:nvSpPr>
        <p:spPr/>
        <p:txBody>
          <a:bodyPr/>
          <a:lstStyle/>
          <a:p>
            <a:fld id="{423E1371-E6DE-4DC0-BDFD-B452BC05855F}" type="slidenum">
              <a:rPr lang="en-US" smtClean="0"/>
              <a:t>31</a:t>
            </a:fld>
            <a:endParaRPr lang="en-US"/>
          </a:p>
        </p:txBody>
      </p:sp>
    </p:spTree>
    <p:extLst>
      <p:ext uri="{BB962C8B-B14F-4D97-AF65-F5344CB8AC3E}">
        <p14:creationId xmlns:p14="http://schemas.microsoft.com/office/powerpoint/2010/main" val="37272926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736600" y="619125"/>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736599" y="4031226"/>
            <a:ext cx="5727701" cy="5125476"/>
          </a:xfrm>
        </p:spPr>
        <p:txBody>
          <a:bodyPr>
            <a:normAutofit/>
          </a:bodyPr>
          <a:lstStyle/>
          <a:p>
            <a:pPr>
              <a:defRPr/>
            </a:pPr>
            <a:r>
              <a:rPr lang="en-US" sz="1600" b="1" dirty="0" smtClean="0">
                <a:cs typeface="Arial" pitchFamily="34" charset="0"/>
              </a:rPr>
              <a:t>PHABSIM is currently our gold standard for setting ISFs.</a:t>
            </a:r>
          </a:p>
          <a:p>
            <a:pPr>
              <a:defRPr/>
            </a:pPr>
            <a:endParaRPr lang="en-US" sz="1600" b="1" dirty="0" smtClean="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smtClean="0">
                <a:cs typeface="Arial" pitchFamily="34" charset="0"/>
              </a:rPr>
              <a:t>To conduct a Phabsim study, we first take hundreds of depth</a:t>
            </a:r>
            <a:r>
              <a:rPr lang="en-US" sz="1600" b="0" baseline="0" dirty="0" smtClean="0">
                <a:cs typeface="Arial" pitchFamily="34" charset="0"/>
              </a:rPr>
              <a:t> and velocity and other </a:t>
            </a:r>
            <a:r>
              <a:rPr lang="en-US" sz="1600" b="0" dirty="0" smtClean="0">
                <a:cs typeface="Arial" pitchFamily="34" charset="0"/>
              </a:rPr>
              <a:t>measurements at several different</a:t>
            </a:r>
            <a:r>
              <a:rPr lang="en-US" sz="1600" b="0" baseline="0" dirty="0" smtClean="0">
                <a:cs typeface="Arial" pitchFamily="34" charset="0"/>
              </a:rPr>
              <a:t> stream flows giving us a thousand points of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smtClean="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baseline="0" dirty="0" smtClean="0">
                <a:cs typeface="Arial" pitchFamily="34" charset="0"/>
              </a:rPr>
              <a:t>This is our most detailed and site specific ISF method and is much more time intensive.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baseline="0" dirty="0" smtClean="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cs typeface="Arial" pitchFamily="34" charset="0"/>
              </a:rPr>
              <a:t>The model takes all this data and predicts how depth and velocity c</a:t>
            </a:r>
            <a:r>
              <a:rPr lang="en-US" sz="1600" dirty="0" smtClean="0">
                <a:cs typeface="Arial" pitchFamily="34" charset="0"/>
              </a:rPr>
              <a:t>onditions change over a</a:t>
            </a:r>
            <a:r>
              <a:rPr lang="en-US" sz="1600" baseline="0" dirty="0" smtClean="0">
                <a:cs typeface="Arial" pitchFamily="34" charset="0"/>
              </a:rPr>
              <a:t> wide range of stream </a:t>
            </a:r>
            <a:r>
              <a:rPr lang="en-US" sz="1600" dirty="0" smtClean="0">
                <a:cs typeface="Arial" pitchFamily="34" charset="0"/>
              </a:rPr>
              <a:t>flows.</a:t>
            </a:r>
            <a:r>
              <a:rPr lang="en-US" sz="1600" baseline="0" dirty="0" smtClean="0">
                <a:cs typeface="Arial" pitchFamily="34" charset="0"/>
              </a:rPr>
              <a:t> </a:t>
            </a:r>
            <a:endParaRPr lang="en-US" sz="1600" dirty="0" smtClean="0">
              <a:cs typeface="Arial" pitchFamily="34" charset="0"/>
            </a:endParaRPr>
          </a:p>
          <a:p>
            <a:pPr>
              <a:defRPr/>
            </a:pPr>
            <a:endParaRPr lang="en-US" sz="1600" b="1" dirty="0" smtClean="0">
              <a:cs typeface="Arial" pitchFamily="34" charset="0"/>
            </a:endParaRPr>
          </a:p>
          <a:p>
            <a:pPr>
              <a:defRPr/>
            </a:pPr>
            <a:r>
              <a:rPr lang="en-US" sz="1600" b="1" dirty="0" smtClean="0">
                <a:cs typeface="Arial" pitchFamily="34" charset="0"/>
              </a:rPr>
              <a:t>Then it compares the </a:t>
            </a:r>
            <a:r>
              <a:rPr lang="en-US" sz="1600" b="1" dirty="0" smtClean="0">
                <a:cs typeface="Arial" pitchFamily="34" charset="0"/>
                <a:sym typeface="Wingdings" pitchFamily="2" charset="2"/>
              </a:rPr>
              <a:t>conditions at different flows and compares</a:t>
            </a:r>
            <a:r>
              <a:rPr lang="en-US" sz="1600" b="1" baseline="0" dirty="0" smtClean="0">
                <a:cs typeface="Arial" pitchFamily="34" charset="0"/>
                <a:sym typeface="Wingdings" pitchFamily="2" charset="2"/>
              </a:rPr>
              <a:t> it to the </a:t>
            </a:r>
            <a:r>
              <a:rPr lang="en-US" sz="1600" b="1" dirty="0" smtClean="0">
                <a:cs typeface="Arial" pitchFamily="34" charset="0"/>
                <a:sym typeface="Wingdings" pitchFamily="2" charset="2"/>
              </a:rPr>
              <a:t>depth and velocity preferred by different fish species</a:t>
            </a:r>
            <a:r>
              <a:rPr lang="en-US" sz="1600" b="1" baseline="0" dirty="0" smtClean="0">
                <a:cs typeface="Arial" pitchFamily="34" charset="0"/>
                <a:sym typeface="Wingdings" pitchFamily="2" charset="2"/>
              </a:rPr>
              <a:t> and lifestages.</a:t>
            </a:r>
            <a:endParaRPr lang="en-US" sz="1600" b="1" dirty="0" smtClean="0">
              <a:cs typeface="Arial" pitchFamily="34" charset="0"/>
              <a:sym typeface="Wingdings" pitchFamily="2" charset="2"/>
            </a:endParaRPr>
          </a:p>
          <a:p>
            <a:pPr>
              <a:defRPr/>
            </a:pPr>
            <a:endParaRPr lang="en-US" sz="1600" b="1" dirty="0" smtClean="0">
              <a:cs typeface="Arial" pitchFamily="34" charset="0"/>
            </a:endParaRP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1337" indent="-296667">
              <a:defRPr>
                <a:solidFill>
                  <a:schemeClr val="tx1"/>
                </a:solidFill>
                <a:latin typeface="Calibri" panose="020F0502020204030204" pitchFamily="34" charset="0"/>
              </a:defRPr>
            </a:lvl2pPr>
            <a:lvl3pPr marL="1186673" indent="-237334">
              <a:defRPr>
                <a:solidFill>
                  <a:schemeClr val="tx1"/>
                </a:solidFill>
                <a:latin typeface="Calibri" panose="020F0502020204030204" pitchFamily="34" charset="0"/>
              </a:defRPr>
            </a:lvl3pPr>
            <a:lvl4pPr marL="1661341" indent="-237334">
              <a:defRPr>
                <a:solidFill>
                  <a:schemeClr val="tx1"/>
                </a:solidFill>
                <a:latin typeface="Calibri" panose="020F0502020204030204" pitchFamily="34" charset="0"/>
              </a:defRPr>
            </a:lvl4pPr>
            <a:lvl5pPr marL="2136011" indent="-237334">
              <a:defRPr>
                <a:solidFill>
                  <a:schemeClr val="tx1"/>
                </a:solidFill>
                <a:latin typeface="Calibri" panose="020F0502020204030204" pitchFamily="34" charset="0"/>
              </a:defRPr>
            </a:lvl5pPr>
            <a:lvl6pPr marL="2610680" indent="-237334" fontAlgn="base">
              <a:spcBef>
                <a:spcPct val="0"/>
              </a:spcBef>
              <a:spcAft>
                <a:spcPct val="0"/>
              </a:spcAft>
              <a:defRPr>
                <a:solidFill>
                  <a:schemeClr val="tx1"/>
                </a:solidFill>
                <a:latin typeface="Calibri" panose="020F0502020204030204" pitchFamily="34" charset="0"/>
              </a:defRPr>
            </a:lvl6pPr>
            <a:lvl7pPr marL="3085348" indent="-237334" fontAlgn="base">
              <a:spcBef>
                <a:spcPct val="0"/>
              </a:spcBef>
              <a:spcAft>
                <a:spcPct val="0"/>
              </a:spcAft>
              <a:defRPr>
                <a:solidFill>
                  <a:schemeClr val="tx1"/>
                </a:solidFill>
                <a:latin typeface="Calibri" panose="020F0502020204030204" pitchFamily="34" charset="0"/>
              </a:defRPr>
            </a:lvl7pPr>
            <a:lvl8pPr marL="3560018" indent="-237334" fontAlgn="base">
              <a:spcBef>
                <a:spcPct val="0"/>
              </a:spcBef>
              <a:spcAft>
                <a:spcPct val="0"/>
              </a:spcAft>
              <a:defRPr>
                <a:solidFill>
                  <a:schemeClr val="tx1"/>
                </a:solidFill>
                <a:latin typeface="Calibri" panose="020F0502020204030204" pitchFamily="34" charset="0"/>
              </a:defRPr>
            </a:lvl8pPr>
            <a:lvl9pPr marL="4034688" indent="-237334" fontAlgn="base">
              <a:spcBef>
                <a:spcPct val="0"/>
              </a:spcBef>
              <a:spcAft>
                <a:spcPct val="0"/>
              </a:spcAft>
              <a:defRPr>
                <a:solidFill>
                  <a:schemeClr val="tx1"/>
                </a:solidFill>
                <a:latin typeface="Calibri" panose="020F0502020204030204" pitchFamily="34" charset="0"/>
              </a:defRPr>
            </a:lvl9pPr>
          </a:lstStyle>
          <a:p>
            <a:fld id="{C25DE0F6-4DAE-4E80-8B31-234961BF07D5}" type="slidenum">
              <a:rPr lang="en-US" altLang="en-US"/>
              <a:pPr/>
              <a:t>32</a:t>
            </a:fld>
            <a:endParaRPr lang="en-US" altLang="en-US"/>
          </a:p>
        </p:txBody>
      </p:sp>
    </p:spTree>
    <p:extLst>
      <p:ext uri="{BB962C8B-B14F-4D97-AF65-F5344CB8AC3E}">
        <p14:creationId xmlns:p14="http://schemas.microsoft.com/office/powerpoint/2010/main" val="2095004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674688" y="530225"/>
            <a:ext cx="5573712"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674688" y="3857690"/>
            <a:ext cx="5573712" cy="5311712"/>
          </a:xfrm>
        </p:spPr>
        <p:txBody>
          <a:bodyPr>
            <a:normAutofit/>
          </a:bodyPr>
          <a:lstStyle/>
          <a:p>
            <a:pPr>
              <a:defRPr/>
            </a:pPr>
            <a:r>
              <a:rPr lang="en-US" sz="1600" b="1" dirty="0" smtClean="0">
                <a:latin typeface="Calibri" panose="020F0502020204030204" pitchFamily="34" charset="0"/>
                <a:cs typeface="Calibri" panose="020F0502020204030204" pitchFamily="34" charset="0"/>
              </a:rPr>
              <a:t>Here </a:t>
            </a:r>
            <a:r>
              <a:rPr lang="en-US" sz="1600" b="1" dirty="0">
                <a:latin typeface="Calibri" panose="020F0502020204030204" pitchFamily="34" charset="0"/>
                <a:cs typeface="Calibri" panose="020F0502020204030204" pitchFamily="34" charset="0"/>
              </a:rPr>
              <a:t>are the results from a PHABSIM </a:t>
            </a:r>
            <a:r>
              <a:rPr lang="en-US" sz="1600" b="1" dirty="0" smtClean="0">
                <a:latin typeface="Calibri" panose="020F0502020204030204" pitchFamily="34" charset="0"/>
                <a:cs typeface="Calibri" panose="020F0502020204030204" pitchFamily="34" charset="0"/>
              </a:rPr>
              <a:t>model from the EF Lewis showing </a:t>
            </a:r>
            <a:r>
              <a:rPr lang="en-US" sz="1600" b="1" baseline="0" dirty="0" smtClean="0">
                <a:latin typeface="Calibri" panose="020F0502020204030204" pitchFamily="34" charset="0"/>
                <a:cs typeface="Calibri" panose="020F0502020204030204" pitchFamily="34" charset="0"/>
              </a:rPr>
              <a:t>the fish habitat to streamflow relationship.</a:t>
            </a:r>
          </a:p>
          <a:p>
            <a:pPr>
              <a:defRPr/>
            </a:pPr>
            <a:endParaRPr lang="en-US" sz="1600" dirty="0">
              <a:latin typeface="Calibri" panose="020F0502020204030204" pitchFamily="34" charset="0"/>
              <a:cs typeface="Calibri" panose="020F0502020204030204" pitchFamily="34" charset="0"/>
            </a:endParaRPr>
          </a:p>
          <a:p>
            <a:pPr>
              <a:defRPr/>
            </a:pPr>
            <a:r>
              <a:rPr lang="en-US" sz="1600" dirty="0" smtClean="0">
                <a:latin typeface="Calibri" panose="020F0502020204030204" pitchFamily="34" charset="0"/>
                <a:cs typeface="Calibri" panose="020F0502020204030204" pitchFamily="34" charset="0"/>
              </a:rPr>
              <a:t>In general, low flows are shallow and slow and fish don’t like it.</a:t>
            </a:r>
          </a:p>
          <a:p>
            <a:pPr>
              <a:defRPr/>
            </a:pPr>
            <a:endParaRPr lang="en-US" sz="1600" dirty="0" smtClean="0">
              <a:latin typeface="Calibri" panose="020F0502020204030204" pitchFamily="34" charset="0"/>
              <a:cs typeface="Calibri" panose="020F0502020204030204" pitchFamily="34" charset="0"/>
            </a:endParaRPr>
          </a:p>
          <a:p>
            <a:pPr>
              <a:defRPr/>
            </a:pPr>
            <a:r>
              <a:rPr lang="en-US" sz="1600" b="1" dirty="0" smtClean="0">
                <a:latin typeface="Calibri" panose="020F0502020204030204" pitchFamily="34" charset="0"/>
                <a:cs typeface="Calibri" panose="020F0502020204030204" pitchFamily="34" charset="0"/>
              </a:rPr>
              <a:t>High flows are too deep and fast and fish don’t like it.</a:t>
            </a:r>
          </a:p>
          <a:p>
            <a:pPr>
              <a:defRPr/>
            </a:pPr>
            <a:endParaRPr lang="en-US" sz="1600" dirty="0" smtClean="0">
              <a:latin typeface="Calibri" panose="020F0502020204030204" pitchFamily="34" charset="0"/>
              <a:cs typeface="Calibri" panose="020F0502020204030204" pitchFamily="34" charset="0"/>
            </a:endParaRPr>
          </a:p>
          <a:p>
            <a:pPr>
              <a:defRPr/>
            </a:pPr>
            <a:r>
              <a:rPr lang="en-US" sz="1600" dirty="0" smtClean="0">
                <a:latin typeface="Calibri" panose="020F0502020204030204" pitchFamily="34" charset="0"/>
                <a:cs typeface="Calibri" panose="020F0502020204030204" pitchFamily="34" charset="0"/>
              </a:rPr>
              <a:t>At some varied stream flow, the stream produces the most fish habitat for each of the modeled species and life histories.</a:t>
            </a:r>
          </a:p>
          <a:p>
            <a:pPr>
              <a:defRPr/>
            </a:pPr>
            <a:endParaRPr lang="en-US" sz="1600" dirty="0" smtClean="0">
              <a:latin typeface="Calibri" panose="020F0502020204030204" pitchFamily="34" charset="0"/>
              <a:cs typeface="Calibri" panose="020F0502020204030204" pitchFamily="34" charset="0"/>
            </a:endParaRPr>
          </a:p>
          <a:p>
            <a:pPr marL="0" marR="0" lvl="0" indent="0" algn="l" defTabSz="1371509" rtl="0" eaLnBrk="1" fontAlgn="auto" latinLnBrk="0" hangingPunct="1">
              <a:lnSpc>
                <a:spcPct val="100000"/>
              </a:lnSpc>
              <a:spcBef>
                <a:spcPts val="0"/>
              </a:spcBef>
              <a:spcAft>
                <a:spcPts val="0"/>
              </a:spcAft>
              <a:buClrTx/>
              <a:buSzTx/>
              <a:buFontTx/>
              <a:buNone/>
              <a:tabLst/>
              <a:defRPr/>
            </a:pPr>
            <a:r>
              <a:rPr lang="en-US" sz="1600" b="1" dirty="0" smtClean="0">
                <a:solidFill>
                  <a:schemeClr val="tx1"/>
                </a:solidFill>
                <a:latin typeface="Calibri" panose="020F0502020204030204" pitchFamily="34" charset="0"/>
                <a:cs typeface="Calibri" panose="020F0502020204030204" pitchFamily="34" charset="0"/>
              </a:rPr>
              <a:t>The highlighted</a:t>
            </a:r>
            <a:r>
              <a:rPr lang="en-US" sz="1600" b="1" baseline="0" dirty="0" smtClean="0">
                <a:solidFill>
                  <a:schemeClr val="tx1"/>
                </a:solidFill>
                <a:latin typeface="Calibri" panose="020F0502020204030204" pitchFamily="34" charset="0"/>
                <a:cs typeface="Calibri" panose="020F0502020204030204" pitchFamily="34" charset="0"/>
              </a:rPr>
              <a:t> portion of the table are the peak habitat values and the associated streamflows are </a:t>
            </a:r>
            <a:r>
              <a:rPr lang="en-US" sz="1600" b="1" dirty="0" smtClean="0">
                <a:solidFill>
                  <a:schemeClr val="tx1"/>
                </a:solidFill>
                <a:latin typeface="Calibri" panose="020F0502020204030204" pitchFamily="34" charset="0"/>
                <a:cs typeface="Calibri" panose="020F0502020204030204" pitchFamily="34" charset="0"/>
              </a:rPr>
              <a:t>used to develop a draft recommendations.</a:t>
            </a:r>
          </a:p>
          <a:p>
            <a:pPr>
              <a:defRPr/>
            </a:pPr>
            <a:endParaRPr lang="en-US" sz="1600" b="1" dirty="0" smtClean="0">
              <a:latin typeface="Calibri" panose="020F0502020204030204" pitchFamily="34" charset="0"/>
              <a:cs typeface="Calibri" panose="020F0502020204030204" pitchFamily="34" charset="0"/>
            </a:endParaRPr>
          </a:p>
          <a:p>
            <a:pPr>
              <a:defRPr/>
            </a:pPr>
            <a:r>
              <a:rPr lang="en-US" sz="1600" dirty="0" smtClean="0">
                <a:latin typeface="Calibri" panose="020F0502020204030204" pitchFamily="34" charset="0"/>
                <a:cs typeface="Calibri" panose="020F0502020204030204" pitchFamily="34" charset="0"/>
              </a:rPr>
              <a:t>This type of model is considered reliable and defensible because it is quantitative and based on biological principals. </a:t>
            </a:r>
          </a:p>
          <a:p>
            <a:pPr>
              <a:defRPr/>
            </a:pPr>
            <a:endParaRPr lang="en-US" sz="1600" dirty="0" smtClean="0">
              <a:latin typeface="Calibri" panose="020F0502020204030204" pitchFamily="34" charset="0"/>
              <a:cs typeface="Calibri" panose="020F0502020204030204" pitchFamily="34" charset="0"/>
            </a:endParaRPr>
          </a:p>
          <a:p>
            <a:pPr>
              <a:defRPr/>
            </a:pPr>
            <a:r>
              <a:rPr lang="en-US" sz="1600" b="1" dirty="0" smtClean="0">
                <a:latin typeface="Calibri" panose="020F0502020204030204" pitchFamily="34" charset="0"/>
                <a:cs typeface="Calibri" panose="020F0502020204030204" pitchFamily="34" charset="0"/>
              </a:rPr>
              <a:t>It is also quite popular. PHABSIM is used in 13 of the 17 western states and is the preferred method in 11 of them.</a:t>
            </a:r>
            <a:endParaRPr lang="en-US" sz="1600" b="1" dirty="0">
              <a:latin typeface="Calibri" panose="020F0502020204030204" pitchFamily="34" charset="0"/>
              <a:cs typeface="Calibri" panose="020F0502020204030204" pitchFamily="34" charset="0"/>
            </a:endParaRP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1337" indent="-296667">
              <a:defRPr>
                <a:solidFill>
                  <a:schemeClr val="tx1"/>
                </a:solidFill>
                <a:latin typeface="Calibri" panose="020F0502020204030204" pitchFamily="34" charset="0"/>
              </a:defRPr>
            </a:lvl2pPr>
            <a:lvl3pPr marL="1186673" indent="-237334">
              <a:defRPr>
                <a:solidFill>
                  <a:schemeClr val="tx1"/>
                </a:solidFill>
                <a:latin typeface="Calibri" panose="020F0502020204030204" pitchFamily="34" charset="0"/>
              </a:defRPr>
            </a:lvl3pPr>
            <a:lvl4pPr marL="1661341" indent="-237334">
              <a:defRPr>
                <a:solidFill>
                  <a:schemeClr val="tx1"/>
                </a:solidFill>
                <a:latin typeface="Calibri" panose="020F0502020204030204" pitchFamily="34" charset="0"/>
              </a:defRPr>
            </a:lvl4pPr>
            <a:lvl5pPr marL="2136011" indent="-237334">
              <a:defRPr>
                <a:solidFill>
                  <a:schemeClr val="tx1"/>
                </a:solidFill>
                <a:latin typeface="Calibri" panose="020F0502020204030204" pitchFamily="34" charset="0"/>
              </a:defRPr>
            </a:lvl5pPr>
            <a:lvl6pPr marL="2610680" indent="-237334" fontAlgn="base">
              <a:spcBef>
                <a:spcPct val="0"/>
              </a:spcBef>
              <a:spcAft>
                <a:spcPct val="0"/>
              </a:spcAft>
              <a:defRPr>
                <a:solidFill>
                  <a:schemeClr val="tx1"/>
                </a:solidFill>
                <a:latin typeface="Calibri" panose="020F0502020204030204" pitchFamily="34" charset="0"/>
              </a:defRPr>
            </a:lvl6pPr>
            <a:lvl7pPr marL="3085348" indent="-237334" fontAlgn="base">
              <a:spcBef>
                <a:spcPct val="0"/>
              </a:spcBef>
              <a:spcAft>
                <a:spcPct val="0"/>
              </a:spcAft>
              <a:defRPr>
                <a:solidFill>
                  <a:schemeClr val="tx1"/>
                </a:solidFill>
                <a:latin typeface="Calibri" panose="020F0502020204030204" pitchFamily="34" charset="0"/>
              </a:defRPr>
            </a:lvl7pPr>
            <a:lvl8pPr marL="3560018" indent="-237334" fontAlgn="base">
              <a:spcBef>
                <a:spcPct val="0"/>
              </a:spcBef>
              <a:spcAft>
                <a:spcPct val="0"/>
              </a:spcAft>
              <a:defRPr>
                <a:solidFill>
                  <a:schemeClr val="tx1"/>
                </a:solidFill>
                <a:latin typeface="Calibri" panose="020F0502020204030204" pitchFamily="34" charset="0"/>
              </a:defRPr>
            </a:lvl8pPr>
            <a:lvl9pPr marL="4034688" indent="-237334" fontAlgn="base">
              <a:spcBef>
                <a:spcPct val="0"/>
              </a:spcBef>
              <a:spcAft>
                <a:spcPct val="0"/>
              </a:spcAft>
              <a:defRPr>
                <a:solidFill>
                  <a:schemeClr val="tx1"/>
                </a:solidFill>
                <a:latin typeface="Calibri" panose="020F0502020204030204" pitchFamily="34" charset="0"/>
              </a:defRPr>
            </a:lvl9pPr>
          </a:lstStyle>
          <a:p>
            <a:fld id="{C25DE0F6-4DAE-4E80-8B31-234961BF07D5}" type="slidenum">
              <a:rPr lang="en-US" altLang="en-US"/>
              <a:pPr/>
              <a:t>33</a:t>
            </a:fld>
            <a:endParaRPr lang="en-US" altLang="en-US" dirty="0"/>
          </a:p>
        </p:txBody>
      </p:sp>
    </p:spTree>
    <p:extLst>
      <p:ext uri="{BB962C8B-B14F-4D97-AF65-F5344CB8AC3E}">
        <p14:creationId xmlns:p14="http://schemas.microsoft.com/office/powerpoint/2010/main" val="7981342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CDA31C1-A12F-4629-89D5-B5DD30816933}" type="slidenum">
              <a:rPr lang="en-US" smtClean="0">
                <a:latin typeface="Arial" pitchFamily="34" charset="0"/>
              </a:rPr>
              <a:pPr fontAlgn="base">
                <a:spcBef>
                  <a:spcPct val="0"/>
                </a:spcBef>
                <a:spcAft>
                  <a:spcPct val="0"/>
                </a:spcAft>
                <a:defRPr/>
              </a:pPr>
              <a:t>34</a:t>
            </a:fld>
            <a:endParaRPr lang="en-US" smtClean="0">
              <a:latin typeface="Arial" pitchFamily="34" charset="0"/>
            </a:endParaRPr>
          </a:p>
        </p:txBody>
      </p:sp>
      <p:sp>
        <p:nvSpPr>
          <p:cNvPr id="75779" name="Rectangle 2"/>
          <p:cNvSpPr>
            <a:spLocks noGrp="1" noRot="1" noChangeAspect="1" noChangeArrowheads="1" noTextEdit="1"/>
          </p:cNvSpPr>
          <p:nvPr>
            <p:ph type="sldImg"/>
          </p:nvPr>
        </p:nvSpPr>
        <p:spPr bwMode="auto">
          <a:xfrm>
            <a:off x="625475" y="366713"/>
            <a:ext cx="5616575" cy="3160712"/>
          </a:xfrm>
          <a:noFill/>
          <a:ln>
            <a:solidFill>
              <a:srgbClr val="000000"/>
            </a:solidFill>
            <a:miter lim="800000"/>
            <a:headEnd/>
            <a:tailEnd/>
          </a:ln>
        </p:spPr>
      </p:sp>
      <p:sp>
        <p:nvSpPr>
          <p:cNvPr id="65540" name="Rectangle 3"/>
          <p:cNvSpPr>
            <a:spLocks noGrp="1" noChangeArrowheads="1"/>
          </p:cNvSpPr>
          <p:nvPr>
            <p:ph type="body" idx="1"/>
          </p:nvPr>
        </p:nvSpPr>
        <p:spPr>
          <a:xfrm>
            <a:off x="625510" y="3672840"/>
            <a:ext cx="5616576" cy="5372306"/>
          </a:xfrm>
          <a:ln/>
        </p:spPr>
        <p:txBody>
          <a:bodyPr>
            <a:noAutofit/>
          </a:bodyPr>
          <a:lstStyle/>
          <a:p>
            <a:pPr>
              <a:spcBef>
                <a:spcPts val="0"/>
              </a:spcBef>
              <a:spcAft>
                <a:spcPts val="0"/>
              </a:spcAft>
              <a:buClr>
                <a:srgbClr val="FFFF00"/>
              </a:buClr>
              <a:buSzPct val="125000"/>
              <a:defRPr/>
            </a:pPr>
            <a:r>
              <a:rPr lang="en-US" sz="1400" b="1" dirty="0" smtClean="0">
                <a:latin typeface="Calibri" panose="020F0502020204030204" pitchFamily="34" charset="0"/>
                <a:cs typeface="Calibri" panose="020F0502020204030204" pitchFamily="34" charset="0"/>
              </a:rPr>
              <a:t>Here is an example from a 2007 rule of the Lewis</a:t>
            </a:r>
            <a:r>
              <a:rPr lang="en-US" sz="1400" b="1" baseline="0" dirty="0" smtClean="0">
                <a:latin typeface="Calibri" panose="020F0502020204030204" pitchFamily="34" charset="0"/>
                <a:cs typeface="Calibri" panose="020F0502020204030204" pitchFamily="34" charset="0"/>
              </a:rPr>
              <a:t> River. </a:t>
            </a:r>
          </a:p>
          <a:p>
            <a:pPr>
              <a:spcBef>
                <a:spcPts val="0"/>
              </a:spcBef>
              <a:spcAft>
                <a:spcPts val="0"/>
              </a:spcAft>
              <a:buClr>
                <a:srgbClr val="FFFF00"/>
              </a:buClr>
              <a:buSzPct val="125000"/>
              <a:defRPr/>
            </a:pPr>
            <a:endParaRPr lang="en-US" sz="1400" b="1" baseline="0" dirty="0" smtClean="0">
              <a:latin typeface="Calibri" panose="020F0502020204030204" pitchFamily="34" charset="0"/>
              <a:cs typeface="Calibri" panose="020F0502020204030204" pitchFamily="34" charset="0"/>
            </a:endParaRPr>
          </a:p>
          <a:p>
            <a:pPr>
              <a:spcBef>
                <a:spcPts val="0"/>
              </a:spcBef>
              <a:spcAft>
                <a:spcPts val="0"/>
              </a:spcAft>
              <a:buClr>
                <a:srgbClr val="FFFF00"/>
              </a:buClr>
              <a:buSzPct val="125000"/>
              <a:defRPr/>
            </a:pPr>
            <a:r>
              <a:rPr lang="en-US" sz="1400" b="0" dirty="0" smtClean="0">
                <a:latin typeface="Calibri" panose="020F0502020204030204" pitchFamily="34" charset="0"/>
                <a:cs typeface="Calibri" panose="020F0502020204030204" pitchFamily="34" charset="0"/>
              </a:rPr>
              <a:t>Periodicity tells us when the various fish species are in the system and helps us focus on what to protect</a:t>
            </a:r>
            <a:r>
              <a:rPr lang="en-US" sz="1400" b="0" baseline="0" dirty="0" smtClean="0">
                <a:latin typeface="Calibri" panose="020F0502020204030204" pitchFamily="34" charset="0"/>
                <a:cs typeface="Calibri" panose="020F0502020204030204" pitchFamily="34" charset="0"/>
              </a:rPr>
              <a:t>. </a:t>
            </a:r>
            <a:r>
              <a:rPr lang="en-US" sz="1400" b="0" dirty="0" smtClean="0">
                <a:latin typeface="Calibri" panose="020F0502020204030204" pitchFamily="34" charset="0"/>
                <a:cs typeface="Calibri" panose="020F0502020204030204" pitchFamily="34" charset="0"/>
              </a:rPr>
              <a:t>For Example, </a:t>
            </a:r>
            <a:r>
              <a:rPr lang="en-US" sz="1400" b="1" dirty="0" smtClean="0">
                <a:latin typeface="Calibri" panose="020F0502020204030204" pitchFamily="34" charset="0"/>
                <a:cs typeface="Calibri" panose="020F0502020204030204" pitchFamily="34" charset="0"/>
              </a:rPr>
              <a:t>Chinook</a:t>
            </a:r>
            <a:r>
              <a:rPr lang="en-US" sz="1400" b="1" baseline="0" dirty="0" smtClean="0">
                <a:latin typeface="Calibri" panose="020F0502020204030204" pitchFamily="34" charset="0"/>
                <a:cs typeface="Calibri" panose="020F0502020204030204" pitchFamily="34" charset="0"/>
              </a:rPr>
              <a:t> Salmon </a:t>
            </a:r>
            <a:r>
              <a:rPr lang="en-US" sz="1400" b="0" dirty="0" smtClean="0">
                <a:latin typeface="Calibri" panose="020F0502020204030204" pitchFamily="34" charset="0"/>
                <a:cs typeface="Calibri" panose="020F0502020204030204" pitchFamily="34" charset="0"/>
              </a:rPr>
              <a:t>s</a:t>
            </a:r>
            <a:r>
              <a:rPr lang="en-US" sz="1400" b="0" baseline="0" dirty="0" smtClean="0">
                <a:latin typeface="Calibri" panose="020F0502020204030204" pitchFamily="34" charset="0"/>
                <a:cs typeface="Calibri" panose="020F0502020204030204" pitchFamily="34" charset="0"/>
              </a:rPr>
              <a:t>pawn from </a:t>
            </a:r>
            <a:r>
              <a:rPr lang="en-US" sz="1400" b="1" baseline="0" dirty="0" smtClean="0">
                <a:latin typeface="Calibri" panose="020F0502020204030204" pitchFamily="34" charset="0"/>
                <a:cs typeface="Calibri" panose="020F0502020204030204" pitchFamily="34" charset="0"/>
              </a:rPr>
              <a:t>October through February</a:t>
            </a:r>
            <a:r>
              <a:rPr lang="en-US" sz="1400" b="0" baseline="0" dirty="0" smtClean="0">
                <a:latin typeface="Calibri" panose="020F0502020204030204" pitchFamily="34" charset="0"/>
                <a:cs typeface="Calibri" panose="020F0502020204030204" pitchFamily="34" charset="0"/>
              </a:rPr>
              <a:t>.</a:t>
            </a:r>
          </a:p>
          <a:p>
            <a:pPr>
              <a:spcBef>
                <a:spcPts val="0"/>
              </a:spcBef>
              <a:spcAft>
                <a:spcPts val="0"/>
              </a:spcAft>
              <a:buClr>
                <a:srgbClr val="FFFF00"/>
              </a:buClr>
              <a:buSzPct val="125000"/>
              <a:defRPr/>
            </a:pPr>
            <a:endParaRPr lang="en-US" sz="1400" b="1" baseline="0" dirty="0" smtClean="0">
              <a:latin typeface="Calibri" panose="020F0502020204030204" pitchFamily="34" charset="0"/>
              <a:cs typeface="Calibri" panose="020F0502020204030204" pitchFamily="34" charset="0"/>
            </a:endParaRPr>
          </a:p>
          <a:p>
            <a:pPr>
              <a:spcBef>
                <a:spcPts val="0"/>
              </a:spcBef>
              <a:spcAft>
                <a:spcPts val="0"/>
              </a:spcAft>
              <a:buClr>
                <a:srgbClr val="FFFF00"/>
              </a:buClr>
              <a:buSzPct val="125000"/>
              <a:defRPr/>
            </a:pPr>
            <a:r>
              <a:rPr lang="en-US" sz="1400" b="1" baseline="0" dirty="0" smtClean="0">
                <a:latin typeface="Calibri" panose="020F0502020204030204" pitchFamily="34" charset="0"/>
                <a:cs typeface="Calibri" panose="020F0502020204030204" pitchFamily="34" charset="0"/>
              </a:rPr>
              <a:t>The Habitat S</a:t>
            </a:r>
            <a:r>
              <a:rPr lang="en-US" sz="1400" baseline="0" dirty="0" smtClean="0">
                <a:latin typeface="Calibri" panose="020F0502020204030204" pitchFamily="34" charset="0"/>
                <a:cs typeface="Calibri" panose="020F0502020204030204" pitchFamily="34" charset="0"/>
              </a:rPr>
              <a:t>tudy tells us </a:t>
            </a:r>
            <a:r>
              <a:rPr lang="en-US" sz="1400" b="1" baseline="0" dirty="0" smtClean="0">
                <a:latin typeface="Calibri" panose="020F0502020204030204" pitchFamily="34" charset="0"/>
                <a:cs typeface="Calibri" panose="020F0502020204030204" pitchFamily="34" charset="0"/>
              </a:rPr>
              <a:t>500 cfs </a:t>
            </a:r>
            <a:r>
              <a:rPr lang="en-US" sz="1400" baseline="0" dirty="0" smtClean="0">
                <a:latin typeface="Calibri" panose="020F0502020204030204" pitchFamily="34" charset="0"/>
                <a:cs typeface="Calibri" panose="020F0502020204030204" pitchFamily="34" charset="0"/>
              </a:rPr>
              <a:t>provided the preferred spawning flow. </a:t>
            </a:r>
          </a:p>
          <a:p>
            <a:pPr marL="0" marR="0" lvl="0" indent="0" algn="l" defTabSz="914400" rtl="0" eaLnBrk="1" fontAlgn="auto" latinLnBrk="0" hangingPunct="1">
              <a:lnSpc>
                <a:spcPct val="100000"/>
              </a:lnSpc>
              <a:spcBef>
                <a:spcPts val="0"/>
              </a:spcBef>
              <a:spcAft>
                <a:spcPts val="0"/>
              </a:spcAft>
              <a:buClr>
                <a:srgbClr val="FFFF00"/>
              </a:buClr>
              <a:buSzPct val="125000"/>
              <a:buFontTx/>
              <a:buNone/>
              <a:tabLst/>
              <a:defRPr/>
            </a:pPr>
            <a:endParaRPr lang="en-US" sz="1400" b="0" baseline="0" dirty="0" smtClean="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FFFF00"/>
              </a:buClr>
              <a:buSzPct val="125000"/>
              <a:buFontTx/>
              <a:buNone/>
              <a:tabLst/>
              <a:defRPr/>
            </a:pPr>
            <a:r>
              <a:rPr lang="en-US" sz="1400" baseline="0" dirty="0" smtClean="0">
                <a:latin typeface="Calibri" panose="020F0502020204030204" pitchFamily="34" charset="0"/>
                <a:cs typeface="Calibri" panose="020F0502020204030204" pitchFamily="34" charset="0"/>
              </a:rPr>
              <a:t>Steelhead spawn </a:t>
            </a:r>
            <a:r>
              <a:rPr lang="en-US" sz="1400" b="1" baseline="0" dirty="0" smtClean="0">
                <a:latin typeface="Calibri" panose="020F0502020204030204" pitchFamily="34" charset="0"/>
                <a:cs typeface="Calibri" panose="020F0502020204030204" pitchFamily="34" charset="0"/>
              </a:rPr>
              <a:t>March 1 through May and 460 cfs protects</a:t>
            </a:r>
            <a:r>
              <a:rPr lang="en-US" sz="1400" baseline="0" dirty="0" smtClean="0">
                <a:latin typeface="Calibri" panose="020F0502020204030204" pitchFamily="34" charset="0"/>
                <a:cs typeface="Calibri" panose="020F0502020204030204" pitchFamily="34" charset="0"/>
              </a:rPr>
              <a:t> spawning.</a:t>
            </a:r>
          </a:p>
          <a:p>
            <a:pPr marL="0" marR="0" lvl="0" indent="0" algn="l" defTabSz="914400" rtl="0" eaLnBrk="1" fontAlgn="auto" latinLnBrk="0" hangingPunct="1">
              <a:lnSpc>
                <a:spcPct val="100000"/>
              </a:lnSpc>
              <a:spcBef>
                <a:spcPts val="0"/>
              </a:spcBef>
              <a:spcAft>
                <a:spcPts val="0"/>
              </a:spcAft>
              <a:buClr>
                <a:srgbClr val="FFFF00"/>
              </a:buClr>
              <a:buSzPct val="125000"/>
              <a:buFontTx/>
              <a:buNone/>
              <a:tabLst/>
              <a:defRPr/>
            </a:pPr>
            <a:endParaRPr lang="en-US" sz="1400" baseline="0" dirty="0" smtClean="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FFFF00"/>
              </a:buClr>
              <a:buSzPct val="125000"/>
              <a:buFontTx/>
              <a:buNone/>
              <a:tabLst/>
              <a:defRPr/>
            </a:pPr>
            <a:r>
              <a:rPr lang="en-US" sz="1400" dirty="0" smtClean="0">
                <a:latin typeface="Calibri" panose="020F0502020204030204" pitchFamily="34" charset="0"/>
                <a:cs typeface="Calibri" panose="020F0502020204030204" pitchFamily="34" charset="0"/>
              </a:rPr>
              <a:t>SH juveniles rear year-round so all </a:t>
            </a:r>
            <a:r>
              <a:rPr lang="en-US" sz="1400" b="1" dirty="0" smtClean="0">
                <a:latin typeface="Calibri" panose="020F0502020204030204" pitchFamily="34" charset="0"/>
                <a:cs typeface="Calibri" panose="020F0502020204030204" pitchFamily="34" charset="0"/>
              </a:rPr>
              <a:t>other months got a rearing flow of 420 cfs.</a:t>
            </a:r>
          </a:p>
          <a:p>
            <a:pPr marL="0" marR="0" lvl="0" indent="0" algn="l" defTabSz="914400" rtl="0" eaLnBrk="1" fontAlgn="auto" latinLnBrk="0" hangingPunct="1">
              <a:lnSpc>
                <a:spcPct val="100000"/>
              </a:lnSpc>
              <a:spcBef>
                <a:spcPts val="0"/>
              </a:spcBef>
              <a:spcAft>
                <a:spcPts val="0"/>
              </a:spcAft>
              <a:buClr>
                <a:srgbClr val="FFFF00"/>
              </a:buClr>
              <a:buSzPct val="125000"/>
              <a:buFontTx/>
              <a:buNone/>
              <a:tabLst/>
              <a:defRPr/>
            </a:pPr>
            <a:endParaRPr lang="en-US" sz="1400" b="1" dirty="0" smtClean="0">
              <a:latin typeface="Calibri" panose="020F0502020204030204" pitchFamily="34" charset="0"/>
              <a:cs typeface="Calibri" panose="020F0502020204030204" pitchFamily="34" charset="0"/>
            </a:endParaRPr>
          </a:p>
          <a:p>
            <a:pPr>
              <a:spcBef>
                <a:spcPts val="0"/>
              </a:spcBef>
              <a:spcAft>
                <a:spcPts val="0"/>
              </a:spcAft>
              <a:buClr>
                <a:srgbClr val="FFFF00"/>
              </a:buClr>
              <a:buSzPct val="125000"/>
              <a:defRPr/>
            </a:pPr>
            <a:r>
              <a:rPr lang="en-US" sz="1400" b="1" dirty="0" smtClean="0">
                <a:latin typeface="Calibri" panose="020F0502020204030204" pitchFamily="34" charset="0"/>
                <a:cs typeface="Calibri" panose="020F0502020204030204" pitchFamily="34" charset="0"/>
              </a:rPr>
              <a:t>Modern rules also use a hydrologic limit because the ISF should be “achievable”, but that was another undefined word.</a:t>
            </a:r>
          </a:p>
          <a:p>
            <a:pPr>
              <a:spcBef>
                <a:spcPts val="0"/>
              </a:spcBef>
              <a:spcAft>
                <a:spcPts val="0"/>
              </a:spcAft>
              <a:buClr>
                <a:srgbClr val="FFFF00"/>
              </a:buClr>
              <a:buSzPct val="125000"/>
              <a:defRPr/>
            </a:pPr>
            <a:endParaRPr lang="en-US" sz="1400" b="1" dirty="0" smtClean="0">
              <a:latin typeface="Calibri" panose="020F0502020204030204" pitchFamily="34" charset="0"/>
              <a:cs typeface="Calibri" panose="020F0502020204030204" pitchFamily="34" charset="0"/>
            </a:endParaRPr>
          </a:p>
          <a:p>
            <a:pPr>
              <a:spcBef>
                <a:spcPts val="0"/>
              </a:spcBef>
              <a:spcAft>
                <a:spcPts val="0"/>
              </a:spcAft>
              <a:buClr>
                <a:srgbClr val="FFFF00"/>
              </a:buClr>
              <a:buSzPct val="125000"/>
              <a:defRPr/>
            </a:pPr>
            <a:r>
              <a:rPr lang="en-US" sz="1400" dirty="0" smtClean="0">
                <a:latin typeface="Calibri" panose="020F0502020204030204" pitchFamily="34" charset="0"/>
                <a:cs typeface="Calibri" panose="020F0502020204030204" pitchFamily="34" charset="0"/>
              </a:rPr>
              <a:t>Rare flow events can provide benefits to rearing fish populations, so we use the 10% exceedance as our </a:t>
            </a:r>
            <a:r>
              <a:rPr lang="en-US" sz="1400" baseline="0" dirty="0" smtClean="0">
                <a:latin typeface="Calibri" panose="020F0502020204030204" pitchFamily="34" charset="0"/>
                <a:cs typeface="Calibri" panose="020F0502020204030204" pitchFamily="34" charset="0"/>
              </a:rPr>
              <a:t>hydrologic limit to habitat flows.</a:t>
            </a:r>
          </a:p>
          <a:p>
            <a:pPr>
              <a:spcBef>
                <a:spcPts val="0"/>
              </a:spcBef>
              <a:spcAft>
                <a:spcPts val="0"/>
              </a:spcAft>
              <a:buClr>
                <a:srgbClr val="FFFF00"/>
              </a:buClr>
              <a:buSzPct val="125000"/>
              <a:defRPr/>
            </a:pPr>
            <a:endParaRPr lang="en-US" sz="1400" dirty="0" smtClean="0">
              <a:latin typeface="Calibri" panose="020F0502020204030204" pitchFamily="34" charset="0"/>
              <a:cs typeface="Calibri" panose="020F0502020204030204" pitchFamily="34" charset="0"/>
            </a:endParaRPr>
          </a:p>
          <a:p>
            <a:pPr>
              <a:spcBef>
                <a:spcPts val="0"/>
              </a:spcBef>
              <a:spcAft>
                <a:spcPts val="0"/>
              </a:spcAft>
              <a:buClr>
                <a:srgbClr val="FFFF00"/>
              </a:buClr>
              <a:buSzPct val="125000"/>
              <a:defRPr/>
            </a:pPr>
            <a:r>
              <a:rPr lang="en-US" sz="1400" b="1" dirty="0" smtClean="0">
                <a:latin typeface="Calibri" panose="020F0502020204030204" pitchFamily="34" charset="0"/>
                <a:cs typeface="Calibri" panose="020F0502020204030204" pitchFamily="34" charset="0"/>
              </a:rPr>
              <a:t>This has been our most protective ISF standard.</a:t>
            </a:r>
          </a:p>
          <a:p>
            <a:pPr>
              <a:spcBef>
                <a:spcPts val="0"/>
              </a:spcBef>
              <a:spcAft>
                <a:spcPts val="0"/>
              </a:spcAft>
              <a:buClr>
                <a:srgbClr val="FFFF00"/>
              </a:buClr>
              <a:buSzPct val="125000"/>
              <a:defRPr/>
            </a:pPr>
            <a:endParaRPr lang="en-US" sz="1400" dirty="0" smtClean="0">
              <a:latin typeface="Calibri" panose="020F0502020204030204" pitchFamily="34" charset="0"/>
              <a:cs typeface="Calibri" panose="020F0502020204030204" pitchFamily="34" charset="0"/>
            </a:endParaRPr>
          </a:p>
          <a:p>
            <a:pPr>
              <a:spcBef>
                <a:spcPts val="0"/>
              </a:spcBef>
              <a:spcAft>
                <a:spcPts val="0"/>
              </a:spcAft>
            </a:pPr>
            <a:r>
              <a:rPr lang="en-US" sz="1400" dirty="0" smtClean="0">
                <a:latin typeface="Calibri" panose="020F0502020204030204" pitchFamily="34" charset="0"/>
                <a:cs typeface="Calibri" panose="020F0502020204030204" pitchFamily="34" charset="0"/>
              </a:rPr>
              <a:t>Under this ISF regime, new water users would have a reasonable chance of obtaining water from November through May</a:t>
            </a:r>
          </a:p>
          <a:p>
            <a:pPr>
              <a:spcBef>
                <a:spcPts val="0"/>
              </a:spcBef>
              <a:spcAft>
                <a:spcPts val="0"/>
              </a:spcAft>
            </a:pPr>
            <a:endParaRPr lang="en-US" sz="1400" dirty="0" smtClean="0">
              <a:latin typeface="Calibri" panose="020F0502020204030204" pitchFamily="34" charset="0"/>
              <a:cs typeface="Calibri" panose="020F0502020204030204" pitchFamily="34" charset="0"/>
            </a:endParaRPr>
          </a:p>
          <a:p>
            <a:pPr>
              <a:spcBef>
                <a:spcPts val="0"/>
              </a:spcBef>
              <a:spcAft>
                <a:spcPts val="0"/>
              </a:spcAft>
            </a:pPr>
            <a:r>
              <a:rPr lang="en-US" sz="1400" b="1" dirty="0" smtClean="0">
                <a:latin typeface="Calibri" panose="020F0502020204030204" pitchFamily="34" charset="0"/>
                <a:cs typeface="Calibri" panose="020F0502020204030204" pitchFamily="34" charset="0"/>
              </a:rPr>
              <a:t>But</a:t>
            </a:r>
            <a:r>
              <a:rPr lang="en-US" sz="1400" b="1" baseline="0" dirty="0" smtClean="0">
                <a:latin typeface="Calibri" panose="020F0502020204030204" pitchFamily="34" charset="0"/>
                <a:cs typeface="Calibri" panose="020F0502020204030204" pitchFamily="34" charset="0"/>
              </a:rPr>
              <a:t> h</a:t>
            </a:r>
            <a:r>
              <a:rPr lang="en-US" sz="1400" b="1" dirty="0" smtClean="0">
                <a:latin typeface="Calibri" panose="020F0502020204030204" pitchFamily="34" charset="0"/>
                <a:cs typeface="Calibri" panose="020F0502020204030204" pitchFamily="34" charset="0"/>
              </a:rPr>
              <a:t>ow do ISFs affect uninterruptable water needed for new homes?</a:t>
            </a:r>
          </a:p>
          <a:p>
            <a:pPr>
              <a:spcBef>
                <a:spcPts val="0"/>
              </a:spcBef>
              <a:spcAft>
                <a:spcPts val="0"/>
              </a:spcAft>
            </a:pP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29826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20713"/>
            <a:ext cx="5575300" cy="3136900"/>
          </a:xfrm>
        </p:spPr>
      </p:sp>
      <p:sp>
        <p:nvSpPr>
          <p:cNvPr id="3" name="Notes Placeholder 2"/>
          <p:cNvSpPr>
            <a:spLocks noGrp="1"/>
          </p:cNvSpPr>
          <p:nvPr>
            <p:ph type="body" idx="1"/>
          </p:nvPr>
        </p:nvSpPr>
        <p:spPr>
          <a:xfrm>
            <a:off x="701674" y="4031226"/>
            <a:ext cx="5607685" cy="5049275"/>
          </a:xfrm>
        </p:spPr>
        <p:txBody>
          <a:bodyPr>
            <a:normAutofit/>
          </a:bodyPr>
          <a:lstStyle/>
          <a:p>
            <a:pPr>
              <a:spcBef>
                <a:spcPts val="0"/>
              </a:spcBef>
              <a:spcAft>
                <a:spcPts val="0"/>
              </a:spcAft>
            </a:pPr>
            <a:r>
              <a:rPr lang="en-US" sz="1600" b="1" dirty="0" smtClean="0">
                <a:cs typeface="Arial" panose="020B0604020202020204" pitchFamily="34" charset="0"/>
              </a:rPr>
              <a:t>To answer this question, I looked</a:t>
            </a:r>
            <a:r>
              <a:rPr lang="en-US" sz="1600" b="1" baseline="0" dirty="0" smtClean="0">
                <a:cs typeface="Arial" panose="020B0604020202020204" pitchFamily="34" charset="0"/>
              </a:rPr>
              <a:t> at how often the ISF was not met in a watershed from a recent ISF rule using </a:t>
            </a:r>
            <a:r>
              <a:rPr lang="en-US" sz="1600" b="1" dirty="0" smtClean="0">
                <a:cs typeface="Arial" panose="020B0604020202020204" pitchFamily="34" charset="0"/>
              </a:rPr>
              <a:t>up to 20 years of daily streamflow</a:t>
            </a:r>
            <a:r>
              <a:rPr lang="en-US" sz="1600" b="1" baseline="0" dirty="0" smtClean="0">
                <a:cs typeface="Arial" panose="020B0604020202020204" pitchFamily="34" charset="0"/>
              </a:rPr>
              <a:t> data </a:t>
            </a:r>
            <a:r>
              <a:rPr lang="en-US" sz="1600" b="1" dirty="0" smtClean="0">
                <a:cs typeface="Arial" panose="020B0604020202020204" pitchFamily="34" charset="0"/>
              </a:rPr>
              <a:t>and a continuous 7-day not</a:t>
            </a:r>
            <a:r>
              <a:rPr lang="en-US" sz="1600" b="1" baseline="0" dirty="0" smtClean="0">
                <a:cs typeface="Arial" panose="020B0604020202020204" pitchFamily="34" charset="0"/>
              </a:rPr>
              <a:t> met </a:t>
            </a:r>
            <a:r>
              <a:rPr lang="en-US" sz="1600" b="1" dirty="0" smtClean="0">
                <a:cs typeface="Arial" panose="020B0604020202020204" pitchFamily="34" charset="0"/>
              </a:rPr>
              <a:t>threshold.</a:t>
            </a:r>
          </a:p>
          <a:p>
            <a:pPr>
              <a:spcBef>
                <a:spcPts val="0"/>
              </a:spcBef>
              <a:spcAft>
                <a:spcPts val="0"/>
              </a:spcAft>
            </a:pPr>
            <a:endParaRPr lang="en-US" sz="1600" b="1" dirty="0" smtClean="0">
              <a:cs typeface="Arial" panose="020B0604020202020204" pitchFamily="34" charset="0"/>
            </a:endParaRPr>
          </a:p>
          <a:p>
            <a:pPr>
              <a:spcBef>
                <a:spcPts val="0"/>
              </a:spcBef>
              <a:spcAft>
                <a:spcPts val="0"/>
              </a:spcAft>
            </a:pPr>
            <a:r>
              <a:rPr lang="en-US" sz="1600" b="0" dirty="0" smtClean="0">
                <a:cs typeface="Arial" panose="020B0604020202020204" pitchFamily="34" charset="0"/>
              </a:rPr>
              <a:t>This means that the streamflow had to be below the ISF for at least 7 consecutive days before the ISF was considered “not met” for that year. </a:t>
            </a:r>
          </a:p>
          <a:p>
            <a:pPr>
              <a:spcBef>
                <a:spcPts val="0"/>
              </a:spcBef>
              <a:spcAft>
                <a:spcPts val="0"/>
              </a:spcAft>
            </a:pPr>
            <a:endParaRPr lang="en-US" sz="1600" b="1" dirty="0" smtClean="0">
              <a:cs typeface="Arial" panose="020B0604020202020204" pitchFamily="34" charset="0"/>
            </a:endParaRPr>
          </a:p>
          <a:p>
            <a:pPr defTabSz="881261">
              <a:defRPr/>
            </a:pPr>
            <a:r>
              <a:rPr lang="en-US" sz="1600" b="1" dirty="0" smtClean="0">
                <a:cs typeface="Calibri" panose="020F0502020204030204" pitchFamily="34" charset="0"/>
              </a:rPr>
              <a:t>With today’s high standard, all the gaged streams in the WRIA had at least one 7 day event every year where the ISF was “not met” meaning that new uninterruptable water would not be available.</a:t>
            </a:r>
          </a:p>
          <a:p>
            <a:pPr defTabSz="881261">
              <a:defRPr/>
            </a:pPr>
            <a:endParaRPr lang="en-US" sz="1600" dirty="0" smtClean="0">
              <a:cs typeface="Calibri" panose="020F0502020204030204" pitchFamily="34" charset="0"/>
            </a:endParaRPr>
          </a:p>
          <a:p>
            <a:r>
              <a:rPr lang="en-US" sz="1600" dirty="0" smtClean="0">
                <a:cs typeface="Calibri" panose="020F0502020204030204" pitchFamily="34" charset="0"/>
              </a:rPr>
              <a:t>And then the polite and civil disagreements began</a:t>
            </a:r>
          </a:p>
          <a:p>
            <a:pPr>
              <a:spcBef>
                <a:spcPts val="0"/>
              </a:spcBef>
              <a:spcAft>
                <a:spcPts val="0"/>
              </a:spcAft>
            </a:pPr>
            <a:endParaRPr lang="en-US" sz="1600" b="0" dirty="0" smtClean="0"/>
          </a:p>
        </p:txBody>
      </p:sp>
      <p:sp>
        <p:nvSpPr>
          <p:cNvPr id="4" name="Slide Number Placeholder 3"/>
          <p:cNvSpPr>
            <a:spLocks noGrp="1"/>
          </p:cNvSpPr>
          <p:nvPr>
            <p:ph type="sldNum" sz="quarter" idx="10"/>
          </p:nvPr>
        </p:nvSpPr>
        <p:spPr/>
        <p:txBody>
          <a:bodyPr/>
          <a:lstStyle/>
          <a:p>
            <a:pPr>
              <a:defRPr/>
            </a:pPr>
            <a:fld id="{38E4DD51-1CDD-406C-A141-2E2530B03D7E}" type="slidenum">
              <a:rPr lang="en-US" smtClean="0"/>
              <a:pPr>
                <a:defRPr/>
              </a:pPr>
              <a:t>35</a:t>
            </a:fld>
            <a:endParaRPr lang="en-US"/>
          </a:p>
        </p:txBody>
      </p:sp>
    </p:spTree>
    <p:extLst>
      <p:ext uri="{BB962C8B-B14F-4D97-AF65-F5344CB8AC3E}">
        <p14:creationId xmlns:p14="http://schemas.microsoft.com/office/powerpoint/2010/main" val="33796890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727075"/>
            <a:ext cx="5575300" cy="3136900"/>
          </a:xfrm>
        </p:spPr>
      </p:sp>
      <p:sp>
        <p:nvSpPr>
          <p:cNvPr id="3" name="Notes Placeholder 2"/>
          <p:cNvSpPr>
            <a:spLocks noGrp="1"/>
          </p:cNvSpPr>
          <p:nvPr>
            <p:ph type="body" idx="1"/>
          </p:nvPr>
        </p:nvSpPr>
        <p:spPr>
          <a:xfrm>
            <a:off x="701674" y="4119716"/>
            <a:ext cx="5607685" cy="4938941"/>
          </a:xfrm>
        </p:spPr>
        <p:txBody>
          <a:bodyPr/>
          <a:lstStyle/>
          <a:p>
            <a:pPr defTabSz="949339">
              <a:defRPr/>
            </a:pPr>
            <a:r>
              <a:rPr lang="en-US" sz="1600" b="1" dirty="0">
                <a:solidFill>
                  <a:prstClr val="black"/>
                </a:solidFill>
                <a:cs typeface="Arial" pitchFamily="34" charset="0"/>
              </a:rPr>
              <a:t>Mark Twain’s old adage that “whiskey's for drinking and water’s for fighting over”, is alive and well </a:t>
            </a:r>
            <a:r>
              <a:rPr lang="en-US" sz="1600" b="1" dirty="0" smtClean="0">
                <a:solidFill>
                  <a:prstClr val="black"/>
                </a:solidFill>
                <a:cs typeface="Arial" pitchFamily="34" charset="0"/>
              </a:rPr>
              <a:t>when dealing with  </a:t>
            </a:r>
            <a:r>
              <a:rPr lang="en-US" sz="1600" b="1" dirty="0">
                <a:solidFill>
                  <a:prstClr val="black"/>
                </a:solidFill>
                <a:cs typeface="Arial" pitchFamily="34" charset="0"/>
              </a:rPr>
              <a:t>instream </a:t>
            </a:r>
            <a:r>
              <a:rPr lang="en-US" sz="1600" b="1" dirty="0" smtClean="0">
                <a:solidFill>
                  <a:prstClr val="black"/>
                </a:solidFill>
                <a:cs typeface="Arial" pitchFamily="34" charset="0"/>
              </a:rPr>
              <a:t>flows.</a:t>
            </a:r>
            <a:endParaRPr lang="en-US" sz="1600" b="1" dirty="0">
              <a:solidFill>
                <a:prstClr val="black"/>
              </a:solidFill>
              <a:cs typeface="Arial" pitchFamily="34" charset="0"/>
            </a:endParaRPr>
          </a:p>
          <a:p>
            <a:pPr defTabSz="949339">
              <a:defRPr/>
            </a:pPr>
            <a:endParaRPr lang="en-US" sz="1600" b="1" dirty="0">
              <a:solidFill>
                <a:prstClr val="black"/>
              </a:solidFill>
              <a:cs typeface="Arial" pitchFamily="34" charset="0"/>
            </a:endParaRPr>
          </a:p>
          <a:p>
            <a:pPr defTabSz="949339">
              <a:defRPr/>
            </a:pPr>
            <a:r>
              <a:rPr lang="en-US" sz="1600" dirty="0">
                <a:solidFill>
                  <a:prstClr val="black"/>
                </a:solidFill>
                <a:cs typeface="Arial" pitchFamily="34" charset="0"/>
              </a:rPr>
              <a:t>We are frequently challenged with the claim that the ISF is </a:t>
            </a:r>
            <a:r>
              <a:rPr lang="en-US" sz="1600" dirty="0" smtClean="0">
                <a:solidFill>
                  <a:prstClr val="black"/>
                </a:solidFill>
                <a:cs typeface="Arial" pitchFamily="34" charset="0"/>
              </a:rPr>
              <a:t>too </a:t>
            </a:r>
            <a:r>
              <a:rPr lang="en-US" sz="1600" dirty="0">
                <a:solidFill>
                  <a:prstClr val="black"/>
                </a:solidFill>
                <a:cs typeface="Arial" pitchFamily="34" charset="0"/>
              </a:rPr>
              <a:t>high,</a:t>
            </a:r>
          </a:p>
          <a:p>
            <a:pPr defTabSz="949339">
              <a:defRPr/>
            </a:pPr>
            <a:r>
              <a:rPr lang="en-US" sz="1600" dirty="0">
                <a:solidFill>
                  <a:prstClr val="black"/>
                </a:solidFill>
                <a:cs typeface="Arial" pitchFamily="34" charset="0"/>
              </a:rPr>
              <a:t> </a:t>
            </a:r>
          </a:p>
          <a:p>
            <a:pPr defTabSz="949339">
              <a:defRPr/>
            </a:pPr>
            <a:r>
              <a:rPr lang="en-US" sz="1600" b="1" dirty="0">
                <a:solidFill>
                  <a:prstClr val="black"/>
                </a:solidFill>
                <a:cs typeface="Arial" pitchFamily="34" charset="0"/>
              </a:rPr>
              <a:t>And, that fish </a:t>
            </a:r>
            <a:r>
              <a:rPr lang="en-US" sz="1600" b="1" dirty="0" smtClean="0">
                <a:solidFill>
                  <a:prstClr val="black"/>
                </a:solidFill>
                <a:cs typeface="Arial" pitchFamily="34" charset="0"/>
              </a:rPr>
              <a:t>don’t need </a:t>
            </a:r>
            <a:r>
              <a:rPr lang="en-US" sz="1600" b="1" dirty="0">
                <a:solidFill>
                  <a:prstClr val="black"/>
                </a:solidFill>
                <a:cs typeface="Arial" pitchFamily="34" charset="0"/>
              </a:rPr>
              <a:t>that much water!</a:t>
            </a:r>
          </a:p>
          <a:p>
            <a:pPr defTabSz="949339">
              <a:defRPr/>
            </a:pPr>
            <a:endParaRPr lang="en-US" sz="1600" b="1" dirty="0">
              <a:solidFill>
                <a:prstClr val="black"/>
              </a:solidFill>
              <a:cs typeface="Arial" pitchFamily="34" charset="0"/>
            </a:endParaRPr>
          </a:p>
          <a:p>
            <a:pPr defTabSz="949339">
              <a:defRPr/>
            </a:pPr>
            <a:r>
              <a:rPr lang="en-US" sz="1600" b="0" dirty="0" smtClean="0">
                <a:cs typeface="Arial" pitchFamily="34" charset="0"/>
              </a:rPr>
              <a:t>HOWEVER,</a:t>
            </a:r>
            <a:r>
              <a:rPr lang="en-US" sz="1600" b="0" baseline="0" dirty="0" smtClean="0">
                <a:cs typeface="Arial" pitchFamily="34" charset="0"/>
              </a:rPr>
              <a:t> s</a:t>
            </a:r>
            <a:r>
              <a:rPr lang="en-US" sz="1600" b="0" dirty="0" smtClean="0">
                <a:cs typeface="Arial" pitchFamily="34" charset="0"/>
              </a:rPr>
              <a:t>ince </a:t>
            </a:r>
            <a:r>
              <a:rPr lang="en-US" sz="1600" b="0" dirty="0">
                <a:cs typeface="Arial" pitchFamily="34" charset="0"/>
              </a:rPr>
              <a:t>1935 </a:t>
            </a:r>
            <a:r>
              <a:rPr lang="en-US" sz="1600" b="0" dirty="0" smtClean="0">
                <a:cs typeface="Arial" pitchFamily="34" charset="0"/>
              </a:rPr>
              <a:t>research studies </a:t>
            </a:r>
            <a:r>
              <a:rPr lang="en-US" sz="1600" b="0" dirty="0">
                <a:cs typeface="Arial" pitchFamily="34" charset="0"/>
              </a:rPr>
              <a:t>have consistently found a strong relationship between salmon abundance and streamflow.</a:t>
            </a:r>
          </a:p>
          <a:p>
            <a:pPr defTabSz="949339">
              <a:defRPr/>
            </a:pPr>
            <a:endParaRPr lang="en-US" sz="1600" b="1" dirty="0">
              <a:cs typeface="Arial" pitchFamily="34" charset="0"/>
            </a:endParaRPr>
          </a:p>
          <a:p>
            <a:pPr indent="-356002">
              <a:spcBef>
                <a:spcPct val="50000"/>
              </a:spcBef>
            </a:pPr>
            <a:endParaRPr lang="en-US" sz="1600" dirty="0" smtClean="0">
              <a:cs typeface="Arial" pitchFamily="34" charset="0"/>
            </a:endParaRPr>
          </a:p>
          <a:p>
            <a:pPr marL="356002" indent="-356002">
              <a:spcBef>
                <a:spcPct val="50000"/>
              </a:spcBef>
            </a:pPr>
            <a:endParaRPr lang="en-US" sz="1600" dirty="0"/>
          </a:p>
          <a:p>
            <a:pPr defTabSz="949339">
              <a:defRPr/>
            </a:pPr>
            <a:endParaRPr lang="en-US" sz="1600" dirty="0">
              <a:solidFill>
                <a:schemeClr val="tx1">
                  <a:tint val="75000"/>
                </a:schemeClr>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423E1371-E6DE-4DC0-BDFD-B452BC05855F}" type="slidenum">
              <a:rPr lang="en-US" smtClean="0"/>
              <a:t>36</a:t>
            </a:fld>
            <a:endParaRPr lang="en-US"/>
          </a:p>
        </p:txBody>
      </p:sp>
    </p:spTree>
    <p:extLst>
      <p:ext uri="{BB962C8B-B14F-4D97-AF65-F5344CB8AC3E}">
        <p14:creationId xmlns:p14="http://schemas.microsoft.com/office/powerpoint/2010/main" val="6978203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41350"/>
            <a:ext cx="5575300" cy="3136900"/>
          </a:xfrm>
        </p:spPr>
      </p:sp>
      <p:sp>
        <p:nvSpPr>
          <p:cNvPr id="3" name="Notes Placeholder 2"/>
          <p:cNvSpPr>
            <a:spLocks noGrp="1"/>
          </p:cNvSpPr>
          <p:nvPr>
            <p:ph type="body" idx="1"/>
          </p:nvPr>
        </p:nvSpPr>
        <p:spPr>
          <a:xfrm>
            <a:off x="701040" y="4070555"/>
            <a:ext cx="5608320" cy="5098846"/>
          </a:xfrm>
        </p:spPr>
        <p:txBody>
          <a:bodyPr/>
          <a:lstStyle/>
          <a:p>
            <a:pPr defTabSz="949339">
              <a:defRPr/>
            </a:pPr>
            <a:r>
              <a:rPr lang="en-US" sz="1600" b="1" dirty="0">
                <a:cs typeface="Arial" pitchFamily="34" charset="0"/>
              </a:rPr>
              <a:t>The strongest relationship I’ve seen comes from Dave Seiler’s studies on Bingham Creek.  He found that a higher summer flow resulted in more </a:t>
            </a:r>
            <a:r>
              <a:rPr lang="en-US" sz="1600" b="1" dirty="0" err="1">
                <a:cs typeface="Arial" pitchFamily="34" charset="0"/>
              </a:rPr>
              <a:t>coho</a:t>
            </a:r>
            <a:r>
              <a:rPr lang="en-US" sz="1600" b="1" dirty="0">
                <a:cs typeface="Arial" pitchFamily="34" charset="0"/>
              </a:rPr>
              <a:t> </a:t>
            </a:r>
            <a:r>
              <a:rPr lang="en-US" sz="1600" b="1" dirty="0" err="1">
                <a:cs typeface="Arial" pitchFamily="34" charset="0"/>
              </a:rPr>
              <a:t>smolts</a:t>
            </a:r>
            <a:r>
              <a:rPr lang="en-US" sz="1600" b="1" dirty="0">
                <a:cs typeface="Arial" pitchFamily="34" charset="0"/>
              </a:rPr>
              <a:t> out-migrating the following spring</a:t>
            </a:r>
          </a:p>
          <a:p>
            <a:pPr defTabSz="949339">
              <a:defRPr/>
            </a:pPr>
            <a:endParaRPr lang="en-US" sz="1600" dirty="0">
              <a:cs typeface="Arial" pitchFamily="34" charset="0"/>
            </a:endParaRPr>
          </a:p>
          <a:p>
            <a:pPr defTabSz="949339">
              <a:defRPr/>
            </a:pPr>
            <a:r>
              <a:rPr lang="en-US" sz="1600" dirty="0">
                <a:cs typeface="Arial" pitchFamily="34" charset="0"/>
              </a:rPr>
              <a:t>The R^2 was 0.96.  </a:t>
            </a:r>
            <a:r>
              <a:rPr lang="en-US" sz="1600" dirty="0" smtClean="0">
                <a:cs typeface="Arial" pitchFamily="34" charset="0"/>
              </a:rPr>
              <a:t>You don’t often see </a:t>
            </a:r>
            <a:r>
              <a:rPr lang="en-US" sz="1600" dirty="0">
                <a:cs typeface="Arial" pitchFamily="34" charset="0"/>
              </a:rPr>
              <a:t>0.96 as a biological </a:t>
            </a:r>
            <a:r>
              <a:rPr lang="en-US" sz="1600" dirty="0" smtClean="0">
                <a:cs typeface="Arial" pitchFamily="34" charset="0"/>
              </a:rPr>
              <a:t>response!  </a:t>
            </a:r>
            <a:endParaRPr lang="en-US" sz="1600" dirty="0">
              <a:cs typeface="Arial" pitchFamily="34" charset="0"/>
            </a:endParaRPr>
          </a:p>
          <a:p>
            <a:pPr defTabSz="949339">
              <a:defRPr/>
            </a:pPr>
            <a:endParaRPr lang="en-US" sz="1600" dirty="0">
              <a:cs typeface="Arial" pitchFamily="34" charset="0"/>
            </a:endParaRPr>
          </a:p>
          <a:p>
            <a:r>
              <a:rPr lang="en-US" sz="1600" b="1" dirty="0" smtClean="0">
                <a:cs typeface="Arial" pitchFamily="34" charset="0"/>
              </a:rPr>
              <a:t>In general the research is showing that more flow means more fish.</a:t>
            </a:r>
          </a:p>
          <a:p>
            <a:endParaRPr lang="en-US" sz="1600" b="1" dirty="0" smtClean="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smtClean="0">
                <a:cs typeface="Arial" pitchFamily="34" charset="0"/>
              </a:rPr>
              <a:t>However, if our critics are correct, simply using a lower ISF</a:t>
            </a:r>
            <a:r>
              <a:rPr lang="en-US" sz="1600" b="0" baseline="0" dirty="0" smtClean="0">
                <a:cs typeface="Arial" pitchFamily="34" charset="0"/>
              </a:rPr>
              <a:t> standard would solve the rural water problem, right?</a:t>
            </a:r>
            <a:endParaRPr lang="en-US" sz="1600" b="0" dirty="0" smtClean="0">
              <a:cs typeface="Arial" pitchFamily="34" charset="0"/>
            </a:endParaRPr>
          </a:p>
          <a:p>
            <a:endParaRPr lang="en-US" sz="1600" b="1" dirty="0">
              <a:cs typeface="Arial" pitchFamily="34" charset="0"/>
            </a:endParaRPr>
          </a:p>
          <a:p>
            <a:endParaRPr lang="en-US" sz="1600" dirty="0"/>
          </a:p>
        </p:txBody>
      </p:sp>
      <p:sp>
        <p:nvSpPr>
          <p:cNvPr id="4" name="Slide Number Placeholder 3"/>
          <p:cNvSpPr>
            <a:spLocks noGrp="1"/>
          </p:cNvSpPr>
          <p:nvPr>
            <p:ph type="sldNum" sz="quarter" idx="10"/>
          </p:nvPr>
        </p:nvSpPr>
        <p:spPr/>
        <p:txBody>
          <a:bodyPr/>
          <a:lstStyle/>
          <a:p>
            <a:fld id="{423E1371-E6DE-4DC0-BDFD-B452BC05855F}" type="slidenum">
              <a:rPr lang="en-US" smtClean="0"/>
              <a:t>37</a:t>
            </a:fld>
            <a:endParaRPr lang="en-US"/>
          </a:p>
        </p:txBody>
      </p:sp>
    </p:spTree>
    <p:extLst>
      <p:ext uri="{BB962C8B-B14F-4D97-AF65-F5344CB8AC3E}">
        <p14:creationId xmlns:p14="http://schemas.microsoft.com/office/powerpoint/2010/main" val="30821769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50875"/>
            <a:ext cx="5575300" cy="3136900"/>
          </a:xfrm>
        </p:spPr>
      </p:sp>
      <p:sp>
        <p:nvSpPr>
          <p:cNvPr id="3" name="Notes Placeholder 2"/>
          <p:cNvSpPr>
            <a:spLocks noGrp="1"/>
          </p:cNvSpPr>
          <p:nvPr>
            <p:ph type="body" idx="1"/>
          </p:nvPr>
        </p:nvSpPr>
        <p:spPr>
          <a:xfrm>
            <a:off x="701040" y="4109884"/>
            <a:ext cx="5608320" cy="5186517"/>
          </a:xfrm>
        </p:spPr>
        <p:txBody>
          <a:bodyPr>
            <a:normAutofit/>
          </a:bodyPr>
          <a:lstStyle/>
          <a:p>
            <a:pPr>
              <a:spcBef>
                <a:spcPct val="0"/>
              </a:spcBef>
            </a:pPr>
            <a:r>
              <a:rPr lang="en-US" sz="1600" b="1" dirty="0" smtClean="0">
                <a:cs typeface="Arial" panose="020B0604020202020204" pitchFamily="34" charset="0"/>
              </a:rPr>
              <a:t>Here I used</a:t>
            </a:r>
            <a:r>
              <a:rPr lang="en-US" sz="1600" b="1" baseline="0" dirty="0" smtClean="0">
                <a:cs typeface="Arial" panose="020B0604020202020204" pitchFamily="34" charset="0"/>
              </a:rPr>
              <a:t> </a:t>
            </a:r>
            <a:r>
              <a:rPr lang="en-US" sz="1600" b="1" dirty="0" smtClean="0">
                <a:cs typeface="Arial" panose="020B0604020202020204" pitchFamily="34" charset="0"/>
              </a:rPr>
              <a:t>the same 7-day threshold</a:t>
            </a:r>
            <a:r>
              <a:rPr lang="en-US" sz="1600" b="1" baseline="0" dirty="0" smtClean="0">
                <a:cs typeface="Arial" panose="020B0604020202020204" pitchFamily="34" charset="0"/>
              </a:rPr>
              <a:t> </a:t>
            </a:r>
            <a:r>
              <a:rPr lang="en-US" sz="1600" b="1" dirty="0" smtClean="0">
                <a:cs typeface="Arial" panose="020B0604020202020204" pitchFamily="34" charset="0"/>
              </a:rPr>
              <a:t>analysis looking at availability under ISFs set during our</a:t>
            </a:r>
            <a:r>
              <a:rPr lang="en-US" sz="1600" b="1" baseline="0" dirty="0" smtClean="0">
                <a:cs typeface="Arial" panose="020B0604020202020204" pitchFamily="34" charset="0"/>
              </a:rPr>
              <a:t> 2</a:t>
            </a:r>
            <a:r>
              <a:rPr lang="en-US" sz="1600" b="1" baseline="30000" dirty="0" smtClean="0">
                <a:cs typeface="Arial" panose="020B0604020202020204" pitchFamily="34" charset="0"/>
              </a:rPr>
              <a:t>nd</a:t>
            </a:r>
            <a:r>
              <a:rPr lang="en-US" sz="1600" b="1" baseline="0" dirty="0" smtClean="0">
                <a:cs typeface="Arial" panose="020B0604020202020204" pitchFamily="34" charset="0"/>
              </a:rPr>
              <a:t> phase of rule development .</a:t>
            </a:r>
          </a:p>
          <a:p>
            <a:pPr>
              <a:spcBef>
                <a:spcPct val="0"/>
              </a:spcBef>
            </a:pPr>
            <a:endParaRPr lang="en-US" sz="1600" b="1" baseline="0" dirty="0" smtClean="0">
              <a:cs typeface="Arial" panose="020B0604020202020204" pitchFamily="34" charset="0"/>
            </a:endParaRPr>
          </a:p>
          <a:p>
            <a:pPr>
              <a:spcBef>
                <a:spcPct val="0"/>
              </a:spcBef>
            </a:pPr>
            <a:r>
              <a:rPr lang="en-US" sz="1600" b="0" baseline="0" dirty="0" smtClean="0">
                <a:cs typeface="Arial" panose="020B0604020202020204" pitchFamily="34" charset="0"/>
              </a:rPr>
              <a:t>Under this standard, we started using a resource focus for ISFs, but had hydrologic limits of 50% during the winter and about 40% during the summer. </a:t>
            </a:r>
          </a:p>
          <a:p>
            <a:pPr>
              <a:spcBef>
                <a:spcPct val="0"/>
              </a:spcBef>
            </a:pPr>
            <a:endParaRPr lang="en-US" sz="1600" b="1" baseline="0" dirty="0" smtClean="0">
              <a:cs typeface="Arial" panose="020B0604020202020204" pitchFamily="34" charset="0"/>
            </a:endParaRPr>
          </a:p>
          <a:p>
            <a:r>
              <a:rPr lang="en-US" sz="1600" b="1" dirty="0" smtClean="0"/>
              <a:t>Using this lower </a:t>
            </a:r>
            <a:r>
              <a:rPr lang="en-US" sz="1600" b="1" dirty="0"/>
              <a:t>protective standard, </a:t>
            </a:r>
            <a:r>
              <a:rPr lang="en-US" sz="1600" b="1" dirty="0" smtClean="0"/>
              <a:t>ISFs were met on one stream in one year.  </a:t>
            </a:r>
          </a:p>
          <a:p>
            <a:endParaRPr lang="en-US" sz="16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smtClean="0"/>
              <a:t>So even with a lower standard, new uninterruptable</a:t>
            </a:r>
            <a:r>
              <a:rPr lang="en-US" sz="1600" b="0" baseline="0" dirty="0" smtClean="0"/>
              <a:t> would not be available.</a:t>
            </a:r>
            <a:r>
              <a:rPr lang="en-US" sz="1600" b="0" dirty="0" smtClean="0"/>
              <a:t> </a:t>
            </a:r>
          </a:p>
          <a:p>
            <a:endParaRPr lang="en-US" sz="1600" dirty="0"/>
          </a:p>
          <a:p>
            <a:endParaRPr lang="en-US" sz="1600" b="1" dirty="0"/>
          </a:p>
        </p:txBody>
      </p:sp>
      <p:sp>
        <p:nvSpPr>
          <p:cNvPr id="4" name="Slide Number Placeholder 3"/>
          <p:cNvSpPr>
            <a:spLocks noGrp="1"/>
          </p:cNvSpPr>
          <p:nvPr>
            <p:ph type="sldNum" sz="quarter" idx="10"/>
          </p:nvPr>
        </p:nvSpPr>
        <p:spPr/>
        <p:txBody>
          <a:bodyPr/>
          <a:lstStyle/>
          <a:p>
            <a:pPr>
              <a:defRPr/>
            </a:pPr>
            <a:fld id="{38E4DD51-1CDD-406C-A141-2E2530B03D7E}" type="slidenum">
              <a:rPr lang="en-US" smtClean="0"/>
              <a:pPr>
                <a:defRPr/>
              </a:pPr>
              <a:t>38</a:t>
            </a:fld>
            <a:endParaRPr lang="en-US"/>
          </a:p>
        </p:txBody>
      </p:sp>
    </p:spTree>
    <p:extLst>
      <p:ext uri="{BB962C8B-B14F-4D97-AF65-F5344CB8AC3E}">
        <p14:creationId xmlns:p14="http://schemas.microsoft.com/office/powerpoint/2010/main" val="27120267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20713"/>
            <a:ext cx="5575300" cy="3136900"/>
          </a:xfrm>
        </p:spPr>
      </p:sp>
      <p:sp>
        <p:nvSpPr>
          <p:cNvPr id="3" name="Notes Placeholder 2"/>
          <p:cNvSpPr>
            <a:spLocks noGrp="1"/>
          </p:cNvSpPr>
          <p:nvPr>
            <p:ph type="body" idx="1"/>
          </p:nvPr>
        </p:nvSpPr>
        <p:spPr>
          <a:xfrm>
            <a:off x="701040" y="4070555"/>
            <a:ext cx="5608320" cy="5225846"/>
          </a:xfrm>
        </p:spPr>
        <p:txBody>
          <a:bodyPr>
            <a:normAutofit/>
          </a:bodyPr>
          <a:lstStyle/>
          <a:p>
            <a:pPr>
              <a:spcBef>
                <a:spcPct val="0"/>
              </a:spcBef>
            </a:pPr>
            <a:r>
              <a:rPr lang="en-US" sz="1600" b="1" dirty="0" smtClean="0">
                <a:cs typeface="Arial" panose="020B0604020202020204" pitchFamily="34" charset="0"/>
              </a:rPr>
              <a:t>Finally,</a:t>
            </a:r>
            <a:r>
              <a:rPr lang="en-US" sz="1600" b="1" baseline="0" dirty="0" smtClean="0">
                <a:cs typeface="Arial" panose="020B0604020202020204" pitchFamily="34" charset="0"/>
              </a:rPr>
              <a:t> let look at availability on one of our first ISF rules. </a:t>
            </a:r>
          </a:p>
          <a:p>
            <a:pPr>
              <a:spcBef>
                <a:spcPct val="0"/>
              </a:spcBef>
            </a:pPr>
            <a:endParaRPr lang="en-US" sz="1600" b="1" baseline="0" dirty="0" smtClean="0">
              <a:cs typeface="Arial" panose="020B0604020202020204" pitchFamily="34" charset="0"/>
            </a:endParaRPr>
          </a:p>
          <a:p>
            <a:pPr>
              <a:spcBef>
                <a:spcPts val="0"/>
              </a:spcBef>
            </a:pPr>
            <a:r>
              <a:rPr lang="en-US" sz="1600" baseline="0" dirty="0" smtClean="0"/>
              <a:t>This phase used our least protective standard that based ISFs on the 95% exceedance during high flow periods and between the 95 and 60% exceedance during the low flow period.</a:t>
            </a:r>
          </a:p>
          <a:p>
            <a:endParaRPr lang="en-US" sz="1600" dirty="0">
              <a:cs typeface="Arial" panose="020B0604020202020204" pitchFamily="34" charset="0"/>
            </a:endParaRPr>
          </a:p>
          <a:p>
            <a:r>
              <a:rPr lang="en-US" sz="1600" b="1" dirty="0"/>
              <a:t>The results were quite stunning.</a:t>
            </a:r>
          </a:p>
          <a:p>
            <a:endParaRPr lang="en-US" sz="1600" b="1" dirty="0"/>
          </a:p>
          <a:p>
            <a:r>
              <a:rPr lang="en-US" sz="1600" dirty="0"/>
              <a:t>Even using </a:t>
            </a:r>
            <a:r>
              <a:rPr lang="en-US" sz="1600" dirty="0" smtClean="0"/>
              <a:t>our lowest standard, the WRIA 22 ISFs were </a:t>
            </a:r>
            <a:r>
              <a:rPr lang="en-US" sz="1600" dirty="0"/>
              <a:t>not met </a:t>
            </a:r>
            <a:r>
              <a:rPr lang="en-US" sz="1600" dirty="0" smtClean="0"/>
              <a:t>over half the time</a:t>
            </a:r>
            <a:endParaRPr lang="en-US" sz="1600" dirty="0"/>
          </a:p>
        </p:txBody>
      </p:sp>
      <p:sp>
        <p:nvSpPr>
          <p:cNvPr id="4" name="Slide Number Placeholder 3"/>
          <p:cNvSpPr>
            <a:spLocks noGrp="1"/>
          </p:cNvSpPr>
          <p:nvPr>
            <p:ph type="sldNum" sz="quarter" idx="10"/>
          </p:nvPr>
        </p:nvSpPr>
        <p:spPr/>
        <p:txBody>
          <a:bodyPr/>
          <a:lstStyle/>
          <a:p>
            <a:pPr>
              <a:defRPr/>
            </a:pPr>
            <a:fld id="{38E4DD51-1CDD-406C-A141-2E2530B03D7E}" type="slidenum">
              <a:rPr lang="en-US" smtClean="0"/>
              <a:pPr>
                <a:defRPr/>
              </a:pPr>
              <a:t>39</a:t>
            </a:fld>
            <a:endParaRPr lang="en-US"/>
          </a:p>
        </p:txBody>
      </p:sp>
    </p:spTree>
    <p:extLst>
      <p:ext uri="{BB962C8B-B14F-4D97-AF65-F5344CB8AC3E}">
        <p14:creationId xmlns:p14="http://schemas.microsoft.com/office/powerpoint/2010/main" val="2359593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609600" y="493713"/>
            <a:ext cx="5575300" cy="3136900"/>
          </a:xfrm>
          <a:noFill/>
          <a:ln>
            <a:solidFill>
              <a:srgbClr val="000000"/>
            </a:solidFill>
            <a:miter lim="800000"/>
            <a:headEnd/>
            <a:tailEnd/>
          </a:ln>
        </p:spPr>
      </p:sp>
      <p:sp>
        <p:nvSpPr>
          <p:cNvPr id="3" name="Notes Placeholder 2"/>
          <p:cNvSpPr>
            <a:spLocks noGrp="1"/>
          </p:cNvSpPr>
          <p:nvPr>
            <p:ph type="body" idx="1"/>
          </p:nvPr>
        </p:nvSpPr>
        <p:spPr>
          <a:xfrm>
            <a:off x="609600" y="3794760"/>
            <a:ext cx="5729416" cy="5349240"/>
          </a:xfrm>
        </p:spPr>
        <p:txBody>
          <a:bodyPr>
            <a:noAutofit/>
          </a:bodyPr>
          <a:lstStyle/>
          <a:p>
            <a:pPr>
              <a:spcAft>
                <a:spcPts val="0"/>
              </a:spcAft>
              <a:buClr>
                <a:schemeClr val="tx2">
                  <a:lumMod val="60000"/>
                  <a:lumOff val="40000"/>
                </a:schemeClr>
              </a:buClr>
              <a:defRPr/>
            </a:pPr>
            <a:r>
              <a:rPr lang="en-US" sz="1600" b="1" baseline="0" dirty="0" smtClean="0">
                <a:cs typeface="Calibri" panose="020F0502020204030204" pitchFamily="34" charset="0"/>
              </a:rPr>
              <a:t>One of the tools used to manage the water is </a:t>
            </a:r>
            <a:r>
              <a:rPr lang="en-US" sz="1600" b="1" dirty="0" smtClean="0">
                <a:cs typeface="Calibri" panose="020F0502020204030204" pitchFamily="34" charset="0"/>
              </a:rPr>
              <a:t>an</a:t>
            </a:r>
            <a:r>
              <a:rPr lang="en-US" sz="1600" b="1" baseline="0" dirty="0" smtClean="0">
                <a:cs typeface="Calibri" panose="020F0502020204030204" pitchFamily="34" charset="0"/>
              </a:rPr>
              <a:t> instream flow. </a:t>
            </a:r>
          </a:p>
          <a:p>
            <a:pPr>
              <a:spcAft>
                <a:spcPts val="0"/>
              </a:spcAft>
              <a:buClr>
                <a:schemeClr val="tx2">
                  <a:lumMod val="60000"/>
                  <a:lumOff val="40000"/>
                </a:schemeClr>
              </a:buClr>
              <a:defRPr/>
            </a:pPr>
            <a:endParaRPr lang="en-US" sz="1600" b="0" dirty="0" smtClean="0">
              <a:cs typeface="Calibri" panose="020F0502020204030204" pitchFamily="34" charset="0"/>
            </a:endParaRPr>
          </a:p>
          <a:p>
            <a:pPr>
              <a:spcAft>
                <a:spcPts val="0"/>
              </a:spcAft>
              <a:buClr>
                <a:schemeClr val="tx2">
                  <a:lumMod val="60000"/>
                  <a:lumOff val="40000"/>
                </a:schemeClr>
              </a:buClr>
              <a:defRPr/>
            </a:pPr>
            <a:r>
              <a:rPr lang="en-US" sz="1600" b="0" dirty="0" smtClean="0">
                <a:cs typeface="Calibri" panose="020F0502020204030204" pitchFamily="34" charset="0"/>
              </a:rPr>
              <a:t>This is a very confusing term and is often misused, even by WR. For example, people</a:t>
            </a:r>
            <a:r>
              <a:rPr lang="en-US" sz="1600" b="0" baseline="0" dirty="0" smtClean="0">
                <a:cs typeface="Calibri" panose="020F0502020204030204" pitchFamily="34" charset="0"/>
              </a:rPr>
              <a:t> often use the term </a:t>
            </a:r>
            <a:r>
              <a:rPr lang="en-US" sz="1600" b="0" dirty="0" smtClean="0">
                <a:cs typeface="Calibri" panose="020F0502020204030204" pitchFamily="34" charset="0"/>
              </a:rPr>
              <a:t>ISF when they mean stream flow. </a:t>
            </a:r>
          </a:p>
          <a:p>
            <a:pPr>
              <a:spcAft>
                <a:spcPts val="0"/>
              </a:spcAft>
              <a:buClr>
                <a:schemeClr val="tx2">
                  <a:lumMod val="60000"/>
                  <a:lumOff val="40000"/>
                </a:schemeClr>
              </a:buClr>
              <a:defRPr/>
            </a:pPr>
            <a:endParaRPr lang="en-US" sz="1600" b="1" dirty="0" smtClean="0">
              <a:cs typeface="Arial" pitchFamily="34" charset="0"/>
            </a:endParaRPr>
          </a:p>
          <a:p>
            <a:pPr>
              <a:spcAft>
                <a:spcPts val="0"/>
              </a:spcAft>
              <a:buClr>
                <a:schemeClr val="tx2">
                  <a:lumMod val="60000"/>
                  <a:lumOff val="40000"/>
                </a:schemeClr>
              </a:buClr>
              <a:defRPr/>
            </a:pPr>
            <a:r>
              <a:rPr lang="en-US" sz="1600" b="1" dirty="0" smtClean="0">
                <a:cs typeface="Arial" pitchFamily="34" charset="0"/>
              </a:rPr>
              <a:t>Stream flow is the volume</a:t>
            </a:r>
            <a:r>
              <a:rPr lang="en-US" sz="1600" b="1" baseline="0" dirty="0" smtClean="0">
                <a:cs typeface="Arial" pitchFamily="34" charset="0"/>
              </a:rPr>
              <a:t> of water in the stream at any moment</a:t>
            </a:r>
          </a:p>
          <a:p>
            <a:pPr>
              <a:spcAft>
                <a:spcPts val="0"/>
              </a:spcAft>
              <a:buClr>
                <a:schemeClr val="tx2">
                  <a:lumMod val="60000"/>
                  <a:lumOff val="40000"/>
                </a:schemeClr>
              </a:buClr>
              <a:defRPr/>
            </a:pPr>
            <a:r>
              <a:rPr lang="en-US" sz="1600" dirty="0" smtClean="0">
                <a:cs typeface="Arial" pitchFamily="34" charset="0"/>
              </a:rPr>
              <a:t>An instream flow is a water right for the stream</a:t>
            </a:r>
          </a:p>
          <a:p>
            <a:pPr>
              <a:spcAft>
                <a:spcPts val="0"/>
              </a:spcAft>
              <a:buClr>
                <a:schemeClr val="tx2">
                  <a:lumMod val="60000"/>
                  <a:lumOff val="40000"/>
                </a:schemeClr>
              </a:buClr>
              <a:defRPr/>
            </a:pPr>
            <a:endParaRPr lang="en-US" sz="1600" b="0" dirty="0" smtClean="0">
              <a:cs typeface="Arial" pitchFamily="34" charset="0"/>
            </a:endParaRPr>
          </a:p>
          <a:p>
            <a:pPr lvl="0">
              <a:buClr>
                <a:schemeClr val="tx2">
                  <a:lumMod val="60000"/>
                  <a:lumOff val="40000"/>
                </a:schemeClr>
              </a:buClr>
              <a:defRPr/>
            </a:pPr>
            <a:r>
              <a:rPr lang="en-US" sz="1600" b="1" dirty="0" smtClean="0">
                <a:cs typeface="Arial" pitchFamily="34" charset="0"/>
              </a:rPr>
              <a:t>Like all other water</a:t>
            </a:r>
            <a:r>
              <a:rPr lang="en-US" sz="1600" b="1" baseline="0" dirty="0" smtClean="0">
                <a:cs typeface="Arial" pitchFamily="34" charset="0"/>
              </a:rPr>
              <a:t> rights, i</a:t>
            </a:r>
            <a:r>
              <a:rPr lang="en-US" sz="1600" b="1" dirty="0" smtClean="0">
                <a:cs typeface="Arial" pitchFamily="34" charset="0"/>
              </a:rPr>
              <a:t>t is</a:t>
            </a:r>
            <a:r>
              <a:rPr lang="en-US" sz="1600" b="1" baseline="0" dirty="0" smtClean="0">
                <a:cs typeface="Arial" pitchFamily="34" charset="0"/>
              </a:rPr>
              <a:t> based on beneficial use,</a:t>
            </a:r>
            <a:r>
              <a:rPr lang="en-US" sz="1600" b="1" dirty="0" smtClean="0">
                <a:cs typeface="Arial" pitchFamily="34" charset="0"/>
              </a:rPr>
              <a:t> </a:t>
            </a:r>
            <a:r>
              <a:rPr lang="en-US" sz="1600" dirty="0">
                <a:cs typeface="Arial" pitchFamily="34" charset="0"/>
              </a:rPr>
              <a:t>has a priority </a:t>
            </a:r>
            <a:r>
              <a:rPr lang="en-US" sz="1600" dirty="0" smtClean="0">
                <a:cs typeface="Arial" pitchFamily="34" charset="0"/>
              </a:rPr>
              <a:t>date</a:t>
            </a:r>
            <a:r>
              <a:rPr lang="en-US" sz="1600" b="1" dirty="0" smtClean="0">
                <a:cs typeface="Arial" pitchFamily="34" charset="0"/>
              </a:rPr>
              <a:t>, and follows the seniority system set up in water law</a:t>
            </a:r>
          </a:p>
          <a:p>
            <a:pPr>
              <a:spcAft>
                <a:spcPts val="0"/>
              </a:spcAft>
              <a:buClr>
                <a:schemeClr val="tx2">
                  <a:lumMod val="60000"/>
                  <a:lumOff val="40000"/>
                </a:schemeClr>
              </a:buClr>
              <a:defRPr/>
            </a:pPr>
            <a:endParaRPr lang="en-US" sz="1600" b="1" dirty="0" smtClean="0">
              <a:cs typeface="Arial" pitchFamily="34" charset="0"/>
            </a:endParaRPr>
          </a:p>
          <a:p>
            <a:pPr marL="0" marR="0" lvl="0" indent="0" algn="l" defTabSz="914400" rtl="0" eaLnBrk="1" fontAlgn="auto" latinLnBrk="0" hangingPunct="1">
              <a:lnSpc>
                <a:spcPct val="100000"/>
              </a:lnSpc>
              <a:spcAft>
                <a:spcPts val="0"/>
              </a:spcAft>
              <a:buClr>
                <a:schemeClr val="tx2">
                  <a:lumMod val="60000"/>
                  <a:lumOff val="40000"/>
                </a:schemeClr>
              </a:buClr>
              <a:buSzTx/>
              <a:buFontTx/>
              <a:buNone/>
              <a:tabLst/>
              <a:defRPr/>
            </a:pPr>
            <a:r>
              <a:rPr lang="en-US" sz="1600" dirty="0" smtClean="0">
                <a:cs typeface="Arial" pitchFamily="34" charset="0"/>
              </a:rPr>
              <a:t>This means that water rights senior to the instream flow are not affected, but water rights junior to the ISF can be regulated </a:t>
            </a:r>
          </a:p>
          <a:p>
            <a:pPr marL="0" marR="0" lvl="0" indent="0" algn="l" defTabSz="914400" rtl="0" eaLnBrk="1" fontAlgn="auto" latinLnBrk="0" hangingPunct="1">
              <a:lnSpc>
                <a:spcPct val="100000"/>
              </a:lnSpc>
              <a:spcAft>
                <a:spcPts val="0"/>
              </a:spcAft>
              <a:buClr>
                <a:schemeClr val="tx2">
                  <a:lumMod val="60000"/>
                  <a:lumOff val="40000"/>
                </a:schemeClr>
              </a:buClr>
              <a:buSzTx/>
              <a:buFontTx/>
              <a:buNone/>
              <a:tabLst/>
              <a:defRPr/>
            </a:pPr>
            <a:endParaRPr lang="en-US" sz="1600" b="1" dirty="0" smtClean="0">
              <a:cs typeface="Arial" pitchFamily="34" charset="0"/>
            </a:endParaRPr>
          </a:p>
          <a:p>
            <a:pPr>
              <a:spcAft>
                <a:spcPts val="0"/>
              </a:spcAft>
              <a:buClr>
                <a:schemeClr val="tx2">
                  <a:lumMod val="60000"/>
                  <a:lumOff val="40000"/>
                </a:schemeClr>
              </a:buClr>
              <a:defRPr/>
            </a:pPr>
            <a:r>
              <a:rPr lang="en-US" sz="1600" b="1" dirty="0" smtClean="0">
                <a:cs typeface="Arial" pitchFamily="34" charset="0"/>
              </a:rPr>
              <a:t>Like all other water rights, an ISF is not required to be met.</a:t>
            </a:r>
          </a:p>
          <a:p>
            <a:pPr>
              <a:spcAft>
                <a:spcPts val="0"/>
              </a:spcAft>
              <a:buClr>
                <a:schemeClr val="tx2">
                  <a:lumMod val="60000"/>
                  <a:lumOff val="40000"/>
                </a:schemeClr>
              </a:buClr>
              <a:defRPr/>
            </a:pPr>
            <a:endParaRPr lang="en-US" sz="1600" b="1" dirty="0" smtClean="0">
              <a:cs typeface="Arial" pitchFamily="34" charset="0"/>
            </a:endParaRPr>
          </a:p>
          <a:p>
            <a:pPr marL="0" marR="0" lvl="0" indent="0" algn="l" defTabSz="914400" rtl="0" eaLnBrk="1" fontAlgn="auto" latinLnBrk="0" hangingPunct="1">
              <a:lnSpc>
                <a:spcPct val="100000"/>
              </a:lnSpc>
              <a:spcAft>
                <a:spcPts val="0"/>
              </a:spcAft>
              <a:buClr>
                <a:schemeClr val="tx2">
                  <a:lumMod val="60000"/>
                  <a:lumOff val="40000"/>
                </a:schemeClr>
              </a:buClr>
              <a:buSzTx/>
              <a:buFontTx/>
              <a:buNone/>
              <a:tabLst/>
              <a:defRPr/>
            </a:pPr>
            <a:r>
              <a:rPr lang="en-US" sz="1600" dirty="0" smtClean="0">
                <a:cs typeface="Arial" pitchFamily="34" charset="0"/>
              </a:rPr>
              <a:t>Water rights are a right to use </a:t>
            </a:r>
            <a:r>
              <a:rPr lang="en-US" sz="1600" u="sng" dirty="0" smtClean="0">
                <a:cs typeface="Arial" pitchFamily="34" charset="0"/>
              </a:rPr>
              <a:t>when its available</a:t>
            </a:r>
            <a:r>
              <a:rPr lang="en-US" sz="1600" dirty="0" smtClean="0">
                <a:cs typeface="Arial" pitchFamily="34" charset="0"/>
              </a:rPr>
              <a:t>, not a guarantee that water will be available. </a:t>
            </a:r>
          </a:p>
          <a:p>
            <a:pPr marL="0" marR="0" lvl="0" indent="0" algn="l" defTabSz="914400" rtl="0" eaLnBrk="1" fontAlgn="auto" latinLnBrk="0" hangingPunct="1">
              <a:lnSpc>
                <a:spcPct val="100000"/>
              </a:lnSpc>
              <a:spcAft>
                <a:spcPts val="0"/>
              </a:spcAft>
              <a:buClr>
                <a:schemeClr val="tx2">
                  <a:lumMod val="60000"/>
                  <a:lumOff val="40000"/>
                </a:schemeClr>
              </a:buClr>
              <a:buSzTx/>
              <a:buFontTx/>
              <a:buNone/>
              <a:tabLst/>
              <a:defRPr/>
            </a:pPr>
            <a:endParaRPr lang="en-US" sz="1600" b="1" dirty="0" smtClean="0">
              <a:cs typeface="Arial" pitchFamily="34" charset="0"/>
            </a:endParaRPr>
          </a:p>
          <a:p>
            <a:pPr marL="0" marR="0" lvl="0" indent="0" algn="l" defTabSz="914400" rtl="0" eaLnBrk="1" fontAlgn="auto" latinLnBrk="0" hangingPunct="1">
              <a:lnSpc>
                <a:spcPct val="100000"/>
              </a:lnSpc>
              <a:spcAft>
                <a:spcPts val="0"/>
              </a:spcAft>
              <a:buClr>
                <a:schemeClr val="tx2">
                  <a:lumMod val="60000"/>
                  <a:lumOff val="40000"/>
                </a:schemeClr>
              </a:buClr>
              <a:buSzTx/>
              <a:buFontTx/>
              <a:buNone/>
              <a:tabLst/>
              <a:defRPr/>
            </a:pPr>
            <a:r>
              <a:rPr lang="en-US" sz="1600" b="1" dirty="0" smtClean="0">
                <a:cs typeface="Arial" pitchFamily="34" charset="0"/>
              </a:rPr>
              <a:t>ISFs do not and cannot add more water to a stream.</a:t>
            </a:r>
          </a:p>
          <a:p>
            <a:pPr marL="0" marR="0" lvl="0" indent="0" algn="l" defTabSz="914400" rtl="0" eaLnBrk="1" fontAlgn="auto" latinLnBrk="0" hangingPunct="1">
              <a:lnSpc>
                <a:spcPct val="100000"/>
              </a:lnSpc>
              <a:spcAft>
                <a:spcPts val="0"/>
              </a:spcAft>
              <a:buClr>
                <a:schemeClr val="tx2">
                  <a:lumMod val="60000"/>
                  <a:lumOff val="40000"/>
                </a:schemeClr>
              </a:buClr>
              <a:buSzTx/>
              <a:buFontTx/>
              <a:buNone/>
              <a:tabLst/>
              <a:defRPr/>
            </a:pPr>
            <a:endParaRPr lang="en-US" sz="1400" dirty="0" smtClean="0">
              <a:cs typeface="Arial" pitchFamily="34" charset="0"/>
            </a:endParaRPr>
          </a:p>
          <a:p>
            <a:pPr marL="0" marR="0" lvl="0" indent="0" algn="l" defTabSz="914400" rtl="0" eaLnBrk="1" fontAlgn="auto" latinLnBrk="0" hangingPunct="1">
              <a:lnSpc>
                <a:spcPct val="100000"/>
              </a:lnSpc>
              <a:spcAft>
                <a:spcPts val="0"/>
              </a:spcAft>
              <a:buClr>
                <a:schemeClr val="tx2">
                  <a:lumMod val="60000"/>
                  <a:lumOff val="40000"/>
                </a:schemeClr>
              </a:buClr>
              <a:buSzTx/>
              <a:buFontTx/>
              <a:buNone/>
              <a:tabLst/>
              <a:defRPr/>
            </a:pPr>
            <a:endParaRPr lang="en-US" sz="1400" dirty="0" smtClean="0">
              <a:cs typeface="Arial" pitchFamily="34" charset="0"/>
            </a:endParaRPr>
          </a:p>
        </p:txBody>
      </p:sp>
      <p:sp>
        <p:nvSpPr>
          <p:cNvPr id="29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1B3080C-2197-441B-9B89-D72CE3BD06CA}" type="slidenum">
              <a:rPr lang="en-US" smtClean="0">
                <a:solidFill>
                  <a:prstClr val="black"/>
                </a:solidFill>
              </a:rPr>
              <a:pPr fontAlgn="base">
                <a:spcBef>
                  <a:spcPct val="0"/>
                </a:spcBef>
                <a:spcAft>
                  <a:spcPct val="0"/>
                </a:spcAft>
                <a:defRPr/>
              </a:pPr>
              <a:t>4</a:t>
            </a:fld>
            <a:endParaRPr lang="en-US" smtClean="0">
              <a:solidFill>
                <a:prstClr val="black"/>
              </a:solidFill>
            </a:endParaRPr>
          </a:p>
        </p:txBody>
      </p:sp>
    </p:spTree>
    <p:extLst>
      <p:ext uri="{BB962C8B-B14F-4D97-AF65-F5344CB8AC3E}">
        <p14:creationId xmlns:p14="http://schemas.microsoft.com/office/powerpoint/2010/main" val="42725298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717550" y="606425"/>
            <a:ext cx="5575300" cy="3136900"/>
          </a:xfrm>
          <a:noFill/>
          <a:ln>
            <a:solidFill>
              <a:srgbClr val="000000"/>
            </a:solidFill>
            <a:miter lim="800000"/>
            <a:headEnd/>
            <a:tailEnd/>
          </a:ln>
        </p:spPr>
      </p:sp>
      <p:sp>
        <p:nvSpPr>
          <p:cNvPr id="67587" name="Notes Placeholder 2"/>
          <p:cNvSpPr>
            <a:spLocks noGrp="1"/>
          </p:cNvSpPr>
          <p:nvPr>
            <p:ph type="body" idx="1"/>
          </p:nvPr>
        </p:nvSpPr>
        <p:spPr bwMode="auto">
          <a:xfrm>
            <a:off x="717550" y="3892379"/>
            <a:ext cx="5575300" cy="5192326"/>
          </a:xfrm>
          <a:noFill/>
        </p:spPr>
        <p:txBody>
          <a:bodyPr wrap="square" numCol="1" anchor="t" anchorCtr="0" compatLnSpc="1">
            <a:prstTxWarp prst="textNoShape">
              <a:avLst/>
            </a:prstTxWarp>
          </a:bodyPr>
          <a:lstStyle/>
          <a:p>
            <a:r>
              <a:rPr lang="en-US" sz="1600" b="1" dirty="0" smtClean="0"/>
              <a:t>As a reminder, here is what</a:t>
            </a:r>
            <a:r>
              <a:rPr lang="en-US" sz="1600" b="1" baseline="0" dirty="0" smtClean="0"/>
              <a:t> the ISF looked like on the Chehalis</a:t>
            </a:r>
          </a:p>
          <a:p>
            <a:endParaRPr lang="en-US" sz="1600" b="1" baseline="0" dirty="0" smtClean="0"/>
          </a:p>
          <a:p>
            <a:r>
              <a:rPr lang="en-US" sz="1600" b="0" baseline="0" dirty="0" smtClean="0"/>
              <a:t>It was not very protective</a:t>
            </a:r>
          </a:p>
          <a:p>
            <a:endParaRPr lang="en-US" sz="1600" b="1" baseline="0" dirty="0" smtClean="0"/>
          </a:p>
          <a:p>
            <a:r>
              <a:rPr lang="en-US" sz="1600" b="1" dirty="0" smtClean="0"/>
              <a:t>Lower standards may make water available more often, but even they would not allow</a:t>
            </a:r>
            <a:r>
              <a:rPr lang="en-US" sz="1600" b="1" baseline="0" dirty="0" smtClean="0"/>
              <a:t> for new uninterruptable use.</a:t>
            </a:r>
            <a:r>
              <a:rPr lang="en-US" sz="1600" b="1" dirty="0" smtClean="0"/>
              <a:t> </a:t>
            </a:r>
          </a:p>
          <a:p>
            <a:pPr eaLnBrk="1" hangingPunct="1">
              <a:spcBef>
                <a:spcPct val="0"/>
              </a:spcBef>
            </a:pPr>
            <a:endParaRPr lang="en-US" sz="1600" dirty="0" smtClean="0">
              <a:cs typeface="Arial" charset="0"/>
            </a:endParaRPr>
          </a:p>
          <a:p>
            <a:pPr>
              <a:spcBef>
                <a:spcPct val="0"/>
              </a:spcBef>
            </a:pPr>
            <a:r>
              <a:rPr lang="en-US" sz="1600" dirty="0">
                <a:cs typeface="Calibri" panose="020F0502020204030204" pitchFamily="34" charset="0"/>
              </a:rPr>
              <a:t>This has been used as a legal wedge in the efforts to limit residential development resulting in several landmark WA supreme court decisions </a:t>
            </a:r>
          </a:p>
          <a:p>
            <a:pPr eaLnBrk="1" hangingPunct="1">
              <a:spcBef>
                <a:spcPct val="0"/>
              </a:spcBef>
            </a:pPr>
            <a:endParaRPr lang="en-US" sz="1600" dirty="0" smtClean="0">
              <a:cs typeface="Arial" charset="0"/>
            </a:endParaRPr>
          </a:p>
        </p:txBody>
      </p:sp>
    </p:spTree>
    <p:extLst>
      <p:ext uri="{BB962C8B-B14F-4D97-AF65-F5344CB8AC3E}">
        <p14:creationId xmlns:p14="http://schemas.microsoft.com/office/powerpoint/2010/main" val="36538939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4525" y="563563"/>
            <a:ext cx="5399088" cy="3038475"/>
          </a:xfrm>
        </p:spPr>
      </p:sp>
      <p:sp>
        <p:nvSpPr>
          <p:cNvPr id="3" name="Notes Placeholder 2"/>
          <p:cNvSpPr>
            <a:spLocks noGrp="1"/>
          </p:cNvSpPr>
          <p:nvPr>
            <p:ph type="body" idx="1"/>
          </p:nvPr>
        </p:nvSpPr>
        <p:spPr>
          <a:xfrm>
            <a:off x="668973" y="3731740"/>
            <a:ext cx="5374640" cy="5420885"/>
          </a:xfrm>
        </p:spPr>
        <p:txBody>
          <a:bodyPr>
            <a:noAutofit/>
          </a:bodyPr>
          <a:lstStyle/>
          <a:p>
            <a:r>
              <a:rPr lang="en-US" sz="1600" b="1" dirty="0" smtClean="0">
                <a:cs typeface="Calibri" panose="020F0502020204030204" pitchFamily="34" charset="0"/>
              </a:rPr>
              <a:t>Swinomish </a:t>
            </a:r>
            <a:r>
              <a:rPr lang="en-US" sz="1600" b="1" dirty="0">
                <a:cs typeface="Calibri" panose="020F0502020204030204" pitchFamily="34" charset="0"/>
              </a:rPr>
              <a:t>v. Ecology (2013</a:t>
            </a:r>
            <a:r>
              <a:rPr lang="en-US" sz="1600" b="1" dirty="0" smtClean="0">
                <a:cs typeface="Calibri" panose="020F0502020204030204" pitchFamily="34" charset="0"/>
              </a:rPr>
              <a:t>) - No </a:t>
            </a:r>
            <a:r>
              <a:rPr lang="en-US" sz="1600" b="1" dirty="0">
                <a:cs typeface="Calibri" panose="020F0502020204030204" pitchFamily="34" charset="0"/>
              </a:rPr>
              <a:t>impairment </a:t>
            </a:r>
            <a:r>
              <a:rPr lang="en-US" sz="1600" b="1" dirty="0" smtClean="0">
                <a:cs typeface="Calibri" panose="020F0502020204030204" pitchFamily="34" charset="0"/>
              </a:rPr>
              <a:t>even from reservations of water Ecology</a:t>
            </a:r>
            <a:r>
              <a:rPr lang="en-US" sz="1600" b="1" baseline="0" dirty="0" smtClean="0">
                <a:cs typeface="Calibri" panose="020F0502020204030204" pitchFamily="34" charset="0"/>
              </a:rPr>
              <a:t> thought were in the public interest to provide</a:t>
            </a:r>
          </a:p>
          <a:p>
            <a:endParaRPr lang="en-US" sz="1600" b="1" dirty="0">
              <a:cs typeface="Calibri" panose="020F0502020204030204" pitchFamily="34" charset="0"/>
            </a:endParaRPr>
          </a:p>
          <a:p>
            <a:r>
              <a:rPr lang="en-US" sz="1600" dirty="0" smtClean="0">
                <a:cs typeface="Calibri" panose="020F0502020204030204" pitchFamily="34" charset="0"/>
              </a:rPr>
              <a:t>Foster </a:t>
            </a:r>
            <a:r>
              <a:rPr lang="en-US" sz="1600" dirty="0">
                <a:cs typeface="Calibri" panose="020F0502020204030204" pitchFamily="34" charset="0"/>
              </a:rPr>
              <a:t>v. </a:t>
            </a:r>
            <a:r>
              <a:rPr lang="en-US" sz="1600" dirty="0" smtClean="0">
                <a:cs typeface="Calibri" panose="020F0502020204030204" pitchFamily="34" charset="0"/>
              </a:rPr>
              <a:t>Ecology </a:t>
            </a:r>
            <a:r>
              <a:rPr lang="en-US" sz="1600" dirty="0">
                <a:cs typeface="Calibri" panose="020F0502020204030204" pitchFamily="34" charset="0"/>
              </a:rPr>
              <a:t>(2015</a:t>
            </a:r>
            <a:r>
              <a:rPr lang="en-US" sz="1600" dirty="0" smtClean="0">
                <a:cs typeface="Calibri" panose="020F0502020204030204" pitchFamily="34" charset="0"/>
              </a:rPr>
              <a:t>) - No </a:t>
            </a:r>
            <a:r>
              <a:rPr lang="en-US" sz="1600" dirty="0">
                <a:cs typeface="Calibri" panose="020F0502020204030204" pitchFamily="34" charset="0"/>
              </a:rPr>
              <a:t>out of kind </a:t>
            </a:r>
            <a:r>
              <a:rPr lang="en-US" sz="1600" dirty="0" err="1" smtClean="0">
                <a:cs typeface="Calibri" panose="020F0502020204030204" pitchFamily="34" charset="0"/>
              </a:rPr>
              <a:t>mitigaion</a:t>
            </a:r>
            <a:r>
              <a:rPr lang="en-US" sz="1600" dirty="0" smtClean="0">
                <a:cs typeface="Calibri" panose="020F0502020204030204" pitchFamily="34" charset="0"/>
              </a:rPr>
              <a:t> – even it</a:t>
            </a:r>
            <a:r>
              <a:rPr lang="en-US" sz="1600" baseline="0" dirty="0" smtClean="0">
                <a:cs typeface="Calibri" panose="020F0502020204030204" pitchFamily="34" charset="0"/>
              </a:rPr>
              <a:t> resulted in an improvement to instream resources</a:t>
            </a:r>
          </a:p>
          <a:p>
            <a:endParaRPr lang="en-US" sz="1600" b="1" dirty="0">
              <a:cs typeface="Calibri" panose="020F0502020204030204" pitchFamily="34" charset="0"/>
            </a:endParaRPr>
          </a:p>
          <a:p>
            <a:r>
              <a:rPr lang="en-US" sz="1600" b="1" dirty="0" err="1" smtClean="0">
                <a:cs typeface="Calibri" panose="020F0502020204030204" pitchFamily="34" charset="0"/>
              </a:rPr>
              <a:t>Hirst</a:t>
            </a:r>
            <a:r>
              <a:rPr lang="en-US" sz="1600" b="1" dirty="0" smtClean="0">
                <a:cs typeface="Calibri" panose="020F0502020204030204" pitchFamily="34" charset="0"/>
              </a:rPr>
              <a:t> </a:t>
            </a:r>
            <a:r>
              <a:rPr lang="en-US" sz="1600" b="1" dirty="0">
                <a:cs typeface="Calibri" panose="020F0502020204030204" pitchFamily="34" charset="0"/>
              </a:rPr>
              <a:t>v. Whatcom County (2016</a:t>
            </a:r>
            <a:r>
              <a:rPr lang="en-US" sz="1600" b="1" dirty="0" smtClean="0">
                <a:cs typeface="Calibri" panose="020F0502020204030204" pitchFamily="34" charset="0"/>
              </a:rPr>
              <a:t>)- No </a:t>
            </a:r>
            <a:r>
              <a:rPr lang="en-US" sz="1600" b="1" dirty="0">
                <a:cs typeface="Calibri" panose="020F0502020204030204" pitchFamily="34" charset="0"/>
              </a:rPr>
              <a:t>building permit without in-time in-place water </a:t>
            </a:r>
            <a:r>
              <a:rPr lang="en-US" sz="1600" b="1" dirty="0" smtClean="0">
                <a:cs typeface="Calibri" panose="020F0502020204030204" pitchFamily="34" charset="0"/>
              </a:rPr>
              <a:t>offsets…</a:t>
            </a:r>
          </a:p>
          <a:p>
            <a:endParaRPr lang="en-US" sz="1600" b="1" dirty="0">
              <a:cs typeface="Calibri" panose="020F0502020204030204" pitchFamily="34" charset="0"/>
            </a:endParaRPr>
          </a:p>
          <a:p>
            <a:r>
              <a:rPr lang="en-US" sz="1600" dirty="0" smtClean="0">
                <a:cs typeface="Calibri" panose="020F0502020204030204" pitchFamily="34" charset="0"/>
              </a:rPr>
              <a:t>This effectively created a pseudo-building</a:t>
            </a:r>
            <a:r>
              <a:rPr lang="en-US" sz="1600" baseline="0" dirty="0" smtClean="0">
                <a:cs typeface="Calibri" panose="020F0502020204030204" pitchFamily="34" charset="0"/>
              </a:rPr>
              <a:t> moratorium in some counties and others seemed just an easy lawsuit away from a similar condition</a:t>
            </a:r>
          </a:p>
          <a:p>
            <a:endParaRPr lang="en-US" sz="1600" b="1" baseline="0" dirty="0" smtClean="0">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600" b="1" dirty="0" smtClean="0"/>
              <a:t>These cases also brought another ISF rule moratorium, but science marches on, even in the dark ages.</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1600" b="1"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sz="1600" dirty="0" smtClean="0"/>
              <a:t>Last December, </a:t>
            </a:r>
            <a:r>
              <a:rPr lang="en-US" sz="1600" dirty="0"/>
              <a:t>I</a:t>
            </a:r>
            <a:r>
              <a:rPr lang="en-US" sz="1600" dirty="0" smtClean="0"/>
              <a:t> teamed up with WDFW and we published an update to the toe-width method</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1600" b="1" dirty="0" smtClean="0"/>
          </a:p>
        </p:txBody>
      </p:sp>
      <p:sp>
        <p:nvSpPr>
          <p:cNvPr id="4" name="Slide Number Placeholder 3"/>
          <p:cNvSpPr>
            <a:spLocks noGrp="1"/>
          </p:cNvSpPr>
          <p:nvPr>
            <p:ph type="sldNum" sz="quarter" idx="10"/>
          </p:nvPr>
        </p:nvSpPr>
        <p:spPr/>
        <p:txBody>
          <a:bodyPr/>
          <a:lstStyle/>
          <a:p>
            <a:fld id="{13C9520F-F8D7-47C0-8440-71980A3B8499}" type="slidenum">
              <a:rPr lang="en-US" smtClean="0"/>
              <a:t>41</a:t>
            </a:fld>
            <a:endParaRPr lang="en-US"/>
          </a:p>
        </p:txBody>
      </p:sp>
    </p:spTree>
    <p:extLst>
      <p:ext uri="{BB962C8B-B14F-4D97-AF65-F5344CB8AC3E}">
        <p14:creationId xmlns:p14="http://schemas.microsoft.com/office/powerpoint/2010/main" val="40061863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727075"/>
            <a:ext cx="5575300" cy="3136900"/>
          </a:xfrm>
        </p:spPr>
      </p:sp>
      <p:sp>
        <p:nvSpPr>
          <p:cNvPr id="3" name="Notes Placeholder 2"/>
          <p:cNvSpPr>
            <a:spLocks noGrp="1"/>
          </p:cNvSpPr>
          <p:nvPr>
            <p:ph type="body" idx="1"/>
          </p:nvPr>
        </p:nvSpPr>
        <p:spPr>
          <a:xfrm>
            <a:off x="701040" y="3978876"/>
            <a:ext cx="5575935" cy="5079400"/>
          </a:xfrm>
        </p:spPr>
        <p:txBody>
          <a:bodyPr/>
          <a:lstStyle/>
          <a:p>
            <a:r>
              <a:rPr lang="en-US" sz="1600" b="1" dirty="0" smtClean="0">
                <a:cs typeface="Arial" pitchFamily="34" charset="0"/>
              </a:rPr>
              <a:t>Stream </a:t>
            </a:r>
            <a:r>
              <a:rPr lang="en-US" sz="1600" b="1" dirty="0">
                <a:cs typeface="Arial" pitchFamily="34" charset="0"/>
              </a:rPr>
              <a:t>Flows </a:t>
            </a:r>
            <a:r>
              <a:rPr lang="en-US" sz="1600" b="1" dirty="0" smtClean="0">
                <a:cs typeface="Arial" pitchFamily="34" charset="0"/>
              </a:rPr>
              <a:t>vary</a:t>
            </a:r>
            <a:r>
              <a:rPr lang="en-US" sz="1600" b="1" baseline="0" dirty="0" smtClean="0">
                <a:cs typeface="Arial" pitchFamily="34" charset="0"/>
              </a:rPr>
              <a:t> – </a:t>
            </a:r>
            <a:r>
              <a:rPr lang="en-US" sz="1600" b="1" dirty="0" smtClean="0">
                <a:cs typeface="Arial" pitchFamily="34" charset="0"/>
              </a:rPr>
              <a:t>on </a:t>
            </a:r>
            <a:r>
              <a:rPr lang="en-US" sz="1600" b="1" dirty="0">
                <a:cs typeface="Arial" pitchFamily="34" charset="0"/>
              </a:rPr>
              <a:t>a given day, average streamflow can vary by two orders of magnitude but the instream flow is a single number.</a:t>
            </a:r>
          </a:p>
          <a:p>
            <a:endParaRPr lang="en-US" sz="1600" b="1" dirty="0">
              <a:solidFill>
                <a:srgbClr val="000000"/>
              </a:solidFill>
              <a:cs typeface="Arial" panose="020B0604020202020204" pitchFamily="34" charset="0"/>
            </a:endParaRPr>
          </a:p>
          <a:p>
            <a:r>
              <a:rPr lang="en-US" sz="1600" b="0" dirty="0">
                <a:solidFill>
                  <a:srgbClr val="000000"/>
                </a:solidFill>
                <a:cs typeface="Arial" panose="020B0604020202020204" pitchFamily="34" charset="0"/>
              </a:rPr>
              <a:t>If we want to protect the rare, but productive high flow years, a high level of protection is </a:t>
            </a:r>
            <a:r>
              <a:rPr lang="en-US" sz="1600" b="0" dirty="0" smtClean="0">
                <a:solidFill>
                  <a:srgbClr val="000000"/>
                </a:solidFill>
                <a:cs typeface="Arial" panose="020B0604020202020204" pitchFamily="34" charset="0"/>
              </a:rPr>
              <a:t>needed,</a:t>
            </a:r>
            <a:r>
              <a:rPr lang="en-US" sz="1600" b="0" baseline="0" dirty="0" smtClean="0">
                <a:solidFill>
                  <a:srgbClr val="000000"/>
                </a:solidFill>
                <a:cs typeface="Arial" panose="020B0604020202020204" pitchFamily="34" charset="0"/>
              </a:rPr>
              <a:t> reducing water availability.</a:t>
            </a:r>
          </a:p>
          <a:p>
            <a:endParaRPr lang="en-US" sz="1600" b="0" dirty="0">
              <a:solidFill>
                <a:srgbClr val="000000"/>
              </a:solidFill>
              <a:cs typeface="Arial" panose="020B0604020202020204" pitchFamily="34" charset="0"/>
            </a:endParaRPr>
          </a:p>
          <a:p>
            <a:r>
              <a:rPr lang="en-US" sz="1600" b="1" dirty="0">
                <a:solidFill>
                  <a:srgbClr val="000000"/>
                </a:solidFill>
                <a:cs typeface="Arial" panose="020B0604020202020204" pitchFamily="34" charset="0"/>
              </a:rPr>
              <a:t>But uninterruptable water </a:t>
            </a:r>
            <a:r>
              <a:rPr lang="en-US" sz="1600" b="1" dirty="0" smtClean="0">
                <a:solidFill>
                  <a:srgbClr val="000000"/>
                </a:solidFill>
                <a:cs typeface="Arial" panose="020B0604020202020204" pitchFamily="34" charset="0"/>
              </a:rPr>
              <a:t>wasn’t available </a:t>
            </a:r>
            <a:r>
              <a:rPr lang="en-US" sz="1600" b="1" dirty="0">
                <a:solidFill>
                  <a:srgbClr val="000000"/>
                </a:solidFill>
                <a:cs typeface="Arial" panose="020B0604020202020204" pitchFamily="34" charset="0"/>
              </a:rPr>
              <a:t>even with </a:t>
            </a:r>
            <a:r>
              <a:rPr lang="en-US" sz="1600" b="1" dirty="0" smtClean="0">
                <a:solidFill>
                  <a:srgbClr val="000000"/>
                </a:solidFill>
                <a:cs typeface="Arial" panose="020B0604020202020204" pitchFamily="34" charset="0"/>
              </a:rPr>
              <a:t>a low </a:t>
            </a:r>
            <a:r>
              <a:rPr lang="en-US" sz="1600" b="1" dirty="0">
                <a:solidFill>
                  <a:srgbClr val="000000"/>
                </a:solidFill>
                <a:cs typeface="Arial" panose="020B0604020202020204" pitchFamily="34" charset="0"/>
              </a:rPr>
              <a:t>levels of </a:t>
            </a:r>
            <a:r>
              <a:rPr lang="en-US" sz="1600" b="1" dirty="0" smtClean="0">
                <a:solidFill>
                  <a:srgbClr val="000000"/>
                </a:solidFill>
                <a:cs typeface="Arial" panose="020B0604020202020204" pitchFamily="34" charset="0"/>
              </a:rPr>
              <a:t>protection so reducing standards aren't the answer.</a:t>
            </a:r>
            <a:endParaRPr lang="en-US" sz="1600" b="1" dirty="0">
              <a:solidFill>
                <a:srgbClr val="000000"/>
              </a:solidFill>
              <a:cs typeface="Arial" panose="020B0604020202020204" pitchFamily="34" charset="0"/>
            </a:endParaRPr>
          </a:p>
          <a:p>
            <a:endParaRPr lang="en-US" sz="1600" b="1" dirty="0">
              <a:solidFill>
                <a:srgbClr val="000000"/>
              </a:solidFill>
              <a:cs typeface="Arial" panose="020B0604020202020204" pitchFamily="34" charset="0"/>
            </a:endParaRPr>
          </a:p>
          <a:p>
            <a:r>
              <a:rPr lang="en-US" sz="1600" dirty="0">
                <a:solidFill>
                  <a:srgbClr val="000000"/>
                </a:solidFill>
                <a:cs typeface="Arial" panose="020B0604020202020204" pitchFamily="34" charset="0"/>
              </a:rPr>
              <a:t>Large water uses such as municipal, industrial, and agriculture can have a measureable impact on streams, but in-house domestic use only has about a 25 </a:t>
            </a:r>
            <a:r>
              <a:rPr lang="en-US" sz="1600" dirty="0" err="1">
                <a:solidFill>
                  <a:srgbClr val="000000"/>
                </a:solidFill>
                <a:cs typeface="Arial" panose="020B0604020202020204" pitchFamily="34" charset="0"/>
              </a:rPr>
              <a:t>gpd</a:t>
            </a:r>
            <a:r>
              <a:rPr lang="en-US" sz="1600" dirty="0">
                <a:solidFill>
                  <a:srgbClr val="000000"/>
                </a:solidFill>
                <a:cs typeface="Arial" panose="020B0604020202020204" pitchFamily="34" charset="0"/>
              </a:rPr>
              <a:t> consumptive impact or .00004 </a:t>
            </a:r>
            <a:r>
              <a:rPr lang="en-US" sz="1600" dirty="0" smtClean="0">
                <a:solidFill>
                  <a:srgbClr val="000000"/>
                </a:solidFill>
                <a:cs typeface="Arial" panose="020B0604020202020204" pitchFamily="34" charset="0"/>
              </a:rPr>
              <a:t>cfs</a:t>
            </a:r>
          </a:p>
          <a:p>
            <a:endParaRPr lang="en-US" sz="1600" b="1" dirty="0" smtClean="0">
              <a:solidFill>
                <a:srgbClr val="000000"/>
              </a:solidFill>
              <a:cs typeface="Arial" panose="020B0604020202020204" pitchFamily="34" charset="0"/>
            </a:endParaRPr>
          </a:p>
          <a:p>
            <a:r>
              <a:rPr lang="en-US" sz="1600" b="1" dirty="0" smtClean="0">
                <a:solidFill>
                  <a:srgbClr val="000000"/>
                </a:solidFill>
                <a:cs typeface="Arial" panose="020B0604020202020204" pitchFamily="34" charset="0"/>
              </a:rPr>
              <a:t>With rare exceptions, this use would not would </a:t>
            </a:r>
            <a:r>
              <a:rPr lang="en-US" sz="1600" b="1" dirty="0">
                <a:solidFill>
                  <a:srgbClr val="000000"/>
                </a:solidFill>
                <a:cs typeface="Arial" panose="020B0604020202020204" pitchFamily="34" charset="0"/>
              </a:rPr>
              <a:t>not affect the </a:t>
            </a:r>
            <a:r>
              <a:rPr lang="en-US" sz="1600" b="1" dirty="0" smtClean="0">
                <a:solidFill>
                  <a:srgbClr val="000000"/>
                </a:solidFill>
                <a:cs typeface="Arial" panose="020B0604020202020204" pitchFamily="34" charset="0"/>
              </a:rPr>
              <a:t>stream,</a:t>
            </a:r>
            <a:r>
              <a:rPr lang="en-US" sz="1600" b="1" baseline="0" dirty="0" smtClean="0">
                <a:solidFill>
                  <a:srgbClr val="000000"/>
                </a:solidFill>
                <a:cs typeface="Arial" panose="020B0604020202020204" pitchFamily="34" charset="0"/>
              </a:rPr>
              <a:t> but water law treats them the same.</a:t>
            </a:r>
            <a:endParaRPr lang="en-US" sz="1600" b="1" dirty="0">
              <a:solidFill>
                <a:srgbClr val="000000"/>
              </a:solidFill>
              <a:cs typeface="Arial" panose="020B0604020202020204" pitchFamily="34" charset="0"/>
            </a:endParaRPr>
          </a:p>
          <a:p>
            <a:endParaRPr lang="en-US" sz="1600" b="1" dirty="0">
              <a:cs typeface="Arial" panose="020B0604020202020204" pitchFamily="34" charset="0"/>
            </a:endParaRPr>
          </a:p>
          <a:p>
            <a:r>
              <a:rPr lang="en-US" sz="1600" dirty="0">
                <a:cs typeface="Arial" panose="020B0604020202020204" pitchFamily="34" charset="0"/>
              </a:rPr>
              <a:t>Flexibility within water law is </a:t>
            </a:r>
            <a:r>
              <a:rPr lang="en-US" sz="1600" dirty="0" smtClean="0">
                <a:cs typeface="Arial" panose="020B0604020202020204" pitchFamily="34" charset="0"/>
              </a:rPr>
              <a:t>needed</a:t>
            </a:r>
            <a:endParaRPr lang="en-US" sz="1600"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423E1371-E6DE-4DC0-BDFD-B452BC05855F}" type="slidenum">
              <a:rPr lang="en-US" smtClean="0"/>
              <a:t>42</a:t>
            </a:fld>
            <a:endParaRPr lang="en-US"/>
          </a:p>
        </p:txBody>
      </p:sp>
    </p:spTree>
    <p:extLst>
      <p:ext uri="{BB962C8B-B14F-4D97-AF65-F5344CB8AC3E}">
        <p14:creationId xmlns:p14="http://schemas.microsoft.com/office/powerpoint/2010/main" val="15512814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87363"/>
            <a:ext cx="5575300" cy="3136900"/>
          </a:xfrm>
        </p:spPr>
      </p:sp>
      <p:sp>
        <p:nvSpPr>
          <p:cNvPr id="3" name="Notes Placeholder 2"/>
          <p:cNvSpPr>
            <a:spLocks noGrp="1"/>
          </p:cNvSpPr>
          <p:nvPr>
            <p:ph type="body" idx="1"/>
          </p:nvPr>
        </p:nvSpPr>
        <p:spPr>
          <a:xfrm>
            <a:off x="684530" y="3718560"/>
            <a:ext cx="5608320" cy="5399560"/>
          </a:xfrm>
        </p:spPr>
        <p:txBody>
          <a:bodyPr/>
          <a:lstStyle/>
          <a:p>
            <a:r>
              <a:rPr lang="en-US" sz="1600" b="1" dirty="0" smtClean="0">
                <a:cs typeface="Calibri" panose="020F0502020204030204" pitchFamily="34" charset="0"/>
              </a:rPr>
              <a:t>There were many</a:t>
            </a:r>
            <a:r>
              <a:rPr lang="en-US" sz="1600" b="1" baseline="0" dirty="0" smtClean="0">
                <a:cs typeface="Calibri" panose="020F0502020204030204" pitchFamily="34" charset="0"/>
              </a:rPr>
              <a:t> proposals, but after a two long years, Washington adopted </a:t>
            </a:r>
            <a:r>
              <a:rPr lang="en-US" sz="1600" b="1" dirty="0" smtClean="0">
                <a:cs typeface="Calibri" panose="020F0502020204030204" pitchFamily="34" charset="0"/>
              </a:rPr>
              <a:t>RCW 9094, the Streamflow Restoration Act in January of 2018. </a:t>
            </a:r>
          </a:p>
          <a:p>
            <a:endParaRPr lang="en-US" sz="1600" dirty="0" smtClean="0">
              <a:cs typeface="Calibri" panose="020F0502020204030204" pitchFamily="34" charset="0"/>
            </a:endParaRPr>
          </a:p>
          <a:p>
            <a:pPr marL="0" marR="0" lvl="0" indent="0" algn="l" defTabSz="914400" rtl="0" eaLnBrk="1" fontAlgn="auto" latinLnBrk="0" hangingPunct="1">
              <a:buClrTx/>
              <a:buSzTx/>
              <a:buFontTx/>
              <a:buNone/>
              <a:tabLst/>
              <a:defRPr/>
            </a:pPr>
            <a:r>
              <a:rPr lang="en-US" sz="1600" dirty="0" smtClean="0">
                <a:cs typeface="Calibri" panose="020F0502020204030204" pitchFamily="34" charset="0"/>
              </a:rPr>
              <a:t>It gave us flexibility by authorizing</a:t>
            </a:r>
            <a:r>
              <a:rPr lang="en-US" sz="1600" baseline="0" dirty="0" smtClean="0">
                <a:cs typeface="Calibri" panose="020F0502020204030204" pitchFamily="34" charset="0"/>
              </a:rPr>
              <a:t> </a:t>
            </a:r>
            <a:r>
              <a:rPr lang="en-US" sz="1600" dirty="0" smtClean="0">
                <a:cs typeface="Calibri" panose="020F0502020204030204" pitchFamily="34" charset="0"/>
              </a:rPr>
              <a:t>new domestic wells in closed and impaired basins, </a:t>
            </a:r>
            <a:r>
              <a:rPr lang="en-US" sz="1600" b="0" dirty="0" smtClean="0">
                <a:cs typeface="Calibri" panose="020F0502020204030204" pitchFamily="34" charset="0"/>
              </a:rPr>
              <a:t>but has 2 requirements. </a:t>
            </a:r>
          </a:p>
          <a:p>
            <a:endParaRPr lang="en-US" sz="1600" dirty="0" smtClean="0">
              <a:cs typeface="Calibri" panose="020F0502020204030204" pitchFamily="34" charset="0"/>
            </a:endParaRPr>
          </a:p>
          <a:p>
            <a:r>
              <a:rPr lang="en-US" sz="1600" b="1" dirty="0" smtClean="0">
                <a:cs typeface="Calibri" panose="020F0502020204030204" pitchFamily="34" charset="0"/>
              </a:rPr>
              <a:t>First, the projected water use from 20 years of development must be offset somewhere in the basin. </a:t>
            </a:r>
          </a:p>
          <a:p>
            <a:endParaRPr lang="en-US" sz="1600" b="1" dirty="0" smtClean="0">
              <a:cs typeface="Calibri" panose="020F0502020204030204" pitchFamily="34" charset="0"/>
            </a:endParaRPr>
          </a:p>
          <a:p>
            <a:pPr marL="0" marR="0" lvl="0" indent="0" algn="l" defTabSz="914400" rtl="0" eaLnBrk="1" fontAlgn="auto" latinLnBrk="0" hangingPunct="1">
              <a:buClrTx/>
              <a:buSzTx/>
              <a:buFontTx/>
              <a:buNone/>
              <a:tabLst/>
              <a:defRPr/>
            </a:pPr>
            <a:r>
              <a:rPr lang="en-US" sz="1600" dirty="0" smtClean="0">
                <a:cs typeface="Calibri" panose="020F0502020204030204" pitchFamily="34" charset="0"/>
              </a:rPr>
              <a:t>In-time, in-</a:t>
            </a:r>
            <a:r>
              <a:rPr lang="en-US" sz="1600" dirty="0" err="1" smtClean="0">
                <a:cs typeface="Calibri" panose="020F0502020204030204" pitchFamily="34" charset="0"/>
              </a:rPr>
              <a:t>subbasin</a:t>
            </a:r>
            <a:r>
              <a:rPr lang="en-US" sz="1600" dirty="0" smtClean="0">
                <a:cs typeface="Calibri" panose="020F0502020204030204" pitchFamily="34" charset="0"/>
              </a:rPr>
              <a:t> are a priority, but out-of-time and out of </a:t>
            </a:r>
            <a:r>
              <a:rPr lang="en-US" sz="1600" dirty="0" err="1" smtClean="0">
                <a:cs typeface="Calibri" panose="020F0502020204030204" pitchFamily="34" charset="0"/>
              </a:rPr>
              <a:t>subbasin</a:t>
            </a:r>
            <a:r>
              <a:rPr lang="en-US" sz="1600" dirty="0" smtClean="0">
                <a:cs typeface="Calibri" panose="020F0502020204030204" pitchFamily="34" charset="0"/>
              </a:rPr>
              <a:t>  projects are allowed</a:t>
            </a:r>
          </a:p>
          <a:p>
            <a:pPr marL="0" marR="0" lvl="0" indent="0" algn="l" defTabSz="914400" rtl="0" eaLnBrk="1" fontAlgn="auto" latinLnBrk="0" hangingPunct="1">
              <a:buClrTx/>
              <a:buSzTx/>
              <a:buFontTx/>
              <a:buNone/>
              <a:tabLst/>
              <a:defRPr/>
            </a:pPr>
            <a:r>
              <a:rPr lang="en-US" sz="1600" dirty="0" smtClean="0">
                <a:cs typeface="Calibri" panose="020F0502020204030204" pitchFamily="34" charset="0"/>
              </a:rPr>
              <a:t>	</a:t>
            </a:r>
          </a:p>
          <a:p>
            <a:pPr marL="0" marR="0" lvl="0" indent="0" algn="l" defTabSz="914400" rtl="0" eaLnBrk="1" fontAlgn="auto" latinLnBrk="0" hangingPunct="1">
              <a:buClrTx/>
              <a:buSzTx/>
              <a:buFontTx/>
              <a:buNone/>
              <a:tabLst/>
              <a:defRPr/>
            </a:pPr>
            <a:r>
              <a:rPr lang="en-US" sz="1600" b="1" dirty="0" smtClean="0">
                <a:cs typeface="Calibri" panose="020F0502020204030204" pitchFamily="34" charset="0"/>
              </a:rPr>
              <a:t>In</a:t>
            </a:r>
            <a:r>
              <a:rPr lang="en-US" sz="1600" b="1" baseline="0" dirty="0" smtClean="0">
                <a:cs typeface="Calibri" panose="020F0502020204030204" pitchFamily="34" charset="0"/>
              </a:rPr>
              <a:t> addition to the offset projects, the plan m</a:t>
            </a:r>
            <a:r>
              <a:rPr lang="en-US" sz="1600" b="1" dirty="0" smtClean="0">
                <a:cs typeface="Calibri" panose="020F0502020204030204" pitchFamily="34" charset="0"/>
              </a:rPr>
              <a:t>ay include non-water projects</a:t>
            </a:r>
            <a:r>
              <a:rPr lang="en-US" sz="1600" b="1" baseline="0" dirty="0" smtClean="0">
                <a:cs typeface="Calibri" panose="020F0502020204030204" pitchFamily="34" charset="0"/>
              </a:rPr>
              <a:t> that improve instream resources</a:t>
            </a:r>
          </a:p>
          <a:p>
            <a:endParaRPr lang="en-US" sz="1600" b="1" dirty="0" smtClean="0">
              <a:cs typeface="Calibri" panose="020F0502020204030204" pitchFamily="34" charset="0"/>
            </a:endParaRPr>
          </a:p>
          <a:p>
            <a:pPr marL="0" lvl="1" indent="0">
              <a:buFont typeface="Wingdings" panose="05000000000000000000" pitchFamily="2" charset="2"/>
              <a:buNone/>
            </a:pPr>
            <a:r>
              <a:rPr lang="en-US" sz="1600" dirty="0" smtClean="0">
                <a:cs typeface="Calibri" panose="020F0502020204030204" pitchFamily="34" charset="0"/>
              </a:rPr>
              <a:t>Second, the projected water use and the combination of water offset and non-water or habitat projects must result in a Net Ecological Benefit </a:t>
            </a:r>
          </a:p>
          <a:p>
            <a:pPr marL="0" lvl="1" indent="0">
              <a:buFont typeface="Wingdings" panose="05000000000000000000" pitchFamily="2" charset="2"/>
              <a:buNone/>
            </a:pPr>
            <a:endParaRPr lang="en-US" sz="1600" b="1" dirty="0">
              <a:cs typeface="Calibri" panose="020F0502020204030204" pitchFamily="34" charset="0"/>
            </a:endParaRPr>
          </a:p>
          <a:p>
            <a:pPr marL="0" lvl="1" indent="0">
              <a:buFont typeface="Wingdings" panose="05000000000000000000" pitchFamily="2" charset="2"/>
              <a:buNone/>
            </a:pPr>
            <a:r>
              <a:rPr lang="en-US" sz="1600" b="1" dirty="0" smtClean="0">
                <a:cs typeface="Calibri" panose="020F0502020204030204" pitchFamily="34" charset="0"/>
              </a:rPr>
              <a:t>Another undefined term we are struggling</a:t>
            </a:r>
            <a:r>
              <a:rPr lang="en-US" sz="1600" b="1" baseline="0" dirty="0" smtClean="0">
                <a:cs typeface="Calibri" panose="020F0502020204030204" pitchFamily="34" charset="0"/>
              </a:rPr>
              <a:t> with</a:t>
            </a:r>
            <a:endParaRPr lang="en-US" sz="1600" b="1" dirty="0" smtClean="0">
              <a:cs typeface="Calibri" panose="020F0502020204030204" pitchFamily="34" charset="0"/>
            </a:endParaRPr>
          </a:p>
          <a:p>
            <a:pPr marL="0" lvl="1" indent="0">
              <a:buFont typeface="Wingdings" panose="05000000000000000000" pitchFamily="2" charset="2"/>
              <a:buNone/>
            </a:pPr>
            <a:endParaRPr lang="en-US" sz="1600" dirty="0" smtClean="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1975F549-D93A-4145-A0B4-1302017E43DC}"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13471699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528638"/>
            <a:ext cx="5575300" cy="3136900"/>
          </a:xfrm>
        </p:spPr>
      </p:sp>
      <p:sp>
        <p:nvSpPr>
          <p:cNvPr id="3" name="Notes Placeholder 2"/>
          <p:cNvSpPr>
            <a:spLocks noGrp="1"/>
          </p:cNvSpPr>
          <p:nvPr>
            <p:ph type="body" idx="1"/>
          </p:nvPr>
        </p:nvSpPr>
        <p:spPr>
          <a:xfrm>
            <a:off x="701040" y="3768811"/>
            <a:ext cx="5608320" cy="5424617"/>
          </a:xfrm>
        </p:spPr>
        <p:txBody>
          <a:bodyPr/>
          <a:lstStyle/>
          <a:p>
            <a:r>
              <a:rPr lang="en-US" sz="1600" b="1" dirty="0" smtClean="0">
                <a:solidFill>
                  <a:srgbClr val="000000"/>
                </a:solidFill>
                <a:cs typeface="Calibri" panose="020F0502020204030204" pitchFamily="34" charset="0"/>
              </a:rPr>
              <a:t>There are many competing uses for water</a:t>
            </a:r>
            <a:r>
              <a:rPr lang="en-US" sz="1600" b="1" baseline="0" dirty="0" smtClean="0">
                <a:solidFill>
                  <a:srgbClr val="000000"/>
                </a:solidFill>
                <a:cs typeface="Calibri" panose="020F0502020204030204" pitchFamily="34" charset="0"/>
              </a:rPr>
              <a:t> and conflicts are not always polite.</a:t>
            </a:r>
            <a:endParaRPr lang="en-US" sz="1600" b="1" dirty="0" smtClean="0">
              <a:solidFill>
                <a:srgbClr val="000000"/>
              </a:solidFill>
              <a:cs typeface="Calibri" panose="020F0502020204030204" pitchFamily="34" charset="0"/>
            </a:endParaRPr>
          </a:p>
          <a:p>
            <a:endParaRPr lang="en-US" sz="1600" dirty="0" smtClean="0">
              <a:solidFill>
                <a:srgbClr val="000000"/>
              </a:solidFill>
              <a:cs typeface="Calibri" panose="020F0502020204030204" pitchFamily="34" charset="0"/>
            </a:endParaRPr>
          </a:p>
          <a:p>
            <a:r>
              <a:rPr lang="en-US" sz="1600" dirty="0" smtClean="0">
                <a:solidFill>
                  <a:srgbClr val="000000"/>
                </a:solidFill>
                <a:cs typeface="Calibri" panose="020F0502020204030204" pitchFamily="34" charset="0"/>
              </a:rPr>
              <a:t>Ecology has tried to find ways to allow small uses within an ISF rule, but these have invalidated, or declared are too risky. </a:t>
            </a:r>
          </a:p>
          <a:p>
            <a:endParaRPr lang="en-US" sz="1600" dirty="0" smtClean="0">
              <a:solidFill>
                <a:srgbClr val="000000"/>
              </a:solidFill>
              <a:cs typeface="Calibri" panose="020F0502020204030204" pitchFamily="34" charset="0"/>
            </a:endParaRPr>
          </a:p>
          <a:p>
            <a:r>
              <a:rPr lang="en-US" sz="1600" b="1" dirty="0" smtClean="0">
                <a:cs typeface="Calibri" panose="020F0502020204030204" pitchFamily="34" charset="0"/>
              </a:rPr>
              <a:t>RCW 9094, the Streamflow Restoration Act is the new tool we have been given.  </a:t>
            </a:r>
            <a:r>
              <a:rPr lang="en-US" sz="1600" b="0" dirty="0" smtClean="0">
                <a:cs typeface="Calibri" panose="020F0502020204030204" pitchFamily="34" charset="0"/>
              </a:rPr>
              <a:t>It let us have strong ISF protection and the flexibility of building new homes in the rural areas </a:t>
            </a:r>
          </a:p>
          <a:p>
            <a:endParaRPr lang="en-US" sz="1600" dirty="0" smtClean="0">
              <a:cs typeface="Calibri" panose="020F0502020204030204" pitchFamily="34" charset="0"/>
            </a:endParaRPr>
          </a:p>
          <a:p>
            <a:r>
              <a:rPr lang="en-US" sz="1600" b="1" dirty="0" smtClean="0">
                <a:cs typeface="Calibri" panose="020F0502020204030204" pitchFamily="34" charset="0"/>
              </a:rPr>
              <a:t>Calculating all the impacts and offsets, and determining Net</a:t>
            </a:r>
            <a:r>
              <a:rPr lang="en-US" sz="1600" b="1" baseline="0" dirty="0" smtClean="0">
                <a:cs typeface="Calibri" panose="020F0502020204030204" pitchFamily="34" charset="0"/>
              </a:rPr>
              <a:t> Ecological Benefit </a:t>
            </a:r>
            <a:r>
              <a:rPr lang="en-US" sz="1600" b="1" dirty="0" smtClean="0">
                <a:cs typeface="Calibri" panose="020F0502020204030204" pitchFamily="34" charset="0"/>
              </a:rPr>
              <a:t>is going to be a difficult task. </a:t>
            </a:r>
          </a:p>
          <a:p>
            <a:endParaRPr lang="en-US" sz="1600" b="1" dirty="0">
              <a:cs typeface="Calibri" panose="020F0502020204030204" pitchFamily="34" charset="0"/>
            </a:endParaRPr>
          </a:p>
          <a:p>
            <a:r>
              <a:rPr lang="en-US" sz="1600" dirty="0" smtClean="0">
                <a:cs typeface="Calibri" panose="020F0502020204030204" pitchFamily="34" charset="0"/>
              </a:rPr>
              <a:t>You</a:t>
            </a:r>
            <a:r>
              <a:rPr lang="en-US" sz="1600" baseline="0" dirty="0" smtClean="0">
                <a:cs typeface="Calibri" panose="020F0502020204030204" pitchFamily="34" charset="0"/>
              </a:rPr>
              <a:t> may not do the happy dance over all the pieces of your plan, but the goal is not perfection. You’re just trying to get good things done in the watershed and move in a </a:t>
            </a:r>
            <a:r>
              <a:rPr lang="en-US" sz="1600" baseline="0" smtClean="0">
                <a:cs typeface="Calibri" panose="020F0502020204030204" pitchFamily="34" charset="0"/>
              </a:rPr>
              <a:t>healthier direction</a:t>
            </a:r>
            <a:r>
              <a:rPr lang="en-US" sz="1600" baseline="0" dirty="0" smtClean="0">
                <a:cs typeface="Calibri" panose="020F0502020204030204" pitchFamily="34" charset="0"/>
              </a:rPr>
              <a:t>.</a:t>
            </a:r>
            <a:endParaRPr lang="en-US" sz="1600" dirty="0" smtClean="0">
              <a:cs typeface="Calibri" panose="020F0502020204030204" pitchFamily="34" charset="0"/>
            </a:endParaRPr>
          </a:p>
          <a:p>
            <a:endParaRPr lang="en-US" sz="1600" b="1" dirty="0" smtClean="0">
              <a:cs typeface="Calibri" panose="020F0502020204030204" pitchFamily="34" charset="0"/>
            </a:endParaRPr>
          </a:p>
          <a:p>
            <a:r>
              <a:rPr lang="en-US" sz="1600" b="1" dirty="0" smtClean="0">
                <a:cs typeface="Calibri" panose="020F0502020204030204" pitchFamily="34" charset="0"/>
              </a:rPr>
              <a:t>Our role is to provide watershed groups with the technical assistance you need to be successful…</a:t>
            </a:r>
          </a:p>
          <a:p>
            <a:endParaRPr lang="en-US" sz="1600" b="1" dirty="0" smtClean="0">
              <a:cs typeface="Calibri" panose="020F0502020204030204" pitchFamily="34" charset="0"/>
            </a:endParaRPr>
          </a:p>
          <a:p>
            <a:r>
              <a:rPr lang="en-US" sz="1600" dirty="0" smtClean="0">
                <a:cs typeface="Calibri" panose="020F0502020204030204" pitchFamily="34" charset="0"/>
              </a:rPr>
              <a:t>for the benefit of People, Farms and Fish</a:t>
            </a:r>
          </a:p>
          <a:p>
            <a:endParaRPr lang="en-US" sz="1600" b="1" dirty="0" smtClean="0">
              <a:cs typeface="Arial" panose="020B0604020202020204" pitchFamily="34" charset="0"/>
            </a:endParaRPr>
          </a:p>
          <a:p>
            <a:pPr eaLnBrk="1" hangingPunct="1"/>
            <a:endParaRPr lang="en-US" sz="1600" dirty="0" smtClean="0">
              <a:cs typeface="Arial" panose="020B0604020202020204" pitchFamily="34" charset="0"/>
            </a:endParaRPr>
          </a:p>
          <a:p>
            <a:endParaRPr lang="en-US" sz="1600"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44</a:t>
            </a:fld>
            <a:endParaRPr kumimoji="1" lang="ja-JP" altLang="en-US"/>
          </a:p>
        </p:txBody>
      </p:sp>
    </p:spTree>
    <p:extLst>
      <p:ext uri="{BB962C8B-B14F-4D97-AF65-F5344CB8AC3E}">
        <p14:creationId xmlns:p14="http://schemas.microsoft.com/office/powerpoint/2010/main" val="26358064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41350"/>
            <a:ext cx="5575300" cy="3136900"/>
          </a:xfrm>
        </p:spPr>
      </p:sp>
      <p:sp>
        <p:nvSpPr>
          <p:cNvPr id="3" name="Notes Placeholder 2"/>
          <p:cNvSpPr>
            <a:spLocks noGrp="1"/>
          </p:cNvSpPr>
          <p:nvPr>
            <p:ph type="body" idx="1"/>
          </p:nvPr>
        </p:nvSpPr>
        <p:spPr>
          <a:xfrm>
            <a:off x="701040" y="4046220"/>
            <a:ext cx="5608320" cy="4088131"/>
          </a:xfrm>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45</a:t>
            </a:fld>
            <a:endParaRPr kumimoji="1" lang="ja-JP" altLang="en-US"/>
          </a:p>
        </p:txBody>
      </p:sp>
    </p:spTree>
    <p:extLst>
      <p:ext uri="{BB962C8B-B14F-4D97-AF65-F5344CB8AC3E}">
        <p14:creationId xmlns:p14="http://schemas.microsoft.com/office/powerpoint/2010/main" val="3207793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571500"/>
            <a:ext cx="5575300" cy="3136900"/>
          </a:xfrm>
        </p:spPr>
      </p:sp>
      <p:sp>
        <p:nvSpPr>
          <p:cNvPr id="3" name="Notes Placeholder 2"/>
          <p:cNvSpPr>
            <a:spLocks noGrp="1"/>
          </p:cNvSpPr>
          <p:nvPr>
            <p:ph type="body" idx="1"/>
          </p:nvPr>
        </p:nvSpPr>
        <p:spPr>
          <a:xfrm>
            <a:off x="715964" y="3818239"/>
            <a:ext cx="5672644" cy="5269492"/>
          </a:xfrm>
        </p:spPr>
        <p:txBody>
          <a:bodyPr/>
          <a:lstStyle/>
          <a:p>
            <a:pPr defTabSz="914266">
              <a:defRPr/>
            </a:pPr>
            <a:r>
              <a:rPr lang="en-US" sz="1600" b="1" dirty="0"/>
              <a:t>Washington’s ISF laws originated in 1969 and 1971, but concept of Instream Flows dates back at least 1949 where the Fisheries Code </a:t>
            </a:r>
            <a:r>
              <a:rPr lang="en-US" sz="1600" b="1" dirty="0" smtClean="0"/>
              <a:t>requires: </a:t>
            </a:r>
            <a:r>
              <a:rPr lang="en-US" sz="1600" b="1" dirty="0"/>
              <a:t>(Chapter III, sec 46) </a:t>
            </a:r>
          </a:p>
          <a:p>
            <a:pPr defTabSz="914266">
              <a:defRPr/>
            </a:pPr>
            <a:r>
              <a:rPr lang="en-US" sz="1600" b="1" dirty="0"/>
              <a:t> </a:t>
            </a:r>
          </a:p>
          <a:p>
            <a:r>
              <a:rPr lang="en-US" sz="1600" dirty="0"/>
              <a:t>That a flow of water sufficient to support game fish and food fish populations be maintained at all times in the streams of this state.</a:t>
            </a:r>
          </a:p>
          <a:p>
            <a:endParaRPr lang="en-US" sz="1600" b="1" dirty="0"/>
          </a:p>
          <a:p>
            <a:pPr defTabSz="914266">
              <a:defRPr/>
            </a:pPr>
            <a:r>
              <a:rPr lang="en-US" sz="1600" b="1" dirty="0" smtClean="0"/>
              <a:t>But </a:t>
            </a:r>
            <a:r>
              <a:rPr lang="en-US" sz="1600" b="1" dirty="0"/>
              <a:t>it took decades of increasing water </a:t>
            </a:r>
            <a:r>
              <a:rPr lang="en-US" sz="1600" b="1" dirty="0" smtClean="0"/>
              <a:t>withdrawals</a:t>
            </a:r>
            <a:r>
              <a:rPr lang="en-US" sz="1600" b="1" dirty="0" smtClean="0">
                <a:cs typeface="Arial" panose="020B0604020202020204" pitchFamily="34" charset="0"/>
              </a:rPr>
              <a:t> and lower stream flows for </a:t>
            </a:r>
            <a:r>
              <a:rPr lang="en-US" sz="1600" b="1" dirty="0">
                <a:cs typeface="Arial" panose="020B0604020202020204" pitchFamily="34" charset="0"/>
              </a:rPr>
              <a:t>us to recognize and take action on one simple truth:</a:t>
            </a:r>
          </a:p>
          <a:p>
            <a:pPr defTabSz="914266">
              <a:defRPr/>
            </a:pPr>
            <a:endParaRPr lang="en-US" sz="1600" b="1" dirty="0">
              <a:cs typeface="Arial" panose="020B0604020202020204" pitchFamily="34" charset="0"/>
            </a:endParaRPr>
          </a:p>
          <a:p>
            <a:pPr defTabSz="914266">
              <a:defRPr/>
            </a:pPr>
            <a:r>
              <a:rPr lang="en-US" sz="1600" dirty="0">
                <a:cs typeface="Arial" panose="020B0604020202020204" pitchFamily="34" charset="0"/>
              </a:rPr>
              <a:t>That our thirst for water is often greater than nature’s ability to provide it, especially in the summer.</a:t>
            </a:r>
          </a:p>
          <a:p>
            <a:pPr defTabSz="914266">
              <a:defRPr/>
            </a:pPr>
            <a:endParaRPr lang="en-US" sz="1600" b="1" dirty="0" smtClean="0">
              <a:cs typeface="Arial" panose="020B0604020202020204" pitchFamily="34" charset="0"/>
            </a:endParaRPr>
          </a:p>
          <a:p>
            <a:pPr defTabSz="914266">
              <a:defRPr/>
            </a:pPr>
            <a:r>
              <a:rPr lang="en-US" sz="1600" b="1" dirty="0" smtClean="0">
                <a:cs typeface="Arial" panose="020B0604020202020204" pitchFamily="34" charset="0"/>
              </a:rPr>
              <a:t>For example, if </a:t>
            </a:r>
            <a:r>
              <a:rPr lang="en-US" sz="1600" b="1" dirty="0">
                <a:cs typeface="Calibri" panose="020F0502020204030204" pitchFamily="34" charset="0"/>
              </a:rPr>
              <a:t>that if we irrigated all the available acreage in central and eastern Washington, Idaho, and Montana, we could dry up the Columbia</a:t>
            </a:r>
            <a:r>
              <a:rPr lang="en-US" sz="1600" b="1" dirty="0" smtClean="0">
                <a:cs typeface="Calibri" panose="020F0502020204030204" pitchFamily="34" charset="0"/>
              </a:rPr>
              <a:t>.</a:t>
            </a:r>
            <a:endParaRPr lang="en-US" sz="1600" b="1" dirty="0" smtClean="0">
              <a:cs typeface="Arial" panose="020B0604020202020204" pitchFamily="34" charset="0"/>
            </a:endParaRPr>
          </a:p>
          <a:p>
            <a:pPr defTabSz="914266">
              <a:defRPr/>
            </a:pPr>
            <a:endParaRPr lang="en-US" sz="1600" b="1" dirty="0">
              <a:cs typeface="Arial" panose="020B0604020202020204" pitchFamily="34" charset="0"/>
            </a:endParaRPr>
          </a:p>
          <a:p>
            <a:pPr defTabSz="914266">
              <a:defRPr/>
            </a:pPr>
            <a:r>
              <a:rPr lang="en-US" sz="1600" dirty="0" smtClean="0">
                <a:cs typeface="Arial" panose="020B0604020202020204" pitchFamily="34" charset="0"/>
              </a:rPr>
              <a:t>Lower </a:t>
            </a:r>
            <a:r>
              <a:rPr lang="en-US" sz="1600" dirty="0">
                <a:cs typeface="Arial" panose="020B0604020202020204" pitchFamily="34" charset="0"/>
              </a:rPr>
              <a:t>stream </a:t>
            </a:r>
            <a:r>
              <a:rPr lang="en-US" sz="1600" dirty="0" smtClean="0">
                <a:cs typeface="Arial" panose="020B0604020202020204" pitchFamily="34" charset="0"/>
              </a:rPr>
              <a:t>flows contributed </a:t>
            </a:r>
            <a:r>
              <a:rPr lang="en-US" sz="1600" dirty="0">
                <a:cs typeface="Arial" panose="020B0604020202020204" pitchFamily="34" charset="0"/>
              </a:rPr>
              <a:t>to a number of environmental concerns, including reduced fish populations.</a:t>
            </a:r>
          </a:p>
          <a:p>
            <a:endParaRPr lang="en-US" sz="1600" dirty="0"/>
          </a:p>
          <a:p>
            <a:endParaRPr lang="en-US" sz="1600" dirty="0"/>
          </a:p>
        </p:txBody>
      </p:sp>
      <p:sp>
        <p:nvSpPr>
          <p:cNvPr id="4" name="Slide Number Placeholder 3"/>
          <p:cNvSpPr>
            <a:spLocks noGrp="1"/>
          </p:cNvSpPr>
          <p:nvPr>
            <p:ph type="sldNum" sz="quarter" idx="10"/>
          </p:nvPr>
        </p:nvSpPr>
        <p:spPr/>
        <p:txBody>
          <a:bodyPr/>
          <a:lstStyle/>
          <a:p>
            <a:fld id="{423E1371-E6DE-4DC0-BDFD-B452BC05855F}" type="slidenum">
              <a:rPr lang="en-US" smtClean="0"/>
              <a:t>5</a:t>
            </a:fld>
            <a:endParaRPr lang="en-US"/>
          </a:p>
        </p:txBody>
      </p:sp>
    </p:spTree>
    <p:extLst>
      <p:ext uri="{BB962C8B-B14F-4D97-AF65-F5344CB8AC3E}">
        <p14:creationId xmlns:p14="http://schemas.microsoft.com/office/powerpoint/2010/main" val="2070673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7063" y="557213"/>
            <a:ext cx="5575300" cy="3136900"/>
          </a:xfrm>
        </p:spPr>
      </p:sp>
      <p:sp>
        <p:nvSpPr>
          <p:cNvPr id="3" name="Notes Placeholder 2"/>
          <p:cNvSpPr>
            <a:spLocks noGrp="1"/>
          </p:cNvSpPr>
          <p:nvPr>
            <p:ph type="body" idx="1"/>
          </p:nvPr>
        </p:nvSpPr>
        <p:spPr>
          <a:xfrm>
            <a:off x="627380" y="3848964"/>
            <a:ext cx="5686923" cy="5295036"/>
          </a:xfrm>
        </p:spPr>
        <p:txBody>
          <a:bodyPr/>
          <a:lstStyle/>
          <a:p>
            <a:pPr defTabSz="914266">
              <a:defRPr/>
            </a:pPr>
            <a:r>
              <a:rPr lang="en-US" sz="1600" b="1" dirty="0" smtClean="0">
                <a:cs typeface="Arial" panose="020B0604020202020204" pitchFamily="34" charset="0"/>
              </a:rPr>
              <a:t>It’s a sad fact, but </a:t>
            </a:r>
            <a:r>
              <a:rPr lang="en-US" sz="1600" b="1" dirty="0">
                <a:cs typeface="Arial" panose="020B0604020202020204" pitchFamily="34" charset="0"/>
              </a:rPr>
              <a:t>around 75% of the state has </a:t>
            </a:r>
            <a:r>
              <a:rPr lang="en-US" sz="1600" b="1" dirty="0" smtClean="0">
                <a:cs typeface="Arial" panose="020B0604020202020204" pitchFamily="34" charset="0"/>
              </a:rPr>
              <a:t>at </a:t>
            </a:r>
            <a:r>
              <a:rPr lang="en-US" sz="1600" b="1" dirty="0">
                <a:cs typeface="Arial" panose="020B0604020202020204" pitchFamily="34" charset="0"/>
              </a:rPr>
              <a:t>least one endangered or threatened salmonid.</a:t>
            </a:r>
          </a:p>
          <a:p>
            <a:pPr defTabSz="914266">
              <a:defRPr/>
            </a:pPr>
            <a:endParaRPr lang="en-US" sz="1600" b="1" dirty="0">
              <a:cs typeface="Arial" panose="020B0604020202020204" pitchFamily="34" charset="0"/>
            </a:endParaRPr>
          </a:p>
          <a:p>
            <a:pPr defTabSz="914266">
              <a:defRPr/>
            </a:pPr>
            <a:r>
              <a:rPr lang="en-US" sz="1600" dirty="0" smtClean="0">
                <a:cs typeface="Arial" panose="020B0604020202020204" pitchFamily="34" charset="0"/>
              </a:rPr>
              <a:t>There are </a:t>
            </a:r>
            <a:r>
              <a:rPr lang="en-US" sz="1600" dirty="0">
                <a:cs typeface="Arial" panose="020B0604020202020204" pitchFamily="34" charset="0"/>
              </a:rPr>
              <a:t>many factors contributing to this </a:t>
            </a:r>
            <a:r>
              <a:rPr lang="en-US" sz="1600" dirty="0" smtClean="0">
                <a:cs typeface="Arial" panose="020B0604020202020204" pitchFamily="34" charset="0"/>
              </a:rPr>
              <a:t>decline, commonly grouped </a:t>
            </a:r>
            <a:r>
              <a:rPr lang="en-US" sz="1600" dirty="0">
                <a:cs typeface="Arial" panose="020B0604020202020204" pitchFamily="34" charset="0"/>
              </a:rPr>
              <a:t>into the four H’s; Habitat, Hatcheries, Harvest, and Hydro.  </a:t>
            </a:r>
          </a:p>
          <a:p>
            <a:pPr defTabSz="914266">
              <a:defRPr/>
            </a:pPr>
            <a:endParaRPr lang="en-US" sz="1600" dirty="0">
              <a:cs typeface="Arial" panose="020B0604020202020204" pitchFamily="34" charset="0"/>
            </a:endParaRPr>
          </a:p>
          <a:p>
            <a:pPr defTabSz="914266">
              <a:defRPr/>
            </a:pPr>
            <a:r>
              <a:rPr lang="en-US" sz="1600" b="1" dirty="0">
                <a:cs typeface="Arial" panose="020B0604020202020204" pitchFamily="34" charset="0"/>
              </a:rPr>
              <a:t>Low streamflows are </a:t>
            </a:r>
            <a:r>
              <a:rPr lang="en-US" sz="1600" b="1" dirty="0" smtClean="0">
                <a:cs typeface="Arial" panose="020B0604020202020204" pitchFamily="34" charset="0"/>
              </a:rPr>
              <a:t>just </a:t>
            </a:r>
            <a:r>
              <a:rPr lang="en-US" sz="1600" b="1" baseline="0" dirty="0" smtClean="0">
                <a:cs typeface="Arial" panose="020B0604020202020204" pitchFamily="34" charset="0"/>
              </a:rPr>
              <a:t>one of the habitat factors</a:t>
            </a:r>
            <a:r>
              <a:rPr lang="en-US" sz="1600" b="1" dirty="0" smtClean="0">
                <a:cs typeface="Arial" panose="020B0604020202020204" pitchFamily="34" charset="0"/>
              </a:rPr>
              <a:t>.</a:t>
            </a:r>
            <a:endParaRPr lang="en-US" sz="1600" b="1" dirty="0">
              <a:cs typeface="Arial" panose="020B0604020202020204" pitchFamily="34" charset="0"/>
            </a:endParaRPr>
          </a:p>
          <a:p>
            <a:pPr defTabSz="914266">
              <a:defRPr/>
            </a:pPr>
            <a:endParaRPr lang="en-US" sz="1600" dirty="0">
              <a:cs typeface="Arial" panose="020B0604020202020204" pitchFamily="34" charset="0"/>
            </a:endParaRPr>
          </a:p>
          <a:p>
            <a:pPr defTabSz="914266">
              <a:defRPr/>
            </a:pPr>
            <a:r>
              <a:rPr lang="en-US" sz="1600" dirty="0" smtClean="0">
                <a:cs typeface="Arial" panose="020B0604020202020204" pitchFamily="34" charset="0"/>
              </a:rPr>
              <a:t>Because of these many factors, It’s </a:t>
            </a:r>
            <a:r>
              <a:rPr lang="en-US" sz="1600" dirty="0">
                <a:cs typeface="Arial" panose="020B0604020202020204" pitchFamily="34" charset="0"/>
              </a:rPr>
              <a:t>taking a comprehensive approach to address this </a:t>
            </a:r>
            <a:r>
              <a:rPr lang="en-US" sz="1600" dirty="0" smtClean="0">
                <a:cs typeface="Arial" panose="020B0604020202020204" pitchFamily="34" charset="0"/>
              </a:rPr>
              <a:t>decline. </a:t>
            </a:r>
          </a:p>
          <a:p>
            <a:pPr defTabSz="914266">
              <a:defRPr/>
            </a:pPr>
            <a:endParaRPr lang="en-US" sz="1600" dirty="0">
              <a:cs typeface="Arial" panose="020B0604020202020204" pitchFamily="34" charset="0"/>
            </a:endParaRPr>
          </a:p>
          <a:p>
            <a:pPr defTabSz="914266">
              <a:defRPr/>
            </a:pPr>
            <a:r>
              <a:rPr lang="en-US" sz="1600" b="1" dirty="0" smtClean="0">
                <a:cs typeface="Arial" panose="020B0604020202020204" pitchFamily="34" charset="0"/>
              </a:rPr>
              <a:t>In the early 70’s Ecology</a:t>
            </a:r>
            <a:r>
              <a:rPr lang="en-US" sz="1600" b="1" baseline="0" dirty="0" smtClean="0">
                <a:cs typeface="Arial" panose="020B0604020202020204" pitchFamily="34" charset="0"/>
              </a:rPr>
              <a:t> </a:t>
            </a:r>
            <a:r>
              <a:rPr lang="en-US" sz="1600" b="1" dirty="0" smtClean="0">
                <a:cs typeface="Arial" panose="020B0604020202020204" pitchFamily="34" charset="0"/>
              </a:rPr>
              <a:t>began developing</a:t>
            </a:r>
            <a:r>
              <a:rPr lang="en-US" sz="1600" b="1" baseline="0" dirty="0" smtClean="0">
                <a:cs typeface="Arial" panose="020B0604020202020204" pitchFamily="34" charset="0"/>
              </a:rPr>
              <a:t> ISF rules to address the low flow factor and to protect and preserve instream resources.</a:t>
            </a:r>
          </a:p>
          <a:p>
            <a:pPr defTabSz="914266">
              <a:defRPr/>
            </a:pPr>
            <a:endParaRPr lang="en-US" sz="1600" b="1" baseline="0" dirty="0" smtClean="0">
              <a:cs typeface="Arial" panose="020B0604020202020204" pitchFamily="34" charset="0"/>
            </a:endParaRPr>
          </a:p>
          <a:p>
            <a:pPr marL="0" marR="0" lvl="0" indent="0" algn="l" defTabSz="914266" rtl="0" eaLnBrk="1" fontAlgn="auto" latinLnBrk="0" hangingPunct="1">
              <a:lnSpc>
                <a:spcPct val="100000"/>
              </a:lnSpc>
              <a:spcBef>
                <a:spcPts val="0"/>
              </a:spcBef>
              <a:spcAft>
                <a:spcPts val="0"/>
              </a:spcAft>
              <a:buClrTx/>
              <a:buSzTx/>
              <a:buFontTx/>
              <a:buNone/>
              <a:tabLst/>
              <a:defRPr/>
            </a:pPr>
            <a:r>
              <a:rPr lang="en-US" sz="1600" baseline="0" dirty="0" smtClean="0">
                <a:cs typeface="Arial" panose="020B0604020202020204" pitchFamily="34" charset="0"/>
              </a:rPr>
              <a:t>Instream Resources are</a:t>
            </a:r>
            <a:r>
              <a:rPr lang="en-US" altLang="en-US" sz="1600" dirty="0" smtClean="0">
                <a:cs typeface="Arial" panose="020B0604020202020204" pitchFamily="34" charset="0"/>
              </a:rPr>
              <a:t> the are the animals, activities and social values that benefit from having enough water in the stream. </a:t>
            </a:r>
          </a:p>
          <a:p>
            <a:pPr marL="0" marR="0" lvl="0" indent="0" algn="l" defTabSz="914266" rtl="0" eaLnBrk="1" fontAlgn="auto" latinLnBrk="0" hangingPunct="1">
              <a:lnSpc>
                <a:spcPct val="100000"/>
              </a:lnSpc>
              <a:spcBef>
                <a:spcPts val="0"/>
              </a:spcBef>
              <a:spcAft>
                <a:spcPts val="0"/>
              </a:spcAft>
              <a:buClrTx/>
              <a:buSzTx/>
              <a:buFontTx/>
              <a:buNone/>
              <a:tabLst/>
              <a:defRPr/>
            </a:pPr>
            <a:endParaRPr lang="en-US" altLang="en-US" sz="1600" dirty="0">
              <a:cs typeface="Arial" panose="020B0604020202020204" pitchFamily="34" charset="0"/>
            </a:endParaRPr>
          </a:p>
          <a:p>
            <a:pPr marL="0" marR="0" lvl="0" indent="0" algn="l" defTabSz="914266" rtl="0" eaLnBrk="1" fontAlgn="auto" latinLnBrk="0" hangingPunct="1">
              <a:lnSpc>
                <a:spcPct val="100000"/>
              </a:lnSpc>
              <a:spcBef>
                <a:spcPts val="0"/>
              </a:spcBef>
              <a:spcAft>
                <a:spcPts val="0"/>
              </a:spcAft>
              <a:buClrTx/>
              <a:buSzTx/>
              <a:buFontTx/>
              <a:buNone/>
              <a:tabLst/>
              <a:defRPr/>
            </a:pPr>
            <a:r>
              <a:rPr lang="en-US" altLang="en-US" sz="1600" b="1" dirty="0" smtClean="0">
                <a:cs typeface="Arial" panose="020B0604020202020204" pitchFamily="34" charset="0"/>
              </a:rPr>
              <a:t>These include:</a:t>
            </a:r>
            <a:endParaRPr lang="en-US" sz="1600" b="0"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423E1371-E6DE-4DC0-BDFD-B452BC05855F}" type="slidenum">
              <a:rPr lang="en-US" smtClean="0"/>
              <a:t>6</a:t>
            </a:fld>
            <a:endParaRPr lang="en-US"/>
          </a:p>
        </p:txBody>
      </p:sp>
    </p:spTree>
    <p:extLst>
      <p:ext uri="{BB962C8B-B14F-4D97-AF65-F5344CB8AC3E}">
        <p14:creationId xmlns:p14="http://schemas.microsoft.com/office/powerpoint/2010/main" val="279866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eaLnBrk="0" fontAlgn="base" hangingPunct="0">
              <a:spcBef>
                <a:spcPct val="0"/>
              </a:spcBef>
              <a:spcAft>
                <a:spcPct val="0"/>
              </a:spcAft>
              <a:defRPr/>
            </a:pPr>
            <a:fld id="{D0468030-8C7A-4740-9930-A4106F0E1F60}" type="slidenum">
              <a:rPr lang="en-US" smtClean="0">
                <a:solidFill>
                  <a:srgbClr val="000000"/>
                </a:solidFill>
                <a:latin typeface="Tahoma" pitchFamily="34" charset="0"/>
              </a:rPr>
              <a:pPr eaLnBrk="0" fontAlgn="base" hangingPunct="0">
                <a:spcBef>
                  <a:spcPct val="0"/>
                </a:spcBef>
                <a:spcAft>
                  <a:spcPct val="0"/>
                </a:spcAft>
                <a:defRPr/>
              </a:pPr>
              <a:t>7</a:t>
            </a:fld>
            <a:endParaRPr lang="en-US" smtClean="0">
              <a:solidFill>
                <a:srgbClr val="000000"/>
              </a:solidFill>
              <a:latin typeface="Tahoma" pitchFamily="34" charset="0"/>
            </a:endParaRPr>
          </a:p>
        </p:txBody>
      </p:sp>
      <p:sp>
        <p:nvSpPr>
          <p:cNvPr id="64515" name="Rectangle 2"/>
          <p:cNvSpPr>
            <a:spLocks noGrp="1" noRot="1" noChangeAspect="1" noChangeArrowheads="1" noTextEdit="1"/>
          </p:cNvSpPr>
          <p:nvPr>
            <p:ph type="sldImg"/>
          </p:nvPr>
        </p:nvSpPr>
        <p:spPr bwMode="auto">
          <a:xfrm>
            <a:off x="717550" y="596900"/>
            <a:ext cx="5575300" cy="3136900"/>
          </a:xfrm>
          <a:noFill/>
          <a:ln>
            <a:solidFill>
              <a:srgbClr val="000000"/>
            </a:solidFill>
            <a:miter lim="800000"/>
            <a:headEnd/>
            <a:tailEnd/>
          </a:ln>
        </p:spPr>
      </p:sp>
      <p:sp>
        <p:nvSpPr>
          <p:cNvPr id="64516" name="Rectangle 3"/>
          <p:cNvSpPr>
            <a:spLocks noGrp="1" noChangeArrowheads="1"/>
          </p:cNvSpPr>
          <p:nvPr>
            <p:ph type="body" idx="1"/>
          </p:nvPr>
        </p:nvSpPr>
        <p:spPr bwMode="auto">
          <a:xfrm>
            <a:off x="717550" y="3917092"/>
            <a:ext cx="5868601" cy="5196429"/>
          </a:xfrm>
          <a:noFill/>
        </p:spPr>
        <p:txBody>
          <a:bodyPr wrap="square" numCol="1" anchor="t" anchorCtr="0" compatLnSpc="1">
            <a:prstTxWarp prst="textNoShape">
              <a:avLst/>
            </a:prstTxWarp>
          </a:bodyPr>
          <a:lstStyle/>
          <a:p>
            <a:r>
              <a:rPr lang="en-US" altLang="en-US" sz="1600" b="1" dirty="0" smtClean="0">
                <a:cs typeface="Arial" panose="020B0604020202020204" pitchFamily="34" charset="0"/>
              </a:rPr>
              <a:t>Fish and wildlife: </a:t>
            </a:r>
            <a:r>
              <a:rPr lang="en-US" sz="1600" dirty="0" smtClean="0">
                <a:cs typeface="Arial" panose="020B0604020202020204" pitchFamily="34" charset="0"/>
              </a:rPr>
              <a:t>It’s sad to say, but we have had to point out that fish do indeed need water and that dry streams or increasing the dry period in intermittent streams does not protect the resource</a:t>
            </a:r>
            <a:r>
              <a:rPr lang="en-US" sz="1600" b="1" dirty="0" smtClean="0">
                <a:cs typeface="Arial" panose="020B0604020202020204" pitchFamily="34" charset="0"/>
              </a:rPr>
              <a:t>&lt;CR&gt;</a:t>
            </a:r>
          </a:p>
          <a:p>
            <a:endParaRPr lang="en-US" sz="1600" dirty="0" smtClean="0">
              <a:cs typeface="Arial" panose="020B0604020202020204" pitchFamily="34" charset="0"/>
            </a:endParaRPr>
          </a:p>
          <a:p>
            <a:r>
              <a:rPr lang="en-US" sz="1600" b="1" dirty="0" smtClean="0">
                <a:cs typeface="Arial" panose="020B0604020202020204" pitchFamily="34" charset="0"/>
              </a:rPr>
              <a:t>Boating, Fishing, and other recreational activities : I don’t think dragging a kayak through the shallows is the experience most boaters are looking for &lt;CR&gt;</a:t>
            </a:r>
            <a:r>
              <a:rPr lang="en-US" sz="1600" dirty="0" smtClean="0">
                <a:cs typeface="Arial" panose="020B0604020202020204" pitchFamily="34" charset="0"/>
              </a:rPr>
              <a:t>.  </a:t>
            </a:r>
          </a:p>
          <a:p>
            <a:r>
              <a:rPr lang="en-US" sz="1600" dirty="0" smtClean="0">
                <a:cs typeface="Arial" panose="020B0604020202020204" pitchFamily="34" charset="0"/>
              </a:rPr>
              <a:t> </a:t>
            </a:r>
          </a:p>
          <a:p>
            <a:r>
              <a:rPr lang="en-US" sz="1600" b="1" dirty="0" smtClean="0">
                <a:cs typeface="Arial" panose="020B0604020202020204" pitchFamily="34" charset="0"/>
              </a:rPr>
              <a:t>Scenic or Aesthetic value</a:t>
            </a:r>
            <a:r>
              <a:rPr lang="en-US" sz="1600" dirty="0" smtClean="0">
                <a:cs typeface="Arial" panose="020B0604020202020204" pitchFamily="34" charset="0"/>
              </a:rPr>
              <a:t>s, These are pictures of Shoshone Falls in Idaho and for many years, it was dry during the summer as all the water was diverted for power generation.  </a:t>
            </a:r>
          </a:p>
          <a:p>
            <a:endParaRPr lang="en-US" sz="1600" dirty="0" smtClean="0">
              <a:cs typeface="Arial" panose="020B0604020202020204" pitchFamily="34" charset="0"/>
            </a:endParaRPr>
          </a:p>
          <a:p>
            <a:r>
              <a:rPr lang="en-US" sz="1600" b="1" dirty="0" smtClean="0">
                <a:cs typeface="Arial" panose="020B0604020202020204" pitchFamily="34" charset="0"/>
              </a:rPr>
              <a:t>Now it has a 300 cfs instream flow; </a:t>
            </a:r>
          </a:p>
          <a:p>
            <a:r>
              <a:rPr lang="en-US" sz="1600" b="0" dirty="0" smtClean="0">
                <a:cs typeface="Arial" panose="020B0604020202020204" pitchFamily="34" charset="0"/>
              </a:rPr>
              <a:t>During daylight hours; </a:t>
            </a:r>
            <a:br>
              <a:rPr lang="en-US" sz="1600" b="0" dirty="0" smtClean="0">
                <a:cs typeface="Arial" panose="020B0604020202020204" pitchFamily="34" charset="0"/>
              </a:rPr>
            </a:br>
            <a:r>
              <a:rPr lang="en-US" sz="1600" b="1" dirty="0" smtClean="0">
                <a:cs typeface="Arial" panose="020B0604020202020204" pitchFamily="34" charset="0"/>
              </a:rPr>
              <a:t>Between April 1 and Labor Day. </a:t>
            </a:r>
          </a:p>
          <a:p>
            <a:r>
              <a:rPr lang="en-US" sz="1600" b="0" dirty="0" smtClean="0">
                <a:cs typeface="Arial" panose="020B0604020202020204" pitchFamily="34" charset="0"/>
              </a:rPr>
              <a:t> </a:t>
            </a:r>
          </a:p>
          <a:p>
            <a:r>
              <a:rPr lang="en-US" sz="1600" b="1" dirty="0" smtClean="0">
                <a:cs typeface="Arial" panose="020B0604020202020204" pitchFamily="34" charset="0"/>
              </a:rPr>
              <a:t>I know it sounds funny, but it protects and preserves  aesthetic qualities when people are most likely to see it.</a:t>
            </a:r>
          </a:p>
          <a:p>
            <a:endParaRPr lang="en-US" sz="1600" dirty="0" smtClean="0">
              <a:cs typeface="Arial" panose="020B0604020202020204" pitchFamily="34" charset="0"/>
            </a:endParaRPr>
          </a:p>
          <a:p>
            <a:r>
              <a:rPr lang="en-US" sz="1600" dirty="0" smtClean="0">
                <a:cs typeface="Arial" panose="020B0604020202020204" pitchFamily="34" charset="0"/>
              </a:rPr>
              <a:t>Other instream resources include Water Quality</a:t>
            </a:r>
            <a:r>
              <a:rPr lang="en-US" sz="1600" baseline="0" dirty="0" smtClean="0">
                <a:cs typeface="Arial" panose="020B0604020202020204" pitchFamily="34" charset="0"/>
              </a:rPr>
              <a:t> and</a:t>
            </a:r>
            <a:r>
              <a:rPr lang="en-US" sz="1600" dirty="0" smtClean="0">
                <a:cs typeface="Arial" panose="020B0604020202020204" pitchFamily="34" charset="0"/>
              </a:rPr>
              <a:t> Navigation</a:t>
            </a:r>
            <a:r>
              <a:rPr lang="en-US" sz="1600" b="1" dirty="0" smtClean="0">
                <a:cs typeface="Arial" panose="020B0604020202020204" pitchFamily="34" charset="0"/>
              </a:rPr>
              <a:t>&lt;CR&gt;</a:t>
            </a:r>
          </a:p>
        </p:txBody>
      </p:sp>
    </p:spTree>
    <p:extLst>
      <p:ext uri="{BB962C8B-B14F-4D97-AF65-F5344CB8AC3E}">
        <p14:creationId xmlns:p14="http://schemas.microsoft.com/office/powerpoint/2010/main" val="3582236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eaLnBrk="0" fontAlgn="base" hangingPunct="0">
              <a:spcBef>
                <a:spcPct val="0"/>
              </a:spcBef>
              <a:spcAft>
                <a:spcPct val="0"/>
              </a:spcAft>
              <a:defRPr/>
            </a:pPr>
            <a:fld id="{D0468030-8C7A-4740-9930-A4106F0E1F60}" type="slidenum">
              <a:rPr lang="en-US" smtClean="0">
                <a:solidFill>
                  <a:srgbClr val="000000"/>
                </a:solidFill>
                <a:latin typeface="Tahoma" pitchFamily="34" charset="0"/>
              </a:rPr>
              <a:pPr eaLnBrk="0" fontAlgn="base" hangingPunct="0">
                <a:spcBef>
                  <a:spcPct val="0"/>
                </a:spcBef>
                <a:spcAft>
                  <a:spcPct val="0"/>
                </a:spcAft>
                <a:defRPr/>
              </a:pPr>
              <a:t>8</a:t>
            </a:fld>
            <a:endParaRPr lang="en-US" smtClean="0">
              <a:solidFill>
                <a:srgbClr val="000000"/>
              </a:solidFill>
              <a:latin typeface="Tahoma" pitchFamily="34" charset="0"/>
            </a:endParaRPr>
          </a:p>
        </p:txBody>
      </p:sp>
      <p:sp>
        <p:nvSpPr>
          <p:cNvPr id="64515" name="Rectangle 2"/>
          <p:cNvSpPr>
            <a:spLocks noGrp="1" noRot="1" noChangeAspect="1" noChangeArrowheads="1" noTextEdit="1"/>
          </p:cNvSpPr>
          <p:nvPr>
            <p:ph type="sldImg"/>
          </p:nvPr>
        </p:nvSpPr>
        <p:spPr bwMode="auto">
          <a:xfrm>
            <a:off x="701675" y="741363"/>
            <a:ext cx="5575300" cy="3136900"/>
          </a:xfrm>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z="1500" b="1" dirty="0">
              <a:latin typeface="Arial" charset="0"/>
            </a:endParaRPr>
          </a:p>
          <a:p>
            <a:pPr defTabSz="966529">
              <a:spcBef>
                <a:spcPct val="0"/>
              </a:spcBef>
            </a:pPr>
            <a:r>
              <a:rPr lang="en-US" sz="1500" b="1" dirty="0"/>
              <a:t>Recreation: Boating and Fishing</a:t>
            </a:r>
          </a:p>
          <a:p>
            <a:pPr defTabSz="966529">
              <a:spcBef>
                <a:spcPct val="0"/>
              </a:spcBef>
            </a:pPr>
            <a:endParaRPr lang="en-US" sz="1500" b="1" dirty="0">
              <a:effectLst>
                <a:outerShdw blurRad="38100" dist="38100" dir="2700000" algn="tl">
                  <a:srgbClr val="000000"/>
                </a:outerShdw>
              </a:effectLst>
              <a:cs typeface="Arial" pitchFamily="34" charset="0"/>
            </a:endParaRPr>
          </a:p>
        </p:txBody>
      </p:sp>
    </p:spTree>
    <p:extLst>
      <p:ext uri="{BB962C8B-B14F-4D97-AF65-F5344CB8AC3E}">
        <p14:creationId xmlns:p14="http://schemas.microsoft.com/office/powerpoint/2010/main" val="3741612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eaLnBrk="0" fontAlgn="base" hangingPunct="0">
              <a:spcBef>
                <a:spcPct val="0"/>
              </a:spcBef>
              <a:spcAft>
                <a:spcPct val="0"/>
              </a:spcAft>
              <a:defRPr/>
            </a:pPr>
            <a:fld id="{D0468030-8C7A-4740-9930-A4106F0E1F60}" type="slidenum">
              <a:rPr lang="en-US" smtClean="0">
                <a:solidFill>
                  <a:srgbClr val="000000"/>
                </a:solidFill>
                <a:latin typeface="Tahoma" pitchFamily="34" charset="0"/>
              </a:rPr>
              <a:pPr eaLnBrk="0" fontAlgn="base" hangingPunct="0">
                <a:spcBef>
                  <a:spcPct val="0"/>
                </a:spcBef>
                <a:spcAft>
                  <a:spcPct val="0"/>
                </a:spcAft>
                <a:defRPr/>
              </a:pPr>
              <a:t>9</a:t>
            </a:fld>
            <a:endParaRPr lang="en-US" smtClean="0">
              <a:solidFill>
                <a:srgbClr val="000000"/>
              </a:solidFill>
              <a:latin typeface="Tahoma" pitchFamily="34" charset="0"/>
            </a:endParaRPr>
          </a:p>
        </p:txBody>
      </p:sp>
      <p:sp>
        <p:nvSpPr>
          <p:cNvPr id="64515" name="Rectangle 2"/>
          <p:cNvSpPr>
            <a:spLocks noGrp="1" noRot="1" noChangeAspect="1" noChangeArrowheads="1" noTextEdit="1"/>
          </p:cNvSpPr>
          <p:nvPr>
            <p:ph type="sldImg"/>
          </p:nvPr>
        </p:nvSpPr>
        <p:spPr bwMode="auto">
          <a:xfrm>
            <a:off x="731838" y="766763"/>
            <a:ext cx="5575300" cy="3136900"/>
          </a:xfrm>
          <a:noFill/>
          <a:ln>
            <a:solidFill>
              <a:srgbClr val="000000"/>
            </a:solidFill>
            <a:miter lim="800000"/>
            <a:headEnd/>
            <a:tailEnd/>
          </a:ln>
        </p:spPr>
      </p:sp>
      <p:sp>
        <p:nvSpPr>
          <p:cNvPr id="64516" name="Rectangle 3"/>
          <p:cNvSpPr>
            <a:spLocks noGrp="1" noChangeArrowheads="1"/>
          </p:cNvSpPr>
          <p:nvPr>
            <p:ph type="body" idx="1"/>
          </p:nvPr>
        </p:nvSpPr>
        <p:spPr bwMode="auto">
          <a:xfrm>
            <a:off x="731520" y="4620578"/>
            <a:ext cx="5852160" cy="4731411"/>
          </a:xfrm>
          <a:noFill/>
        </p:spPr>
        <p:txBody>
          <a:bodyPr wrap="square" numCol="1" anchor="t" anchorCtr="0" compatLnSpc="1">
            <a:prstTxWarp prst="textNoShape">
              <a:avLst/>
            </a:prstTxWarp>
          </a:bodyPr>
          <a:lstStyle/>
          <a:p>
            <a:pPr>
              <a:spcBef>
                <a:spcPct val="0"/>
              </a:spcBef>
            </a:pPr>
            <a:r>
              <a:rPr lang="en-US" altLang="en-US" sz="1500" b="1" dirty="0" smtClean="0"/>
              <a:t>Scenic </a:t>
            </a:r>
            <a:r>
              <a:rPr lang="en-US" altLang="en-US" sz="1500" b="1" dirty="0"/>
              <a:t>or Aesthetic Values</a:t>
            </a:r>
          </a:p>
          <a:p>
            <a:pPr>
              <a:spcBef>
                <a:spcPct val="0"/>
              </a:spcBef>
            </a:pPr>
            <a:endParaRPr lang="en-US" altLang="en-US" sz="1500" b="1" dirty="0"/>
          </a:p>
        </p:txBody>
      </p:sp>
    </p:spTree>
    <p:extLst>
      <p:ext uri="{BB962C8B-B14F-4D97-AF65-F5344CB8AC3E}">
        <p14:creationId xmlns:p14="http://schemas.microsoft.com/office/powerpoint/2010/main" val="827197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1"/>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09531" y="3869636"/>
            <a:ext cx="8767860" cy="1388165"/>
          </a:xfrm>
        </p:spPr>
        <p:txBody>
          <a:bodyPr>
            <a:normAutofit/>
          </a:bodyPr>
          <a:lstStyle>
            <a:lvl1pPr marL="0" indent="0" algn="ctr">
              <a:buNone/>
              <a:defRPr sz="2200">
                <a:solidFill>
                  <a:srgbClr val="FFFFFF"/>
                </a:solidFill>
              </a:defRPr>
            </a:lvl1pPr>
            <a:lvl2pPr marL="457189" indent="0" algn="ctr">
              <a:buNone/>
              <a:defRPr sz="2200"/>
            </a:lvl2pPr>
            <a:lvl3pPr marL="914377" indent="0" algn="ctr">
              <a:buNone/>
              <a:defRPr sz="22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dirty="0"/>
              <a:t>5/20/2019</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dirty="0"/>
          </a:p>
        </p:txBody>
      </p:sp>
      <p:cxnSp>
        <p:nvCxnSpPr>
          <p:cNvPr id="8" name="Straight Connector 7"/>
          <p:cNvCxnSpPr/>
          <p:nvPr/>
        </p:nvCxnSpPr>
        <p:spPr>
          <a:xfrm>
            <a:off x="1978661"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7" name="Rectangle 6"/>
          <p:cNvSpPr/>
          <p:nvPr userDrawn="1"/>
        </p:nvSpPr>
        <p:spPr>
          <a:xfrm>
            <a:off x="623418" y="451945"/>
            <a:ext cx="10980004" cy="596987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endParaRP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0"/>
          </p:nvPr>
        </p:nvSpPr>
        <p:spPr>
          <a:xfrm>
            <a:off x="1142996" y="6100542"/>
            <a:ext cx="2329075" cy="365125"/>
          </a:xfrm>
        </p:spPr>
        <p:txBody>
          <a:bodyPr/>
          <a:lstStyle/>
          <a:p>
            <a:fld id="{96DFF08F-DC6B-4601-B491-B0F83F6DD2DA}" type="datetimeFigureOut">
              <a:rPr lang="en-US" dirty="0"/>
              <a:t>5/20/2019</a:t>
            </a:fld>
            <a:endParaRPr lang="en-US" dirty="0"/>
          </a:p>
        </p:txBody>
      </p:sp>
      <p:sp>
        <p:nvSpPr>
          <p:cNvPr id="9" name="Footer Placeholder 5"/>
          <p:cNvSpPr>
            <a:spLocks noGrp="1"/>
          </p:cNvSpPr>
          <p:nvPr>
            <p:ph type="ftr" sz="quarter" idx="11"/>
          </p:nvPr>
        </p:nvSpPr>
        <p:spPr>
          <a:xfrm>
            <a:off x="3949149" y="6100542"/>
            <a:ext cx="4717775" cy="365125"/>
          </a:xfrm>
        </p:spPr>
        <p:txBody>
          <a:bodyPr/>
          <a:lstStyle/>
          <a:p>
            <a:endParaRPr lang="en-US" dirty="0"/>
          </a:p>
        </p:txBody>
      </p:sp>
      <p:sp>
        <p:nvSpPr>
          <p:cNvPr id="10" name="Slide Number Placeholder 6"/>
          <p:cNvSpPr>
            <a:spLocks noGrp="1"/>
          </p:cNvSpPr>
          <p:nvPr>
            <p:ph type="sldNum" sz="quarter" idx="12"/>
          </p:nvPr>
        </p:nvSpPr>
        <p:spPr>
          <a:xfrm>
            <a:off x="9329532" y="6100542"/>
            <a:ext cx="1706217" cy="365125"/>
          </a:xfrm>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userDrawn="1"/>
        </p:nvSpPr>
        <p:spPr>
          <a:xfrm>
            <a:off x="623418" y="451945"/>
            <a:ext cx="10980004" cy="596987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endParaRPr>
          </a:p>
        </p:txBody>
      </p:sp>
      <p:sp>
        <p:nvSpPr>
          <p:cNvPr id="2" name="Vertical Title 1"/>
          <p:cNvSpPr>
            <a:spLocks noGrp="1"/>
          </p:cNvSpPr>
          <p:nvPr>
            <p:ph type="title" orient="vert"/>
          </p:nvPr>
        </p:nvSpPr>
        <p:spPr>
          <a:xfrm>
            <a:off x="8724901" y="762000"/>
            <a:ext cx="2324100"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3001" y="762000"/>
            <a:ext cx="74295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0"/>
          </p:nvPr>
        </p:nvSpPr>
        <p:spPr>
          <a:xfrm>
            <a:off x="1142996" y="6100542"/>
            <a:ext cx="2329075" cy="365125"/>
          </a:xfrm>
        </p:spPr>
        <p:txBody>
          <a:bodyPr/>
          <a:lstStyle/>
          <a:p>
            <a:fld id="{96DFF08F-DC6B-4601-B491-B0F83F6DD2DA}" type="datetimeFigureOut">
              <a:rPr lang="en-US" dirty="0"/>
              <a:t>5/20/2019</a:t>
            </a:fld>
            <a:endParaRPr lang="en-US" dirty="0"/>
          </a:p>
        </p:txBody>
      </p:sp>
      <p:sp>
        <p:nvSpPr>
          <p:cNvPr id="9" name="Footer Placeholder 5"/>
          <p:cNvSpPr>
            <a:spLocks noGrp="1"/>
          </p:cNvSpPr>
          <p:nvPr>
            <p:ph type="ftr" sz="quarter" idx="11"/>
          </p:nvPr>
        </p:nvSpPr>
        <p:spPr>
          <a:xfrm>
            <a:off x="3949149" y="6100542"/>
            <a:ext cx="4717775" cy="365125"/>
          </a:xfrm>
        </p:spPr>
        <p:txBody>
          <a:bodyPr/>
          <a:lstStyle/>
          <a:p>
            <a:endParaRPr lang="en-US" dirty="0"/>
          </a:p>
        </p:txBody>
      </p:sp>
      <p:sp>
        <p:nvSpPr>
          <p:cNvPr id="10" name="Slide Number Placeholder 6"/>
          <p:cNvSpPr>
            <a:spLocks noGrp="1"/>
          </p:cNvSpPr>
          <p:nvPr>
            <p:ph type="sldNum" sz="quarter" idx="12"/>
          </p:nvPr>
        </p:nvSpPr>
        <p:spPr>
          <a:xfrm>
            <a:off x="9329532" y="6100542"/>
            <a:ext cx="1706217" cy="365125"/>
          </a:xfrm>
        </p:spPr>
        <p:txBody>
          <a:bodyPr/>
          <a:lstStyle/>
          <a:p>
            <a:fld id="{4FAB73BC-B049-4115-A692-8D63A059BFB8}"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Wide image and tex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12192000" cy="3875174"/>
          </a:xfrm>
          <a:solidFill>
            <a:srgbClr val="44688F"/>
          </a:solidFill>
        </p:spPr>
        <p:txBody>
          <a:bodyPr/>
          <a:lstStyle>
            <a:lvl1pPr marL="0" marR="0" indent="0" algn="l" defTabSz="91446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46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smtClean="0"/>
              <a:t>Click icon to add picture</a:t>
            </a:r>
            <a:endParaRPr kumimoji="1" lang="ja-JP" altLang="en-US" dirty="0"/>
          </a:p>
        </p:txBody>
      </p:sp>
      <p:sp>
        <p:nvSpPr>
          <p:cNvPr id="8" name="Title 1"/>
          <p:cNvSpPr>
            <a:spLocks noGrp="1"/>
          </p:cNvSpPr>
          <p:nvPr>
            <p:ph type="title" hasCustomPrompt="1"/>
          </p:nvPr>
        </p:nvSpPr>
        <p:spPr>
          <a:xfrm>
            <a:off x="1250576" y="3901791"/>
            <a:ext cx="9668436" cy="703098"/>
          </a:xfrm>
        </p:spPr>
        <p:txBody>
          <a:bodyPr anchor="ctr"/>
          <a:lstStyle>
            <a:lvl1pPr algn="ctr">
              <a:defRPr/>
            </a:lvl1pPr>
          </a:lstStyle>
          <a:p>
            <a:r>
              <a:rPr kumimoji="1" lang="en-US" altLang="ja-JP" dirty="0"/>
              <a:t>Slide title</a:t>
            </a:r>
            <a:endParaRPr kumimoji="1" lang="ja-JP" altLang="en-US" dirty="0"/>
          </a:p>
        </p:txBody>
      </p:sp>
      <p:sp>
        <p:nvSpPr>
          <p:cNvPr id="10" name="Text Placeholder 5"/>
          <p:cNvSpPr>
            <a:spLocks noGrp="1"/>
          </p:cNvSpPr>
          <p:nvPr>
            <p:ph type="body" sz="quarter" idx="12" hasCustomPrompt="1"/>
          </p:nvPr>
        </p:nvSpPr>
        <p:spPr>
          <a:xfrm>
            <a:off x="1" y="4792874"/>
            <a:ext cx="12191999" cy="1109304"/>
          </a:xfrm>
        </p:spPr>
        <p:txBody>
          <a:bodyPr anchor="t" anchorCtr="0">
            <a:normAutofit/>
          </a:bodyPr>
          <a:lstStyle>
            <a:lvl1pPr marL="0" indent="0" algn="ctr">
              <a:spcBef>
                <a:spcPts val="0"/>
              </a:spcBef>
              <a:buFontTx/>
              <a:buNone/>
              <a:defRPr sz="1867"/>
            </a:lvl1pPr>
            <a:lvl2pPr marL="457231" indent="0">
              <a:buNone/>
              <a:defRPr sz="1200"/>
            </a:lvl2pPr>
            <a:lvl3pPr marL="914461" indent="0">
              <a:buNone/>
              <a:defRPr sz="1200"/>
            </a:lvl3pPr>
            <a:lvl4pPr marL="1371692" indent="0">
              <a:buNone/>
              <a:defRPr sz="1200"/>
            </a:lvl4pPr>
            <a:lvl5pPr marL="1828922" indent="0">
              <a:buNone/>
              <a:defRPr sz="1200"/>
            </a:lvl5pPr>
          </a:lstStyle>
          <a:p>
            <a:pPr lvl="0"/>
            <a:r>
              <a:rPr kumimoji="1" lang="en-US" altLang="ja-JP" dirty="0"/>
              <a:t>Text goes here</a:t>
            </a:r>
            <a:endParaRPr kumimoji="1" lang="ja-JP" altLang="en-US" dirty="0"/>
          </a:p>
        </p:txBody>
      </p:sp>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46788" y="5902178"/>
            <a:ext cx="2298424" cy="703280"/>
          </a:xfrm>
          <a:prstGeom prst="rect">
            <a:avLst/>
          </a:prstGeom>
        </p:spPr>
      </p:pic>
    </p:spTree>
    <p:extLst>
      <p:ext uri="{BB962C8B-B14F-4D97-AF65-F5344CB8AC3E}">
        <p14:creationId xmlns:p14="http://schemas.microsoft.com/office/powerpoint/2010/main" val="207908278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CD90C0B-A2BE-4E0A-9AA2-A86DC124A3D8}" type="datetimeFigureOut">
              <a:rPr lang="en-US">
                <a:solidFill>
                  <a:prstClr val="black">
                    <a:tint val="75000"/>
                  </a:prstClr>
                </a:solidFill>
              </a:rPr>
              <a:pPr>
                <a:defRPr/>
              </a:pPr>
              <a:t>5/20/2019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C18883-2C74-40E5-8C00-DFE79E4D3C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777293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C50994E-BEC7-4A68-A4F8-0E25984D8C8D}" type="datetimeFigureOut">
              <a:rPr lang="en-US">
                <a:solidFill>
                  <a:prstClr val="black">
                    <a:tint val="75000"/>
                  </a:prstClr>
                </a:solidFill>
              </a:rPr>
              <a:pPr>
                <a:defRPr/>
              </a:pPr>
              <a:t>5/20/2019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3EE7837-EE67-4501-8387-125A23BB14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3557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919C609-D0E3-48D4-83CA-E0D1BAE7668E}" type="datetimeFigureOut">
              <a:rPr lang="en-US">
                <a:solidFill>
                  <a:prstClr val="black">
                    <a:tint val="75000"/>
                  </a:prstClr>
                </a:solidFill>
              </a:rPr>
              <a:pPr>
                <a:defRPr/>
              </a:pPr>
              <a:t>5/20/2019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85D1349-FE2F-4B55-81D7-0FAC0FAB30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60912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C56B916-8DF0-4847-BC5A-14E1FBF1EB67}" type="datetimeFigureOut">
              <a:rPr lang="en-US">
                <a:solidFill>
                  <a:prstClr val="black">
                    <a:tint val="75000"/>
                  </a:prstClr>
                </a:solidFill>
              </a:rPr>
              <a:pPr>
                <a:defRPr/>
              </a:pPr>
              <a:t>5/20/2019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CE9F658-448F-4C88-B0A1-D66D930CF8B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153126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89DEDB0-C58C-4689-9F7C-1A6500EF6EAD}" type="datetimeFigureOut">
              <a:rPr lang="en-US">
                <a:solidFill>
                  <a:prstClr val="black">
                    <a:tint val="75000"/>
                  </a:prstClr>
                </a:solidFill>
              </a:rPr>
              <a:pPr>
                <a:defRPr/>
              </a:pPr>
              <a:t>5/20/2019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AD53BFB-6FFC-464B-B773-2616C1B620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454945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D955FE8-0246-4A36-8E11-46E2C686631C}" type="datetimeFigureOut">
              <a:rPr lang="en-US">
                <a:solidFill>
                  <a:prstClr val="black">
                    <a:tint val="75000"/>
                  </a:prstClr>
                </a:solidFill>
              </a:rPr>
              <a:pPr>
                <a:defRPr/>
              </a:pPr>
              <a:t>5/20/2019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0EA701B-F4B1-47B4-8147-CEF3C195515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26841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423097E-12A3-4E45-AF72-3E845EA58D22}" type="datetimeFigureOut">
              <a:rPr lang="en-US">
                <a:solidFill>
                  <a:prstClr val="black">
                    <a:tint val="75000"/>
                  </a:prstClr>
                </a:solidFill>
              </a:rPr>
              <a:pPr>
                <a:defRPr/>
              </a:pPr>
              <a:t>5/20/2019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39BF245-B591-4568-BA28-0E535EE5650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95803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623418" y="451945"/>
            <a:ext cx="10980004" cy="596987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endParaRP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0"/>
          </p:nvPr>
        </p:nvSpPr>
        <p:spPr>
          <a:xfrm>
            <a:off x="1142996" y="6100542"/>
            <a:ext cx="2329075" cy="365125"/>
          </a:xfrm>
        </p:spPr>
        <p:txBody>
          <a:bodyPr/>
          <a:lstStyle/>
          <a:p>
            <a:fld id="{96DFF08F-DC6B-4601-B491-B0F83F6DD2DA}" type="datetimeFigureOut">
              <a:rPr lang="en-US" dirty="0"/>
              <a:t>5/20/2019</a:t>
            </a:fld>
            <a:endParaRPr lang="en-US" dirty="0"/>
          </a:p>
        </p:txBody>
      </p:sp>
      <p:sp>
        <p:nvSpPr>
          <p:cNvPr id="9" name="Footer Placeholder 5"/>
          <p:cNvSpPr>
            <a:spLocks noGrp="1"/>
          </p:cNvSpPr>
          <p:nvPr>
            <p:ph type="ftr" sz="quarter" idx="11"/>
          </p:nvPr>
        </p:nvSpPr>
        <p:spPr>
          <a:xfrm>
            <a:off x="3949149" y="6100542"/>
            <a:ext cx="4717775" cy="365125"/>
          </a:xfrm>
        </p:spPr>
        <p:txBody>
          <a:bodyPr/>
          <a:lstStyle/>
          <a:p>
            <a:endParaRPr lang="en-US" dirty="0"/>
          </a:p>
        </p:txBody>
      </p:sp>
      <p:sp>
        <p:nvSpPr>
          <p:cNvPr id="10" name="Slide Number Placeholder 6"/>
          <p:cNvSpPr>
            <a:spLocks noGrp="1"/>
          </p:cNvSpPr>
          <p:nvPr>
            <p:ph type="sldNum" sz="quarter" idx="12"/>
          </p:nvPr>
        </p:nvSpPr>
        <p:spPr>
          <a:xfrm>
            <a:off x="9329532" y="6100542"/>
            <a:ext cx="1706217" cy="365125"/>
          </a:xfrm>
        </p:spPr>
        <p:txBody>
          <a:bodyPr/>
          <a:lstStyle/>
          <a:p>
            <a:fld id="{4FAB73BC-B049-4115-A692-8D63A059BFB8}"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5536551-4949-4950-8410-5BDE59A6B404}" type="datetimeFigureOut">
              <a:rPr lang="en-US">
                <a:solidFill>
                  <a:prstClr val="black">
                    <a:tint val="75000"/>
                  </a:prstClr>
                </a:solidFill>
              </a:rPr>
              <a:pPr>
                <a:defRPr/>
              </a:pPr>
              <a:t>5/20/2019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250985D-E3FE-401E-9646-8F795A336BC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470499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9CC6400-94B1-48B1-85FA-DD0B4D379EA9}" type="datetimeFigureOut">
              <a:rPr lang="en-US">
                <a:solidFill>
                  <a:prstClr val="black">
                    <a:tint val="75000"/>
                  </a:prstClr>
                </a:solidFill>
              </a:rPr>
              <a:pPr>
                <a:defRPr/>
              </a:pPr>
              <a:t>5/20/2019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194FEE0-0B3A-457F-B419-F58BAC344B8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0935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52365E6-EA27-4584-BE0B-EBC84F83C6B1}" type="datetimeFigureOut">
              <a:rPr lang="en-US">
                <a:solidFill>
                  <a:prstClr val="black">
                    <a:tint val="75000"/>
                  </a:prstClr>
                </a:solidFill>
              </a:rPr>
              <a:pPr>
                <a:defRPr/>
              </a:pPr>
              <a:t>5/20/2019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AB10873-680A-4D5A-A9AA-7CE28E65AD1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300956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988992D-BFD4-4838-9E60-2C068C8484D3}" type="datetimeFigureOut">
              <a:rPr lang="en-US">
                <a:solidFill>
                  <a:prstClr val="black">
                    <a:tint val="75000"/>
                  </a:prstClr>
                </a:solidFill>
              </a:rPr>
              <a:pPr>
                <a:defRPr/>
              </a:pPr>
              <a:t>5/20/2019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E4767C5-8578-4E60-9395-D83DB5B75F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89250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CFB381CD-534F-46AE-A17D-9D6B4ACDDAB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44428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1" cap="small" baseline="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b="1">
                <a:solidFill>
                  <a:schemeClr val="bg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5/20/2019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1"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9" name="Rectangle 8"/>
          <p:cNvSpPr/>
          <p:nvPr userDrawn="1"/>
        </p:nvSpPr>
        <p:spPr>
          <a:xfrm>
            <a:off x="623418" y="451945"/>
            <a:ext cx="10980004" cy="596987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endParaRPr>
          </a:p>
        </p:txBody>
      </p:sp>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4"/>
          <p:cNvSpPr>
            <a:spLocks noGrp="1"/>
          </p:cNvSpPr>
          <p:nvPr>
            <p:ph type="dt" sz="half" idx="10"/>
          </p:nvPr>
        </p:nvSpPr>
        <p:spPr>
          <a:xfrm>
            <a:off x="1142996" y="6100542"/>
            <a:ext cx="2329075" cy="365125"/>
          </a:xfrm>
        </p:spPr>
        <p:txBody>
          <a:bodyPr/>
          <a:lstStyle/>
          <a:p>
            <a:fld id="{96DFF08F-DC6B-4601-B491-B0F83F6DD2DA}" type="datetimeFigureOut">
              <a:rPr lang="en-US" dirty="0"/>
              <a:t>5/20/2019</a:t>
            </a:fld>
            <a:endParaRPr lang="en-US" dirty="0"/>
          </a:p>
        </p:txBody>
      </p:sp>
      <p:sp>
        <p:nvSpPr>
          <p:cNvPr id="11" name="Footer Placeholder 5"/>
          <p:cNvSpPr>
            <a:spLocks noGrp="1"/>
          </p:cNvSpPr>
          <p:nvPr>
            <p:ph type="ftr" sz="quarter" idx="11"/>
          </p:nvPr>
        </p:nvSpPr>
        <p:spPr>
          <a:xfrm>
            <a:off x="3949149" y="6100542"/>
            <a:ext cx="4717775" cy="365125"/>
          </a:xfrm>
        </p:spPr>
        <p:txBody>
          <a:bodyPr/>
          <a:lstStyle/>
          <a:p>
            <a:endParaRPr lang="en-US" dirty="0"/>
          </a:p>
        </p:txBody>
      </p:sp>
      <p:sp>
        <p:nvSpPr>
          <p:cNvPr id="12" name="Slide Number Placeholder 6"/>
          <p:cNvSpPr>
            <a:spLocks noGrp="1"/>
          </p:cNvSpPr>
          <p:nvPr>
            <p:ph type="sldNum" sz="quarter" idx="12"/>
          </p:nvPr>
        </p:nvSpPr>
        <p:spPr>
          <a:xfrm>
            <a:off x="9329532" y="6100542"/>
            <a:ext cx="1706217" cy="365125"/>
          </a:xfrm>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1" name="Rectangle 10"/>
          <p:cNvSpPr/>
          <p:nvPr userDrawn="1"/>
        </p:nvSpPr>
        <p:spPr>
          <a:xfrm>
            <a:off x="623418" y="451945"/>
            <a:ext cx="10980004" cy="596987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4"/>
          <p:cNvSpPr>
            <a:spLocks noGrp="1"/>
          </p:cNvSpPr>
          <p:nvPr>
            <p:ph type="dt" sz="half" idx="10"/>
          </p:nvPr>
        </p:nvSpPr>
        <p:spPr>
          <a:xfrm>
            <a:off x="1142996" y="6100542"/>
            <a:ext cx="2329075" cy="365125"/>
          </a:xfrm>
        </p:spPr>
        <p:txBody>
          <a:bodyPr/>
          <a:lstStyle/>
          <a:p>
            <a:fld id="{96DFF08F-DC6B-4601-B491-B0F83F6DD2DA}" type="datetimeFigureOut">
              <a:rPr lang="en-US" dirty="0"/>
              <a:t>5/20/2019</a:t>
            </a:fld>
            <a:endParaRPr lang="en-US" dirty="0"/>
          </a:p>
        </p:txBody>
      </p:sp>
      <p:sp>
        <p:nvSpPr>
          <p:cNvPr id="13" name="Footer Placeholder 5"/>
          <p:cNvSpPr>
            <a:spLocks noGrp="1"/>
          </p:cNvSpPr>
          <p:nvPr>
            <p:ph type="ftr" sz="quarter" idx="11"/>
          </p:nvPr>
        </p:nvSpPr>
        <p:spPr>
          <a:xfrm>
            <a:off x="3949149" y="6100542"/>
            <a:ext cx="4717775" cy="365125"/>
          </a:xfrm>
        </p:spPr>
        <p:txBody>
          <a:bodyPr/>
          <a:lstStyle/>
          <a:p>
            <a:endParaRPr lang="en-US" dirty="0"/>
          </a:p>
        </p:txBody>
      </p:sp>
      <p:sp>
        <p:nvSpPr>
          <p:cNvPr id="14" name="Slide Number Placeholder 6"/>
          <p:cNvSpPr>
            <a:spLocks noGrp="1"/>
          </p:cNvSpPr>
          <p:nvPr>
            <p:ph type="sldNum" sz="quarter" idx="12"/>
          </p:nvPr>
        </p:nvSpPr>
        <p:spPr>
          <a:xfrm>
            <a:off x="9329532" y="6100542"/>
            <a:ext cx="1706217" cy="365125"/>
          </a:xfrm>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623418" y="451945"/>
            <a:ext cx="10980004" cy="596987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endParaRP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4"/>
          <p:cNvSpPr>
            <a:spLocks noGrp="1"/>
          </p:cNvSpPr>
          <p:nvPr>
            <p:ph type="dt" sz="half" idx="10"/>
          </p:nvPr>
        </p:nvSpPr>
        <p:spPr>
          <a:xfrm>
            <a:off x="1142996" y="6100542"/>
            <a:ext cx="2329075" cy="365125"/>
          </a:xfrm>
        </p:spPr>
        <p:txBody>
          <a:bodyPr/>
          <a:lstStyle/>
          <a:p>
            <a:fld id="{96DFF08F-DC6B-4601-B491-B0F83F6DD2DA}" type="datetimeFigureOut">
              <a:rPr lang="en-US" dirty="0"/>
              <a:t>5/20/2019</a:t>
            </a:fld>
            <a:endParaRPr lang="en-US" dirty="0"/>
          </a:p>
        </p:txBody>
      </p:sp>
      <p:sp>
        <p:nvSpPr>
          <p:cNvPr id="8" name="Footer Placeholder 5"/>
          <p:cNvSpPr>
            <a:spLocks noGrp="1"/>
          </p:cNvSpPr>
          <p:nvPr>
            <p:ph type="ftr" sz="quarter" idx="11"/>
          </p:nvPr>
        </p:nvSpPr>
        <p:spPr>
          <a:xfrm>
            <a:off x="3949149" y="6100542"/>
            <a:ext cx="4717775" cy="365125"/>
          </a:xfrm>
        </p:spPr>
        <p:txBody>
          <a:bodyPr/>
          <a:lstStyle/>
          <a:p>
            <a:endParaRPr lang="en-US" dirty="0"/>
          </a:p>
        </p:txBody>
      </p:sp>
      <p:sp>
        <p:nvSpPr>
          <p:cNvPr id="9" name="Slide Number Placeholder 6"/>
          <p:cNvSpPr>
            <a:spLocks noGrp="1"/>
          </p:cNvSpPr>
          <p:nvPr>
            <p:ph type="sldNum" sz="quarter" idx="12"/>
          </p:nvPr>
        </p:nvSpPr>
        <p:spPr>
          <a:xfrm>
            <a:off x="9329532" y="6100542"/>
            <a:ext cx="1706217" cy="365125"/>
          </a:xfrm>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623418" y="451945"/>
            <a:ext cx="10980004" cy="596987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endParaRPr>
          </a:p>
        </p:txBody>
      </p:sp>
      <p:sp>
        <p:nvSpPr>
          <p:cNvPr id="6" name="Date Placeholder 4"/>
          <p:cNvSpPr>
            <a:spLocks noGrp="1"/>
          </p:cNvSpPr>
          <p:nvPr>
            <p:ph type="dt" sz="half" idx="10"/>
          </p:nvPr>
        </p:nvSpPr>
        <p:spPr>
          <a:xfrm>
            <a:off x="1142996" y="6100542"/>
            <a:ext cx="2329075" cy="365125"/>
          </a:xfrm>
        </p:spPr>
        <p:txBody>
          <a:bodyPr/>
          <a:lstStyle/>
          <a:p>
            <a:fld id="{96DFF08F-DC6B-4601-B491-B0F83F6DD2DA}" type="datetimeFigureOut">
              <a:rPr lang="en-US" dirty="0"/>
              <a:t>5/20/2019</a:t>
            </a:fld>
            <a:endParaRPr lang="en-US" dirty="0"/>
          </a:p>
        </p:txBody>
      </p:sp>
      <p:sp>
        <p:nvSpPr>
          <p:cNvPr id="7" name="Footer Placeholder 5"/>
          <p:cNvSpPr>
            <a:spLocks noGrp="1"/>
          </p:cNvSpPr>
          <p:nvPr>
            <p:ph type="ftr" sz="quarter" idx="11"/>
          </p:nvPr>
        </p:nvSpPr>
        <p:spPr>
          <a:xfrm>
            <a:off x="3949149" y="6100542"/>
            <a:ext cx="4717775" cy="365125"/>
          </a:xfrm>
        </p:spPr>
        <p:txBody>
          <a:bodyPr/>
          <a:lstStyle/>
          <a:p>
            <a:endParaRPr lang="en-US" dirty="0"/>
          </a:p>
        </p:txBody>
      </p:sp>
      <p:sp>
        <p:nvSpPr>
          <p:cNvPr id="8" name="Slide Number Placeholder 6"/>
          <p:cNvSpPr>
            <a:spLocks noGrp="1"/>
          </p:cNvSpPr>
          <p:nvPr>
            <p:ph type="sldNum" sz="quarter" idx="12"/>
          </p:nvPr>
        </p:nvSpPr>
        <p:spPr>
          <a:xfrm>
            <a:off x="9329532" y="6100542"/>
            <a:ext cx="1706217" cy="365125"/>
          </a:xfrm>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userDrawn="1"/>
        </p:nvSpPr>
        <p:spPr>
          <a:xfrm>
            <a:off x="623418" y="451945"/>
            <a:ext cx="10980004" cy="596987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endParaRPr>
          </a:p>
        </p:txBody>
      </p:sp>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9" name="Date Placeholder 4"/>
          <p:cNvSpPr>
            <a:spLocks noGrp="1"/>
          </p:cNvSpPr>
          <p:nvPr>
            <p:ph type="dt" sz="half" idx="10"/>
          </p:nvPr>
        </p:nvSpPr>
        <p:spPr>
          <a:xfrm>
            <a:off x="1142996" y="6100542"/>
            <a:ext cx="2329075" cy="365125"/>
          </a:xfrm>
        </p:spPr>
        <p:txBody>
          <a:bodyPr/>
          <a:lstStyle/>
          <a:p>
            <a:fld id="{96DFF08F-DC6B-4601-B491-B0F83F6DD2DA}" type="datetimeFigureOut">
              <a:rPr lang="en-US" dirty="0"/>
              <a:t>5/20/2019</a:t>
            </a:fld>
            <a:endParaRPr lang="en-US" dirty="0"/>
          </a:p>
        </p:txBody>
      </p:sp>
      <p:sp>
        <p:nvSpPr>
          <p:cNvPr id="10" name="Footer Placeholder 5"/>
          <p:cNvSpPr>
            <a:spLocks noGrp="1"/>
          </p:cNvSpPr>
          <p:nvPr>
            <p:ph type="ftr" sz="quarter" idx="11"/>
          </p:nvPr>
        </p:nvSpPr>
        <p:spPr>
          <a:xfrm>
            <a:off x="3949149" y="6100542"/>
            <a:ext cx="4717775" cy="365125"/>
          </a:xfrm>
        </p:spPr>
        <p:txBody>
          <a:bodyPr/>
          <a:lstStyle/>
          <a:p>
            <a:endParaRPr lang="en-US" dirty="0"/>
          </a:p>
        </p:txBody>
      </p:sp>
      <p:sp>
        <p:nvSpPr>
          <p:cNvPr id="11" name="Slide Number Placeholder 6"/>
          <p:cNvSpPr>
            <a:spLocks noGrp="1"/>
          </p:cNvSpPr>
          <p:nvPr>
            <p:ph type="sldNum" sz="quarter" idx="12"/>
          </p:nvPr>
        </p:nvSpPr>
        <p:spPr>
          <a:xfrm>
            <a:off x="9329532" y="6100542"/>
            <a:ext cx="1706217" cy="365125"/>
          </a:xfrm>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623418" y="451945"/>
            <a:ext cx="10980004" cy="596987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endParaRPr>
          </a:p>
        </p:txBody>
      </p:sp>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9" name="Date Placeholder 4"/>
          <p:cNvSpPr>
            <a:spLocks noGrp="1"/>
          </p:cNvSpPr>
          <p:nvPr>
            <p:ph type="dt" sz="half" idx="10"/>
          </p:nvPr>
        </p:nvSpPr>
        <p:spPr>
          <a:xfrm>
            <a:off x="1142996" y="6100542"/>
            <a:ext cx="2329075" cy="365125"/>
          </a:xfrm>
        </p:spPr>
        <p:txBody>
          <a:bodyPr/>
          <a:lstStyle/>
          <a:p>
            <a:fld id="{96DFF08F-DC6B-4601-B491-B0F83F6DD2DA}" type="datetimeFigureOut">
              <a:rPr lang="en-US" dirty="0"/>
              <a:t>5/20/2019</a:t>
            </a:fld>
            <a:endParaRPr lang="en-US" dirty="0"/>
          </a:p>
        </p:txBody>
      </p:sp>
      <p:sp>
        <p:nvSpPr>
          <p:cNvPr id="10" name="Footer Placeholder 5"/>
          <p:cNvSpPr>
            <a:spLocks noGrp="1"/>
          </p:cNvSpPr>
          <p:nvPr>
            <p:ph type="ftr" sz="quarter" idx="11"/>
          </p:nvPr>
        </p:nvSpPr>
        <p:spPr>
          <a:xfrm>
            <a:off x="3949149" y="6100542"/>
            <a:ext cx="4717775" cy="365125"/>
          </a:xfrm>
        </p:spPr>
        <p:txBody>
          <a:bodyPr/>
          <a:lstStyle/>
          <a:p>
            <a:endParaRPr lang="en-US" dirty="0"/>
          </a:p>
        </p:txBody>
      </p:sp>
      <p:sp>
        <p:nvSpPr>
          <p:cNvPr id="11" name="Slide Number Placeholder 6"/>
          <p:cNvSpPr>
            <a:spLocks noGrp="1"/>
          </p:cNvSpPr>
          <p:nvPr>
            <p:ph type="sldNum" sz="quarter" idx="12"/>
          </p:nvPr>
        </p:nvSpPr>
        <p:spPr>
          <a:xfrm>
            <a:off x="9329532" y="6100542"/>
            <a:ext cx="1706217" cy="365125"/>
          </a:xfrm>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6000" b="-6000"/>
          </a:stretch>
        </a:blip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1"/>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143002" y="2057400"/>
            <a:ext cx="9872871" cy="4038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142996" y="6223830"/>
            <a:ext cx="2329075" cy="365125"/>
          </a:xfrm>
          <a:prstGeom prst="rect">
            <a:avLst/>
          </a:prstGeom>
        </p:spPr>
        <p:txBody>
          <a:bodyPr vert="horz" lIns="91440" tIns="45720" rIns="91440" bIns="45720" rtlCol="0" anchor="ctr"/>
          <a:lstStyle>
            <a:lvl1pPr algn="l">
              <a:defRPr sz="1200">
                <a:solidFill>
                  <a:schemeClr val="accent1"/>
                </a:solidFill>
                <a:latin typeface="Calibri" panose="020F0502020204030204" pitchFamily="34" charset="0"/>
              </a:defRPr>
            </a:lvl1pPr>
          </a:lstStyle>
          <a:p>
            <a:fld id="{96DFF08F-DC6B-4601-B491-B0F83F6DD2DA}" type="datetimeFigureOut">
              <a:rPr lang="en-US" smtClean="0"/>
              <a:pPr/>
              <a:t>5/20/2019</a:t>
            </a:fld>
            <a:endParaRPr lang="en-US" dirty="0"/>
          </a:p>
        </p:txBody>
      </p:sp>
      <p:sp>
        <p:nvSpPr>
          <p:cNvPr id="5" name="Footer Placeholder 4"/>
          <p:cNvSpPr>
            <a:spLocks noGrp="1"/>
          </p:cNvSpPr>
          <p:nvPr>
            <p:ph type="ftr" sz="quarter" idx="3"/>
          </p:nvPr>
        </p:nvSpPr>
        <p:spPr>
          <a:xfrm>
            <a:off x="3949149" y="6223830"/>
            <a:ext cx="4717775" cy="365125"/>
          </a:xfrm>
          <a:prstGeom prst="rect">
            <a:avLst/>
          </a:prstGeom>
        </p:spPr>
        <p:txBody>
          <a:bodyPr vert="horz" lIns="91440" tIns="45720" rIns="91440" bIns="45720" rtlCol="0" anchor="ctr"/>
          <a:lstStyle>
            <a:lvl1pPr algn="ctr">
              <a:defRPr sz="1200">
                <a:solidFill>
                  <a:schemeClr val="accent1"/>
                </a:solidFill>
                <a:latin typeface="Calibri" panose="020F0502020204030204" pitchFamily="34" charset="0"/>
              </a:defRPr>
            </a:lvl1pPr>
          </a:lstStyle>
          <a:p>
            <a:endParaRPr lang="en-US" dirty="0"/>
          </a:p>
        </p:txBody>
      </p:sp>
      <p:sp>
        <p:nvSpPr>
          <p:cNvPr id="6" name="Slide Number Placeholder 5"/>
          <p:cNvSpPr>
            <a:spLocks noGrp="1"/>
          </p:cNvSpPr>
          <p:nvPr>
            <p:ph type="sldNum" sz="quarter" idx="4"/>
          </p:nvPr>
        </p:nvSpPr>
        <p:spPr>
          <a:xfrm>
            <a:off x="9329532" y="6223830"/>
            <a:ext cx="1706217" cy="365125"/>
          </a:xfrm>
          <a:prstGeom prst="rect">
            <a:avLst/>
          </a:prstGeom>
        </p:spPr>
        <p:txBody>
          <a:bodyPr vert="horz" lIns="91440" tIns="45720" rIns="91440" bIns="45720" rtlCol="0" anchor="ctr"/>
          <a:lstStyle>
            <a:lvl1pPr algn="r">
              <a:defRPr sz="1200">
                <a:solidFill>
                  <a:schemeClr val="accent1"/>
                </a:solidFill>
                <a:latin typeface="Calibri" panose="020F0502020204030204" pitchFamily="34" charset="0"/>
              </a:defRPr>
            </a:lvl1pPr>
          </a:lstStyle>
          <a:p>
            <a:fld id="{4FAB73BC-B049-4115-A692-8D63A059BFB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09" r:id="rId12"/>
  </p:sldLayoutIdLst>
  <p:txStyles>
    <p:titleStyle>
      <a:lvl1pPr algn="l" defTabSz="914377" rtl="0" eaLnBrk="1" latinLnBrk="0" hangingPunct="1">
        <a:lnSpc>
          <a:spcPct val="90000"/>
        </a:lnSpc>
        <a:spcBef>
          <a:spcPct val="0"/>
        </a:spcBef>
        <a:buNone/>
        <a:defRPr sz="4400" kern="1200">
          <a:solidFill>
            <a:schemeClr val="tx2"/>
          </a:solidFill>
          <a:latin typeface="Calibri" panose="020F0502020204030204" pitchFamily="34" charset="0"/>
          <a:ea typeface="+mj-ea"/>
          <a:cs typeface="+mj-cs"/>
        </a:defRPr>
      </a:lvl1pPr>
    </p:titleStyle>
    <p:bodyStyle>
      <a:lvl1pPr marL="228594" indent="-182875" algn="l" defTabSz="914377" rtl="0" eaLnBrk="1" latinLnBrk="0" hangingPunct="1">
        <a:lnSpc>
          <a:spcPct val="90000"/>
        </a:lnSpc>
        <a:spcBef>
          <a:spcPts val="1400"/>
        </a:spcBef>
        <a:buClr>
          <a:schemeClr val="accent1"/>
        </a:buClr>
        <a:buSzPct val="80000"/>
        <a:buFont typeface="Corbel" pitchFamily="34" charset="0"/>
        <a:buChar char="•"/>
        <a:defRPr sz="2200" kern="1200">
          <a:solidFill>
            <a:schemeClr val="tx2"/>
          </a:solidFill>
          <a:latin typeface="Calibri" panose="020F0502020204030204" pitchFamily="34" charset="0"/>
          <a:ea typeface="+mn-ea"/>
          <a:cs typeface="+mn-cs"/>
        </a:defRPr>
      </a:lvl1pPr>
      <a:lvl2pPr marL="457189" indent="-182875" algn="l" defTabSz="914377"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tx2"/>
          </a:solidFill>
          <a:latin typeface="Calibri" panose="020F0502020204030204" pitchFamily="34" charset="0"/>
          <a:ea typeface="+mn-ea"/>
          <a:cs typeface="+mn-cs"/>
        </a:defRPr>
      </a:lvl2pPr>
      <a:lvl3pPr marL="731502" indent="-182875" algn="l" defTabSz="914377"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tx2"/>
          </a:solidFill>
          <a:latin typeface="Calibri" panose="020F0502020204030204" pitchFamily="34" charset="0"/>
          <a:ea typeface="+mn-ea"/>
          <a:cs typeface="+mn-cs"/>
        </a:defRPr>
      </a:lvl3pPr>
      <a:lvl4pPr marL="1005815" indent="-182875"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4pPr>
      <a:lvl5pPr marL="1280128" indent="-182875"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5pPr>
      <a:lvl6pPr marL="1599960" indent="-228594"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899953" indent="-228594"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199945" indent="-228594"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499938" indent="-228594"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l="-10000" r="-10000"/>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609600" y="1600203"/>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914377">
              <a:defRPr/>
            </a:pPr>
            <a:fld id="{F66868E3-F17A-4D2D-8459-52D817FDB5B9}" type="datetimeFigureOut">
              <a:rPr lang="en-US" smtClean="0">
                <a:solidFill>
                  <a:prstClr val="black">
                    <a:tint val="75000"/>
                  </a:prstClr>
                </a:solidFill>
              </a:rPr>
              <a:pPr defTabSz="914377">
                <a:defRPr/>
              </a:pPr>
              <a:t>5/20/2019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914377">
              <a:defRPr/>
            </a:pPr>
            <a:fld id="{CAC54AA2-5BF8-406E-B06F-2155F0D4854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97025380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1.emf"/></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8.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4.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46.ti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48.png"/><Relationship Id="rId3" Type="http://schemas.microsoft.com/office/2007/relationships/media" Target="file:///Z:\My%20Documents\PowerPoint%20Files\mpegs\fish%20pinkfighting2.mpeg" TargetMode="External"/><Relationship Id="rId7" Type="http://schemas.openxmlformats.org/officeDocument/2006/relationships/image" Target="../media/image47.png"/><Relationship Id="rId2" Type="http://schemas.openxmlformats.org/officeDocument/2006/relationships/video" Target="file:///Z:\My%20Documents\PowerPoint%20Files\mpegs\fish%20fighting%20socattack2.mpeg" TargetMode="External"/><Relationship Id="rId1" Type="http://schemas.microsoft.com/office/2007/relationships/media" Target="file:///Z:\My%20Documents\PowerPoint%20Files\mpegs\fish%20fighting%20socattack2.mpeg" TargetMode="External"/><Relationship Id="rId6" Type="http://schemas.openxmlformats.org/officeDocument/2006/relationships/notesSlide" Target="../notesSlides/notesSlide42.xml"/><Relationship Id="rId5" Type="http://schemas.openxmlformats.org/officeDocument/2006/relationships/slideLayout" Target="../slideLayouts/slideLayout8.xml"/><Relationship Id="rId4" Type="http://schemas.openxmlformats.org/officeDocument/2006/relationships/video" Target="file:///Z:\My%20Documents\PowerPoint%20Files\mpegs\fish%20pinkfighting2.mpe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g"/></Relationships>
</file>

<file path=ppt/slides/_rels/slide4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hyperlink" Target="http://www.flickr.com/photos/16402403@N00/572901335/"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Summit Lake in foreground and Mount Rainier in background. Trees in foreground." title="Mount Rainier from Summit Lake"/>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a:xfrm>
            <a:off x="118" y="67"/>
            <a:ext cx="12191765" cy="3849485"/>
          </a:xfrm>
          <a:solidFill>
            <a:schemeClr val="accent2"/>
          </a:solidFill>
        </p:spPr>
      </p:pic>
      <p:sp>
        <p:nvSpPr>
          <p:cNvPr id="4" name="Title 3"/>
          <p:cNvSpPr>
            <a:spLocks noGrp="1"/>
          </p:cNvSpPr>
          <p:nvPr>
            <p:ph type="title"/>
          </p:nvPr>
        </p:nvSpPr>
        <p:spPr>
          <a:xfrm>
            <a:off x="-1881" y="3849552"/>
            <a:ext cx="12193646" cy="1359723"/>
          </a:xfrm>
        </p:spPr>
        <p:txBody>
          <a:bodyPr>
            <a:noAutofit/>
          </a:bodyPr>
          <a:lstStyle/>
          <a:p>
            <a:r>
              <a:rPr lang="en-US" dirty="0" smtClean="0">
                <a:cs typeface="Calibri" panose="020F0502020204030204" pitchFamily="34" charset="0"/>
              </a:rPr>
              <a:t>An Introduction to Instream Flows </a:t>
            </a:r>
            <a:br>
              <a:rPr lang="en-US" dirty="0" smtClean="0">
                <a:cs typeface="Calibri" panose="020F0502020204030204" pitchFamily="34" charset="0"/>
              </a:rPr>
            </a:br>
            <a:r>
              <a:rPr lang="en-US" sz="4000" dirty="0" smtClean="0">
                <a:cs typeface="Calibri" panose="020F0502020204030204" pitchFamily="34" charset="0"/>
              </a:rPr>
              <a:t>Science, Policy, and Impacts to Availability</a:t>
            </a:r>
            <a:endParaRPr lang="en-US" sz="4000" dirty="0">
              <a:cs typeface="Calibri" panose="020F0502020204030204" pitchFamily="34" charset="0"/>
            </a:endParaRPr>
          </a:p>
        </p:txBody>
      </p:sp>
      <p:sp>
        <p:nvSpPr>
          <p:cNvPr id="5" name="Text Placeholder 4"/>
          <p:cNvSpPr>
            <a:spLocks noGrp="1"/>
          </p:cNvSpPr>
          <p:nvPr>
            <p:ph type="body" sz="quarter" idx="12"/>
          </p:nvPr>
        </p:nvSpPr>
        <p:spPr>
          <a:xfrm>
            <a:off x="228836" y="5514975"/>
            <a:ext cx="3795954" cy="1118454"/>
          </a:xfrm>
        </p:spPr>
        <p:txBody>
          <a:bodyPr>
            <a:noAutofit/>
          </a:bodyPr>
          <a:lstStyle/>
          <a:p>
            <a:r>
              <a:rPr lang="en-US" sz="2400" dirty="0" smtClean="0">
                <a:solidFill>
                  <a:schemeClr val="tx1"/>
                </a:solidFill>
              </a:rPr>
              <a:t>April 10 2019</a:t>
            </a:r>
          </a:p>
          <a:p>
            <a:r>
              <a:rPr lang="en-US" sz="2400" dirty="0" smtClean="0">
                <a:solidFill>
                  <a:schemeClr val="tx1"/>
                </a:solidFill>
              </a:rPr>
              <a:t>WRIA 12 Restoration </a:t>
            </a:r>
            <a:r>
              <a:rPr lang="en-US" sz="2400" dirty="0">
                <a:solidFill>
                  <a:schemeClr val="tx1"/>
                </a:solidFill>
              </a:rPr>
              <a:t>and Enhancement Committee</a:t>
            </a:r>
          </a:p>
        </p:txBody>
      </p:sp>
      <p:sp>
        <p:nvSpPr>
          <p:cNvPr id="10" name="Text Placeholder 4"/>
          <p:cNvSpPr txBox="1">
            <a:spLocks/>
          </p:cNvSpPr>
          <p:nvPr/>
        </p:nvSpPr>
        <p:spPr>
          <a:xfrm>
            <a:off x="8252935" y="5289565"/>
            <a:ext cx="3662840" cy="1177613"/>
          </a:xfrm>
          <a:prstGeom prst="rect">
            <a:avLst/>
          </a:prstGeom>
        </p:spPr>
        <p:txBody>
          <a:bodyPr vert="horz" lIns="91438" tIns="45719" rIns="91438" bIns="45719" rtlCol="0" anchor="t" anchorCtr="0">
            <a:noAutofit/>
          </a:bodyPr>
          <a:lstStyle>
            <a:lvl1pPr marL="0" indent="0" algn="ctr" defTabSz="914377" rtl="0" eaLnBrk="1" latinLnBrk="0" hangingPunct="1">
              <a:lnSpc>
                <a:spcPct val="90000"/>
              </a:lnSpc>
              <a:spcBef>
                <a:spcPts val="0"/>
              </a:spcBef>
              <a:buClr>
                <a:schemeClr val="accent1"/>
              </a:buClr>
              <a:buSzPct val="80000"/>
              <a:buFontTx/>
              <a:buNone/>
              <a:defRPr sz="1867" kern="1200">
                <a:solidFill>
                  <a:schemeClr val="tx2"/>
                </a:solidFill>
                <a:latin typeface="Calibri" panose="020F0502020204030204" pitchFamily="34" charset="0"/>
                <a:ea typeface="+mn-ea"/>
                <a:cs typeface="+mn-cs"/>
              </a:defRPr>
            </a:lvl1pPr>
            <a:lvl2pPr marL="457231" indent="0" algn="l" defTabSz="914377" rtl="0" eaLnBrk="1" latinLnBrk="0" hangingPunct="1">
              <a:lnSpc>
                <a:spcPct val="90000"/>
              </a:lnSpc>
              <a:spcBef>
                <a:spcPts val="200"/>
              </a:spcBef>
              <a:spcAft>
                <a:spcPts val="400"/>
              </a:spcAft>
              <a:buClr>
                <a:schemeClr val="accent1"/>
              </a:buClr>
              <a:buSzPct val="80000"/>
              <a:buFont typeface="Corbel" pitchFamily="34" charset="0"/>
              <a:buNone/>
              <a:defRPr sz="1200" kern="1200">
                <a:solidFill>
                  <a:schemeClr val="tx2"/>
                </a:solidFill>
                <a:latin typeface="Calibri" panose="020F0502020204030204" pitchFamily="34" charset="0"/>
                <a:ea typeface="+mn-ea"/>
                <a:cs typeface="+mn-cs"/>
              </a:defRPr>
            </a:lvl2pPr>
            <a:lvl3pPr marL="914461" indent="0" algn="l" defTabSz="914377" rtl="0" eaLnBrk="1" latinLnBrk="0" hangingPunct="1">
              <a:lnSpc>
                <a:spcPct val="90000"/>
              </a:lnSpc>
              <a:spcBef>
                <a:spcPts val="200"/>
              </a:spcBef>
              <a:spcAft>
                <a:spcPts val="400"/>
              </a:spcAft>
              <a:buClr>
                <a:schemeClr val="accent1"/>
              </a:buClr>
              <a:buSzPct val="80000"/>
              <a:buFont typeface="Corbel" pitchFamily="34" charset="0"/>
              <a:buNone/>
              <a:defRPr sz="1200" kern="1200">
                <a:solidFill>
                  <a:schemeClr val="tx2"/>
                </a:solidFill>
                <a:latin typeface="Calibri" panose="020F0502020204030204" pitchFamily="34" charset="0"/>
                <a:ea typeface="+mn-ea"/>
                <a:cs typeface="+mn-cs"/>
              </a:defRPr>
            </a:lvl3pPr>
            <a:lvl4pPr marL="1371692" indent="0" algn="l" defTabSz="914377" rtl="0" eaLnBrk="1" latinLnBrk="0" hangingPunct="1">
              <a:lnSpc>
                <a:spcPct val="90000"/>
              </a:lnSpc>
              <a:spcBef>
                <a:spcPts val="200"/>
              </a:spcBef>
              <a:spcAft>
                <a:spcPts val="400"/>
              </a:spcAft>
              <a:buClr>
                <a:schemeClr val="accent1"/>
              </a:buClr>
              <a:buSzPct val="80000"/>
              <a:buFont typeface="Corbel" pitchFamily="34" charset="0"/>
              <a:buNone/>
              <a:defRPr sz="1200" kern="1200">
                <a:solidFill>
                  <a:schemeClr val="tx2"/>
                </a:solidFill>
                <a:latin typeface="Calibri" panose="020F0502020204030204" pitchFamily="34" charset="0"/>
                <a:ea typeface="+mn-ea"/>
                <a:cs typeface="+mn-cs"/>
              </a:defRPr>
            </a:lvl4pPr>
            <a:lvl5pPr marL="1828922" indent="0" algn="l" defTabSz="914377" rtl="0" eaLnBrk="1" latinLnBrk="0" hangingPunct="1">
              <a:lnSpc>
                <a:spcPct val="90000"/>
              </a:lnSpc>
              <a:spcBef>
                <a:spcPts val="200"/>
              </a:spcBef>
              <a:spcAft>
                <a:spcPts val="400"/>
              </a:spcAft>
              <a:buClr>
                <a:schemeClr val="accent1"/>
              </a:buClr>
              <a:buSzPct val="80000"/>
              <a:buFont typeface="Corbel" pitchFamily="34" charset="0"/>
              <a:buNone/>
              <a:defRPr sz="1200" kern="1200">
                <a:solidFill>
                  <a:schemeClr val="tx2"/>
                </a:solidFill>
                <a:latin typeface="Calibri" panose="020F0502020204030204" pitchFamily="34" charset="0"/>
                <a:ea typeface="+mn-ea"/>
                <a:cs typeface="+mn-cs"/>
              </a:defRPr>
            </a:lvl5pPr>
            <a:lvl6pPr marL="1599960" indent="-228594"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899953" indent="-228594"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199945" indent="-228594"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499938" indent="-228594"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a:lnSpc>
                <a:spcPct val="134000"/>
              </a:lnSpc>
            </a:pPr>
            <a:r>
              <a:rPr lang="en-US" sz="2667" dirty="0">
                <a:solidFill>
                  <a:schemeClr val="tx1">
                    <a:lumMod val="65000"/>
                    <a:lumOff val="35000"/>
                  </a:schemeClr>
                </a:solidFill>
              </a:rPr>
              <a:t>Jim Pacheco</a:t>
            </a:r>
          </a:p>
          <a:p>
            <a:pPr>
              <a:lnSpc>
                <a:spcPct val="134000"/>
              </a:lnSpc>
            </a:pPr>
            <a:r>
              <a:rPr lang="en-US" sz="2667" dirty="0">
                <a:solidFill>
                  <a:schemeClr val="tx1">
                    <a:lumMod val="65000"/>
                    <a:lumOff val="35000"/>
                  </a:schemeClr>
                </a:solidFill>
              </a:rPr>
              <a:t>Instream Flow Biologist</a:t>
            </a:r>
          </a:p>
        </p:txBody>
      </p:sp>
    </p:spTree>
    <p:extLst>
      <p:ext uri="{BB962C8B-B14F-4D97-AF65-F5344CB8AC3E}">
        <p14:creationId xmlns:p14="http://schemas.microsoft.com/office/powerpoint/2010/main" val="14208974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p:cNvSpPr txBox="1">
            <a:spLocks noChangeArrowheads="1"/>
          </p:cNvSpPr>
          <p:nvPr/>
        </p:nvSpPr>
        <p:spPr>
          <a:xfrm>
            <a:off x="797442" y="671513"/>
            <a:ext cx="2914749" cy="1348673"/>
          </a:xfrm>
          <a:prstGeom prst="rect">
            <a:avLst/>
          </a:prstGeom>
          <a:noFill/>
        </p:spPr>
        <p:txBody>
          <a:bodyPr vert="horz" lIns="91440" tIns="45720" rIns="91440" bIns="45720" rtlCol="0" anchor="ctr">
            <a:noAutofit/>
          </a:bodyPr>
          <a:lstStyle/>
          <a:p>
            <a:pPr algn="ctr" defTabSz="914377">
              <a:spcBef>
                <a:spcPct val="0"/>
              </a:spcBef>
              <a:spcAft>
                <a:spcPts val="1200"/>
              </a:spcAft>
              <a:defRPr/>
            </a:pPr>
            <a:r>
              <a:rPr lang="en-US" sz="4000" b="1" dirty="0">
                <a:solidFill>
                  <a:srgbClr val="000000"/>
                </a:solidFill>
                <a:latin typeface="Calibri" panose="020F0502020204030204" pitchFamily="34" charset="0"/>
                <a:cs typeface="Arial" pitchFamily="34" charset="0"/>
              </a:rPr>
              <a:t>Hydrology 101</a:t>
            </a:r>
          </a:p>
        </p:txBody>
      </p:sp>
      <p:sp>
        <p:nvSpPr>
          <p:cNvPr id="4" name="Title 3" hidden="1"/>
          <p:cNvSpPr>
            <a:spLocks noGrp="1"/>
          </p:cNvSpPr>
          <p:nvPr>
            <p:ph type="title"/>
          </p:nvPr>
        </p:nvSpPr>
        <p:spPr/>
        <p:txBody>
          <a:bodyPr/>
          <a:lstStyle/>
          <a:p>
            <a:r>
              <a:rPr lang="en-US" dirty="0" smtClean="0"/>
              <a:t>Hydrology 101</a:t>
            </a:r>
            <a:endParaRPr lang="en-US" dirty="0"/>
          </a:p>
        </p:txBody>
      </p:sp>
      <p:sp>
        <p:nvSpPr>
          <p:cNvPr id="5" name="Content Placeholder 4"/>
          <p:cNvSpPr>
            <a:spLocks noGrp="1"/>
          </p:cNvSpPr>
          <p:nvPr>
            <p:ph idx="1"/>
          </p:nvPr>
        </p:nvSpPr>
        <p:spPr/>
        <p:txBody>
          <a:bodyPr/>
          <a:lstStyle/>
          <a:p>
            <a:endParaRPr lang="en-US"/>
          </a:p>
        </p:txBody>
      </p:sp>
      <p:sp>
        <p:nvSpPr>
          <p:cNvPr id="7" name="Text Placeholder 6"/>
          <p:cNvSpPr>
            <a:spLocks noGrp="1"/>
          </p:cNvSpPr>
          <p:nvPr>
            <p:ph type="body" sz="half" idx="2"/>
          </p:nvPr>
        </p:nvSpPr>
        <p:spPr/>
        <p:txBody>
          <a:bodyPr>
            <a:normAutofit/>
          </a:bodyPr>
          <a:lstStyle/>
          <a:p>
            <a:pPr algn="ctr">
              <a:spcBef>
                <a:spcPct val="0"/>
              </a:spcBef>
              <a:defRPr/>
            </a:pPr>
            <a:r>
              <a:rPr lang="en-US" sz="3600" dirty="0" smtClean="0">
                <a:solidFill>
                  <a:schemeClr val="tx1"/>
                </a:solidFill>
                <a:cs typeface="Arial" pitchFamily="34" charset="0"/>
              </a:rPr>
              <a:t>Streamflows Vary</a:t>
            </a:r>
          </a:p>
          <a:p>
            <a:pPr algn="ctr">
              <a:spcBef>
                <a:spcPct val="0"/>
              </a:spcBef>
              <a:defRPr/>
            </a:pPr>
            <a:endParaRPr lang="en-US" sz="2800" dirty="0">
              <a:solidFill>
                <a:schemeClr val="tx1"/>
              </a:solidFill>
              <a:cs typeface="Arial" pitchFamily="34" charset="0"/>
            </a:endParaRPr>
          </a:p>
          <a:p>
            <a:pPr marL="285750" indent="-285750">
              <a:spcBef>
                <a:spcPct val="0"/>
              </a:spcBef>
              <a:spcAft>
                <a:spcPts val="600"/>
              </a:spcAft>
              <a:buFont typeface="Wingdings" panose="05000000000000000000" pitchFamily="2" charset="2"/>
              <a:buChar char="S"/>
              <a:defRPr/>
            </a:pPr>
            <a:r>
              <a:rPr lang="en-US" sz="2800" dirty="0">
                <a:solidFill>
                  <a:schemeClr val="tx1"/>
                </a:solidFill>
                <a:cs typeface="Arial" pitchFamily="34" charset="0"/>
              </a:rPr>
              <a:t>Daily</a:t>
            </a:r>
          </a:p>
          <a:p>
            <a:pPr marL="285750" indent="-285750">
              <a:spcBef>
                <a:spcPct val="0"/>
              </a:spcBef>
              <a:spcAft>
                <a:spcPts val="600"/>
              </a:spcAft>
              <a:buFont typeface="Wingdings" panose="05000000000000000000" pitchFamily="2" charset="2"/>
              <a:buChar char="S"/>
              <a:defRPr/>
            </a:pPr>
            <a:r>
              <a:rPr lang="en-US" sz="2800" dirty="0">
                <a:solidFill>
                  <a:schemeClr val="tx1"/>
                </a:solidFill>
                <a:cs typeface="Arial" pitchFamily="34" charset="0"/>
              </a:rPr>
              <a:t>Yearly  </a:t>
            </a:r>
          </a:p>
          <a:p>
            <a:pPr marL="285750" indent="-285750">
              <a:spcBef>
                <a:spcPct val="0"/>
              </a:spcBef>
              <a:spcAft>
                <a:spcPts val="600"/>
              </a:spcAft>
              <a:buFont typeface="Wingdings" panose="05000000000000000000" pitchFamily="2" charset="2"/>
              <a:buChar char="S"/>
              <a:defRPr/>
            </a:pPr>
            <a:r>
              <a:rPr lang="en-US" sz="2800" dirty="0">
                <a:solidFill>
                  <a:schemeClr val="tx1"/>
                </a:solidFill>
                <a:cs typeface="Arial" pitchFamily="34" charset="0"/>
              </a:rPr>
              <a:t>Seasonally</a:t>
            </a:r>
          </a:p>
        </p:txBody>
      </p:sp>
      <p:pic>
        <p:nvPicPr>
          <p:cNvPr id="3" name="Picture 2" descr="Clover creek hydrograph"/>
          <p:cNvPicPr>
            <a:picLocks noChangeAspect="1"/>
          </p:cNvPicPr>
          <p:nvPr/>
        </p:nvPicPr>
        <p:blipFill>
          <a:blip r:embed="rId3"/>
          <a:stretch>
            <a:fillRect/>
          </a:stretch>
        </p:blipFill>
        <p:spPr>
          <a:xfrm>
            <a:off x="3883789" y="457200"/>
            <a:ext cx="8308211" cy="5979088"/>
          </a:xfrm>
          <a:prstGeom prst="rect">
            <a:avLst/>
          </a:prstGeom>
        </p:spPr>
      </p:pic>
    </p:spTree>
    <p:extLst>
      <p:ext uri="{BB962C8B-B14F-4D97-AF65-F5344CB8AC3E}">
        <p14:creationId xmlns:p14="http://schemas.microsoft.com/office/powerpoint/2010/main" val="196428980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p:cNvSpPr txBox="1">
            <a:spLocks noChangeArrowheads="1"/>
          </p:cNvSpPr>
          <p:nvPr/>
        </p:nvSpPr>
        <p:spPr>
          <a:xfrm>
            <a:off x="781051" y="668739"/>
            <a:ext cx="2950977" cy="2470245"/>
          </a:xfrm>
          <a:prstGeom prst="rect">
            <a:avLst/>
          </a:prstGeom>
          <a:noFill/>
        </p:spPr>
        <p:txBody>
          <a:bodyPr vert="horz" lIns="91440" tIns="45720" rIns="91440" bIns="45720" rtlCol="0" anchor="ctr">
            <a:noAutofit/>
          </a:bodyPr>
          <a:lstStyle/>
          <a:p>
            <a:pPr algn="ctr" defTabSz="914377">
              <a:spcBef>
                <a:spcPct val="0"/>
              </a:spcBef>
              <a:spcAft>
                <a:spcPts val="1200"/>
              </a:spcAft>
              <a:defRPr/>
            </a:pPr>
            <a:r>
              <a:rPr lang="en-US" sz="4000" b="1" dirty="0">
                <a:solidFill>
                  <a:srgbClr val="000000"/>
                </a:solidFill>
                <a:latin typeface="Calibri" panose="020F0502020204030204" pitchFamily="34" charset="0"/>
                <a:cs typeface="Arial" pitchFamily="34" charset="0"/>
              </a:rPr>
              <a:t>Hydrology 101</a:t>
            </a:r>
          </a:p>
          <a:p>
            <a:pPr algn="ctr" defTabSz="914377">
              <a:spcBef>
                <a:spcPct val="0"/>
              </a:spcBef>
              <a:spcAft>
                <a:spcPts val="1200"/>
              </a:spcAft>
              <a:defRPr/>
            </a:pPr>
            <a:r>
              <a:rPr lang="en-US" sz="3600" dirty="0" smtClean="0">
                <a:solidFill>
                  <a:srgbClr val="000000"/>
                </a:solidFill>
                <a:latin typeface="Calibri" panose="020F0502020204030204" pitchFamily="34" charset="0"/>
                <a:cs typeface="Arial" pitchFamily="34" charset="0"/>
              </a:rPr>
              <a:t>Logarithmic </a:t>
            </a:r>
            <a:r>
              <a:rPr lang="en-US" sz="3600" dirty="0">
                <a:solidFill>
                  <a:srgbClr val="000000"/>
                </a:solidFill>
                <a:latin typeface="Calibri" panose="020F0502020204030204" pitchFamily="34" charset="0"/>
                <a:cs typeface="Arial" pitchFamily="34" charset="0"/>
              </a:rPr>
              <a:t>Scale</a:t>
            </a:r>
          </a:p>
        </p:txBody>
      </p:sp>
      <p:sp>
        <p:nvSpPr>
          <p:cNvPr id="5" name="Title 4" hidden="1"/>
          <p:cNvSpPr>
            <a:spLocks noGrp="1"/>
          </p:cNvSpPr>
          <p:nvPr>
            <p:ph type="title"/>
          </p:nvPr>
        </p:nvSpPr>
        <p:spPr/>
        <p:txBody>
          <a:bodyPr/>
          <a:lstStyle/>
          <a:p>
            <a:r>
              <a:rPr lang="en-US" dirty="0" smtClean="0"/>
              <a:t>Logarithmic Scale 1</a:t>
            </a:r>
            <a:endParaRPr lang="en-US" dirty="0"/>
          </a:p>
        </p:txBody>
      </p:sp>
      <p:sp>
        <p:nvSpPr>
          <p:cNvPr id="7" name="Text Placeholder 6"/>
          <p:cNvSpPr>
            <a:spLocks noGrp="1"/>
          </p:cNvSpPr>
          <p:nvPr>
            <p:ph type="body" sz="half" idx="4294967295"/>
          </p:nvPr>
        </p:nvSpPr>
        <p:spPr>
          <a:xfrm>
            <a:off x="738889" y="3138543"/>
            <a:ext cx="3035300" cy="3294062"/>
          </a:xfrm>
        </p:spPr>
        <p:txBody>
          <a:bodyPr>
            <a:noAutofit/>
          </a:bodyPr>
          <a:lstStyle/>
          <a:p>
            <a:pPr>
              <a:spcBef>
                <a:spcPct val="0"/>
              </a:spcBef>
              <a:spcAft>
                <a:spcPts val="1200"/>
              </a:spcAft>
              <a:defRPr/>
            </a:pPr>
            <a:r>
              <a:rPr lang="en-US" sz="2800" dirty="0">
                <a:solidFill>
                  <a:srgbClr val="000000"/>
                </a:solidFill>
                <a:cs typeface="Arial" pitchFamily="34" charset="0"/>
              </a:rPr>
              <a:t>This is the same data shown in a different way</a:t>
            </a:r>
          </a:p>
          <a:p>
            <a:pPr>
              <a:spcBef>
                <a:spcPct val="0"/>
              </a:spcBef>
              <a:spcAft>
                <a:spcPts val="1200"/>
              </a:spcAft>
              <a:defRPr/>
            </a:pPr>
            <a:r>
              <a:rPr lang="en-US" sz="2800" dirty="0">
                <a:solidFill>
                  <a:srgbClr val="000000"/>
                </a:solidFill>
                <a:cs typeface="Arial" pitchFamily="34" charset="0"/>
              </a:rPr>
              <a:t>Log scales are used to show data with widely ranging values</a:t>
            </a:r>
          </a:p>
        </p:txBody>
      </p:sp>
      <p:pic>
        <p:nvPicPr>
          <p:cNvPr id="3" name="Picture 2" descr="clover creek hydrograph"/>
          <p:cNvPicPr>
            <a:picLocks noChangeAspect="1"/>
          </p:cNvPicPr>
          <p:nvPr/>
        </p:nvPicPr>
        <p:blipFill>
          <a:blip r:embed="rId3"/>
          <a:stretch>
            <a:fillRect/>
          </a:stretch>
        </p:blipFill>
        <p:spPr>
          <a:xfrm>
            <a:off x="3957638" y="455845"/>
            <a:ext cx="8234362" cy="5976760"/>
          </a:xfrm>
          <a:prstGeom prst="rect">
            <a:avLst/>
          </a:prstGeom>
        </p:spPr>
      </p:pic>
    </p:spTree>
    <p:extLst>
      <p:ext uri="{BB962C8B-B14F-4D97-AF65-F5344CB8AC3E}">
        <p14:creationId xmlns:p14="http://schemas.microsoft.com/office/powerpoint/2010/main" val="375603453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p:cNvSpPr txBox="1">
            <a:spLocks noChangeArrowheads="1"/>
          </p:cNvSpPr>
          <p:nvPr/>
        </p:nvSpPr>
        <p:spPr>
          <a:xfrm>
            <a:off x="764274" y="593559"/>
            <a:ext cx="2925224" cy="2531778"/>
          </a:xfrm>
          <a:prstGeom prst="rect">
            <a:avLst/>
          </a:prstGeom>
          <a:noFill/>
        </p:spPr>
        <p:txBody>
          <a:bodyPr vert="horz" lIns="91440" tIns="45720" rIns="91440" bIns="45720" rtlCol="0" anchor="ctr">
            <a:noAutofit/>
          </a:bodyPr>
          <a:lstStyle/>
          <a:p>
            <a:pPr algn="ctr" defTabSz="914377">
              <a:spcBef>
                <a:spcPct val="0"/>
              </a:spcBef>
              <a:spcAft>
                <a:spcPts val="1200"/>
              </a:spcAft>
              <a:defRPr/>
            </a:pPr>
            <a:r>
              <a:rPr lang="en-US" sz="4000" b="1" dirty="0">
                <a:solidFill>
                  <a:srgbClr val="000000"/>
                </a:solidFill>
                <a:latin typeface="Calibri" panose="020F0502020204030204" pitchFamily="34" charset="0"/>
                <a:cs typeface="Arial" pitchFamily="34" charset="0"/>
              </a:rPr>
              <a:t>Hydrology 101</a:t>
            </a:r>
          </a:p>
          <a:p>
            <a:pPr algn="ctr" defTabSz="914377">
              <a:spcBef>
                <a:spcPct val="0"/>
              </a:spcBef>
              <a:spcAft>
                <a:spcPts val="1200"/>
              </a:spcAft>
              <a:defRPr/>
            </a:pPr>
            <a:r>
              <a:rPr lang="en-US" sz="3600" dirty="0">
                <a:latin typeface="Calibri" panose="020F0502020204030204" pitchFamily="34" charset="0"/>
                <a:cs typeface="Arial" pitchFamily="34" charset="0"/>
              </a:rPr>
              <a:t>Logarithmic Scale</a:t>
            </a:r>
          </a:p>
        </p:txBody>
      </p:sp>
      <p:sp>
        <p:nvSpPr>
          <p:cNvPr id="2" name="Title 1" hidden="1"/>
          <p:cNvSpPr>
            <a:spLocks noGrp="1"/>
          </p:cNvSpPr>
          <p:nvPr>
            <p:ph type="title"/>
          </p:nvPr>
        </p:nvSpPr>
        <p:spPr/>
        <p:txBody>
          <a:bodyPr/>
          <a:lstStyle/>
          <a:p>
            <a:r>
              <a:rPr lang="en-US" dirty="0" smtClean="0"/>
              <a:t>Logarithmic Scale 2</a:t>
            </a:r>
            <a:endParaRPr lang="en-US" dirty="0"/>
          </a:p>
        </p:txBody>
      </p:sp>
      <p:sp>
        <p:nvSpPr>
          <p:cNvPr id="7" name="Text Placeholder 6"/>
          <p:cNvSpPr>
            <a:spLocks noGrp="1"/>
          </p:cNvSpPr>
          <p:nvPr>
            <p:ph type="body" sz="half" idx="4294967295"/>
          </p:nvPr>
        </p:nvSpPr>
        <p:spPr>
          <a:xfrm>
            <a:off x="763735" y="3035477"/>
            <a:ext cx="2925763" cy="3303587"/>
          </a:xfrm>
        </p:spPr>
        <p:txBody>
          <a:bodyPr>
            <a:normAutofit/>
          </a:bodyPr>
          <a:lstStyle/>
          <a:p>
            <a:pPr marL="233363" indent="-233363">
              <a:spcBef>
                <a:spcPct val="0"/>
              </a:spcBef>
              <a:spcAft>
                <a:spcPts val="1200"/>
              </a:spcAft>
              <a:buFont typeface="Wingdings" panose="05000000000000000000" pitchFamily="2" charset="2"/>
              <a:buChar char="S"/>
              <a:defRPr/>
            </a:pPr>
            <a:r>
              <a:rPr lang="en-US" sz="2800" dirty="0" smtClean="0">
                <a:solidFill>
                  <a:schemeClr val="tx1"/>
                </a:solidFill>
                <a:cs typeface="Arial" pitchFamily="34" charset="0"/>
              </a:rPr>
              <a:t>32 </a:t>
            </a:r>
            <a:r>
              <a:rPr lang="en-US" sz="2800" dirty="0">
                <a:solidFill>
                  <a:schemeClr val="tx1"/>
                </a:solidFill>
                <a:cs typeface="Arial" pitchFamily="34" charset="0"/>
              </a:rPr>
              <a:t>years of data</a:t>
            </a:r>
          </a:p>
          <a:p>
            <a:pPr marL="233363" indent="-233363">
              <a:spcBef>
                <a:spcPct val="0"/>
              </a:spcBef>
              <a:spcAft>
                <a:spcPts val="1200"/>
              </a:spcAft>
              <a:buFont typeface="Wingdings" panose="05000000000000000000" pitchFamily="2" charset="2"/>
              <a:buChar char="S"/>
              <a:defRPr/>
            </a:pPr>
            <a:r>
              <a:rPr lang="en-US" sz="2800" dirty="0">
                <a:solidFill>
                  <a:schemeClr val="tx1"/>
                </a:solidFill>
                <a:cs typeface="Arial" pitchFamily="34" charset="0"/>
              </a:rPr>
              <a:t>Daily flows can vary by 2 orders of magnitude</a:t>
            </a:r>
          </a:p>
          <a:p>
            <a:pPr marL="233363" indent="-233363">
              <a:spcBef>
                <a:spcPct val="0"/>
              </a:spcBef>
              <a:spcAft>
                <a:spcPts val="1200"/>
              </a:spcAft>
              <a:buFont typeface="Wingdings" panose="05000000000000000000" pitchFamily="2" charset="2"/>
              <a:buChar char="S"/>
              <a:defRPr/>
            </a:pPr>
            <a:r>
              <a:rPr lang="en-US" sz="2800" dirty="0">
                <a:solidFill>
                  <a:schemeClr val="tx1"/>
                </a:solidFill>
                <a:cs typeface="Arial" pitchFamily="34" charset="0"/>
              </a:rPr>
              <a:t>Seasonal flows can vary by 3</a:t>
            </a:r>
          </a:p>
        </p:txBody>
      </p:sp>
      <p:pic>
        <p:nvPicPr>
          <p:cNvPr id="4" name="Picture 3" descr="hydrograph over time"/>
          <p:cNvPicPr>
            <a:picLocks noChangeAspect="1"/>
          </p:cNvPicPr>
          <p:nvPr/>
        </p:nvPicPr>
        <p:blipFill>
          <a:blip r:embed="rId3"/>
          <a:stretch>
            <a:fillRect/>
          </a:stretch>
        </p:blipFill>
        <p:spPr>
          <a:xfrm>
            <a:off x="3971925" y="462985"/>
            <a:ext cx="8220075" cy="5966390"/>
          </a:xfrm>
          <a:prstGeom prst="rect">
            <a:avLst/>
          </a:prstGeom>
        </p:spPr>
      </p:pic>
    </p:spTree>
    <p:extLst>
      <p:ext uri="{BB962C8B-B14F-4D97-AF65-F5344CB8AC3E}">
        <p14:creationId xmlns:p14="http://schemas.microsoft.com/office/powerpoint/2010/main" val="96291276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5" hidden="1"/>
          <p:cNvSpPr>
            <a:spLocks noGrp="1"/>
          </p:cNvSpPr>
          <p:nvPr>
            <p:ph type="title"/>
          </p:nvPr>
        </p:nvSpPr>
        <p:spPr/>
        <p:txBody>
          <a:bodyPr/>
          <a:lstStyle/>
          <a:p>
            <a:r>
              <a:rPr lang="en-US" dirty="0" smtClean="0"/>
              <a:t>Exceedance Curves</a:t>
            </a:r>
            <a:endParaRPr lang="en-US" dirty="0"/>
          </a:p>
        </p:txBody>
      </p:sp>
      <p:sp>
        <p:nvSpPr>
          <p:cNvPr id="5" name="Text Placeholder 4"/>
          <p:cNvSpPr>
            <a:spLocks noGrp="1"/>
          </p:cNvSpPr>
          <p:nvPr>
            <p:ph type="body" sz="half" idx="4294967295"/>
          </p:nvPr>
        </p:nvSpPr>
        <p:spPr>
          <a:xfrm>
            <a:off x="790554" y="3457274"/>
            <a:ext cx="2876550" cy="1281113"/>
          </a:xfrm>
          <a:prstGeom prst="rect">
            <a:avLst/>
          </a:prstGeom>
        </p:spPr>
        <p:txBody>
          <a:bodyPr>
            <a:normAutofit/>
          </a:bodyPr>
          <a:lstStyle/>
          <a:p>
            <a:pPr marL="45719" indent="0">
              <a:buNone/>
            </a:pPr>
            <a:r>
              <a:rPr lang="en-US" sz="2800" dirty="0">
                <a:solidFill>
                  <a:schemeClr val="tx1"/>
                </a:solidFill>
                <a:cs typeface="Arial" charset="0"/>
              </a:rPr>
              <a:t>Show the yearly and seasonal </a:t>
            </a:r>
            <a:r>
              <a:rPr lang="en-US" sz="2800" dirty="0" smtClean="0">
                <a:solidFill>
                  <a:schemeClr val="tx1"/>
                </a:solidFill>
                <a:cs typeface="Arial" charset="0"/>
              </a:rPr>
              <a:t>variability</a:t>
            </a:r>
          </a:p>
          <a:p>
            <a:endParaRPr lang="en-US" sz="2800" dirty="0">
              <a:solidFill>
                <a:srgbClr val="002060"/>
              </a:solidFill>
            </a:endParaRPr>
          </a:p>
        </p:txBody>
      </p:sp>
      <p:sp>
        <p:nvSpPr>
          <p:cNvPr id="8" name="Rectangle 2"/>
          <p:cNvSpPr txBox="1">
            <a:spLocks noChangeArrowheads="1"/>
          </p:cNvSpPr>
          <p:nvPr/>
        </p:nvSpPr>
        <p:spPr>
          <a:xfrm>
            <a:off x="781052" y="586854"/>
            <a:ext cx="2876548" cy="2560383"/>
          </a:xfrm>
          <a:prstGeom prst="rect">
            <a:avLst/>
          </a:prstGeom>
          <a:noFill/>
        </p:spPr>
        <p:txBody>
          <a:bodyPr vert="horz" lIns="91440" tIns="45720" rIns="91440" bIns="45720" rtlCol="0" anchor="ctr">
            <a:noAutofit/>
          </a:bodyPr>
          <a:lstStyle/>
          <a:p>
            <a:pPr algn="ctr" defTabSz="914377">
              <a:spcBef>
                <a:spcPct val="0"/>
              </a:spcBef>
              <a:spcAft>
                <a:spcPts val="1200"/>
              </a:spcAft>
              <a:defRPr/>
            </a:pPr>
            <a:r>
              <a:rPr lang="en-US" sz="4000" b="1" dirty="0">
                <a:solidFill>
                  <a:srgbClr val="000000"/>
                </a:solidFill>
                <a:latin typeface="Calibri" panose="020F0502020204030204" pitchFamily="34" charset="0"/>
                <a:cs typeface="Arial" pitchFamily="34" charset="0"/>
              </a:rPr>
              <a:t>Hydrology </a:t>
            </a:r>
            <a:r>
              <a:rPr lang="en-US" sz="4000" b="1" dirty="0" smtClean="0">
                <a:solidFill>
                  <a:srgbClr val="000000"/>
                </a:solidFill>
                <a:latin typeface="Calibri" panose="020F0502020204030204" pitchFamily="34" charset="0"/>
                <a:cs typeface="Arial" pitchFamily="34" charset="0"/>
              </a:rPr>
              <a:t>101</a:t>
            </a:r>
            <a:endParaRPr lang="en-US" sz="4000" b="1" dirty="0">
              <a:solidFill>
                <a:srgbClr val="000000"/>
              </a:solidFill>
              <a:latin typeface="Calibri" panose="020F0502020204030204" pitchFamily="34" charset="0"/>
              <a:cs typeface="Arial" pitchFamily="34" charset="0"/>
            </a:endParaRPr>
          </a:p>
          <a:p>
            <a:pPr algn="ctr" defTabSz="914377">
              <a:spcBef>
                <a:spcPct val="0"/>
              </a:spcBef>
              <a:spcAft>
                <a:spcPts val="1200"/>
              </a:spcAft>
              <a:defRPr/>
            </a:pPr>
            <a:r>
              <a:rPr lang="en-US" sz="3600" dirty="0">
                <a:latin typeface="Calibri" panose="020F0502020204030204" pitchFamily="34" charset="0"/>
                <a:cs typeface="Arial" pitchFamily="34" charset="0"/>
              </a:rPr>
              <a:t>Exceedance Curves</a:t>
            </a:r>
          </a:p>
        </p:txBody>
      </p:sp>
      <p:sp>
        <p:nvSpPr>
          <p:cNvPr id="2" name="Rectangle 1"/>
          <p:cNvSpPr/>
          <p:nvPr/>
        </p:nvSpPr>
        <p:spPr>
          <a:xfrm>
            <a:off x="781052" y="4801556"/>
            <a:ext cx="2895555" cy="523220"/>
          </a:xfrm>
          <a:prstGeom prst="rect">
            <a:avLst/>
          </a:prstGeom>
        </p:spPr>
        <p:txBody>
          <a:bodyPr wrap="square">
            <a:spAutoFit/>
          </a:bodyPr>
          <a:lstStyle/>
          <a:p>
            <a:r>
              <a:rPr lang="en-US" sz="2800" dirty="0" smtClean="0">
                <a:cs typeface="Arial" charset="0"/>
              </a:rPr>
              <a:t>Without </a:t>
            </a:r>
            <a:r>
              <a:rPr lang="en-US" sz="2800" dirty="0">
                <a:cs typeface="Arial" charset="0"/>
              </a:rPr>
              <a:t>the mess</a:t>
            </a:r>
            <a:endParaRPr lang="en-US" sz="2800" dirty="0"/>
          </a:p>
        </p:txBody>
      </p:sp>
      <p:pic>
        <p:nvPicPr>
          <p:cNvPr id="3" name="Picture 2" descr="exceedence curves"/>
          <p:cNvPicPr>
            <a:picLocks noChangeAspect="1"/>
          </p:cNvPicPr>
          <p:nvPr/>
        </p:nvPicPr>
        <p:blipFill>
          <a:blip r:embed="rId3"/>
          <a:stretch>
            <a:fillRect/>
          </a:stretch>
        </p:blipFill>
        <p:spPr>
          <a:xfrm>
            <a:off x="3943351" y="459069"/>
            <a:ext cx="8248650" cy="5970306"/>
          </a:xfrm>
          <a:prstGeom prst="rect">
            <a:avLst/>
          </a:prstGeom>
        </p:spPr>
      </p:pic>
      <p:pic>
        <p:nvPicPr>
          <p:cNvPr id="4" name="Picture 3" descr="exceedence curves"/>
          <p:cNvPicPr>
            <a:picLocks noChangeAspect="1"/>
          </p:cNvPicPr>
          <p:nvPr/>
        </p:nvPicPr>
        <p:blipFill>
          <a:blip r:embed="rId4"/>
          <a:stretch>
            <a:fillRect/>
          </a:stretch>
        </p:blipFill>
        <p:spPr>
          <a:xfrm>
            <a:off x="3962358" y="456039"/>
            <a:ext cx="8229642" cy="5973335"/>
          </a:xfrm>
          <a:prstGeom prst="rect">
            <a:avLst/>
          </a:prstGeom>
        </p:spPr>
      </p:pic>
    </p:spTree>
    <p:extLst>
      <p:ext uri="{BB962C8B-B14F-4D97-AF65-F5344CB8AC3E}">
        <p14:creationId xmlns:p14="http://schemas.microsoft.com/office/powerpoint/2010/main" val="2904589291"/>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749"/>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3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Streamflow Patterns: Rain Dominated</a:t>
            </a:r>
            <a:endParaRPr lang="en-US" dirty="0"/>
          </a:p>
        </p:txBody>
      </p:sp>
      <p:sp>
        <p:nvSpPr>
          <p:cNvPr id="5" name="Text Placeholder 4"/>
          <p:cNvSpPr>
            <a:spLocks noGrp="1"/>
          </p:cNvSpPr>
          <p:nvPr>
            <p:ph type="body" sz="half" idx="4294967295"/>
          </p:nvPr>
        </p:nvSpPr>
        <p:spPr>
          <a:xfrm>
            <a:off x="781051" y="3456122"/>
            <a:ext cx="2889250" cy="2560638"/>
          </a:xfrm>
        </p:spPr>
        <p:txBody>
          <a:bodyPr>
            <a:normAutofit fontScale="92500" lnSpcReduction="10000"/>
          </a:bodyPr>
          <a:lstStyle/>
          <a:p>
            <a:pPr marL="45719" indent="0">
              <a:buNone/>
            </a:pPr>
            <a:r>
              <a:rPr lang="en-US" sz="2800" dirty="0">
                <a:solidFill>
                  <a:srgbClr val="002060"/>
                </a:solidFill>
                <a:cs typeface="Arial" charset="0"/>
              </a:rPr>
              <a:t>A Rain dominated streamflow pattern tends to have the lowest summer flows and the longest low flow season</a:t>
            </a:r>
            <a:endParaRPr lang="en-US" sz="2800" dirty="0">
              <a:solidFill>
                <a:srgbClr val="002060"/>
              </a:solidFill>
            </a:endParaRPr>
          </a:p>
          <a:p>
            <a:endParaRPr lang="en-US" sz="2800" dirty="0">
              <a:solidFill>
                <a:srgbClr val="002060"/>
              </a:solidFill>
            </a:endParaRPr>
          </a:p>
          <a:p>
            <a:endParaRPr lang="en-US" sz="2800" dirty="0">
              <a:solidFill>
                <a:srgbClr val="002060"/>
              </a:solidFill>
            </a:endParaRPr>
          </a:p>
        </p:txBody>
      </p:sp>
      <p:sp>
        <p:nvSpPr>
          <p:cNvPr id="8" name="Rectangle 2"/>
          <p:cNvSpPr txBox="1">
            <a:spLocks noChangeArrowheads="1"/>
          </p:cNvSpPr>
          <p:nvPr/>
        </p:nvSpPr>
        <p:spPr>
          <a:xfrm>
            <a:off x="781051" y="628650"/>
            <a:ext cx="2888582" cy="2676023"/>
          </a:xfrm>
          <a:prstGeom prst="rect">
            <a:avLst/>
          </a:prstGeom>
          <a:noFill/>
        </p:spPr>
        <p:txBody>
          <a:bodyPr vert="horz" lIns="91440" tIns="45720" rIns="91440" bIns="45720" rtlCol="0" anchor="ctr">
            <a:noAutofit/>
          </a:bodyPr>
          <a:lstStyle/>
          <a:p>
            <a:pPr algn="ctr" defTabSz="914377">
              <a:spcBef>
                <a:spcPct val="0"/>
              </a:spcBef>
              <a:spcAft>
                <a:spcPts val="1200"/>
              </a:spcAft>
              <a:defRPr/>
            </a:pPr>
            <a:r>
              <a:rPr lang="en-US" sz="4000" b="1" dirty="0">
                <a:solidFill>
                  <a:srgbClr val="000000"/>
                </a:solidFill>
                <a:latin typeface="Calibri" panose="020F0502020204030204" pitchFamily="34" charset="0"/>
                <a:cs typeface="Arial" pitchFamily="34" charset="0"/>
              </a:rPr>
              <a:t>Hydrology 101</a:t>
            </a:r>
          </a:p>
          <a:p>
            <a:pPr algn="ctr" defTabSz="914377">
              <a:spcBef>
                <a:spcPct val="0"/>
              </a:spcBef>
              <a:spcAft>
                <a:spcPts val="1200"/>
              </a:spcAft>
              <a:defRPr/>
            </a:pPr>
            <a:r>
              <a:rPr lang="en-US" sz="3600" dirty="0">
                <a:solidFill>
                  <a:srgbClr val="002060"/>
                </a:solidFill>
                <a:latin typeface="Calibri" panose="020F0502020204030204" pitchFamily="34" charset="0"/>
                <a:cs typeface="Arial" pitchFamily="34" charset="0"/>
              </a:rPr>
              <a:t>Streamflow</a:t>
            </a:r>
          </a:p>
          <a:p>
            <a:pPr algn="ctr" defTabSz="914377">
              <a:spcBef>
                <a:spcPct val="0"/>
              </a:spcBef>
              <a:spcAft>
                <a:spcPts val="1200"/>
              </a:spcAft>
              <a:defRPr/>
            </a:pPr>
            <a:r>
              <a:rPr lang="en-US" sz="3600" dirty="0">
                <a:solidFill>
                  <a:srgbClr val="002060"/>
                </a:solidFill>
                <a:latin typeface="Calibri" panose="020F0502020204030204" pitchFamily="34" charset="0"/>
                <a:cs typeface="Arial" pitchFamily="34" charset="0"/>
              </a:rPr>
              <a:t>Patterns</a:t>
            </a:r>
          </a:p>
        </p:txBody>
      </p:sp>
      <p:pic>
        <p:nvPicPr>
          <p:cNvPr id="3" name="Picture 2" descr="exceedence curves chambers creek"/>
          <p:cNvPicPr>
            <a:picLocks noChangeAspect="1"/>
          </p:cNvPicPr>
          <p:nvPr/>
        </p:nvPicPr>
        <p:blipFill>
          <a:blip r:embed="rId3"/>
          <a:stretch>
            <a:fillRect/>
          </a:stretch>
        </p:blipFill>
        <p:spPr>
          <a:xfrm>
            <a:off x="3903260" y="464949"/>
            <a:ext cx="8288741" cy="5982346"/>
          </a:xfrm>
          <a:prstGeom prst="rect">
            <a:avLst/>
          </a:prstGeom>
        </p:spPr>
      </p:pic>
    </p:spTree>
    <p:extLst>
      <p:ext uri="{BB962C8B-B14F-4D97-AF65-F5344CB8AC3E}">
        <p14:creationId xmlns:p14="http://schemas.microsoft.com/office/powerpoint/2010/main" val="1601033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smtClean="0"/>
              <a:t>Streamflow Patterns: Snow dominated</a:t>
            </a:r>
            <a:endParaRPr lang="en-US" dirty="0"/>
          </a:p>
        </p:txBody>
      </p:sp>
      <p:sp>
        <p:nvSpPr>
          <p:cNvPr id="5" name="Text Placeholder 4"/>
          <p:cNvSpPr>
            <a:spLocks noGrp="1"/>
          </p:cNvSpPr>
          <p:nvPr>
            <p:ph type="body" sz="half" idx="4294967295"/>
          </p:nvPr>
        </p:nvSpPr>
        <p:spPr>
          <a:xfrm>
            <a:off x="781051" y="3305175"/>
            <a:ext cx="2827338" cy="2546350"/>
          </a:xfrm>
        </p:spPr>
        <p:txBody>
          <a:bodyPr>
            <a:normAutofit fontScale="92500"/>
          </a:bodyPr>
          <a:lstStyle/>
          <a:p>
            <a:pPr marL="45719" indent="0">
              <a:buNone/>
            </a:pPr>
            <a:r>
              <a:rPr lang="en-US" sz="2800" dirty="0">
                <a:solidFill>
                  <a:srgbClr val="002060"/>
                </a:solidFill>
                <a:cs typeface="Arial" charset="0"/>
              </a:rPr>
              <a:t>A Snow dominated streamflow </a:t>
            </a:r>
            <a:r>
              <a:rPr lang="en-US" sz="2800" dirty="0" smtClean="0">
                <a:solidFill>
                  <a:srgbClr val="002060"/>
                </a:solidFill>
                <a:cs typeface="Arial" charset="0"/>
              </a:rPr>
              <a:t>pattern</a:t>
            </a:r>
          </a:p>
          <a:p>
            <a:pPr marL="45719" indent="0">
              <a:buNone/>
            </a:pPr>
            <a:r>
              <a:rPr lang="en-US" sz="2800" dirty="0" smtClean="0">
                <a:solidFill>
                  <a:srgbClr val="002060"/>
                </a:solidFill>
                <a:cs typeface="Arial" charset="0"/>
              </a:rPr>
              <a:t>Note the lack of large November and December rain events </a:t>
            </a:r>
            <a:endParaRPr lang="en-US" sz="2800" dirty="0">
              <a:solidFill>
                <a:srgbClr val="002060"/>
              </a:solidFill>
            </a:endParaRPr>
          </a:p>
          <a:p>
            <a:endParaRPr lang="en-US" sz="2800" dirty="0">
              <a:solidFill>
                <a:srgbClr val="002060"/>
              </a:solidFill>
            </a:endParaRPr>
          </a:p>
        </p:txBody>
      </p:sp>
      <p:sp>
        <p:nvSpPr>
          <p:cNvPr id="8" name="Rectangle 2"/>
          <p:cNvSpPr txBox="1">
            <a:spLocks noChangeArrowheads="1"/>
          </p:cNvSpPr>
          <p:nvPr/>
        </p:nvSpPr>
        <p:spPr>
          <a:xfrm>
            <a:off x="781051" y="628650"/>
            <a:ext cx="2827038" cy="2551278"/>
          </a:xfrm>
          <a:prstGeom prst="rect">
            <a:avLst/>
          </a:prstGeom>
          <a:noFill/>
        </p:spPr>
        <p:txBody>
          <a:bodyPr vert="horz" lIns="91440" tIns="45720" rIns="91440" bIns="45720" rtlCol="0" anchor="ctr">
            <a:noAutofit/>
          </a:bodyPr>
          <a:lstStyle/>
          <a:p>
            <a:pPr algn="ctr" defTabSz="914377">
              <a:spcBef>
                <a:spcPct val="0"/>
              </a:spcBef>
              <a:spcAft>
                <a:spcPts val="1200"/>
              </a:spcAft>
              <a:defRPr/>
            </a:pPr>
            <a:r>
              <a:rPr lang="en-US" sz="4000" b="1" dirty="0">
                <a:solidFill>
                  <a:srgbClr val="000000"/>
                </a:solidFill>
                <a:latin typeface="Calibri" panose="020F0502020204030204" pitchFamily="34" charset="0"/>
                <a:cs typeface="Arial" pitchFamily="34" charset="0"/>
              </a:rPr>
              <a:t>Hydrology 101</a:t>
            </a:r>
          </a:p>
          <a:p>
            <a:pPr algn="ctr" defTabSz="914377">
              <a:spcBef>
                <a:spcPct val="0"/>
              </a:spcBef>
              <a:spcAft>
                <a:spcPts val="1200"/>
              </a:spcAft>
              <a:defRPr/>
            </a:pPr>
            <a:r>
              <a:rPr lang="en-US" sz="3200" dirty="0">
                <a:solidFill>
                  <a:srgbClr val="002060"/>
                </a:solidFill>
                <a:latin typeface="Calibri" panose="020F0502020204030204" pitchFamily="34" charset="0"/>
                <a:cs typeface="Arial" pitchFamily="34" charset="0"/>
              </a:rPr>
              <a:t>Streamflow</a:t>
            </a:r>
          </a:p>
          <a:p>
            <a:pPr algn="ctr" defTabSz="914377">
              <a:spcBef>
                <a:spcPct val="0"/>
              </a:spcBef>
              <a:spcAft>
                <a:spcPts val="1200"/>
              </a:spcAft>
              <a:defRPr/>
            </a:pPr>
            <a:r>
              <a:rPr lang="en-US" sz="3200" dirty="0">
                <a:solidFill>
                  <a:srgbClr val="002060"/>
                </a:solidFill>
                <a:latin typeface="Calibri" panose="020F0502020204030204" pitchFamily="34" charset="0"/>
                <a:cs typeface="Arial" pitchFamily="34" charset="0"/>
              </a:rPr>
              <a:t>Patterns</a:t>
            </a:r>
          </a:p>
        </p:txBody>
      </p:sp>
      <p:pic>
        <p:nvPicPr>
          <p:cNvPr id="2" name="Picture 1" descr="exceedence curves wenatchee river"/>
          <p:cNvPicPr>
            <a:picLocks noChangeAspect="1"/>
          </p:cNvPicPr>
          <p:nvPr/>
        </p:nvPicPr>
        <p:blipFill>
          <a:blip r:embed="rId3"/>
          <a:stretch>
            <a:fillRect/>
          </a:stretch>
        </p:blipFill>
        <p:spPr>
          <a:xfrm>
            <a:off x="3933929" y="449449"/>
            <a:ext cx="8258071" cy="5983041"/>
          </a:xfrm>
          <a:prstGeom prst="rect">
            <a:avLst/>
          </a:prstGeom>
        </p:spPr>
      </p:pic>
    </p:spTree>
    <p:extLst>
      <p:ext uri="{BB962C8B-B14F-4D97-AF65-F5344CB8AC3E}">
        <p14:creationId xmlns:p14="http://schemas.microsoft.com/office/powerpoint/2010/main" val="34922522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smtClean="0"/>
              <a:t>Streamflow Patterns: Mixed</a:t>
            </a:r>
            <a:endParaRPr lang="en-US" dirty="0"/>
          </a:p>
        </p:txBody>
      </p:sp>
      <p:sp>
        <p:nvSpPr>
          <p:cNvPr id="5" name="Text Placeholder 4"/>
          <p:cNvSpPr>
            <a:spLocks noGrp="1"/>
          </p:cNvSpPr>
          <p:nvPr>
            <p:ph type="body" sz="half" idx="4294967295"/>
          </p:nvPr>
        </p:nvSpPr>
        <p:spPr>
          <a:xfrm>
            <a:off x="903703" y="3614208"/>
            <a:ext cx="2889250" cy="2309813"/>
          </a:xfrm>
        </p:spPr>
        <p:txBody>
          <a:bodyPr>
            <a:normAutofit lnSpcReduction="10000"/>
          </a:bodyPr>
          <a:lstStyle/>
          <a:p>
            <a:pPr marL="45719" indent="0">
              <a:buNone/>
            </a:pPr>
            <a:r>
              <a:rPr lang="en-US" sz="2800" dirty="0" smtClean="0">
                <a:solidFill>
                  <a:srgbClr val="002060"/>
                </a:solidFill>
                <a:cs typeface="Arial" charset="0"/>
              </a:rPr>
              <a:t>A </a:t>
            </a:r>
            <a:r>
              <a:rPr lang="en-US" sz="2800" dirty="0">
                <a:solidFill>
                  <a:srgbClr val="002060"/>
                </a:solidFill>
                <a:cs typeface="Arial" charset="0"/>
              </a:rPr>
              <a:t>Mixed </a:t>
            </a:r>
            <a:r>
              <a:rPr lang="en-US" sz="2800" dirty="0" smtClean="0">
                <a:solidFill>
                  <a:srgbClr val="002060"/>
                </a:solidFill>
                <a:cs typeface="Arial" charset="0"/>
              </a:rPr>
              <a:t>(Rain with Snow or Glacial melt) </a:t>
            </a:r>
            <a:r>
              <a:rPr lang="en-US" sz="2800" dirty="0">
                <a:solidFill>
                  <a:srgbClr val="002060"/>
                </a:solidFill>
                <a:cs typeface="Arial" charset="0"/>
              </a:rPr>
              <a:t>streamflow </a:t>
            </a:r>
            <a:r>
              <a:rPr lang="en-US" sz="2800" dirty="0" smtClean="0">
                <a:solidFill>
                  <a:srgbClr val="002060"/>
                </a:solidFill>
                <a:cs typeface="Arial" charset="0"/>
              </a:rPr>
              <a:t>pattern have two bumps</a:t>
            </a:r>
            <a:endParaRPr lang="en-US" sz="2800" dirty="0">
              <a:solidFill>
                <a:srgbClr val="002060"/>
              </a:solidFill>
            </a:endParaRPr>
          </a:p>
          <a:p>
            <a:endParaRPr lang="en-US" sz="2800" dirty="0">
              <a:solidFill>
                <a:srgbClr val="002060"/>
              </a:solidFill>
            </a:endParaRPr>
          </a:p>
          <a:p>
            <a:endParaRPr lang="en-US" sz="2800" dirty="0">
              <a:solidFill>
                <a:srgbClr val="002060"/>
              </a:solidFill>
            </a:endParaRPr>
          </a:p>
        </p:txBody>
      </p:sp>
      <p:sp>
        <p:nvSpPr>
          <p:cNvPr id="8" name="Rectangle 2"/>
          <p:cNvSpPr txBox="1">
            <a:spLocks noChangeArrowheads="1"/>
          </p:cNvSpPr>
          <p:nvPr/>
        </p:nvSpPr>
        <p:spPr>
          <a:xfrm>
            <a:off x="781051" y="628650"/>
            <a:ext cx="2888582" cy="2676023"/>
          </a:xfrm>
          <a:prstGeom prst="rect">
            <a:avLst/>
          </a:prstGeom>
          <a:noFill/>
        </p:spPr>
        <p:txBody>
          <a:bodyPr vert="horz" lIns="91440" tIns="45720" rIns="91440" bIns="45720" rtlCol="0" anchor="ctr">
            <a:noAutofit/>
          </a:bodyPr>
          <a:lstStyle/>
          <a:p>
            <a:pPr algn="ctr" defTabSz="914377">
              <a:spcBef>
                <a:spcPct val="0"/>
              </a:spcBef>
              <a:spcAft>
                <a:spcPts val="1200"/>
              </a:spcAft>
              <a:defRPr/>
            </a:pPr>
            <a:r>
              <a:rPr lang="en-US" sz="4000" b="1" dirty="0">
                <a:solidFill>
                  <a:srgbClr val="000000"/>
                </a:solidFill>
                <a:latin typeface="Calibri" panose="020F0502020204030204" pitchFamily="34" charset="0"/>
                <a:cs typeface="Arial" pitchFamily="34" charset="0"/>
              </a:rPr>
              <a:t>Hydrology 101</a:t>
            </a:r>
          </a:p>
          <a:p>
            <a:pPr algn="ctr" defTabSz="914377">
              <a:spcBef>
                <a:spcPct val="0"/>
              </a:spcBef>
              <a:spcAft>
                <a:spcPts val="1200"/>
              </a:spcAft>
              <a:defRPr/>
            </a:pPr>
            <a:r>
              <a:rPr lang="en-US" sz="3600" dirty="0">
                <a:solidFill>
                  <a:srgbClr val="002060"/>
                </a:solidFill>
                <a:latin typeface="Calibri" panose="020F0502020204030204" pitchFamily="34" charset="0"/>
                <a:cs typeface="Arial" pitchFamily="34" charset="0"/>
              </a:rPr>
              <a:t>Streamflow</a:t>
            </a:r>
          </a:p>
          <a:p>
            <a:pPr algn="ctr" defTabSz="914377">
              <a:spcBef>
                <a:spcPct val="0"/>
              </a:spcBef>
              <a:spcAft>
                <a:spcPts val="1200"/>
              </a:spcAft>
              <a:defRPr/>
            </a:pPr>
            <a:r>
              <a:rPr lang="en-US" sz="3600" dirty="0">
                <a:solidFill>
                  <a:srgbClr val="002060"/>
                </a:solidFill>
                <a:latin typeface="Calibri" panose="020F0502020204030204" pitchFamily="34" charset="0"/>
                <a:cs typeface="Arial" pitchFamily="34" charset="0"/>
              </a:rPr>
              <a:t>Patterns</a:t>
            </a:r>
          </a:p>
        </p:txBody>
      </p:sp>
      <p:pic>
        <p:nvPicPr>
          <p:cNvPr id="2" name="Picture 1" descr="exceedence curves puyallup river"/>
          <p:cNvPicPr>
            <a:picLocks noChangeAspect="1"/>
          </p:cNvPicPr>
          <p:nvPr/>
        </p:nvPicPr>
        <p:blipFill>
          <a:blip r:embed="rId3"/>
          <a:stretch>
            <a:fillRect/>
          </a:stretch>
        </p:blipFill>
        <p:spPr>
          <a:xfrm>
            <a:off x="3916272" y="450376"/>
            <a:ext cx="8275728" cy="5996091"/>
          </a:xfrm>
          <a:prstGeom prst="rect">
            <a:avLst/>
          </a:prstGeom>
        </p:spPr>
      </p:pic>
    </p:spTree>
    <p:extLst>
      <p:ext uri="{BB962C8B-B14F-4D97-AF65-F5344CB8AC3E}">
        <p14:creationId xmlns:p14="http://schemas.microsoft.com/office/powerpoint/2010/main" val="1030274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p:nvPr>
        </p:nvSpPr>
        <p:spPr>
          <a:xfrm>
            <a:off x="696686" y="558018"/>
            <a:ext cx="3746977" cy="1737360"/>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r>
              <a:rPr lang="en-US" b="1" dirty="0" smtClean="0">
                <a:solidFill>
                  <a:srgbClr val="000000"/>
                </a:solidFill>
                <a:latin typeface="Calibri" panose="020F0502020204030204" pitchFamily="34" charset="0"/>
                <a:cs typeface="Calibri" panose="020F0502020204030204" pitchFamily="34" charset="0"/>
              </a:rPr>
              <a:t>Instream Resource Rules  1973-1980</a:t>
            </a:r>
            <a:endParaRPr lang="en-US" dirty="0">
              <a:solidFill>
                <a:srgbClr val="000000"/>
              </a:solidFill>
              <a:latin typeface="Calibri" panose="020F0502020204030204" pitchFamily="34" charset="0"/>
              <a:cs typeface="Calibri" panose="020F0502020204030204" pitchFamily="34" charset="0"/>
            </a:endParaRPr>
          </a:p>
        </p:txBody>
      </p:sp>
      <p:pic>
        <p:nvPicPr>
          <p:cNvPr id="6" name="Picture Placeholder 5" descr="Instream flow rules"/>
          <p:cNvPicPr>
            <a:picLocks noGrp="1" noChangeAspect="1"/>
          </p:cNvPicPr>
          <p:nvPr>
            <p:ph type="pic" idx="1"/>
          </p:nvPr>
        </p:nvPicPr>
        <p:blipFill>
          <a:blip r:embed="rId3"/>
          <a:srcRect t="14103" b="14103"/>
          <a:stretch>
            <a:fillRect/>
          </a:stretch>
        </p:blipFill>
        <p:spPr>
          <a:xfrm>
            <a:off x="4733196" y="446213"/>
            <a:ext cx="7458803" cy="5978033"/>
          </a:xfrm>
          <a:prstGeom prst="rect">
            <a:avLst/>
          </a:prstGeom>
        </p:spPr>
      </p:pic>
      <p:sp>
        <p:nvSpPr>
          <p:cNvPr id="4" name="Text Placeholder 3"/>
          <p:cNvSpPr>
            <a:spLocks noGrp="1"/>
          </p:cNvSpPr>
          <p:nvPr>
            <p:ph type="body" sz="half" idx="2"/>
          </p:nvPr>
        </p:nvSpPr>
        <p:spPr>
          <a:xfrm>
            <a:off x="696686" y="2295378"/>
            <a:ext cx="4036510" cy="3964745"/>
          </a:xfrm>
        </p:spPr>
        <p:txBody>
          <a:bodyPr>
            <a:noAutofit/>
          </a:bodyPr>
          <a:lstStyle/>
          <a:p>
            <a:pPr marL="287338" indent="-287338">
              <a:spcBef>
                <a:spcPts val="0"/>
              </a:spcBef>
              <a:buFont typeface="Wingdings" panose="05000000000000000000" pitchFamily="2" charset="2"/>
              <a:buChar char="S"/>
            </a:pPr>
            <a:r>
              <a:rPr lang="en-US" sz="3200" dirty="0">
                <a:solidFill>
                  <a:srgbClr val="002060"/>
                </a:solidFill>
                <a:latin typeface="Calibri" panose="020F0502020204030204" pitchFamily="34" charset="0"/>
              </a:rPr>
              <a:t>Wildlife</a:t>
            </a:r>
          </a:p>
          <a:p>
            <a:pPr marL="287338" indent="-287338">
              <a:spcBef>
                <a:spcPts val="0"/>
              </a:spcBef>
              <a:buFont typeface="Wingdings" panose="05000000000000000000" pitchFamily="2" charset="2"/>
              <a:buChar char="S"/>
            </a:pPr>
            <a:r>
              <a:rPr lang="en-US" sz="3200" dirty="0">
                <a:solidFill>
                  <a:srgbClr val="002060"/>
                </a:solidFill>
                <a:latin typeface="Calibri" panose="020F0502020204030204" pitchFamily="34" charset="0"/>
              </a:rPr>
              <a:t>Fish</a:t>
            </a:r>
          </a:p>
          <a:p>
            <a:pPr marL="287338" indent="-287338">
              <a:spcBef>
                <a:spcPts val="0"/>
              </a:spcBef>
              <a:buFont typeface="Wingdings" panose="05000000000000000000" pitchFamily="2" charset="2"/>
              <a:buChar char="S"/>
            </a:pPr>
            <a:r>
              <a:rPr lang="en-US" sz="3200" dirty="0">
                <a:solidFill>
                  <a:srgbClr val="002060"/>
                </a:solidFill>
                <a:latin typeface="Calibri" panose="020F0502020204030204" pitchFamily="34" charset="0"/>
              </a:rPr>
              <a:t>Scenic and </a:t>
            </a:r>
            <a:br>
              <a:rPr lang="en-US" sz="3200" dirty="0">
                <a:solidFill>
                  <a:srgbClr val="002060"/>
                </a:solidFill>
                <a:latin typeface="Calibri" panose="020F0502020204030204" pitchFamily="34" charset="0"/>
              </a:rPr>
            </a:br>
            <a:r>
              <a:rPr lang="en-US" sz="3200" dirty="0">
                <a:solidFill>
                  <a:srgbClr val="002060"/>
                </a:solidFill>
                <a:latin typeface="Calibri" panose="020F0502020204030204" pitchFamily="34" charset="0"/>
              </a:rPr>
              <a:t>Aesthetic values</a:t>
            </a:r>
          </a:p>
          <a:p>
            <a:pPr marL="287338" indent="-287338">
              <a:spcBef>
                <a:spcPts val="0"/>
              </a:spcBef>
              <a:buFont typeface="Wingdings" panose="05000000000000000000" pitchFamily="2" charset="2"/>
              <a:buChar char="S"/>
            </a:pPr>
            <a:r>
              <a:rPr lang="en-US" sz="3200" dirty="0">
                <a:solidFill>
                  <a:srgbClr val="002060"/>
                </a:solidFill>
                <a:latin typeface="Calibri" panose="020F0502020204030204" pitchFamily="34" charset="0"/>
              </a:rPr>
              <a:t>Navigation</a:t>
            </a:r>
          </a:p>
          <a:p>
            <a:pPr marL="287338" indent="-287338">
              <a:spcBef>
                <a:spcPts val="0"/>
              </a:spcBef>
              <a:buFont typeface="Wingdings" panose="05000000000000000000" pitchFamily="2" charset="2"/>
              <a:buChar char="S"/>
            </a:pPr>
            <a:r>
              <a:rPr lang="en-US" sz="3200" dirty="0">
                <a:solidFill>
                  <a:srgbClr val="002060"/>
                </a:solidFill>
                <a:latin typeface="Calibri" panose="020F0502020204030204" pitchFamily="34" charset="0"/>
              </a:rPr>
              <a:t>Other </a:t>
            </a:r>
            <a:br>
              <a:rPr lang="en-US" sz="3200" dirty="0">
                <a:solidFill>
                  <a:srgbClr val="002060"/>
                </a:solidFill>
                <a:latin typeface="Calibri" panose="020F0502020204030204" pitchFamily="34" charset="0"/>
              </a:rPr>
            </a:br>
            <a:r>
              <a:rPr lang="en-US" sz="3200" dirty="0">
                <a:solidFill>
                  <a:srgbClr val="002060"/>
                </a:solidFill>
                <a:latin typeface="Calibri" panose="020F0502020204030204" pitchFamily="34" charset="0"/>
              </a:rPr>
              <a:t>Environmental values</a:t>
            </a:r>
          </a:p>
          <a:p>
            <a:pPr marL="287338" indent="-287338">
              <a:spcBef>
                <a:spcPts val="0"/>
              </a:spcBef>
              <a:buFont typeface="Wingdings" panose="05000000000000000000" pitchFamily="2" charset="2"/>
              <a:buChar char="S"/>
            </a:pPr>
            <a:r>
              <a:rPr lang="en-US" sz="3200" dirty="0">
                <a:solidFill>
                  <a:srgbClr val="002060"/>
                </a:solidFill>
                <a:latin typeface="Calibri" panose="020F0502020204030204" pitchFamily="34" charset="0"/>
              </a:rPr>
              <a:t>Water Quality</a:t>
            </a:r>
          </a:p>
          <a:p>
            <a:pPr>
              <a:spcBef>
                <a:spcPts val="0"/>
              </a:spcBef>
            </a:pPr>
            <a:endParaRPr lang="en-US" sz="3200" dirty="0"/>
          </a:p>
        </p:txBody>
      </p:sp>
      <p:cxnSp>
        <p:nvCxnSpPr>
          <p:cNvPr id="23" name="Straight Connector 22" title="Beginning marker on flow chart"/>
          <p:cNvCxnSpPr/>
          <p:nvPr/>
        </p:nvCxnSpPr>
        <p:spPr>
          <a:xfrm flipV="1">
            <a:off x="5407378" y="2777068"/>
            <a:ext cx="5023555" cy="16932"/>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title="Beginning maker on flow chart"/>
          <p:cNvCxnSpPr/>
          <p:nvPr/>
        </p:nvCxnSpPr>
        <p:spPr>
          <a:xfrm>
            <a:off x="10430933" y="2794000"/>
            <a:ext cx="16934" cy="325120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414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4"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34517" y="553143"/>
            <a:ext cx="3190711" cy="1698990"/>
          </a:xfrm>
        </p:spPr>
        <p:txBody>
          <a:bodyPr/>
          <a:lstStyle/>
          <a:p>
            <a:pPr algn="ctr"/>
            <a:r>
              <a:rPr lang="en-US" b="1" dirty="0" smtClean="0">
                <a:solidFill>
                  <a:srgbClr val="000000"/>
                </a:solidFill>
                <a:latin typeface="Calibri" panose="020F0502020204030204" pitchFamily="34" charset="0"/>
                <a:cs typeface="Calibri" panose="020F0502020204030204" pitchFamily="34" charset="0"/>
              </a:rPr>
              <a:t>Instream Resource Rule WRIA 22-1976</a:t>
            </a:r>
            <a:endParaRPr lang="en-US" dirty="0">
              <a:solidFill>
                <a:srgbClr val="000000"/>
              </a:solidFill>
              <a:latin typeface="Calibri" panose="020F0502020204030204" pitchFamily="34" charset="0"/>
              <a:cs typeface="Calibri" panose="020F0502020204030204" pitchFamily="34" charset="0"/>
            </a:endParaRPr>
          </a:p>
        </p:txBody>
      </p:sp>
      <p:sp>
        <p:nvSpPr>
          <p:cNvPr id="7" name="Text Placeholder 6"/>
          <p:cNvSpPr>
            <a:spLocks noGrp="1"/>
          </p:cNvSpPr>
          <p:nvPr>
            <p:ph type="body" sz="half" idx="2"/>
          </p:nvPr>
        </p:nvSpPr>
        <p:spPr>
          <a:xfrm>
            <a:off x="734518" y="3100039"/>
            <a:ext cx="3190710" cy="3037289"/>
          </a:xfrm>
        </p:spPr>
        <p:txBody>
          <a:bodyPr>
            <a:noAutofit/>
          </a:bodyPr>
          <a:lstStyle/>
          <a:p>
            <a:pPr algn="ctr">
              <a:spcBef>
                <a:spcPts val="1200"/>
              </a:spcBef>
              <a:spcAft>
                <a:spcPts val="600"/>
              </a:spcAft>
            </a:pPr>
            <a:r>
              <a:rPr lang="en-US" sz="3200" b="1" dirty="0" smtClean="0">
                <a:solidFill>
                  <a:srgbClr val="002060"/>
                </a:solidFill>
                <a:latin typeface="Calibri" panose="020F0502020204030204" pitchFamily="34" charset="0"/>
                <a:cs typeface="Calibri" panose="020F0502020204030204" pitchFamily="34" charset="0"/>
              </a:rPr>
              <a:t>Dec 1-April 15: </a:t>
            </a:r>
            <a:r>
              <a:rPr lang="en-US" sz="3200" b="1" dirty="0">
                <a:solidFill>
                  <a:srgbClr val="002060"/>
                </a:solidFill>
                <a:latin typeface="Calibri" panose="020F0502020204030204" pitchFamily="34" charset="0"/>
                <a:cs typeface="Calibri" panose="020F0502020204030204" pitchFamily="34" charset="0"/>
              </a:rPr>
              <a:t>95% Exceedance </a:t>
            </a:r>
          </a:p>
          <a:p>
            <a:pPr algn="ctr"/>
            <a:r>
              <a:rPr lang="en-US" sz="3200" b="1" dirty="0" smtClean="0">
                <a:solidFill>
                  <a:srgbClr val="002060"/>
                </a:solidFill>
                <a:latin typeface="Calibri" panose="020F0502020204030204" pitchFamily="34" charset="0"/>
                <a:cs typeface="Calibri" panose="020F0502020204030204" pitchFamily="34" charset="0"/>
              </a:rPr>
              <a:t>Aug </a:t>
            </a:r>
            <a:r>
              <a:rPr lang="en-US" sz="3200" b="1" dirty="0">
                <a:solidFill>
                  <a:srgbClr val="002060"/>
                </a:solidFill>
                <a:latin typeface="Calibri" panose="020F0502020204030204" pitchFamily="34" charset="0"/>
                <a:cs typeface="Calibri" panose="020F0502020204030204" pitchFamily="34" charset="0"/>
              </a:rPr>
              <a:t>15-Sept 15: 70% Exceedance  </a:t>
            </a:r>
            <a:endParaRPr lang="en-US" sz="3200" dirty="0">
              <a:solidFill>
                <a:srgbClr val="002060"/>
              </a:solidFill>
              <a:latin typeface="Calibri" panose="020F0502020204030204" pitchFamily="34" charset="0"/>
              <a:cs typeface="Calibri" panose="020F0502020204030204" pitchFamily="34" charset="0"/>
            </a:endParaRPr>
          </a:p>
        </p:txBody>
      </p:sp>
      <p:pic>
        <p:nvPicPr>
          <p:cNvPr id="4" name="Picture 3" descr="Chehalis exceedence curves"/>
          <p:cNvPicPr>
            <a:picLocks noChangeAspect="1"/>
          </p:cNvPicPr>
          <p:nvPr/>
        </p:nvPicPr>
        <p:blipFill>
          <a:blip r:embed="rId3"/>
          <a:stretch>
            <a:fillRect/>
          </a:stretch>
        </p:blipFill>
        <p:spPr>
          <a:xfrm>
            <a:off x="4081346" y="433952"/>
            <a:ext cx="8110654" cy="5983317"/>
          </a:xfrm>
          <a:prstGeom prst="rect">
            <a:avLst/>
          </a:prstGeom>
          <a:solidFill>
            <a:schemeClr val="bg1"/>
          </a:solidFill>
        </p:spPr>
      </p:pic>
    </p:spTree>
    <p:extLst>
      <p:ext uri="{BB962C8B-B14F-4D97-AF65-F5344CB8AC3E}">
        <p14:creationId xmlns:p14="http://schemas.microsoft.com/office/powerpoint/2010/main" val="9513023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ChangeArrowheads="1"/>
          </p:cNvSpPr>
          <p:nvPr/>
        </p:nvSpPr>
        <p:spPr bwMode="auto">
          <a:xfrm>
            <a:off x="946510" y="582856"/>
            <a:ext cx="3468327" cy="1938992"/>
          </a:xfrm>
          <a:prstGeom prst="rect">
            <a:avLst/>
          </a:prstGeom>
          <a:noFill/>
          <a:ln w="9525">
            <a:noFill/>
            <a:miter lim="800000"/>
            <a:headEnd/>
            <a:tailEnd/>
          </a:ln>
        </p:spPr>
        <p:txBody>
          <a:bodyPr wrap="square">
            <a:spAutoFit/>
          </a:bodyPr>
          <a:lstStyle/>
          <a:p>
            <a:pPr algn="ctr"/>
            <a:r>
              <a:rPr lang="en-US" sz="4000" b="1" dirty="0">
                <a:solidFill>
                  <a:srgbClr val="000000"/>
                </a:solidFill>
                <a:latin typeface="Calibri" panose="020F0502020204030204" pitchFamily="34" charset="0"/>
              </a:rPr>
              <a:t>Instream Resource Rule</a:t>
            </a:r>
          </a:p>
          <a:p>
            <a:pPr algn="ctr"/>
            <a:r>
              <a:rPr lang="en-US" sz="4000" b="1" dirty="0" smtClean="0">
                <a:solidFill>
                  <a:srgbClr val="000000"/>
                </a:solidFill>
                <a:latin typeface="Calibri" panose="020F0502020204030204" pitchFamily="34" charset="0"/>
              </a:rPr>
              <a:t>WRIA 12 -1979</a:t>
            </a:r>
            <a:endParaRPr lang="en-US" sz="4000" b="1" dirty="0">
              <a:solidFill>
                <a:srgbClr val="000000"/>
              </a:solidFill>
              <a:latin typeface="Calibri" panose="020F0502020204030204" pitchFamily="34" charset="0"/>
            </a:endParaRPr>
          </a:p>
        </p:txBody>
      </p:sp>
      <p:sp>
        <p:nvSpPr>
          <p:cNvPr id="4" name="Rectangle 2"/>
          <p:cNvSpPr>
            <a:spLocks noChangeArrowheads="1"/>
          </p:cNvSpPr>
          <p:nvPr/>
        </p:nvSpPr>
        <p:spPr bwMode="auto">
          <a:xfrm>
            <a:off x="946510" y="2785283"/>
            <a:ext cx="3468327" cy="4124206"/>
          </a:xfrm>
          <a:prstGeom prst="rect">
            <a:avLst/>
          </a:prstGeom>
          <a:noFill/>
          <a:ln w="9525">
            <a:noFill/>
            <a:miter lim="800000"/>
            <a:headEnd/>
            <a:tailEnd/>
          </a:ln>
        </p:spPr>
        <p:txBody>
          <a:bodyPr wrap="square">
            <a:spAutoFit/>
          </a:bodyPr>
          <a:lstStyle/>
          <a:p>
            <a:pPr marL="285750" indent="-285750">
              <a:spcAft>
                <a:spcPts val="1200"/>
              </a:spcAft>
              <a:buFont typeface="Wingdings" panose="05000000000000000000" pitchFamily="2" charset="2"/>
              <a:buChar char="S"/>
            </a:pPr>
            <a:r>
              <a:rPr lang="en-US" sz="2800" dirty="0" smtClean="0">
                <a:solidFill>
                  <a:srgbClr val="002060"/>
                </a:solidFill>
                <a:latin typeface="Calibri" panose="020F0502020204030204" pitchFamily="34" charset="0"/>
              </a:rPr>
              <a:t>No instream flows were set in WRIA 12</a:t>
            </a:r>
          </a:p>
          <a:p>
            <a:pPr marL="285750" indent="-285750">
              <a:buFont typeface="Wingdings" panose="05000000000000000000" pitchFamily="2" charset="2"/>
              <a:buChar char="S"/>
            </a:pPr>
            <a:r>
              <a:rPr lang="en-US" sz="2800" dirty="0" smtClean="0">
                <a:solidFill>
                  <a:srgbClr val="002060"/>
                </a:solidFill>
                <a:latin typeface="Calibri" panose="020F0502020204030204" pitchFamily="34" charset="0"/>
              </a:rPr>
              <a:t>The rule listed existing </a:t>
            </a:r>
            <a:r>
              <a:rPr lang="en-US" sz="2800" dirty="0">
                <a:solidFill>
                  <a:srgbClr val="002060"/>
                </a:solidFill>
                <a:latin typeface="Calibri" panose="020F0502020204030204" pitchFamily="34" charset="0"/>
              </a:rPr>
              <a:t>SWSLs from WDFW and </a:t>
            </a:r>
            <a:r>
              <a:rPr lang="en-US" sz="2800" dirty="0" smtClean="0">
                <a:solidFill>
                  <a:srgbClr val="002060"/>
                </a:solidFill>
                <a:latin typeface="Calibri" panose="020F0502020204030204" pitchFamily="34" charset="0"/>
              </a:rPr>
              <a:t>proposed new year-round closures </a:t>
            </a:r>
            <a:endParaRPr lang="en-US" sz="2800" dirty="0">
              <a:solidFill>
                <a:srgbClr val="002060"/>
              </a:solidFill>
              <a:latin typeface="Calibri" panose="020F0502020204030204" pitchFamily="34" charset="0"/>
            </a:endParaRPr>
          </a:p>
          <a:p>
            <a:pPr marL="457200" indent="-457200">
              <a:buFont typeface="Wingdings" panose="05000000000000000000" pitchFamily="2" charset="2"/>
              <a:buChar char="S"/>
            </a:pPr>
            <a:endParaRPr lang="en-US" sz="2800" dirty="0" smtClean="0">
              <a:solidFill>
                <a:srgbClr val="002060"/>
              </a:solidFill>
              <a:latin typeface="Calibri" panose="020F0502020204030204" pitchFamily="34" charset="0"/>
            </a:endParaRPr>
          </a:p>
          <a:p>
            <a:endParaRPr lang="en-US" sz="2800" dirty="0">
              <a:solidFill>
                <a:srgbClr val="002060"/>
              </a:solidFill>
              <a:latin typeface="Calibri" panose="020F0502020204030204" pitchFamily="34" charset="0"/>
            </a:endParaRPr>
          </a:p>
        </p:txBody>
      </p:sp>
      <p:pic>
        <p:nvPicPr>
          <p:cNvPr id="5" name="Picture 4" descr="Instream flow rules"/>
          <p:cNvPicPr>
            <a:picLocks noChangeAspect="1"/>
          </p:cNvPicPr>
          <p:nvPr/>
        </p:nvPicPr>
        <p:blipFill>
          <a:blip r:embed="rId3"/>
          <a:stretch>
            <a:fillRect/>
          </a:stretch>
        </p:blipFill>
        <p:spPr>
          <a:xfrm>
            <a:off x="4669914" y="465221"/>
            <a:ext cx="6896444" cy="5941811"/>
          </a:xfrm>
          <a:prstGeom prst="rect">
            <a:avLst/>
          </a:prstGeom>
        </p:spPr>
      </p:pic>
      <p:sp>
        <p:nvSpPr>
          <p:cNvPr id="2" name="Title 1" hidden="1"/>
          <p:cNvSpPr>
            <a:spLocks noGrp="1"/>
          </p:cNvSpPr>
          <p:nvPr>
            <p:ph type="title"/>
          </p:nvPr>
        </p:nvSpPr>
        <p:spPr/>
        <p:txBody>
          <a:bodyPr>
            <a:normAutofit fontScale="90000"/>
          </a:bodyPr>
          <a:lstStyle/>
          <a:p>
            <a:r>
              <a:rPr lang="en-US" b="1" dirty="0">
                <a:solidFill>
                  <a:srgbClr val="000000"/>
                </a:solidFill>
              </a:rPr>
              <a:t>Instream Resource Rule</a:t>
            </a:r>
            <a:br>
              <a:rPr lang="en-US" b="1" dirty="0">
                <a:solidFill>
                  <a:srgbClr val="000000"/>
                </a:solidFill>
              </a:rPr>
            </a:br>
            <a:r>
              <a:rPr lang="en-US" b="1" dirty="0">
                <a:solidFill>
                  <a:srgbClr val="000000"/>
                </a:solidFill>
              </a:rPr>
              <a:t>WRIA 12 -1979</a:t>
            </a:r>
            <a:br>
              <a:rPr lang="en-US" b="1" dirty="0">
                <a:solidFill>
                  <a:srgbClr val="000000"/>
                </a:solidFill>
              </a:rPr>
            </a:br>
            <a:endParaRPr lang="en-US" dirty="0"/>
          </a:p>
        </p:txBody>
      </p:sp>
    </p:spTree>
    <p:extLst>
      <p:ext uri="{BB962C8B-B14F-4D97-AF65-F5344CB8AC3E}">
        <p14:creationId xmlns:p14="http://schemas.microsoft.com/office/powerpoint/2010/main" val="16441004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5" descr="The trout, the whole trout and nothing but the trout"/>
          <p:cNvPicPr>
            <a:picLocks noChangeAspect="1" noChangeArrowheads="1"/>
          </p:cNvPicPr>
          <p:nvPr/>
        </p:nvPicPr>
        <p:blipFill rotWithShape="1">
          <a:blip r:embed="rId3" cstate="print"/>
          <a:srcRect l="337" t="-1012" r="-337" b="35837"/>
          <a:stretch/>
        </p:blipFill>
        <p:spPr bwMode="auto">
          <a:xfrm>
            <a:off x="767712" y="-112295"/>
            <a:ext cx="10693791" cy="6970295"/>
          </a:xfrm>
          <a:prstGeom prst="rect">
            <a:avLst/>
          </a:prstGeom>
          <a:noFill/>
          <a:ln w="9525">
            <a:noFill/>
            <a:miter lim="800000"/>
            <a:headEnd/>
            <a:tailEnd/>
          </a:ln>
        </p:spPr>
      </p:pic>
      <p:sp>
        <p:nvSpPr>
          <p:cNvPr id="2" name="Title 1" hidden="1"/>
          <p:cNvSpPr>
            <a:spLocks noGrp="1"/>
          </p:cNvSpPr>
          <p:nvPr>
            <p:ph type="title"/>
          </p:nvPr>
        </p:nvSpPr>
        <p:spPr/>
        <p:txBody>
          <a:bodyPr/>
          <a:lstStyle/>
          <a:p>
            <a:r>
              <a:rPr lang="en-US" dirty="0" smtClean="0"/>
              <a:t>Simple principle</a:t>
            </a:r>
            <a:endParaRPr lang="en-US" dirty="0"/>
          </a:p>
        </p:txBody>
      </p:sp>
    </p:spTree>
    <p:extLst>
      <p:ext uri="{BB962C8B-B14F-4D97-AF65-F5344CB8AC3E}">
        <p14:creationId xmlns:p14="http://schemas.microsoft.com/office/powerpoint/2010/main" val="41992151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42534" y="554735"/>
            <a:ext cx="10396025" cy="1302199"/>
          </a:xfrm>
          <a:noFill/>
        </p:spPr>
        <p:txBody>
          <a:bodyPr>
            <a:normAutofit fontScale="90000"/>
          </a:bodyPr>
          <a:lstStyle/>
          <a:p>
            <a:pPr algn="ctr"/>
            <a:r>
              <a:rPr lang="en-US" b="1" dirty="0" smtClean="0">
                <a:cs typeface="Arial" panose="020B0604020202020204" pitchFamily="34" charset="0"/>
              </a:rPr>
              <a:t>All Year Stream Closures in the WRIA 12 Rule</a:t>
            </a:r>
            <a:br>
              <a:rPr lang="en-US" b="1" dirty="0" smtClean="0">
                <a:cs typeface="Arial" panose="020B0604020202020204" pitchFamily="34" charset="0"/>
              </a:rPr>
            </a:br>
            <a:r>
              <a:rPr lang="en-US" sz="3600" b="1" dirty="0" smtClean="0">
                <a:cs typeface="Arial" panose="020B0604020202020204" pitchFamily="34" charset="0"/>
              </a:rPr>
              <a:t>Are they justified, or can they be seasonal?</a:t>
            </a:r>
            <a:endParaRPr lang="en-US" sz="3600" b="1" dirty="0">
              <a:cs typeface="Arial" panose="020B0604020202020204" pitchFamily="34" charset="0"/>
            </a:endParaRPr>
          </a:p>
        </p:txBody>
      </p:sp>
      <p:sp>
        <p:nvSpPr>
          <p:cNvPr id="2" name="Content Placeholder 1"/>
          <p:cNvSpPr>
            <a:spLocks noGrp="1"/>
          </p:cNvSpPr>
          <p:nvPr>
            <p:ph idx="1"/>
          </p:nvPr>
        </p:nvSpPr>
        <p:spPr>
          <a:xfrm>
            <a:off x="942535" y="1856934"/>
            <a:ext cx="3615397" cy="4557934"/>
          </a:xfrm>
          <a:noFill/>
        </p:spPr>
        <p:txBody>
          <a:bodyPr>
            <a:noAutofit/>
          </a:bodyPr>
          <a:lstStyle/>
          <a:p>
            <a:pPr marL="0" indent="0">
              <a:spcBef>
                <a:spcPts val="600"/>
              </a:spcBef>
              <a:buNone/>
            </a:pPr>
            <a:endParaRPr lang="en-US" sz="2800" dirty="0" smtClean="0"/>
          </a:p>
          <a:p>
            <a:pPr marL="0" indent="0">
              <a:spcBef>
                <a:spcPts val="600"/>
              </a:spcBef>
              <a:spcAft>
                <a:spcPts val="600"/>
              </a:spcAft>
              <a:buNone/>
            </a:pPr>
            <a:r>
              <a:rPr lang="en-US" sz="2800" dirty="0" smtClean="0"/>
              <a:t>WRIA 12 Streams with a long-term hydrograph</a:t>
            </a:r>
            <a:endParaRPr lang="en-US" sz="2800" dirty="0"/>
          </a:p>
          <a:p>
            <a:pPr marL="0" indent="0">
              <a:spcBef>
                <a:spcPts val="600"/>
              </a:spcBef>
              <a:spcAft>
                <a:spcPts val="600"/>
              </a:spcAft>
              <a:buNone/>
            </a:pPr>
            <a:r>
              <a:rPr lang="en-US" sz="2800" dirty="0"/>
              <a:t>  </a:t>
            </a:r>
            <a:r>
              <a:rPr lang="en-US" sz="2800" dirty="0" smtClean="0"/>
              <a:t>Chambers Creek</a:t>
            </a:r>
            <a:endParaRPr lang="en-US" sz="2800" dirty="0"/>
          </a:p>
          <a:p>
            <a:pPr marL="0" indent="0">
              <a:spcBef>
                <a:spcPts val="600"/>
              </a:spcBef>
              <a:spcAft>
                <a:spcPts val="600"/>
              </a:spcAft>
              <a:buNone/>
            </a:pPr>
            <a:r>
              <a:rPr lang="en-US" sz="2800" dirty="0"/>
              <a:t> </a:t>
            </a:r>
            <a:r>
              <a:rPr lang="en-US" sz="2800" dirty="0" smtClean="0"/>
              <a:t> Clover Creek</a:t>
            </a:r>
            <a:endParaRPr lang="en-US" sz="2800" dirty="0"/>
          </a:p>
          <a:p>
            <a:pPr marL="0" indent="0">
              <a:spcBef>
                <a:spcPts val="600"/>
              </a:spcBef>
              <a:spcAft>
                <a:spcPts val="600"/>
              </a:spcAft>
              <a:buNone/>
            </a:pPr>
            <a:r>
              <a:rPr lang="en-US" sz="2800" dirty="0"/>
              <a:t>  </a:t>
            </a:r>
            <a:r>
              <a:rPr lang="en-US" sz="2800" dirty="0" err="1" smtClean="0"/>
              <a:t>Flett</a:t>
            </a:r>
            <a:r>
              <a:rPr lang="en-US" sz="2800" dirty="0" smtClean="0"/>
              <a:t> Creek</a:t>
            </a:r>
            <a:endParaRPr lang="en-US" sz="2800" dirty="0"/>
          </a:p>
          <a:p>
            <a:pPr marL="0" indent="0">
              <a:spcBef>
                <a:spcPts val="600"/>
              </a:spcBef>
              <a:spcAft>
                <a:spcPts val="600"/>
              </a:spcAft>
              <a:buNone/>
            </a:pPr>
            <a:r>
              <a:rPr lang="en-US" sz="2800" dirty="0" smtClean="0"/>
              <a:t>  Leach </a:t>
            </a:r>
            <a:r>
              <a:rPr lang="en-US" sz="2800" dirty="0"/>
              <a:t>Creek</a:t>
            </a:r>
          </a:p>
          <a:p>
            <a:pPr marL="0" indent="0">
              <a:spcBef>
                <a:spcPts val="600"/>
              </a:spcBef>
              <a:buNone/>
            </a:pPr>
            <a:r>
              <a:rPr lang="en-US" sz="2800" dirty="0"/>
              <a:t>	</a:t>
            </a:r>
            <a:endParaRPr lang="en-US" sz="2600" dirty="0"/>
          </a:p>
        </p:txBody>
      </p:sp>
      <p:pic>
        <p:nvPicPr>
          <p:cNvPr id="4" name="Picture 3" descr="chambers creek exceedence curve"/>
          <p:cNvPicPr>
            <a:picLocks noChangeAspect="1"/>
          </p:cNvPicPr>
          <p:nvPr/>
        </p:nvPicPr>
        <p:blipFill>
          <a:blip r:embed="rId3"/>
          <a:stretch>
            <a:fillRect/>
          </a:stretch>
        </p:blipFill>
        <p:spPr>
          <a:xfrm>
            <a:off x="4829175" y="1720817"/>
            <a:ext cx="6787427" cy="4694051"/>
          </a:xfrm>
          <a:prstGeom prst="rect">
            <a:avLst/>
          </a:prstGeom>
        </p:spPr>
      </p:pic>
    </p:spTree>
    <p:extLst>
      <p:ext uri="{BB962C8B-B14F-4D97-AF65-F5344CB8AC3E}">
        <p14:creationId xmlns:p14="http://schemas.microsoft.com/office/powerpoint/2010/main" val="18528370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42534" y="554735"/>
            <a:ext cx="10396025" cy="1302199"/>
          </a:xfrm>
          <a:noFill/>
        </p:spPr>
        <p:txBody>
          <a:bodyPr>
            <a:normAutofit fontScale="90000"/>
          </a:bodyPr>
          <a:lstStyle/>
          <a:p>
            <a:pPr algn="ctr"/>
            <a:r>
              <a:rPr lang="en-US" b="1" dirty="0" smtClean="0">
                <a:cs typeface="Arial" panose="020B0604020202020204" pitchFamily="34" charset="0"/>
              </a:rPr>
              <a:t>All Year Stream Closures in the WRIA 12 Rule</a:t>
            </a:r>
            <a:br>
              <a:rPr lang="en-US" b="1" dirty="0" smtClean="0">
                <a:cs typeface="Arial" panose="020B0604020202020204" pitchFamily="34" charset="0"/>
              </a:rPr>
            </a:br>
            <a:r>
              <a:rPr lang="en-US" sz="3600" b="1" dirty="0" smtClean="0">
                <a:cs typeface="Arial" panose="020B0604020202020204" pitchFamily="34" charset="0"/>
              </a:rPr>
              <a:t>Are they justified, or can they be seasonal?</a:t>
            </a:r>
            <a:endParaRPr lang="en-US" sz="3600" b="1" dirty="0">
              <a:cs typeface="Arial" panose="020B0604020202020204" pitchFamily="34" charset="0"/>
            </a:endParaRPr>
          </a:p>
        </p:txBody>
      </p:sp>
      <p:sp>
        <p:nvSpPr>
          <p:cNvPr id="2" name="Content Placeholder 1"/>
          <p:cNvSpPr>
            <a:spLocks noGrp="1"/>
          </p:cNvSpPr>
          <p:nvPr>
            <p:ph idx="1"/>
          </p:nvPr>
        </p:nvSpPr>
        <p:spPr>
          <a:xfrm>
            <a:off x="942535" y="1856934"/>
            <a:ext cx="3615397" cy="4557934"/>
          </a:xfrm>
          <a:noFill/>
        </p:spPr>
        <p:txBody>
          <a:bodyPr>
            <a:noAutofit/>
          </a:bodyPr>
          <a:lstStyle/>
          <a:p>
            <a:pPr marL="0" indent="0">
              <a:spcBef>
                <a:spcPts val="600"/>
              </a:spcBef>
              <a:buNone/>
            </a:pPr>
            <a:endParaRPr lang="en-US" sz="2800" dirty="0" smtClean="0"/>
          </a:p>
          <a:p>
            <a:pPr marL="0" indent="0">
              <a:spcBef>
                <a:spcPts val="600"/>
              </a:spcBef>
              <a:spcAft>
                <a:spcPts val="600"/>
              </a:spcAft>
              <a:buNone/>
            </a:pPr>
            <a:r>
              <a:rPr lang="en-US" sz="2800" dirty="0" smtClean="0"/>
              <a:t>WRIA 12 Streams with a long-term hydrograph</a:t>
            </a:r>
            <a:endParaRPr lang="en-US" sz="2800" dirty="0"/>
          </a:p>
          <a:p>
            <a:pPr marL="0" indent="0">
              <a:spcBef>
                <a:spcPts val="600"/>
              </a:spcBef>
              <a:spcAft>
                <a:spcPts val="600"/>
              </a:spcAft>
              <a:buNone/>
            </a:pPr>
            <a:r>
              <a:rPr lang="en-US" sz="2800" dirty="0"/>
              <a:t>  </a:t>
            </a:r>
            <a:r>
              <a:rPr lang="en-US" sz="2800" dirty="0" smtClean="0"/>
              <a:t>Chambers Creek</a:t>
            </a:r>
            <a:endParaRPr lang="en-US" sz="2800" dirty="0"/>
          </a:p>
          <a:p>
            <a:pPr marL="0" indent="0">
              <a:spcBef>
                <a:spcPts val="600"/>
              </a:spcBef>
              <a:spcAft>
                <a:spcPts val="600"/>
              </a:spcAft>
              <a:buNone/>
            </a:pPr>
            <a:r>
              <a:rPr lang="en-US" sz="2800" dirty="0"/>
              <a:t> </a:t>
            </a:r>
            <a:r>
              <a:rPr lang="en-US" sz="2800" dirty="0" smtClean="0"/>
              <a:t> Clover Creek</a:t>
            </a:r>
            <a:endParaRPr lang="en-US" sz="2800" dirty="0"/>
          </a:p>
          <a:p>
            <a:pPr marL="0" indent="0">
              <a:spcBef>
                <a:spcPts val="600"/>
              </a:spcBef>
              <a:spcAft>
                <a:spcPts val="600"/>
              </a:spcAft>
              <a:buNone/>
            </a:pPr>
            <a:r>
              <a:rPr lang="en-US" sz="2800" dirty="0"/>
              <a:t>  </a:t>
            </a:r>
            <a:r>
              <a:rPr lang="en-US" sz="2800" dirty="0" err="1" smtClean="0"/>
              <a:t>Flett</a:t>
            </a:r>
            <a:r>
              <a:rPr lang="en-US" sz="2800" dirty="0" smtClean="0"/>
              <a:t> Creek</a:t>
            </a:r>
            <a:endParaRPr lang="en-US" sz="2800" dirty="0"/>
          </a:p>
          <a:p>
            <a:pPr marL="0" indent="0">
              <a:spcBef>
                <a:spcPts val="600"/>
              </a:spcBef>
              <a:spcAft>
                <a:spcPts val="600"/>
              </a:spcAft>
              <a:buNone/>
            </a:pPr>
            <a:r>
              <a:rPr lang="en-US" sz="2800" dirty="0" smtClean="0"/>
              <a:t>  Leach </a:t>
            </a:r>
            <a:r>
              <a:rPr lang="en-US" sz="2800" dirty="0"/>
              <a:t>Creek</a:t>
            </a:r>
          </a:p>
          <a:p>
            <a:pPr marL="0" indent="0">
              <a:spcBef>
                <a:spcPts val="600"/>
              </a:spcBef>
              <a:buNone/>
            </a:pPr>
            <a:r>
              <a:rPr lang="en-US" sz="2800" dirty="0"/>
              <a:t>	</a:t>
            </a:r>
            <a:endParaRPr lang="en-US" sz="2600" dirty="0"/>
          </a:p>
        </p:txBody>
      </p:sp>
      <p:pic>
        <p:nvPicPr>
          <p:cNvPr id="4" name="Picture 3" descr="clover creek exceedence curves"/>
          <p:cNvPicPr>
            <a:picLocks noChangeAspect="1"/>
          </p:cNvPicPr>
          <p:nvPr/>
        </p:nvPicPr>
        <p:blipFill>
          <a:blip r:embed="rId3"/>
          <a:stretch>
            <a:fillRect/>
          </a:stretch>
        </p:blipFill>
        <p:spPr>
          <a:xfrm>
            <a:off x="4981433" y="1746913"/>
            <a:ext cx="6628927" cy="4667955"/>
          </a:xfrm>
          <a:prstGeom prst="rect">
            <a:avLst/>
          </a:prstGeom>
        </p:spPr>
      </p:pic>
    </p:spTree>
    <p:extLst>
      <p:ext uri="{BB962C8B-B14F-4D97-AF65-F5344CB8AC3E}">
        <p14:creationId xmlns:p14="http://schemas.microsoft.com/office/powerpoint/2010/main" val="36576027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42534" y="554735"/>
            <a:ext cx="10396025" cy="1302199"/>
          </a:xfrm>
          <a:noFill/>
        </p:spPr>
        <p:txBody>
          <a:bodyPr>
            <a:normAutofit fontScale="90000"/>
          </a:bodyPr>
          <a:lstStyle/>
          <a:p>
            <a:pPr algn="ctr"/>
            <a:r>
              <a:rPr lang="en-US" b="1" dirty="0" smtClean="0">
                <a:cs typeface="Arial" panose="020B0604020202020204" pitchFamily="34" charset="0"/>
              </a:rPr>
              <a:t>All Year Stream Closures in the WRIA 12 Rule</a:t>
            </a:r>
            <a:br>
              <a:rPr lang="en-US" b="1" dirty="0" smtClean="0">
                <a:cs typeface="Arial" panose="020B0604020202020204" pitchFamily="34" charset="0"/>
              </a:rPr>
            </a:br>
            <a:r>
              <a:rPr lang="en-US" sz="3600" b="1" dirty="0" smtClean="0">
                <a:cs typeface="Arial" panose="020B0604020202020204" pitchFamily="34" charset="0"/>
              </a:rPr>
              <a:t>Are they justified, or can they be seasonal?</a:t>
            </a:r>
            <a:endParaRPr lang="en-US" sz="3600" b="1" dirty="0">
              <a:cs typeface="Arial" panose="020B0604020202020204" pitchFamily="34" charset="0"/>
            </a:endParaRPr>
          </a:p>
        </p:txBody>
      </p:sp>
      <p:sp>
        <p:nvSpPr>
          <p:cNvPr id="2" name="Content Placeholder 1"/>
          <p:cNvSpPr>
            <a:spLocks noGrp="1"/>
          </p:cNvSpPr>
          <p:nvPr>
            <p:ph idx="1"/>
          </p:nvPr>
        </p:nvSpPr>
        <p:spPr>
          <a:xfrm>
            <a:off x="942535" y="1856934"/>
            <a:ext cx="3615397" cy="4557934"/>
          </a:xfrm>
          <a:noFill/>
        </p:spPr>
        <p:txBody>
          <a:bodyPr>
            <a:noAutofit/>
          </a:bodyPr>
          <a:lstStyle/>
          <a:p>
            <a:pPr marL="0" indent="0">
              <a:spcBef>
                <a:spcPts val="600"/>
              </a:spcBef>
              <a:buNone/>
            </a:pPr>
            <a:endParaRPr lang="en-US" sz="2800" dirty="0" smtClean="0"/>
          </a:p>
          <a:p>
            <a:pPr marL="0" indent="0">
              <a:spcBef>
                <a:spcPts val="600"/>
              </a:spcBef>
              <a:spcAft>
                <a:spcPts val="600"/>
              </a:spcAft>
              <a:buNone/>
            </a:pPr>
            <a:r>
              <a:rPr lang="en-US" sz="2800" dirty="0" smtClean="0"/>
              <a:t>WRIA 12 Streams with a long-term hydrograph</a:t>
            </a:r>
            <a:endParaRPr lang="en-US" sz="2800" dirty="0"/>
          </a:p>
          <a:p>
            <a:pPr marL="0" indent="0">
              <a:spcBef>
                <a:spcPts val="600"/>
              </a:spcBef>
              <a:spcAft>
                <a:spcPts val="600"/>
              </a:spcAft>
              <a:buNone/>
            </a:pPr>
            <a:r>
              <a:rPr lang="en-US" sz="2800" dirty="0"/>
              <a:t>  </a:t>
            </a:r>
            <a:r>
              <a:rPr lang="en-US" sz="2800" dirty="0" smtClean="0"/>
              <a:t>Chambers Creek</a:t>
            </a:r>
            <a:endParaRPr lang="en-US" sz="2800" dirty="0"/>
          </a:p>
          <a:p>
            <a:pPr marL="0" indent="0">
              <a:spcBef>
                <a:spcPts val="600"/>
              </a:spcBef>
              <a:spcAft>
                <a:spcPts val="600"/>
              </a:spcAft>
              <a:buNone/>
            </a:pPr>
            <a:r>
              <a:rPr lang="en-US" sz="2800" dirty="0"/>
              <a:t> </a:t>
            </a:r>
            <a:r>
              <a:rPr lang="en-US" sz="2800" dirty="0" smtClean="0"/>
              <a:t> Clover Creek</a:t>
            </a:r>
            <a:endParaRPr lang="en-US" sz="2800" dirty="0"/>
          </a:p>
          <a:p>
            <a:pPr marL="0" indent="0">
              <a:spcBef>
                <a:spcPts val="600"/>
              </a:spcBef>
              <a:spcAft>
                <a:spcPts val="600"/>
              </a:spcAft>
              <a:buNone/>
            </a:pPr>
            <a:r>
              <a:rPr lang="en-US" sz="2800" dirty="0"/>
              <a:t>  </a:t>
            </a:r>
            <a:r>
              <a:rPr lang="en-US" sz="2800" dirty="0" err="1" smtClean="0"/>
              <a:t>Flett</a:t>
            </a:r>
            <a:r>
              <a:rPr lang="en-US" sz="2800" dirty="0" smtClean="0"/>
              <a:t> Creek</a:t>
            </a:r>
            <a:endParaRPr lang="en-US" sz="2800" dirty="0"/>
          </a:p>
          <a:p>
            <a:pPr marL="0" indent="0">
              <a:spcBef>
                <a:spcPts val="600"/>
              </a:spcBef>
              <a:spcAft>
                <a:spcPts val="600"/>
              </a:spcAft>
              <a:buNone/>
            </a:pPr>
            <a:r>
              <a:rPr lang="en-US" sz="2800" dirty="0" smtClean="0"/>
              <a:t>  Leach </a:t>
            </a:r>
            <a:r>
              <a:rPr lang="en-US" sz="2800" dirty="0"/>
              <a:t>Creek</a:t>
            </a:r>
          </a:p>
          <a:p>
            <a:pPr marL="0" indent="0">
              <a:spcBef>
                <a:spcPts val="600"/>
              </a:spcBef>
              <a:buNone/>
            </a:pPr>
            <a:r>
              <a:rPr lang="en-US" sz="2800" dirty="0"/>
              <a:t>	</a:t>
            </a:r>
            <a:endParaRPr lang="en-US" sz="2600" dirty="0"/>
          </a:p>
        </p:txBody>
      </p:sp>
      <p:pic>
        <p:nvPicPr>
          <p:cNvPr id="5" name="Picture 4" descr="flett creek exceedence curves"/>
          <p:cNvPicPr>
            <a:picLocks noChangeAspect="1"/>
          </p:cNvPicPr>
          <p:nvPr/>
        </p:nvPicPr>
        <p:blipFill>
          <a:blip r:embed="rId3"/>
          <a:stretch>
            <a:fillRect/>
          </a:stretch>
        </p:blipFill>
        <p:spPr>
          <a:xfrm>
            <a:off x="4843463" y="1733266"/>
            <a:ext cx="6787517" cy="4681602"/>
          </a:xfrm>
          <a:prstGeom prst="rect">
            <a:avLst/>
          </a:prstGeom>
        </p:spPr>
      </p:pic>
    </p:spTree>
    <p:extLst>
      <p:ext uri="{BB962C8B-B14F-4D97-AF65-F5344CB8AC3E}">
        <p14:creationId xmlns:p14="http://schemas.microsoft.com/office/powerpoint/2010/main" val="19316382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spcAft>
                <a:spcPts val="600"/>
              </a:spcAft>
            </a:pPr>
            <a:r>
              <a:rPr lang="en-US" b="1" dirty="0" smtClean="0"/>
              <a:t>“Base </a:t>
            </a:r>
            <a:r>
              <a:rPr lang="en-US" b="1" dirty="0"/>
              <a:t>F</a:t>
            </a:r>
            <a:r>
              <a:rPr lang="en-US" b="1" dirty="0" smtClean="0"/>
              <a:t>low”, “Minimum </a:t>
            </a:r>
            <a:r>
              <a:rPr lang="en-US" b="1" dirty="0"/>
              <a:t>F</a:t>
            </a:r>
            <a:r>
              <a:rPr lang="en-US" b="1" dirty="0" smtClean="0"/>
              <a:t>low” </a:t>
            </a:r>
            <a:br>
              <a:rPr lang="en-US" b="1" dirty="0" smtClean="0"/>
            </a:br>
            <a:r>
              <a:rPr lang="en-US" b="1" dirty="0" smtClean="0"/>
              <a:t> What does it mean?</a:t>
            </a:r>
            <a:endParaRPr lang="en-US" b="1" dirty="0"/>
          </a:p>
        </p:txBody>
      </p:sp>
      <p:sp>
        <p:nvSpPr>
          <p:cNvPr id="3" name="Content Placeholder 2"/>
          <p:cNvSpPr>
            <a:spLocks noGrp="1"/>
          </p:cNvSpPr>
          <p:nvPr>
            <p:ph idx="1"/>
          </p:nvPr>
        </p:nvSpPr>
        <p:spPr>
          <a:xfrm>
            <a:off x="1143001" y="2185639"/>
            <a:ext cx="9875520" cy="4014439"/>
          </a:xfrm>
        </p:spPr>
        <p:txBody>
          <a:bodyPr>
            <a:noAutofit/>
          </a:bodyPr>
          <a:lstStyle/>
          <a:p>
            <a:pPr marL="227013" indent="-227013">
              <a:spcBef>
                <a:spcPts val="1200"/>
              </a:spcBef>
              <a:spcAft>
                <a:spcPts val="1200"/>
              </a:spcAft>
              <a:buFont typeface="Wingdings" panose="05000000000000000000" pitchFamily="2" charset="2"/>
              <a:buChar char="S"/>
            </a:pPr>
            <a:r>
              <a:rPr lang="en-US" sz="2800" b="1" dirty="0">
                <a:solidFill>
                  <a:schemeClr val="tx1"/>
                </a:solidFill>
              </a:rPr>
              <a:t>Definitions and consequences</a:t>
            </a:r>
          </a:p>
          <a:p>
            <a:pPr marL="227013" indent="-227013">
              <a:spcBef>
                <a:spcPts val="600"/>
              </a:spcBef>
              <a:spcAft>
                <a:spcPts val="600"/>
              </a:spcAft>
              <a:buFont typeface="Wingdings" panose="05000000000000000000" pitchFamily="2" charset="2"/>
              <a:buChar char="S"/>
            </a:pPr>
            <a:r>
              <a:rPr lang="en-US" sz="2800" b="1" dirty="0">
                <a:solidFill>
                  <a:schemeClr val="tx1"/>
                </a:solidFill>
              </a:rPr>
              <a:t>Hydrology: streamflow from groundwater discharge  </a:t>
            </a:r>
            <a:r>
              <a:rPr lang="en-US" sz="2800" dirty="0">
                <a:solidFill>
                  <a:srgbClr val="FFFF00"/>
                </a:solidFill>
              </a:rPr>
              <a:t>	</a:t>
            </a:r>
            <a:endParaRPr lang="en-US" sz="2800" dirty="0" smtClean="0">
              <a:solidFill>
                <a:srgbClr val="FFFF00"/>
              </a:solidFill>
            </a:endParaRPr>
          </a:p>
          <a:p>
            <a:pPr marL="514350" indent="0">
              <a:spcBef>
                <a:spcPts val="0"/>
              </a:spcBef>
              <a:spcAft>
                <a:spcPts val="1200"/>
              </a:spcAft>
              <a:buNone/>
            </a:pPr>
            <a:r>
              <a:rPr lang="en-US" sz="2800" dirty="0" smtClean="0"/>
              <a:t>This </a:t>
            </a:r>
            <a:r>
              <a:rPr lang="en-US" sz="2800" dirty="0"/>
              <a:t>hydrologic minimum is similar to drought </a:t>
            </a:r>
            <a:r>
              <a:rPr lang="en-US" sz="2800" dirty="0" smtClean="0"/>
              <a:t>conditions </a:t>
            </a:r>
            <a:r>
              <a:rPr lang="en-US" sz="2800" dirty="0"/>
              <a:t>and does not provide much protection for the </a:t>
            </a:r>
            <a:r>
              <a:rPr lang="en-US" sz="2800" dirty="0" smtClean="0"/>
              <a:t>instream </a:t>
            </a:r>
            <a:r>
              <a:rPr lang="en-US" sz="2800" dirty="0"/>
              <a:t>resource</a:t>
            </a:r>
          </a:p>
          <a:p>
            <a:pPr marL="227013" indent="-227013">
              <a:spcBef>
                <a:spcPts val="600"/>
              </a:spcBef>
              <a:buFont typeface="Wingdings" panose="05000000000000000000" pitchFamily="2" charset="2"/>
              <a:buChar char="S"/>
            </a:pPr>
            <a:r>
              <a:rPr lang="en-US" sz="2800" b="1" dirty="0" smtClean="0">
                <a:solidFill>
                  <a:schemeClr val="tx1"/>
                </a:solidFill>
              </a:rPr>
              <a:t>Resource-Focused</a:t>
            </a:r>
            <a:r>
              <a:rPr lang="en-US" sz="2800" b="1" dirty="0">
                <a:solidFill>
                  <a:schemeClr val="tx1"/>
                </a:solidFill>
              </a:rPr>
              <a:t>: streamflow needed to protect or preserve the </a:t>
            </a:r>
            <a:r>
              <a:rPr lang="en-US" sz="2800" b="1" dirty="0" smtClean="0">
                <a:solidFill>
                  <a:schemeClr val="tx1"/>
                </a:solidFill>
              </a:rPr>
              <a:t>resource</a:t>
            </a:r>
          </a:p>
          <a:p>
            <a:pPr marL="571500" indent="0">
              <a:spcBef>
                <a:spcPts val="600"/>
              </a:spcBef>
              <a:buNone/>
            </a:pPr>
            <a:r>
              <a:rPr lang="en-US" sz="2800" dirty="0" smtClean="0"/>
              <a:t>This </a:t>
            </a:r>
            <a:r>
              <a:rPr lang="en-US" sz="2800" dirty="0"/>
              <a:t>usually leads to flows higher than the hydrologic </a:t>
            </a:r>
            <a:r>
              <a:rPr lang="en-US" sz="2800" dirty="0" smtClean="0"/>
              <a:t>minimum</a:t>
            </a:r>
            <a:r>
              <a:rPr lang="en-US" sz="2800" dirty="0"/>
              <a:t>, but it provided a better level of protection</a:t>
            </a:r>
          </a:p>
        </p:txBody>
      </p:sp>
    </p:spTree>
    <p:extLst>
      <p:ext uri="{BB962C8B-B14F-4D97-AF65-F5344CB8AC3E}">
        <p14:creationId xmlns:p14="http://schemas.microsoft.com/office/powerpoint/2010/main" val="26227692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172" y="3273096"/>
            <a:ext cx="3418593" cy="2801731"/>
          </a:xfrm>
        </p:spPr>
        <p:txBody>
          <a:bodyPr>
            <a:normAutofit/>
          </a:bodyPr>
          <a:lstStyle/>
          <a:p>
            <a:r>
              <a:rPr lang="en-US" sz="2800" dirty="0">
                <a:solidFill>
                  <a:srgbClr val="002060"/>
                </a:solidFill>
              </a:rPr>
              <a:t>Forrest Olson (1983) found that higher summer flows resulted in more </a:t>
            </a:r>
            <a:r>
              <a:rPr lang="en-US" sz="2800" dirty="0" err="1">
                <a:solidFill>
                  <a:srgbClr val="002060"/>
                </a:solidFill>
              </a:rPr>
              <a:t>coho</a:t>
            </a:r>
            <a:r>
              <a:rPr lang="en-US" sz="2800" dirty="0">
                <a:solidFill>
                  <a:srgbClr val="002060"/>
                </a:solidFill>
              </a:rPr>
              <a:t> adults returning two years later </a:t>
            </a:r>
          </a:p>
        </p:txBody>
      </p:sp>
      <p:pic>
        <p:nvPicPr>
          <p:cNvPr id="5" name="Picture 3" descr="graph of water vs coho"/>
          <p:cNvPicPr>
            <a:picLocks noChangeAspect="1" noChangeArrowheads="1"/>
          </p:cNvPicPr>
          <p:nvPr/>
        </p:nvPicPr>
        <p:blipFill rotWithShape="1">
          <a:blip r:embed="rId3" cstate="print"/>
          <a:srcRect l="14715" t="14955" r="16621" b="38512"/>
          <a:stretch/>
        </p:blipFill>
        <p:spPr bwMode="auto">
          <a:xfrm>
            <a:off x="4221481" y="471488"/>
            <a:ext cx="7970519" cy="5943599"/>
          </a:xfrm>
          <a:prstGeom prst="rect">
            <a:avLst/>
          </a:prstGeom>
          <a:noFill/>
          <a:ln w="9525">
            <a:noFill/>
            <a:miter lim="800000"/>
            <a:headEnd/>
            <a:tailEnd/>
          </a:ln>
        </p:spPr>
      </p:pic>
      <p:sp>
        <p:nvSpPr>
          <p:cNvPr id="4" name="Rectangle 3"/>
          <p:cNvSpPr/>
          <p:nvPr/>
        </p:nvSpPr>
        <p:spPr>
          <a:xfrm>
            <a:off x="799172" y="718551"/>
            <a:ext cx="3422309" cy="2554545"/>
          </a:xfrm>
          <a:prstGeom prst="rect">
            <a:avLst/>
          </a:prstGeom>
        </p:spPr>
        <p:txBody>
          <a:bodyPr wrap="square">
            <a:spAutoFit/>
          </a:bodyPr>
          <a:lstStyle/>
          <a:p>
            <a:r>
              <a:rPr lang="en-US" sz="4000" b="1" dirty="0" smtClean="0">
                <a:latin typeface="Calibri" panose="020F0502020204030204" pitchFamily="34" charset="0"/>
              </a:rPr>
              <a:t>Hydrology vs. Resource Focused Definition</a:t>
            </a:r>
            <a:endParaRPr lang="en-US" sz="4000" b="1" dirty="0">
              <a:latin typeface="Calibri" panose="020F0502020204030204" pitchFamily="34" charset="0"/>
            </a:endParaRPr>
          </a:p>
        </p:txBody>
      </p:sp>
      <p:sp>
        <p:nvSpPr>
          <p:cNvPr id="6" name="Content Placeholder 5"/>
          <p:cNvSpPr>
            <a:spLocks noGrp="1"/>
          </p:cNvSpPr>
          <p:nvPr>
            <p:ph idx="1"/>
          </p:nvPr>
        </p:nvSpPr>
        <p:spPr/>
        <p:txBody>
          <a:bodyPr/>
          <a:lstStyle/>
          <a:p>
            <a:endParaRPr lang="en-US"/>
          </a:p>
        </p:txBody>
      </p:sp>
    </p:spTree>
    <p:extLst>
      <p:ext uri="{BB962C8B-B14F-4D97-AF65-F5344CB8AC3E}">
        <p14:creationId xmlns:p14="http://schemas.microsoft.com/office/powerpoint/2010/main" val="2989317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p:nvPr>
        </p:nvSpPr>
        <p:spPr/>
        <p:txBody>
          <a:bodyPr/>
          <a:lstStyle/>
          <a:p>
            <a:r>
              <a:rPr lang="en-US" b="1" dirty="0">
                <a:solidFill>
                  <a:srgbClr val="000000"/>
                </a:solidFill>
              </a:rPr>
              <a:t>Instream Resource Rules 1980-1985</a:t>
            </a:r>
            <a:r>
              <a:rPr lang="en-US" dirty="0">
                <a:solidFill>
                  <a:srgbClr val="000000"/>
                </a:solidFill>
              </a:rPr>
              <a:t/>
            </a:r>
            <a:br>
              <a:rPr lang="en-US" dirty="0">
                <a:solidFill>
                  <a:srgbClr val="000000"/>
                </a:solidFill>
              </a:rPr>
            </a:br>
            <a:endParaRPr lang="en-US" dirty="0"/>
          </a:p>
        </p:txBody>
      </p:sp>
      <p:sp>
        <p:nvSpPr>
          <p:cNvPr id="3" name="Content Placeholder 2"/>
          <p:cNvSpPr>
            <a:spLocks noGrp="1"/>
          </p:cNvSpPr>
          <p:nvPr>
            <p:ph idx="4294967295"/>
          </p:nvPr>
        </p:nvSpPr>
        <p:spPr>
          <a:xfrm>
            <a:off x="742131" y="2011933"/>
            <a:ext cx="4464050" cy="4430712"/>
          </a:xfrm>
        </p:spPr>
        <p:txBody>
          <a:bodyPr>
            <a:normAutofit/>
          </a:bodyPr>
          <a:lstStyle/>
          <a:p>
            <a:pPr>
              <a:buFont typeface="Wingdings" panose="05000000000000000000" pitchFamily="2" charset="2"/>
              <a:buChar char="S"/>
            </a:pPr>
            <a:r>
              <a:rPr lang="en-US" sz="2800" dirty="0"/>
              <a:t>Several </a:t>
            </a:r>
            <a:r>
              <a:rPr lang="en-US" sz="2800" dirty="0" smtClean="0"/>
              <a:t>models/methods </a:t>
            </a:r>
            <a:r>
              <a:rPr lang="en-US" sz="2800" dirty="0"/>
              <a:t>were developed in the 1970s, but were not </a:t>
            </a:r>
            <a:r>
              <a:rPr lang="en-US" sz="2800" dirty="0" smtClean="0"/>
              <a:t>factors until this second </a:t>
            </a:r>
            <a:r>
              <a:rPr lang="en-US" sz="2800" dirty="0"/>
              <a:t>phase.</a:t>
            </a:r>
          </a:p>
          <a:p>
            <a:pPr>
              <a:buFont typeface="Wingdings" panose="05000000000000000000" pitchFamily="2" charset="2"/>
              <a:buChar char="S"/>
            </a:pPr>
            <a:r>
              <a:rPr lang="en-US" sz="2800" dirty="0">
                <a:solidFill>
                  <a:srgbClr val="002060"/>
                </a:solidFill>
              </a:rPr>
              <a:t>The </a:t>
            </a:r>
            <a:r>
              <a:rPr lang="en-US" sz="2800" dirty="0" smtClean="0">
                <a:solidFill>
                  <a:srgbClr val="002060"/>
                </a:solidFill>
              </a:rPr>
              <a:t>most common for ISF rules were the </a:t>
            </a:r>
            <a:r>
              <a:rPr lang="en-US" sz="2800" b="1" dirty="0" smtClean="0">
                <a:solidFill>
                  <a:srgbClr val="002060"/>
                </a:solidFill>
              </a:rPr>
              <a:t>Toe-Width </a:t>
            </a:r>
            <a:r>
              <a:rPr lang="en-US" sz="2800" b="1" dirty="0">
                <a:solidFill>
                  <a:srgbClr val="002060"/>
                </a:solidFill>
              </a:rPr>
              <a:t>Method and </a:t>
            </a:r>
            <a:r>
              <a:rPr lang="en-US" sz="2800" b="1" dirty="0" smtClean="0">
                <a:solidFill>
                  <a:srgbClr val="002060"/>
                </a:solidFill>
              </a:rPr>
              <a:t>the PHABSIM model </a:t>
            </a:r>
            <a:r>
              <a:rPr lang="en-US" sz="2800" dirty="0" smtClean="0">
                <a:solidFill>
                  <a:srgbClr val="002060"/>
                </a:solidFill>
              </a:rPr>
              <a:t>(Physical </a:t>
            </a:r>
            <a:r>
              <a:rPr lang="en-US" sz="2800" dirty="0" err="1">
                <a:solidFill>
                  <a:srgbClr val="002060"/>
                </a:solidFill>
              </a:rPr>
              <a:t>HABitat</a:t>
            </a:r>
            <a:r>
              <a:rPr lang="en-US" sz="2800" dirty="0">
                <a:solidFill>
                  <a:srgbClr val="002060"/>
                </a:solidFill>
              </a:rPr>
              <a:t> </a:t>
            </a:r>
            <a:r>
              <a:rPr lang="en-US" sz="2800" dirty="0" err="1" smtClean="0">
                <a:solidFill>
                  <a:srgbClr val="002060"/>
                </a:solidFill>
              </a:rPr>
              <a:t>SIMulation</a:t>
            </a:r>
            <a:r>
              <a:rPr lang="en-US" sz="2800" dirty="0" smtClean="0">
                <a:solidFill>
                  <a:srgbClr val="002060"/>
                </a:solidFill>
              </a:rPr>
              <a:t>)</a:t>
            </a:r>
            <a:endParaRPr lang="en-US" sz="2800" dirty="0">
              <a:solidFill>
                <a:srgbClr val="002060"/>
              </a:solidFill>
            </a:endParaRPr>
          </a:p>
        </p:txBody>
      </p:sp>
      <p:sp>
        <p:nvSpPr>
          <p:cNvPr id="4" name="Rectangle 2"/>
          <p:cNvSpPr>
            <a:spLocks noChangeArrowheads="1"/>
          </p:cNvSpPr>
          <p:nvPr/>
        </p:nvSpPr>
        <p:spPr bwMode="auto">
          <a:xfrm>
            <a:off x="741872" y="576148"/>
            <a:ext cx="4464309" cy="1200329"/>
          </a:xfrm>
          <a:prstGeom prst="rect">
            <a:avLst/>
          </a:prstGeom>
          <a:noFill/>
          <a:ln w="9525">
            <a:noFill/>
            <a:miter lim="800000"/>
            <a:headEnd/>
            <a:tailEnd/>
          </a:ln>
        </p:spPr>
        <p:txBody>
          <a:bodyPr wrap="square">
            <a:spAutoFit/>
          </a:bodyPr>
          <a:lstStyle/>
          <a:p>
            <a:pPr algn="ctr"/>
            <a:r>
              <a:rPr lang="en-US" sz="3600" b="1" dirty="0">
                <a:solidFill>
                  <a:srgbClr val="000000"/>
                </a:solidFill>
                <a:latin typeface="Calibri" panose="020F0502020204030204" pitchFamily="34" charset="0"/>
              </a:rPr>
              <a:t>Instream </a:t>
            </a:r>
            <a:r>
              <a:rPr lang="en-US" sz="3600" b="1" dirty="0" smtClean="0">
                <a:solidFill>
                  <a:srgbClr val="000000"/>
                </a:solidFill>
                <a:latin typeface="Calibri" panose="020F0502020204030204" pitchFamily="34" charset="0"/>
              </a:rPr>
              <a:t>Resource </a:t>
            </a:r>
            <a:r>
              <a:rPr lang="en-US" sz="3600" b="1" dirty="0">
                <a:solidFill>
                  <a:srgbClr val="000000"/>
                </a:solidFill>
                <a:latin typeface="Calibri" panose="020F0502020204030204" pitchFamily="34" charset="0"/>
              </a:rPr>
              <a:t>Rules </a:t>
            </a:r>
            <a:r>
              <a:rPr lang="en-US" sz="3600" b="1" dirty="0" smtClean="0">
                <a:solidFill>
                  <a:srgbClr val="000000"/>
                </a:solidFill>
                <a:latin typeface="Calibri" panose="020F0502020204030204" pitchFamily="34" charset="0"/>
              </a:rPr>
              <a:t>1980-1985</a:t>
            </a:r>
            <a:endParaRPr lang="en-US" sz="3600" dirty="0">
              <a:solidFill>
                <a:srgbClr val="000000"/>
              </a:solidFill>
              <a:latin typeface="Calibri" panose="020F0502020204030204" pitchFamily="34" charset="0"/>
            </a:endParaRPr>
          </a:p>
        </p:txBody>
      </p:sp>
      <p:pic>
        <p:nvPicPr>
          <p:cNvPr id="2" name="bulltroutdigging1" descr="bull trout digg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9461" b="1223"/>
          <a:stretch/>
        </p:blipFill>
        <p:spPr>
          <a:xfrm>
            <a:off x="5417024" y="440050"/>
            <a:ext cx="6774976" cy="6002595"/>
          </a:xfrm>
          <a:prstGeom prst="rect">
            <a:avLst/>
          </a:prstGeom>
        </p:spPr>
      </p:pic>
    </p:spTree>
    <p:extLst>
      <p:ext uri="{BB962C8B-B14F-4D97-AF65-F5344CB8AC3E}">
        <p14:creationId xmlns:p14="http://schemas.microsoft.com/office/powerpoint/2010/main" val="322219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ChangeArrowheads="1"/>
          </p:cNvSpPr>
          <p:nvPr/>
        </p:nvSpPr>
        <p:spPr bwMode="auto">
          <a:xfrm>
            <a:off x="737419" y="565356"/>
            <a:ext cx="2433484" cy="1754326"/>
          </a:xfrm>
          <a:prstGeom prst="rect">
            <a:avLst/>
          </a:prstGeom>
          <a:noFill/>
          <a:ln w="9525">
            <a:noFill/>
            <a:miter lim="800000"/>
            <a:headEnd/>
            <a:tailEnd/>
          </a:ln>
        </p:spPr>
        <p:txBody>
          <a:bodyPr wrap="square">
            <a:spAutoFit/>
          </a:bodyPr>
          <a:lstStyle/>
          <a:p>
            <a:pPr algn="ctr"/>
            <a:r>
              <a:rPr lang="en-US" sz="3600" b="1" dirty="0">
                <a:solidFill>
                  <a:srgbClr val="000000"/>
                </a:solidFill>
                <a:latin typeface="Calibri" panose="020F0502020204030204" pitchFamily="34" charset="0"/>
              </a:rPr>
              <a:t>Instream Flow </a:t>
            </a:r>
            <a:r>
              <a:rPr lang="en-US" sz="3600" b="1" dirty="0" smtClean="0">
                <a:solidFill>
                  <a:srgbClr val="000000"/>
                </a:solidFill>
                <a:latin typeface="Calibri" panose="020F0502020204030204" pitchFamily="34" charset="0"/>
              </a:rPr>
              <a:t>Rules 1980-1985</a:t>
            </a:r>
            <a:endParaRPr lang="en-US" sz="3600" dirty="0">
              <a:solidFill>
                <a:srgbClr val="000000"/>
              </a:solidFill>
              <a:latin typeface="Calibri" panose="020F0502020204030204" pitchFamily="34" charset="0"/>
            </a:endParaRPr>
          </a:p>
        </p:txBody>
      </p:sp>
      <p:sp>
        <p:nvSpPr>
          <p:cNvPr id="4" name="Rectangle 2"/>
          <p:cNvSpPr>
            <a:spLocks noChangeArrowheads="1"/>
          </p:cNvSpPr>
          <p:nvPr/>
        </p:nvSpPr>
        <p:spPr bwMode="auto">
          <a:xfrm>
            <a:off x="737418" y="2798345"/>
            <a:ext cx="2669459" cy="3046988"/>
          </a:xfrm>
          <a:prstGeom prst="rect">
            <a:avLst/>
          </a:prstGeom>
          <a:noFill/>
          <a:ln w="9525">
            <a:noFill/>
            <a:miter lim="800000"/>
            <a:headEnd/>
            <a:tailEnd/>
          </a:ln>
        </p:spPr>
        <p:txBody>
          <a:bodyPr wrap="square">
            <a:spAutoFit/>
          </a:bodyPr>
          <a:lstStyle/>
          <a:p>
            <a:pPr algn="ctr"/>
            <a:r>
              <a:rPr lang="en-US" sz="3200" b="1" dirty="0" smtClean="0">
                <a:solidFill>
                  <a:srgbClr val="002060"/>
                </a:solidFill>
                <a:latin typeface="Calibri" panose="020F0502020204030204" pitchFamily="34" charset="0"/>
              </a:rPr>
              <a:t>A hybrid between habitat based ISFs and the hydrologic method</a:t>
            </a:r>
            <a:endParaRPr lang="en-US" sz="3200" dirty="0">
              <a:solidFill>
                <a:srgbClr val="002060"/>
              </a:solidFill>
              <a:latin typeface="Calibri" panose="020F0502020204030204" pitchFamily="34" charset="0"/>
            </a:endParaRPr>
          </a:p>
        </p:txBody>
      </p:sp>
      <p:pic>
        <p:nvPicPr>
          <p:cNvPr id="3" name="Picture 2" descr="Instream flow rule"/>
          <p:cNvPicPr>
            <a:picLocks noChangeAspect="1"/>
          </p:cNvPicPr>
          <p:nvPr/>
        </p:nvPicPr>
        <p:blipFill>
          <a:blip r:embed="rId3"/>
          <a:stretch>
            <a:fillRect/>
          </a:stretch>
        </p:blipFill>
        <p:spPr>
          <a:xfrm>
            <a:off x="3528833" y="442452"/>
            <a:ext cx="8663167" cy="5992652"/>
          </a:xfrm>
          <a:prstGeom prst="rect">
            <a:avLst/>
          </a:prstGeom>
        </p:spPr>
      </p:pic>
      <p:sp>
        <p:nvSpPr>
          <p:cNvPr id="2" name="Title 1" hidden="1"/>
          <p:cNvSpPr>
            <a:spLocks noGrp="1"/>
          </p:cNvSpPr>
          <p:nvPr>
            <p:ph type="title"/>
          </p:nvPr>
        </p:nvSpPr>
        <p:spPr/>
        <p:txBody>
          <a:bodyPr/>
          <a:lstStyle/>
          <a:p>
            <a:r>
              <a:rPr lang="en-US" b="1" dirty="0">
                <a:solidFill>
                  <a:srgbClr val="000000"/>
                </a:solidFill>
              </a:rPr>
              <a:t>Instream Resource Rules 1980-1985</a:t>
            </a:r>
            <a:r>
              <a:rPr lang="en-US" dirty="0">
                <a:solidFill>
                  <a:srgbClr val="000000"/>
                </a:solidFill>
              </a:rPr>
              <a:t/>
            </a:r>
            <a:br>
              <a:rPr lang="en-US" dirty="0">
                <a:solidFill>
                  <a:srgbClr val="000000"/>
                </a:solidFill>
              </a:rPr>
            </a:br>
            <a:r>
              <a:rPr lang="en-US" dirty="0" smtClean="0">
                <a:solidFill>
                  <a:srgbClr val="000000"/>
                </a:solidFill>
              </a:rPr>
              <a:t> continued </a:t>
            </a:r>
            <a:endParaRPr lang="en-US" dirty="0"/>
          </a:p>
        </p:txBody>
      </p:sp>
    </p:spTree>
    <p:extLst>
      <p:ext uri="{BB962C8B-B14F-4D97-AF65-F5344CB8AC3E}">
        <p14:creationId xmlns:p14="http://schemas.microsoft.com/office/powerpoint/2010/main" val="28265064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ientists measuring river."/>
          <p:cNvPicPr>
            <a:picLocks noChangeAspect="1"/>
          </p:cNvPicPr>
          <p:nvPr/>
        </p:nvPicPr>
        <p:blipFill rotWithShape="1">
          <a:blip r:embed="rId3" cstate="print"/>
          <a:srcRect l="23062" t="11785" r="3111" b="2529"/>
          <a:stretch/>
        </p:blipFill>
        <p:spPr>
          <a:xfrm>
            <a:off x="5316279" y="448887"/>
            <a:ext cx="6856671" cy="5968539"/>
          </a:xfrm>
          <a:prstGeom prst="rect">
            <a:avLst/>
          </a:prstGeom>
        </p:spPr>
      </p:pic>
      <p:sp>
        <p:nvSpPr>
          <p:cNvPr id="2" name="Title 1" hidden="1"/>
          <p:cNvSpPr>
            <a:spLocks noGrp="1"/>
          </p:cNvSpPr>
          <p:nvPr>
            <p:ph type="title"/>
          </p:nvPr>
        </p:nvSpPr>
        <p:spPr/>
        <p:txBody>
          <a:bodyPr>
            <a:normAutofit fontScale="90000"/>
          </a:bodyPr>
          <a:lstStyle/>
          <a:p>
            <a:r>
              <a:rPr lang="en-US" b="1" dirty="0">
                <a:solidFill>
                  <a:srgbClr val="000000"/>
                </a:solidFill>
              </a:rPr>
              <a:t>Instream Resource Rules  1986-2000: </a:t>
            </a:r>
            <a:br>
              <a:rPr lang="en-US" b="1" dirty="0">
                <a:solidFill>
                  <a:srgbClr val="000000"/>
                </a:solidFill>
              </a:rPr>
            </a:br>
            <a:r>
              <a:rPr lang="en-US" b="1" dirty="0">
                <a:solidFill>
                  <a:srgbClr val="000000"/>
                </a:solidFill>
              </a:rPr>
              <a:t>The Dark Ages</a:t>
            </a:r>
            <a:r>
              <a:rPr lang="en-US" dirty="0">
                <a:solidFill>
                  <a:srgbClr val="000000"/>
                </a:solidFill>
              </a:rPr>
              <a:t/>
            </a:r>
            <a:br>
              <a:rPr lang="en-US" dirty="0">
                <a:solidFill>
                  <a:srgbClr val="000000"/>
                </a:solidFill>
              </a:rPr>
            </a:br>
            <a:endParaRPr lang="en-US" dirty="0"/>
          </a:p>
        </p:txBody>
      </p:sp>
      <p:sp>
        <p:nvSpPr>
          <p:cNvPr id="3" name="Content Placeholder 2"/>
          <p:cNvSpPr>
            <a:spLocks noGrp="1"/>
          </p:cNvSpPr>
          <p:nvPr>
            <p:ph idx="4294967295"/>
          </p:nvPr>
        </p:nvSpPr>
        <p:spPr>
          <a:xfrm>
            <a:off x="714819" y="2887663"/>
            <a:ext cx="4410075" cy="3424237"/>
          </a:xfrm>
        </p:spPr>
        <p:txBody>
          <a:bodyPr>
            <a:normAutofit lnSpcReduction="10000"/>
          </a:bodyPr>
          <a:lstStyle/>
          <a:p>
            <a:pPr marL="227013" indent="-227013">
              <a:spcBef>
                <a:spcPts val="0"/>
              </a:spcBef>
              <a:spcAft>
                <a:spcPts val="1200"/>
              </a:spcAft>
              <a:buFont typeface="Wingdings" panose="05000000000000000000" pitchFamily="2" charset="2"/>
              <a:buChar char="S"/>
            </a:pPr>
            <a:r>
              <a:rPr lang="en-US" sz="2800" dirty="0" smtClean="0"/>
              <a:t>Instream </a:t>
            </a:r>
            <a:r>
              <a:rPr lang="en-US" sz="2800" dirty="0"/>
              <a:t>flow rule making </a:t>
            </a:r>
            <a:r>
              <a:rPr lang="en-US" sz="2800" dirty="0" smtClean="0"/>
              <a:t>moratorium for 15 years</a:t>
            </a:r>
            <a:endParaRPr lang="en-US" sz="2800" dirty="0"/>
          </a:p>
          <a:p>
            <a:pPr marL="227013" indent="-227013">
              <a:spcBef>
                <a:spcPts val="0"/>
              </a:spcBef>
              <a:spcAft>
                <a:spcPts val="1200"/>
              </a:spcAft>
              <a:buFont typeface="Wingdings" panose="05000000000000000000" pitchFamily="2" charset="2"/>
              <a:buChar char="S"/>
            </a:pPr>
            <a:r>
              <a:rPr lang="en-US" sz="2800" dirty="0" smtClean="0"/>
              <a:t>Instream </a:t>
            </a:r>
            <a:r>
              <a:rPr lang="en-US" sz="2800" dirty="0"/>
              <a:t>flow studies and fish habitat research continued </a:t>
            </a:r>
            <a:endParaRPr lang="en-US" sz="2800" dirty="0" smtClean="0"/>
          </a:p>
          <a:p>
            <a:pPr marL="227013" indent="-227013">
              <a:spcBef>
                <a:spcPts val="0"/>
              </a:spcBef>
              <a:spcAft>
                <a:spcPts val="1200"/>
              </a:spcAft>
              <a:buFont typeface="Wingdings" panose="05000000000000000000" pitchFamily="2" charset="2"/>
              <a:buChar char="S"/>
            </a:pPr>
            <a:r>
              <a:rPr lang="en-US" sz="2800" dirty="0" smtClean="0"/>
              <a:t>Many hydropower projects were conditioned with instream flows</a:t>
            </a:r>
            <a:endParaRPr lang="en-US" sz="2800" dirty="0"/>
          </a:p>
        </p:txBody>
      </p:sp>
      <p:sp>
        <p:nvSpPr>
          <p:cNvPr id="6" name="Rectangle 1"/>
          <p:cNvSpPr>
            <a:spLocks noChangeArrowheads="1"/>
          </p:cNvSpPr>
          <p:nvPr/>
        </p:nvSpPr>
        <p:spPr bwMode="auto">
          <a:xfrm>
            <a:off x="714895" y="735966"/>
            <a:ext cx="4409999" cy="1754326"/>
          </a:xfrm>
          <a:prstGeom prst="rect">
            <a:avLst/>
          </a:prstGeom>
          <a:noFill/>
          <a:ln w="9525">
            <a:noFill/>
            <a:miter lim="800000"/>
            <a:headEnd/>
            <a:tailEnd/>
          </a:ln>
        </p:spPr>
        <p:txBody>
          <a:bodyPr wrap="square">
            <a:spAutoFit/>
          </a:bodyPr>
          <a:lstStyle/>
          <a:p>
            <a:pPr algn="ctr"/>
            <a:r>
              <a:rPr lang="en-US" sz="3600" b="1" dirty="0">
                <a:solidFill>
                  <a:srgbClr val="000000"/>
                </a:solidFill>
                <a:latin typeface="Calibri" panose="020F0502020204030204" pitchFamily="34" charset="0"/>
              </a:rPr>
              <a:t>Instream </a:t>
            </a:r>
            <a:r>
              <a:rPr lang="en-US" sz="3600" b="1" dirty="0" smtClean="0">
                <a:solidFill>
                  <a:srgbClr val="000000"/>
                </a:solidFill>
                <a:latin typeface="Calibri" panose="020F0502020204030204" pitchFamily="34" charset="0"/>
              </a:rPr>
              <a:t>Resource Rules  1986-2000: </a:t>
            </a:r>
          </a:p>
          <a:p>
            <a:pPr algn="ctr"/>
            <a:r>
              <a:rPr lang="en-US" sz="3600" b="1" dirty="0" smtClean="0">
                <a:solidFill>
                  <a:srgbClr val="000000"/>
                </a:solidFill>
                <a:latin typeface="Calibri" panose="020F0502020204030204" pitchFamily="34" charset="0"/>
              </a:rPr>
              <a:t>The </a:t>
            </a:r>
            <a:r>
              <a:rPr lang="en-US" sz="3600" b="1" dirty="0">
                <a:solidFill>
                  <a:srgbClr val="000000"/>
                </a:solidFill>
                <a:latin typeface="Calibri" panose="020F0502020204030204" pitchFamily="34" charset="0"/>
              </a:rPr>
              <a:t>Dark Ages</a:t>
            </a:r>
            <a:endParaRPr lang="en-US" sz="36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42946134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p:nvPr>
        </p:nvSpPr>
        <p:spPr/>
        <p:txBody>
          <a:bodyPr/>
          <a:lstStyle/>
          <a:p>
            <a:r>
              <a:rPr lang="en-US" b="1" dirty="0">
                <a:solidFill>
                  <a:srgbClr val="000000"/>
                </a:solidFill>
              </a:rPr>
              <a:t>Instream Resource  Rules 2000-2015</a:t>
            </a:r>
            <a:r>
              <a:rPr lang="en-US" dirty="0">
                <a:solidFill>
                  <a:srgbClr val="000000"/>
                </a:solidFill>
              </a:rPr>
              <a:t/>
            </a:r>
            <a:br>
              <a:rPr lang="en-US" dirty="0">
                <a:solidFill>
                  <a:srgbClr val="000000"/>
                </a:solidFill>
              </a:rPr>
            </a:br>
            <a:endParaRPr lang="en-US" dirty="0"/>
          </a:p>
        </p:txBody>
      </p:sp>
      <p:sp>
        <p:nvSpPr>
          <p:cNvPr id="3" name="Content Placeholder 2"/>
          <p:cNvSpPr>
            <a:spLocks noGrp="1"/>
          </p:cNvSpPr>
          <p:nvPr>
            <p:ph idx="4294967295"/>
          </p:nvPr>
        </p:nvSpPr>
        <p:spPr>
          <a:xfrm>
            <a:off x="914400" y="2409649"/>
            <a:ext cx="4876800" cy="3895725"/>
          </a:xfrm>
        </p:spPr>
        <p:txBody>
          <a:bodyPr>
            <a:normAutofit lnSpcReduction="10000"/>
          </a:bodyPr>
          <a:lstStyle/>
          <a:p>
            <a:pPr marL="227013" indent="-227013">
              <a:spcAft>
                <a:spcPts val="600"/>
              </a:spcAft>
              <a:buFont typeface="Wingdings" panose="05000000000000000000" pitchFamily="2" charset="2"/>
              <a:buChar char="S"/>
            </a:pPr>
            <a:r>
              <a:rPr lang="en-US" sz="2800" dirty="0"/>
              <a:t>Ecology hired a second biologist and increased the size of WDFWs water team to implement RCW 90.82</a:t>
            </a:r>
          </a:p>
          <a:p>
            <a:pPr marL="227013" indent="-227013">
              <a:spcAft>
                <a:spcPts val="600"/>
              </a:spcAft>
              <a:buFont typeface="Wingdings" panose="05000000000000000000" pitchFamily="2" charset="2"/>
              <a:buChar char="S"/>
            </a:pPr>
            <a:r>
              <a:rPr lang="en-US" sz="2800" dirty="0"/>
              <a:t>Watershed plans were </a:t>
            </a:r>
            <a:r>
              <a:rPr lang="en-US" sz="2800" dirty="0" smtClean="0"/>
              <a:t>adopted </a:t>
            </a:r>
            <a:r>
              <a:rPr lang="en-US" sz="2800" dirty="0"/>
              <a:t>resulting in </a:t>
            </a:r>
            <a:r>
              <a:rPr lang="en-US" sz="2800" dirty="0" smtClean="0"/>
              <a:t>11 </a:t>
            </a:r>
            <a:r>
              <a:rPr lang="en-US" sz="2800" dirty="0"/>
              <a:t>new instream flow </a:t>
            </a:r>
            <a:r>
              <a:rPr lang="en-US" sz="2800" dirty="0" smtClean="0"/>
              <a:t>rules</a:t>
            </a:r>
          </a:p>
          <a:p>
            <a:pPr marL="227013" indent="-227013">
              <a:spcAft>
                <a:spcPts val="600"/>
              </a:spcAft>
              <a:buFont typeface="Wingdings" panose="05000000000000000000" pitchFamily="2" charset="2"/>
              <a:buChar char="S"/>
            </a:pPr>
            <a:r>
              <a:rPr lang="en-US" sz="2800" dirty="0" smtClean="0"/>
              <a:t>Continued to improve our modeling</a:t>
            </a:r>
          </a:p>
        </p:txBody>
      </p:sp>
      <p:sp>
        <p:nvSpPr>
          <p:cNvPr id="6" name="Rectangle 1"/>
          <p:cNvSpPr>
            <a:spLocks noChangeArrowheads="1"/>
          </p:cNvSpPr>
          <p:nvPr/>
        </p:nvSpPr>
        <p:spPr bwMode="auto">
          <a:xfrm>
            <a:off x="914400" y="788844"/>
            <a:ext cx="4876799" cy="1323439"/>
          </a:xfrm>
          <a:prstGeom prst="rect">
            <a:avLst/>
          </a:prstGeom>
          <a:noFill/>
          <a:ln w="9525">
            <a:noFill/>
            <a:miter lim="800000"/>
            <a:headEnd/>
            <a:tailEnd/>
          </a:ln>
        </p:spPr>
        <p:txBody>
          <a:bodyPr wrap="square">
            <a:spAutoFit/>
          </a:bodyPr>
          <a:lstStyle/>
          <a:p>
            <a:pPr algn="ctr"/>
            <a:r>
              <a:rPr lang="en-US" sz="4000" b="1" dirty="0">
                <a:solidFill>
                  <a:srgbClr val="000000"/>
                </a:solidFill>
                <a:latin typeface="Calibri" panose="020F0502020204030204" pitchFamily="34" charset="0"/>
              </a:rPr>
              <a:t>Instream </a:t>
            </a:r>
            <a:r>
              <a:rPr lang="en-US" sz="4000" b="1" dirty="0" smtClean="0">
                <a:solidFill>
                  <a:srgbClr val="000000"/>
                </a:solidFill>
                <a:latin typeface="Calibri" panose="020F0502020204030204" pitchFamily="34" charset="0"/>
              </a:rPr>
              <a:t>Resource  Rules 2000-2015</a:t>
            </a:r>
            <a:endParaRPr lang="en-US" sz="4000" dirty="0">
              <a:solidFill>
                <a:srgbClr val="000000"/>
              </a:solidFill>
              <a:latin typeface="Calibri" panose="020F0502020204030204" pitchFamily="34" charset="0"/>
            </a:endParaRPr>
          </a:p>
        </p:txBody>
      </p:sp>
      <p:pic>
        <p:nvPicPr>
          <p:cNvPr id="2" name="Picture 1" descr="scientists measuring river."/>
          <p:cNvPicPr>
            <a:picLocks noChangeAspect="1"/>
          </p:cNvPicPr>
          <p:nvPr/>
        </p:nvPicPr>
        <p:blipFill rotWithShape="1">
          <a:blip r:embed="rId3">
            <a:extLst>
              <a:ext uri="{28A0092B-C50C-407E-A947-70E740481C1C}">
                <a14:useLocalDpi xmlns:a14="http://schemas.microsoft.com/office/drawing/2010/main" val="0"/>
              </a:ext>
            </a:extLst>
          </a:blip>
          <a:srcRect l="39503" t="9616" r="25807" b="45023"/>
          <a:stretch/>
        </p:blipFill>
        <p:spPr>
          <a:xfrm>
            <a:off x="6095214" y="457200"/>
            <a:ext cx="6089697" cy="5972175"/>
          </a:xfrm>
          <a:prstGeom prst="rect">
            <a:avLst/>
          </a:prstGeom>
        </p:spPr>
      </p:pic>
    </p:spTree>
    <p:extLst>
      <p:ext uri="{BB962C8B-B14F-4D97-AF65-F5344CB8AC3E}">
        <p14:creationId xmlns:p14="http://schemas.microsoft.com/office/powerpoint/2010/main" val="40220524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64015" y="780585"/>
            <a:ext cx="3836587" cy="1273299"/>
          </a:xfrm>
        </p:spPr>
        <p:txBody>
          <a:bodyPr/>
          <a:lstStyle/>
          <a:p>
            <a:r>
              <a:rPr lang="en-US" sz="4400" b="1" kern="0" dirty="0">
                <a:solidFill>
                  <a:schemeClr val="accent2">
                    <a:lumMod val="50000"/>
                  </a:schemeClr>
                </a:solidFill>
              </a:rPr>
              <a:t>Key Instream Resources</a:t>
            </a:r>
            <a:endParaRPr lang="en-US" sz="4400" dirty="0">
              <a:solidFill>
                <a:schemeClr val="accent2">
                  <a:lumMod val="50000"/>
                </a:schemeClr>
              </a:solidFill>
            </a:endParaRPr>
          </a:p>
        </p:txBody>
      </p:sp>
      <p:pic>
        <p:nvPicPr>
          <p:cNvPr id="4" name="Ken Chum migrating up" descr="Chum migratin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2072" r="11969"/>
          <a:stretch/>
        </p:blipFill>
        <p:spPr>
          <a:xfrm>
            <a:off x="4591051" y="457200"/>
            <a:ext cx="7965437" cy="5974079"/>
          </a:xfrm>
        </p:spPr>
      </p:pic>
      <p:sp>
        <p:nvSpPr>
          <p:cNvPr id="5" name="Text Placeholder 4"/>
          <p:cNvSpPr>
            <a:spLocks noGrp="1"/>
          </p:cNvSpPr>
          <p:nvPr>
            <p:ph type="body" sz="half" idx="2"/>
          </p:nvPr>
        </p:nvSpPr>
        <p:spPr>
          <a:xfrm>
            <a:off x="964016" y="2236764"/>
            <a:ext cx="3627035" cy="3871429"/>
          </a:xfrm>
        </p:spPr>
        <p:txBody>
          <a:bodyPr>
            <a:normAutofit/>
          </a:bodyPr>
          <a:lstStyle/>
          <a:p>
            <a:r>
              <a:rPr lang="en-US" sz="3000" dirty="0">
                <a:solidFill>
                  <a:schemeClr val="accent2">
                    <a:lumMod val="50000"/>
                  </a:schemeClr>
                </a:solidFill>
              </a:rPr>
              <a:t>Fish habitat is a key instream resource.  The goal is to protect flows needed for:</a:t>
            </a:r>
          </a:p>
          <a:p>
            <a:pPr marL="457189" indent="-457189">
              <a:buSzPct val="100000"/>
              <a:buBlip>
                <a:blip r:embed="rId6"/>
              </a:buBlip>
            </a:pPr>
            <a:r>
              <a:rPr lang="en-US" sz="3000" dirty="0">
                <a:solidFill>
                  <a:schemeClr val="accent2">
                    <a:lumMod val="50000"/>
                  </a:schemeClr>
                </a:solidFill>
              </a:rPr>
              <a:t>Migration</a:t>
            </a:r>
          </a:p>
          <a:p>
            <a:pPr marL="457189" indent="-457189">
              <a:buSzPct val="100000"/>
              <a:buBlip>
                <a:blip r:embed="rId6"/>
              </a:buBlip>
            </a:pPr>
            <a:r>
              <a:rPr lang="en-US" sz="3000" dirty="0">
                <a:solidFill>
                  <a:schemeClr val="accent2">
                    <a:lumMod val="50000"/>
                  </a:schemeClr>
                </a:solidFill>
              </a:rPr>
              <a:t>Spawning</a:t>
            </a:r>
          </a:p>
          <a:p>
            <a:pPr marL="457189" indent="-457189">
              <a:buSzPct val="100000"/>
              <a:buBlip>
                <a:blip r:embed="rId6"/>
              </a:buBlip>
            </a:pPr>
            <a:r>
              <a:rPr lang="en-US" sz="3000" dirty="0">
                <a:solidFill>
                  <a:schemeClr val="accent2">
                    <a:lumMod val="50000"/>
                  </a:schemeClr>
                </a:solidFill>
              </a:rPr>
              <a:t>Rearing</a:t>
            </a:r>
          </a:p>
          <a:p>
            <a:endParaRPr lang="en-US" sz="2800" dirty="0">
              <a:solidFill>
                <a:schemeClr val="accent2">
                  <a:lumMod val="50000"/>
                </a:schemeClr>
              </a:solidFill>
              <a:effectLst>
                <a:outerShdw blurRad="38100" dist="38100" dir="2700000" algn="tl">
                  <a:srgbClr val="000000"/>
                </a:outerShdw>
              </a:effectLst>
              <a:cs typeface="Arial" pitchFamily="34" charset="0"/>
            </a:endParaRPr>
          </a:p>
          <a:p>
            <a:endParaRPr lang="en-US" dirty="0"/>
          </a:p>
        </p:txBody>
      </p:sp>
    </p:spTree>
    <p:extLst>
      <p:ext uri="{BB962C8B-B14F-4D97-AF65-F5344CB8AC3E}">
        <p14:creationId xmlns:p14="http://schemas.microsoft.com/office/powerpoint/2010/main" val="317723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143000" y="609600"/>
            <a:ext cx="9875520" cy="1633538"/>
          </a:xfrm>
        </p:spPr>
        <p:txBody>
          <a:bodyPr>
            <a:noAutofit/>
          </a:bodyPr>
          <a:lstStyle/>
          <a:p>
            <a:pPr algn="ctr"/>
            <a:r>
              <a:rPr lang="en-US" sz="4000" b="1" dirty="0" smtClean="0">
                <a:solidFill>
                  <a:schemeClr val="tx1"/>
                </a:solidFill>
              </a:rPr>
              <a:t>The Water </a:t>
            </a:r>
            <a:r>
              <a:rPr lang="en-US" sz="4000" b="1" dirty="0">
                <a:solidFill>
                  <a:schemeClr val="tx1"/>
                </a:solidFill>
              </a:rPr>
              <a:t>R</a:t>
            </a:r>
            <a:r>
              <a:rPr lang="en-US" sz="4000" b="1" dirty="0" smtClean="0">
                <a:solidFill>
                  <a:schemeClr val="tx1"/>
                </a:solidFill>
              </a:rPr>
              <a:t>esources Program </a:t>
            </a:r>
            <a:br>
              <a:rPr lang="en-US" sz="4000" b="1" dirty="0" smtClean="0">
                <a:solidFill>
                  <a:schemeClr val="tx1"/>
                </a:solidFill>
              </a:rPr>
            </a:br>
            <a:r>
              <a:rPr lang="en-US" sz="4000" b="1" dirty="0" smtClean="0">
                <a:solidFill>
                  <a:schemeClr val="tx1"/>
                </a:solidFill>
              </a:rPr>
              <a:t>The state’s water managers</a:t>
            </a:r>
            <a:endParaRPr lang="en-US" sz="4000" b="1" dirty="0">
              <a:solidFill>
                <a:schemeClr val="tx1"/>
              </a:solidFill>
            </a:endParaRPr>
          </a:p>
        </p:txBody>
      </p:sp>
      <p:pic>
        <p:nvPicPr>
          <p:cNvPr id="4" name="Picture 2" descr="Water for people, farms, and fi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1624" y="2517755"/>
            <a:ext cx="8658272" cy="3285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5367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672" y="768096"/>
            <a:ext cx="3752088" cy="1719072"/>
          </a:xfrm>
        </p:spPr>
        <p:txBody>
          <a:bodyPr/>
          <a:lstStyle/>
          <a:p>
            <a:r>
              <a:rPr lang="en-US" b="1" dirty="0">
                <a:solidFill>
                  <a:schemeClr val="accent2">
                    <a:lumMod val="50000"/>
                  </a:schemeClr>
                </a:solidFill>
                <a:cs typeface="Arial" panose="020B0604020202020204" pitchFamily="34" charset="0"/>
              </a:rPr>
              <a:t>How Do We Develop </a:t>
            </a:r>
            <a:r>
              <a:rPr lang="en-US" b="1" dirty="0" smtClean="0">
                <a:solidFill>
                  <a:schemeClr val="accent2">
                    <a:lumMod val="50000"/>
                  </a:schemeClr>
                </a:solidFill>
                <a:cs typeface="Arial" panose="020B0604020202020204" pitchFamily="34" charset="0"/>
              </a:rPr>
              <a:t>an Instream Flow?</a:t>
            </a:r>
            <a:endParaRPr lang="en-US" dirty="0">
              <a:solidFill>
                <a:schemeClr val="accent2">
                  <a:lumMod val="50000"/>
                </a:schemeClr>
              </a:solidFill>
              <a:cs typeface="Arial" panose="020B0604020202020204" pitchFamily="34" charset="0"/>
            </a:endParaRPr>
          </a:p>
        </p:txBody>
      </p:sp>
      <p:pic>
        <p:nvPicPr>
          <p:cNvPr id="5" name="fish cohodigging2" descr="coho diggin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1659" t="990" r="8696" b="990"/>
          <a:stretch/>
        </p:blipFill>
        <p:spPr>
          <a:xfrm>
            <a:off x="4517394" y="442913"/>
            <a:ext cx="7669844" cy="6012984"/>
          </a:xfrm>
        </p:spPr>
      </p:pic>
      <p:sp>
        <p:nvSpPr>
          <p:cNvPr id="4" name="Text Placeholder 3"/>
          <p:cNvSpPr>
            <a:spLocks noGrp="1"/>
          </p:cNvSpPr>
          <p:nvPr>
            <p:ph type="body" sz="half" idx="2"/>
          </p:nvPr>
        </p:nvSpPr>
        <p:spPr>
          <a:xfrm>
            <a:off x="960120" y="2944368"/>
            <a:ext cx="3931920" cy="3035808"/>
          </a:xfrm>
        </p:spPr>
        <p:txBody>
          <a:bodyPr>
            <a:normAutofit/>
          </a:bodyPr>
          <a:lstStyle/>
          <a:p>
            <a:pPr>
              <a:spcBef>
                <a:spcPct val="50000"/>
              </a:spcBef>
            </a:pPr>
            <a:r>
              <a:rPr lang="en-US" sz="3200" dirty="0">
                <a:solidFill>
                  <a:schemeClr val="accent2">
                    <a:lumMod val="50000"/>
                  </a:schemeClr>
                </a:solidFill>
                <a:cs typeface="Arial" panose="020B0604020202020204" pitchFamily="34" charset="0"/>
              </a:rPr>
              <a:t>1) Habitat Study</a:t>
            </a:r>
          </a:p>
          <a:p>
            <a:pPr>
              <a:spcBef>
                <a:spcPct val="50000"/>
              </a:spcBef>
            </a:pPr>
            <a:r>
              <a:rPr lang="en-US" sz="3200" dirty="0">
                <a:solidFill>
                  <a:schemeClr val="accent2">
                    <a:lumMod val="50000"/>
                  </a:schemeClr>
                </a:solidFill>
                <a:cs typeface="Arial" panose="020B0604020202020204" pitchFamily="34" charset="0"/>
              </a:rPr>
              <a:t>2) Fish Periodicity</a:t>
            </a:r>
          </a:p>
          <a:p>
            <a:pPr>
              <a:spcBef>
                <a:spcPct val="50000"/>
              </a:spcBef>
            </a:pPr>
            <a:r>
              <a:rPr lang="en-US" sz="3200" dirty="0">
                <a:solidFill>
                  <a:schemeClr val="accent2">
                    <a:lumMod val="50000"/>
                  </a:schemeClr>
                </a:solidFill>
                <a:cs typeface="Arial" panose="020B0604020202020204" pitchFamily="34" charset="0"/>
              </a:rPr>
              <a:t>3) Stream Hydrology </a:t>
            </a:r>
          </a:p>
        </p:txBody>
      </p:sp>
    </p:spTree>
    <p:extLst>
      <p:ext uri="{BB962C8B-B14F-4D97-AF65-F5344CB8AC3E}">
        <p14:creationId xmlns:p14="http://schemas.microsoft.com/office/powerpoint/2010/main" val="20064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0701" y="500682"/>
            <a:ext cx="11087100" cy="1414732"/>
          </a:xfrm>
        </p:spPr>
        <p:txBody>
          <a:bodyPr>
            <a:normAutofit fontScale="90000"/>
          </a:bodyPr>
          <a:lstStyle/>
          <a:p>
            <a:pPr algn="ctr"/>
            <a:r>
              <a:rPr lang="en-US" b="1" dirty="0" smtClean="0">
                <a:solidFill>
                  <a:schemeClr val="tx1"/>
                </a:solidFill>
              </a:rPr>
              <a:t>The Toe-Width Method </a:t>
            </a:r>
            <a:r>
              <a:rPr lang="en-US" b="1" dirty="0" smtClean="0"/>
              <a:t/>
            </a:r>
            <a:br>
              <a:rPr lang="en-US" b="1" dirty="0" smtClean="0"/>
            </a:br>
            <a:r>
              <a:rPr lang="en-US" sz="3600" dirty="0"/>
              <a:t>Measuring stream width at the toe of the bank - the point where the stream bed meets the stream bank. </a:t>
            </a:r>
          </a:p>
        </p:txBody>
      </p:sp>
      <p:pic>
        <p:nvPicPr>
          <p:cNvPr id="4" name="Content Placeholder 6" descr="toe-width method"/>
          <p:cNvPicPr>
            <a:picLocks noChangeAspect="1"/>
          </p:cNvPicPr>
          <p:nvPr/>
        </p:nvPicPr>
        <p:blipFill rotWithShape="1">
          <a:blip r:embed="rId3" cstate="screen">
            <a:extLst>
              <a:ext uri="{28A0092B-C50C-407E-A947-70E740481C1C}">
                <a14:useLocalDpi xmlns:a14="http://schemas.microsoft.com/office/drawing/2010/main" val="0"/>
              </a:ext>
            </a:extLst>
          </a:blip>
          <a:srcRect l="12247" t="23035" r="13328" b="38572"/>
          <a:stretch/>
        </p:blipFill>
        <p:spPr>
          <a:xfrm>
            <a:off x="-12032" y="2166360"/>
            <a:ext cx="12200021" cy="4715703"/>
          </a:xfrm>
          <a:prstGeom prst="rect">
            <a:avLst/>
          </a:prstGeom>
        </p:spPr>
      </p:pic>
    </p:spTree>
    <p:extLst>
      <p:ext uri="{BB962C8B-B14F-4D97-AF65-F5344CB8AC3E}">
        <p14:creationId xmlns:p14="http://schemas.microsoft.com/office/powerpoint/2010/main" val="30145085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966216" y="918972"/>
            <a:ext cx="4191000" cy="838200"/>
          </a:xfrm>
          <a:noFill/>
        </p:spPr>
        <p:txBody>
          <a:bodyPr/>
          <a:lstStyle/>
          <a:p>
            <a:r>
              <a:rPr lang="en-US" altLang="en-US" sz="4000" b="1" dirty="0">
                <a:latin typeface="Arial" panose="020B0604020202020204" pitchFamily="34" charset="0"/>
                <a:cs typeface="Arial" panose="020B0604020202020204" pitchFamily="34" charset="0"/>
              </a:rPr>
              <a:t>IFIM / PHABSIM</a:t>
            </a:r>
          </a:p>
        </p:txBody>
      </p:sp>
      <p:sp>
        <p:nvSpPr>
          <p:cNvPr id="18435" name="Rectangle 3"/>
          <p:cNvSpPr>
            <a:spLocks noGrp="1" noChangeArrowheads="1"/>
          </p:cNvSpPr>
          <p:nvPr>
            <p:ph idx="1"/>
          </p:nvPr>
        </p:nvSpPr>
        <p:spPr>
          <a:xfrm>
            <a:off x="966216" y="1757172"/>
            <a:ext cx="5927879" cy="4526670"/>
          </a:xfrm>
          <a:noFill/>
        </p:spPr>
        <p:txBody>
          <a:bodyPr rtlCol="0">
            <a:normAutofit/>
          </a:bodyPr>
          <a:lstStyle/>
          <a:p>
            <a:pPr marL="227008" indent="-227008">
              <a:spcBef>
                <a:spcPts val="0"/>
              </a:spcBef>
              <a:spcAft>
                <a:spcPts val="1200"/>
              </a:spcAft>
              <a:buClr>
                <a:srgbClr val="0070C0"/>
              </a:buClr>
              <a:buFont typeface="Wingdings" pitchFamily="2" charset="2"/>
              <a:buChar char="S"/>
              <a:defRPr/>
            </a:pPr>
            <a:r>
              <a:rPr lang="en-US" sz="2800" dirty="0" smtClean="0">
                <a:cs typeface="Arial" pitchFamily="34" charset="0"/>
              </a:rPr>
              <a:t>We measure around a thousand </a:t>
            </a:r>
            <a:r>
              <a:rPr lang="en-US" sz="2800" dirty="0">
                <a:cs typeface="Arial" pitchFamily="34" charset="0"/>
              </a:rPr>
              <a:t>points </a:t>
            </a:r>
            <a:r>
              <a:rPr lang="en-US" sz="2800" dirty="0" smtClean="0">
                <a:cs typeface="Arial" pitchFamily="34" charset="0"/>
              </a:rPr>
              <a:t>of data </a:t>
            </a:r>
            <a:r>
              <a:rPr lang="en-US" sz="2800" dirty="0">
                <a:cs typeface="Arial" pitchFamily="34" charset="0"/>
              </a:rPr>
              <a:t>- Our most detailed and site-specific instream flow method</a:t>
            </a:r>
          </a:p>
          <a:p>
            <a:pPr marL="233357" indent="-233357">
              <a:spcBef>
                <a:spcPts val="0"/>
              </a:spcBef>
              <a:spcAft>
                <a:spcPts val="1200"/>
              </a:spcAft>
              <a:buClr>
                <a:srgbClr val="0070C0"/>
              </a:buClr>
              <a:buFont typeface="Wingdings" pitchFamily="2" charset="2"/>
              <a:buChar char="S"/>
              <a:defRPr/>
            </a:pPr>
            <a:r>
              <a:rPr lang="en-US" sz="2800" dirty="0" smtClean="0">
                <a:cs typeface="Arial" pitchFamily="34" charset="0"/>
              </a:rPr>
              <a:t>The model predicts how depth and v</a:t>
            </a:r>
            <a:r>
              <a:rPr lang="en-US" sz="2800" dirty="0" smtClean="0">
                <a:cs typeface="Arial" pitchFamily="34" charset="0"/>
                <a:sym typeface="Wingdings" pitchFamily="2" charset="2"/>
              </a:rPr>
              <a:t>elocity changes with different stream flows</a:t>
            </a:r>
          </a:p>
          <a:p>
            <a:pPr marL="233357" indent="-233357">
              <a:spcBef>
                <a:spcPts val="0"/>
              </a:spcBef>
              <a:buClr>
                <a:srgbClr val="0070C0"/>
              </a:buClr>
              <a:buFont typeface="Wingdings" pitchFamily="2" charset="2"/>
              <a:buChar char="S"/>
              <a:defRPr/>
            </a:pPr>
            <a:r>
              <a:rPr lang="en-US" sz="2800" dirty="0" smtClean="0">
                <a:cs typeface="Arial" pitchFamily="34" charset="0"/>
                <a:sym typeface="Wingdings" pitchFamily="2" charset="2"/>
              </a:rPr>
              <a:t>The model then compares these changes to the depth, velocity, and substrate or cover preferred by different fish species.</a:t>
            </a:r>
            <a:endParaRPr lang="en-US" sz="2800" dirty="0">
              <a:cs typeface="Arial" pitchFamily="34" charset="0"/>
              <a:sym typeface="Wingdings" pitchFamily="2" charset="2"/>
            </a:endParaRPr>
          </a:p>
        </p:txBody>
      </p:sp>
      <p:pic>
        <p:nvPicPr>
          <p:cNvPr id="21508" name="Picture 5" descr="SURVEY"/>
          <p:cNvPicPr>
            <a:picLocks noChangeAspect="1" noChangeArrowheads="1"/>
          </p:cNvPicPr>
          <p:nvPr/>
        </p:nvPicPr>
        <p:blipFill rotWithShape="1">
          <a:blip r:embed="rId3">
            <a:extLst>
              <a:ext uri="{28A0092B-C50C-407E-A947-70E740481C1C}">
                <a14:useLocalDpi xmlns:a14="http://schemas.microsoft.com/office/drawing/2010/main" val="0"/>
              </a:ext>
            </a:extLst>
          </a:blip>
          <a:srcRect t="11833" b="23629"/>
          <a:stretch/>
        </p:blipFill>
        <p:spPr bwMode="auto">
          <a:xfrm>
            <a:off x="7210880" y="0"/>
            <a:ext cx="5084923" cy="346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transects"/>
          <p:cNvPicPr>
            <a:picLocks noChangeAspect="1"/>
          </p:cNvPicPr>
          <p:nvPr/>
        </p:nvPicPr>
        <p:blipFill rotWithShape="1">
          <a:blip r:embed="rId4" cstate="print">
            <a:extLst>
              <a:ext uri="{28A0092B-C50C-407E-A947-70E740481C1C}">
                <a14:useLocalDpi xmlns:a14="http://schemas.microsoft.com/office/drawing/2010/main" val="0"/>
              </a:ext>
            </a:extLst>
          </a:blip>
          <a:srcRect l="10393" t="8116" r="30835" b="39288"/>
          <a:stretch/>
        </p:blipFill>
        <p:spPr bwMode="auto">
          <a:xfrm>
            <a:off x="7210880" y="3474720"/>
            <a:ext cx="5041280" cy="338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69548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7772400" y="482138"/>
            <a:ext cx="3657600" cy="1363287"/>
          </a:xfrm>
          <a:noFill/>
        </p:spPr>
        <p:txBody>
          <a:bodyPr>
            <a:normAutofit/>
          </a:bodyPr>
          <a:lstStyle/>
          <a:p>
            <a:pPr algn="ctr"/>
            <a:r>
              <a:rPr lang="en-US" altLang="en-US" sz="4001" b="1" dirty="0">
                <a:solidFill>
                  <a:schemeClr val="tx1"/>
                </a:solidFill>
                <a:cs typeface="Calibri" panose="020F0502020204030204" pitchFamily="34" charset="0"/>
              </a:rPr>
              <a:t>Results from a PHABSIM model</a:t>
            </a:r>
          </a:p>
        </p:txBody>
      </p:sp>
      <p:pic>
        <p:nvPicPr>
          <p:cNvPr id="6" name="Picture Placeholder 6" descr="Model output"/>
          <p:cNvPicPr>
            <a:picLocks noGrp="1" noChangeAspect="1"/>
          </p:cNvPicPr>
          <p:nvPr>
            <p:ph type="pic" idx="1"/>
          </p:nvPr>
        </p:nvPicPr>
        <p:blipFill rotWithShape="1">
          <a:blip r:embed="rId3"/>
          <a:srcRect l="6009" r="6009"/>
          <a:stretch/>
        </p:blipFill>
        <p:spPr>
          <a:xfrm>
            <a:off x="575241" y="482137"/>
            <a:ext cx="6991464" cy="5902037"/>
          </a:xfrm>
          <a:prstGeom prst="rect">
            <a:avLst/>
          </a:prstGeom>
          <a:solidFill>
            <a:schemeClr val="bg1"/>
          </a:solidFill>
          <a:ln>
            <a:solidFill>
              <a:schemeClr val="tx1"/>
            </a:solidFill>
          </a:ln>
        </p:spPr>
      </p:pic>
      <p:sp>
        <p:nvSpPr>
          <p:cNvPr id="3" name="Text Placeholder 2"/>
          <p:cNvSpPr>
            <a:spLocks noGrp="1"/>
          </p:cNvSpPr>
          <p:nvPr>
            <p:ph type="body" sz="half" idx="2"/>
          </p:nvPr>
        </p:nvSpPr>
        <p:spPr>
          <a:xfrm>
            <a:off x="7772400" y="2419004"/>
            <a:ext cx="3657600" cy="3366654"/>
          </a:xfrm>
        </p:spPr>
        <p:txBody>
          <a:bodyPr>
            <a:noAutofit/>
          </a:bodyPr>
          <a:lstStyle/>
          <a:p>
            <a:r>
              <a:rPr lang="en-US" sz="3200" dirty="0">
                <a:cs typeface="Calibri" panose="020F0502020204030204" pitchFamily="34" charset="0"/>
              </a:rPr>
              <a:t>T</a:t>
            </a:r>
            <a:r>
              <a:rPr lang="en-US" sz="3200" dirty="0" smtClean="0">
                <a:cs typeface="Calibri" panose="020F0502020204030204" pitchFamily="34" charset="0"/>
              </a:rPr>
              <a:t>hese </a:t>
            </a:r>
            <a:r>
              <a:rPr lang="en-US" sz="3200" dirty="0">
                <a:cs typeface="Calibri" panose="020F0502020204030204" pitchFamily="34" charset="0"/>
              </a:rPr>
              <a:t>curves show the amount of habitat </a:t>
            </a:r>
            <a:r>
              <a:rPr lang="en-US" sz="3200" dirty="0" smtClean="0">
                <a:cs typeface="Calibri" panose="020F0502020204030204" pitchFamily="34" charset="0"/>
              </a:rPr>
              <a:t>available at </a:t>
            </a:r>
            <a:r>
              <a:rPr lang="en-US" sz="3200" dirty="0">
                <a:cs typeface="Calibri" panose="020F0502020204030204" pitchFamily="34" charset="0"/>
              </a:rPr>
              <a:t>each of the modeled stream flows.</a:t>
            </a:r>
          </a:p>
        </p:txBody>
      </p:sp>
    </p:spTree>
    <p:extLst>
      <p:ext uri="{BB962C8B-B14F-4D97-AF65-F5344CB8AC3E}">
        <p14:creationId xmlns:p14="http://schemas.microsoft.com/office/powerpoint/2010/main" val="13637349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44"/>
          <p:cNvSpPr txBox="1">
            <a:spLocks noChangeArrowheads="1"/>
          </p:cNvSpPr>
          <p:nvPr/>
        </p:nvSpPr>
        <p:spPr bwMode="auto">
          <a:xfrm>
            <a:off x="765542" y="583307"/>
            <a:ext cx="3440697" cy="1938992"/>
          </a:xfrm>
          <a:prstGeom prst="rect">
            <a:avLst/>
          </a:prstGeom>
          <a:noFill/>
          <a:ln w="9525">
            <a:noFill/>
            <a:miter lim="800000"/>
            <a:headEnd/>
            <a:tailEnd/>
          </a:ln>
        </p:spPr>
        <p:txBody>
          <a:bodyPr wrap="square">
            <a:spAutoFit/>
          </a:bodyPr>
          <a:lstStyle/>
          <a:p>
            <a:pPr algn="ctr"/>
            <a:r>
              <a:rPr lang="en-US" sz="4000" b="1" dirty="0">
                <a:solidFill>
                  <a:srgbClr val="000000"/>
                </a:solidFill>
                <a:latin typeface="Calibri" panose="020F0502020204030204" pitchFamily="34" charset="0"/>
              </a:rPr>
              <a:t>Instream </a:t>
            </a:r>
            <a:r>
              <a:rPr lang="en-US" sz="4000" b="1" dirty="0" smtClean="0">
                <a:solidFill>
                  <a:srgbClr val="000000"/>
                </a:solidFill>
                <a:latin typeface="Calibri" panose="020F0502020204030204" pitchFamily="34" charset="0"/>
              </a:rPr>
              <a:t>Resource Rule </a:t>
            </a:r>
          </a:p>
          <a:p>
            <a:pPr algn="ctr"/>
            <a:r>
              <a:rPr lang="en-US" sz="4000" b="1" dirty="0" smtClean="0">
                <a:solidFill>
                  <a:srgbClr val="000000"/>
                </a:solidFill>
                <a:latin typeface="Calibri" panose="020F0502020204030204" pitchFamily="34" charset="0"/>
              </a:rPr>
              <a:t>WRIA 27 - 2009</a:t>
            </a:r>
            <a:endParaRPr lang="en-US" sz="4000" dirty="0">
              <a:solidFill>
                <a:srgbClr val="000000"/>
              </a:solidFill>
              <a:latin typeface="Calibri" panose="020F0502020204030204" pitchFamily="34" charset="0"/>
            </a:endParaRPr>
          </a:p>
        </p:txBody>
      </p:sp>
      <p:sp>
        <p:nvSpPr>
          <p:cNvPr id="4" name="Text Box 44"/>
          <p:cNvSpPr txBox="1">
            <a:spLocks noChangeArrowheads="1"/>
          </p:cNvSpPr>
          <p:nvPr/>
        </p:nvSpPr>
        <p:spPr bwMode="auto">
          <a:xfrm>
            <a:off x="765542" y="2907361"/>
            <a:ext cx="3440695" cy="2726900"/>
          </a:xfrm>
          <a:prstGeom prst="rect">
            <a:avLst/>
          </a:prstGeom>
          <a:noFill/>
          <a:ln w="9525">
            <a:noFill/>
            <a:miter lim="800000"/>
            <a:headEnd/>
            <a:tailEnd/>
          </a:ln>
        </p:spPr>
        <p:txBody>
          <a:bodyPr wrap="square">
            <a:spAutoFit/>
          </a:bodyPr>
          <a:lstStyle/>
          <a:p>
            <a:pPr>
              <a:lnSpc>
                <a:spcPct val="90000"/>
              </a:lnSpc>
              <a:spcAft>
                <a:spcPts val="1200"/>
              </a:spcAft>
            </a:pPr>
            <a:r>
              <a:rPr lang="en-US" sz="2800" dirty="0">
                <a:solidFill>
                  <a:srgbClr val="002060"/>
                </a:solidFill>
                <a:latin typeface="Calibri" panose="020F0502020204030204" pitchFamily="34" charset="0"/>
              </a:rPr>
              <a:t>Periodicity tells us what to protect</a:t>
            </a:r>
          </a:p>
          <a:p>
            <a:pPr>
              <a:lnSpc>
                <a:spcPct val="90000"/>
              </a:lnSpc>
              <a:spcAft>
                <a:spcPts val="1200"/>
              </a:spcAft>
            </a:pPr>
            <a:r>
              <a:rPr lang="en-US" sz="2800" dirty="0">
                <a:solidFill>
                  <a:srgbClr val="002060"/>
                </a:solidFill>
                <a:latin typeface="Calibri" panose="020F0502020204030204" pitchFamily="34" charset="0"/>
              </a:rPr>
              <a:t>The habitat study tells where to set the ISF</a:t>
            </a:r>
          </a:p>
          <a:p>
            <a:pPr>
              <a:lnSpc>
                <a:spcPct val="90000"/>
              </a:lnSpc>
              <a:spcAft>
                <a:spcPts val="1200"/>
              </a:spcAft>
            </a:pPr>
            <a:r>
              <a:rPr lang="en-US" sz="2800" dirty="0">
                <a:solidFill>
                  <a:srgbClr val="002060"/>
                </a:solidFill>
                <a:latin typeface="Calibri" panose="020F0502020204030204" pitchFamily="34" charset="0"/>
              </a:rPr>
              <a:t>Hydrology truth check the results.</a:t>
            </a:r>
          </a:p>
        </p:txBody>
      </p:sp>
      <p:pic>
        <p:nvPicPr>
          <p:cNvPr id="5" name="Picture 4" descr="instream flow rule 2009"/>
          <p:cNvPicPr>
            <a:picLocks noChangeAspect="1"/>
          </p:cNvPicPr>
          <p:nvPr/>
        </p:nvPicPr>
        <p:blipFill>
          <a:blip r:embed="rId3"/>
          <a:stretch>
            <a:fillRect/>
          </a:stretch>
        </p:blipFill>
        <p:spPr>
          <a:xfrm>
            <a:off x="4206238" y="457200"/>
            <a:ext cx="7985762" cy="5991725"/>
          </a:xfrm>
          <a:prstGeom prst="rect">
            <a:avLst/>
          </a:prstGeom>
          <a:solidFill>
            <a:schemeClr val="bg1"/>
          </a:solidFill>
        </p:spPr>
      </p:pic>
      <p:sp>
        <p:nvSpPr>
          <p:cNvPr id="2" name="Title 1" hidden="1"/>
          <p:cNvSpPr>
            <a:spLocks noGrp="1"/>
          </p:cNvSpPr>
          <p:nvPr>
            <p:ph type="title"/>
          </p:nvPr>
        </p:nvSpPr>
        <p:spPr/>
        <p:txBody>
          <a:bodyPr>
            <a:normAutofit fontScale="90000"/>
          </a:bodyPr>
          <a:lstStyle/>
          <a:p>
            <a:r>
              <a:rPr lang="en-US" b="1" dirty="0">
                <a:solidFill>
                  <a:srgbClr val="000000"/>
                </a:solidFill>
              </a:rPr>
              <a:t>Instream Resource Rule </a:t>
            </a:r>
            <a:br>
              <a:rPr lang="en-US" b="1" dirty="0">
                <a:solidFill>
                  <a:srgbClr val="000000"/>
                </a:solidFill>
              </a:rPr>
            </a:br>
            <a:r>
              <a:rPr lang="en-US" b="1" dirty="0">
                <a:solidFill>
                  <a:srgbClr val="000000"/>
                </a:solidFill>
              </a:rPr>
              <a:t>WRIA 27 - 2009</a:t>
            </a:r>
            <a:r>
              <a:rPr lang="en-US" dirty="0">
                <a:solidFill>
                  <a:srgbClr val="000000"/>
                </a:solidFill>
              </a:rPr>
              <a:t/>
            </a:r>
            <a:br>
              <a:rPr lang="en-US" dirty="0">
                <a:solidFill>
                  <a:srgbClr val="000000"/>
                </a:solidFill>
              </a:rPr>
            </a:br>
            <a:endParaRPr lang="en-US" dirty="0"/>
          </a:p>
        </p:txBody>
      </p:sp>
    </p:spTree>
    <p:extLst>
      <p:ext uri="{BB962C8B-B14F-4D97-AF65-F5344CB8AC3E}">
        <p14:creationId xmlns:p14="http://schemas.microsoft.com/office/powerpoint/2010/main" val="4161600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97280" y="554736"/>
            <a:ext cx="9573768" cy="926592"/>
          </a:xfrm>
          <a:noFill/>
        </p:spPr>
        <p:txBody>
          <a:bodyPr>
            <a:normAutofit/>
          </a:bodyPr>
          <a:lstStyle/>
          <a:p>
            <a:r>
              <a:rPr lang="en-US" b="1" dirty="0">
                <a:cs typeface="Arial" panose="020B0604020202020204" pitchFamily="34" charset="0"/>
              </a:rPr>
              <a:t>WRIA 27/28 Availability-2009 rule</a:t>
            </a:r>
          </a:p>
        </p:txBody>
      </p:sp>
      <p:sp>
        <p:nvSpPr>
          <p:cNvPr id="2" name="Content Placeholder 1"/>
          <p:cNvSpPr>
            <a:spLocks noGrp="1"/>
          </p:cNvSpPr>
          <p:nvPr>
            <p:ph idx="1"/>
          </p:nvPr>
        </p:nvSpPr>
        <p:spPr>
          <a:xfrm>
            <a:off x="1097280" y="1481328"/>
            <a:ext cx="10228811" cy="4590288"/>
          </a:xfrm>
          <a:noFill/>
        </p:spPr>
        <p:txBody>
          <a:bodyPr>
            <a:noAutofit/>
          </a:bodyPr>
          <a:lstStyle/>
          <a:p>
            <a:pPr marL="0" indent="0">
              <a:buNone/>
            </a:pPr>
            <a:r>
              <a:rPr lang="en-US" sz="2800" dirty="0">
                <a:cs typeface="Arial" panose="020B0604020202020204" pitchFamily="34" charset="0"/>
              </a:rPr>
              <a:t>Stream		</a:t>
            </a:r>
            <a:r>
              <a:rPr lang="en-US" sz="2800" dirty="0" smtClean="0">
                <a:cs typeface="Arial" panose="020B0604020202020204" pitchFamily="34" charset="0"/>
              </a:rPr>
              <a:t>	No</a:t>
            </a:r>
            <a:r>
              <a:rPr lang="en-US" sz="2800" dirty="0">
                <a:cs typeface="Arial" panose="020B0604020202020204" pitchFamily="34" charset="0"/>
              </a:rPr>
              <a:t>. of years the 		Avg. days per year </a:t>
            </a:r>
          </a:p>
          <a:p>
            <a:pPr marL="0" indent="0">
              <a:spcBef>
                <a:spcPts val="0"/>
              </a:spcBef>
              <a:buNone/>
            </a:pPr>
            <a:r>
              <a:rPr lang="en-US" sz="2800" dirty="0">
                <a:cs typeface="Arial" panose="020B0604020202020204" pitchFamily="34" charset="0"/>
              </a:rPr>
              <a:t>name			</a:t>
            </a:r>
            <a:r>
              <a:rPr lang="en-US" sz="2800" dirty="0" smtClean="0">
                <a:cs typeface="Arial" panose="020B0604020202020204" pitchFamily="34" charset="0"/>
              </a:rPr>
              <a:t>	ISF </a:t>
            </a:r>
            <a:r>
              <a:rPr lang="en-US" sz="2800" dirty="0">
                <a:cs typeface="Arial" panose="020B0604020202020204" pitchFamily="34" charset="0"/>
              </a:rPr>
              <a:t>was not met		ISF was not met </a:t>
            </a:r>
          </a:p>
          <a:p>
            <a:pPr marL="0" indent="0">
              <a:spcBef>
                <a:spcPts val="0"/>
              </a:spcBef>
              <a:buNone/>
            </a:pPr>
            <a:endParaRPr lang="en-US" sz="2800" dirty="0">
              <a:cs typeface="Arial" panose="020B0604020202020204" pitchFamily="34" charset="0"/>
            </a:endParaRPr>
          </a:p>
          <a:p>
            <a:pPr marL="0" indent="0">
              <a:spcBef>
                <a:spcPts val="0"/>
              </a:spcBef>
              <a:buNone/>
            </a:pPr>
            <a:r>
              <a:rPr lang="en-US" sz="2800" dirty="0">
                <a:cs typeface="Arial" panose="020B0604020202020204" pitchFamily="34" charset="0"/>
              </a:rPr>
              <a:t>Kalama River		</a:t>
            </a:r>
            <a:r>
              <a:rPr lang="en-US" sz="2800" dirty="0" smtClean="0">
                <a:cs typeface="Arial" panose="020B0604020202020204" pitchFamily="34" charset="0"/>
              </a:rPr>
              <a:t>	20/20</a:t>
            </a:r>
            <a:r>
              <a:rPr lang="en-US" sz="2800" dirty="0">
                <a:cs typeface="Arial" panose="020B0604020202020204" pitchFamily="34" charset="0"/>
              </a:rPr>
              <a:t>				183</a:t>
            </a:r>
          </a:p>
          <a:p>
            <a:pPr marL="0" indent="0">
              <a:buNone/>
            </a:pPr>
            <a:r>
              <a:rPr lang="en-US" sz="2800" dirty="0">
                <a:cs typeface="Arial" panose="020B0604020202020204" pitchFamily="34" charset="0"/>
              </a:rPr>
              <a:t>E Fork Lewis River		</a:t>
            </a:r>
            <a:r>
              <a:rPr lang="en-US" sz="2800" dirty="0" smtClean="0">
                <a:cs typeface="Arial" panose="020B0604020202020204" pitchFamily="34" charset="0"/>
              </a:rPr>
              <a:t>	8/8</a:t>
            </a:r>
            <a:r>
              <a:rPr lang="en-US" sz="2800" dirty="0">
                <a:cs typeface="Arial" panose="020B0604020202020204" pitchFamily="34" charset="0"/>
              </a:rPr>
              <a:t>				169</a:t>
            </a:r>
          </a:p>
          <a:p>
            <a:pPr marL="0" indent="0">
              <a:buNone/>
            </a:pPr>
            <a:r>
              <a:rPr lang="en-US" sz="2800" dirty="0">
                <a:cs typeface="Arial" panose="020B0604020202020204" pitchFamily="34" charset="0"/>
              </a:rPr>
              <a:t>Washougal River		</a:t>
            </a:r>
            <a:r>
              <a:rPr lang="en-US" sz="2800" dirty="0" smtClean="0">
                <a:cs typeface="Arial" panose="020B0604020202020204" pitchFamily="34" charset="0"/>
              </a:rPr>
              <a:t>	11/11</a:t>
            </a:r>
            <a:r>
              <a:rPr lang="en-US" sz="2800" dirty="0">
                <a:cs typeface="Arial" panose="020B0604020202020204" pitchFamily="34" charset="0"/>
              </a:rPr>
              <a:t>				177</a:t>
            </a:r>
          </a:p>
          <a:p>
            <a:pPr marL="0" indent="0">
              <a:buNone/>
            </a:pPr>
            <a:r>
              <a:rPr lang="en-US" sz="2800" dirty="0">
                <a:cs typeface="Arial" panose="020B0604020202020204" pitchFamily="34" charset="0"/>
              </a:rPr>
              <a:t>Burnt Bridge Creek	</a:t>
            </a:r>
            <a:r>
              <a:rPr lang="en-US" sz="2800" dirty="0" smtClean="0">
                <a:cs typeface="Arial" panose="020B0604020202020204" pitchFamily="34" charset="0"/>
              </a:rPr>
              <a:t>		4/4</a:t>
            </a:r>
            <a:r>
              <a:rPr lang="en-US" sz="2800" dirty="0">
                <a:cs typeface="Arial" panose="020B0604020202020204" pitchFamily="34" charset="0"/>
              </a:rPr>
              <a:t>				251	</a:t>
            </a:r>
            <a:r>
              <a:rPr lang="en-US" sz="2600" dirty="0"/>
              <a:t>		</a:t>
            </a:r>
          </a:p>
        </p:txBody>
      </p:sp>
    </p:spTree>
    <p:extLst>
      <p:ext uri="{BB962C8B-B14F-4D97-AF65-F5344CB8AC3E}">
        <p14:creationId xmlns:p14="http://schemas.microsoft.com/office/powerpoint/2010/main" val="41003652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164" y="778934"/>
            <a:ext cx="3530064" cy="2318228"/>
          </a:xfrm>
        </p:spPr>
        <p:txBody>
          <a:bodyPr/>
          <a:lstStyle/>
          <a:p>
            <a:pPr algn="ctr"/>
            <a:r>
              <a:rPr lang="en-US" b="1" dirty="0" smtClean="0">
                <a:solidFill>
                  <a:schemeClr val="accent2">
                    <a:lumMod val="50000"/>
                  </a:schemeClr>
                </a:solidFill>
                <a:latin typeface="Calibri" panose="020F0502020204030204" pitchFamily="34" charset="0"/>
                <a:cs typeface="Calibri" panose="020F0502020204030204" pitchFamily="34" charset="0"/>
              </a:rPr>
              <a:t>SEE!!!</a:t>
            </a:r>
            <a:br>
              <a:rPr lang="en-US" b="1" dirty="0" smtClean="0">
                <a:solidFill>
                  <a:schemeClr val="accent2">
                    <a:lumMod val="50000"/>
                  </a:schemeClr>
                </a:solidFill>
                <a:latin typeface="Calibri" panose="020F0502020204030204" pitchFamily="34" charset="0"/>
                <a:cs typeface="Calibri" panose="020F0502020204030204" pitchFamily="34" charset="0"/>
              </a:rPr>
            </a:br>
            <a:r>
              <a:rPr lang="en-US" b="1" dirty="0" smtClean="0">
                <a:solidFill>
                  <a:schemeClr val="accent2">
                    <a:lumMod val="50000"/>
                  </a:schemeClr>
                </a:solidFill>
                <a:latin typeface="Calibri" panose="020F0502020204030204" pitchFamily="34" charset="0"/>
                <a:cs typeface="Calibri" panose="020F0502020204030204" pitchFamily="34" charset="0"/>
              </a:rPr>
              <a:t>I told you the </a:t>
            </a:r>
            <a:r>
              <a:rPr lang="en-US" b="1" dirty="0">
                <a:solidFill>
                  <a:schemeClr val="accent2">
                    <a:lumMod val="50000"/>
                  </a:schemeClr>
                </a:solidFill>
                <a:latin typeface="Calibri" panose="020F0502020204030204" pitchFamily="34" charset="0"/>
                <a:cs typeface="Calibri" panose="020F0502020204030204" pitchFamily="34" charset="0"/>
              </a:rPr>
              <a:t>Instream Flow </a:t>
            </a:r>
            <a:r>
              <a:rPr lang="en-US" b="1" dirty="0" smtClean="0">
                <a:solidFill>
                  <a:schemeClr val="accent2">
                    <a:lumMod val="50000"/>
                  </a:schemeClr>
                </a:solidFill>
                <a:latin typeface="Calibri" panose="020F0502020204030204" pitchFamily="34" charset="0"/>
                <a:cs typeface="Calibri" panose="020F0502020204030204" pitchFamily="34" charset="0"/>
              </a:rPr>
              <a:t>is </a:t>
            </a:r>
            <a:r>
              <a:rPr lang="en-US" b="1" dirty="0">
                <a:solidFill>
                  <a:schemeClr val="accent2">
                    <a:lumMod val="50000"/>
                  </a:schemeClr>
                </a:solidFill>
                <a:latin typeface="Calibri" panose="020F0502020204030204" pitchFamily="34" charset="0"/>
                <a:cs typeface="Calibri" panose="020F0502020204030204" pitchFamily="34" charset="0"/>
              </a:rPr>
              <a:t>T</a:t>
            </a:r>
            <a:r>
              <a:rPr lang="en-US" b="1" dirty="0" smtClean="0">
                <a:solidFill>
                  <a:schemeClr val="accent2">
                    <a:lumMod val="50000"/>
                  </a:schemeClr>
                </a:solidFill>
                <a:latin typeface="Calibri" panose="020F0502020204030204" pitchFamily="34" charset="0"/>
                <a:cs typeface="Calibri" panose="020F0502020204030204" pitchFamily="34" charset="0"/>
              </a:rPr>
              <a:t>oo High!!!</a:t>
            </a:r>
            <a:endParaRPr lang="en-US" dirty="0">
              <a:solidFill>
                <a:schemeClr val="accent2">
                  <a:lumMod val="50000"/>
                </a:schemeClr>
              </a:solidFill>
              <a:latin typeface="Calibri" panose="020F0502020204030204" pitchFamily="34" charset="0"/>
              <a:cs typeface="Calibri" panose="020F0502020204030204" pitchFamily="34" charset="0"/>
            </a:endParaRPr>
          </a:p>
        </p:txBody>
      </p:sp>
      <p:pic>
        <p:nvPicPr>
          <p:cNvPr id="5" name="bulltroutfighting1" descr="bull trout fightin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6881" t="65" r="5266" b="-65"/>
          <a:stretch/>
        </p:blipFill>
        <p:spPr>
          <a:xfrm>
            <a:off x="4768858" y="442912"/>
            <a:ext cx="7423142" cy="6000751"/>
          </a:xfrm>
        </p:spPr>
      </p:pic>
      <p:sp>
        <p:nvSpPr>
          <p:cNvPr id="4" name="Text Placeholder 3"/>
          <p:cNvSpPr>
            <a:spLocks noGrp="1"/>
          </p:cNvSpPr>
          <p:nvPr>
            <p:ph type="body" sz="half" idx="2"/>
          </p:nvPr>
        </p:nvSpPr>
        <p:spPr>
          <a:xfrm>
            <a:off x="937431" y="3505200"/>
            <a:ext cx="3470797" cy="1848465"/>
          </a:xfrm>
        </p:spPr>
        <p:txBody>
          <a:bodyPr>
            <a:noAutofit/>
          </a:bodyPr>
          <a:lstStyle/>
          <a:p>
            <a:pPr lvl="0" algn="ctr">
              <a:spcBef>
                <a:spcPct val="20000"/>
              </a:spcBef>
              <a:buClrTx/>
              <a:buSzTx/>
              <a:defRPr/>
            </a:pPr>
            <a:r>
              <a:rPr lang="en-US" sz="4000" b="1" dirty="0">
                <a:solidFill>
                  <a:schemeClr val="accent2">
                    <a:lumMod val="50000"/>
                  </a:schemeClr>
                </a:solidFill>
                <a:cs typeface="Arial" pitchFamily="34" charset="0"/>
              </a:rPr>
              <a:t>Fish don’t need  that much water!</a:t>
            </a:r>
            <a:endParaRPr lang="en-US" sz="4000" dirty="0">
              <a:solidFill>
                <a:schemeClr val="accent2">
                  <a:lumMod val="50000"/>
                </a:schemeClr>
              </a:solidFill>
            </a:endParaRPr>
          </a:p>
        </p:txBody>
      </p:sp>
    </p:spTree>
    <p:extLst>
      <p:ext uri="{BB962C8B-B14F-4D97-AF65-F5344CB8AC3E}">
        <p14:creationId xmlns:p14="http://schemas.microsoft.com/office/powerpoint/2010/main" val="144559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912720"/>
            <a:ext cx="3169334" cy="1144680"/>
          </a:xfrm>
        </p:spPr>
        <p:txBody>
          <a:bodyPr/>
          <a:lstStyle/>
          <a:p>
            <a:r>
              <a:rPr lang="en-US" b="1" dirty="0" smtClean="0"/>
              <a:t>Fish vs Flow Research</a:t>
            </a:r>
            <a:endParaRPr lang="en-US" b="1" dirty="0"/>
          </a:p>
        </p:txBody>
      </p:sp>
      <p:pic>
        <p:nvPicPr>
          <p:cNvPr id="12" name="Content Placeholder 11" descr="Fish vs flow research"/>
          <p:cNvPicPr>
            <a:picLocks noGrp="1" noChangeAspect="1"/>
          </p:cNvPicPr>
          <p:nvPr>
            <p:ph idx="1"/>
          </p:nvPr>
        </p:nvPicPr>
        <p:blipFill rotWithShape="1">
          <a:blip r:embed="rId3"/>
          <a:srcRect b="4000"/>
          <a:stretch/>
        </p:blipFill>
        <p:spPr>
          <a:xfrm>
            <a:off x="4244632" y="450166"/>
            <a:ext cx="7947368" cy="5950634"/>
          </a:xfrm>
          <a:prstGeom prst="rect">
            <a:avLst/>
          </a:prstGeom>
        </p:spPr>
      </p:pic>
      <p:sp>
        <p:nvSpPr>
          <p:cNvPr id="4" name="Text Placeholder 3"/>
          <p:cNvSpPr>
            <a:spLocks noGrp="1"/>
          </p:cNvSpPr>
          <p:nvPr>
            <p:ph type="body" sz="half" idx="2"/>
          </p:nvPr>
        </p:nvSpPr>
        <p:spPr>
          <a:xfrm>
            <a:off x="952502" y="2338754"/>
            <a:ext cx="3169332" cy="3569677"/>
          </a:xfrm>
        </p:spPr>
        <p:txBody>
          <a:bodyPr>
            <a:normAutofit/>
          </a:bodyPr>
          <a:lstStyle/>
          <a:p>
            <a:r>
              <a:rPr lang="en-US" sz="2800" dirty="0">
                <a:cs typeface="Calibri" panose="020F0502020204030204" pitchFamily="34" charset="0"/>
              </a:rPr>
              <a:t>Dave Seiler’s studies on Bingham Creek for 1980-1997 found </a:t>
            </a:r>
            <a:r>
              <a:rPr lang="en-US" sz="2800" b="1" dirty="0">
                <a:cs typeface="Calibri" panose="020F0502020204030204" pitchFamily="34" charset="0"/>
              </a:rPr>
              <a:t>more summer flow equals more </a:t>
            </a:r>
            <a:r>
              <a:rPr lang="en-US" sz="2800" b="1" dirty="0" err="1">
                <a:cs typeface="Calibri" panose="020F0502020204030204" pitchFamily="34" charset="0"/>
              </a:rPr>
              <a:t>coho</a:t>
            </a:r>
            <a:r>
              <a:rPr lang="en-US" sz="2800" b="1" dirty="0">
                <a:cs typeface="Calibri" panose="020F0502020204030204" pitchFamily="34" charset="0"/>
              </a:rPr>
              <a:t> </a:t>
            </a:r>
            <a:r>
              <a:rPr lang="en-US" sz="2800" b="1" dirty="0" err="1">
                <a:cs typeface="Calibri" panose="020F0502020204030204" pitchFamily="34" charset="0"/>
              </a:rPr>
              <a:t>smolts</a:t>
            </a:r>
            <a:r>
              <a:rPr lang="en-US" sz="2800" b="1" dirty="0">
                <a:cs typeface="Calibri" panose="020F0502020204030204" pitchFamily="34" charset="0"/>
              </a:rPr>
              <a:t> </a:t>
            </a:r>
            <a:r>
              <a:rPr lang="en-US" sz="2800" dirty="0" err="1">
                <a:cs typeface="Calibri" panose="020F0502020204030204" pitchFamily="34" charset="0"/>
              </a:rPr>
              <a:t>outmigrating</a:t>
            </a:r>
            <a:r>
              <a:rPr lang="en-US" sz="2800" dirty="0">
                <a:cs typeface="Calibri" panose="020F0502020204030204" pitchFamily="34" charset="0"/>
              </a:rPr>
              <a:t> the following spring. </a:t>
            </a:r>
          </a:p>
        </p:txBody>
      </p:sp>
    </p:spTree>
    <p:extLst>
      <p:ext uri="{BB962C8B-B14F-4D97-AF65-F5344CB8AC3E}">
        <p14:creationId xmlns:p14="http://schemas.microsoft.com/office/powerpoint/2010/main" val="34387553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97280" y="554736"/>
            <a:ext cx="9573768" cy="926592"/>
          </a:xfrm>
          <a:noFill/>
        </p:spPr>
        <p:txBody>
          <a:bodyPr>
            <a:normAutofit/>
          </a:bodyPr>
          <a:lstStyle/>
          <a:p>
            <a:r>
              <a:rPr lang="en-US" b="1" dirty="0">
                <a:cs typeface="Arial" panose="020B0604020202020204" pitchFamily="34" charset="0"/>
              </a:rPr>
              <a:t>WRIA </a:t>
            </a:r>
            <a:r>
              <a:rPr lang="en-US" b="1" dirty="0" smtClean="0">
                <a:cs typeface="Arial" panose="020B0604020202020204" pitchFamily="34" charset="0"/>
              </a:rPr>
              <a:t>1 Availability-1985 </a:t>
            </a:r>
            <a:r>
              <a:rPr lang="en-US" b="1" dirty="0">
                <a:cs typeface="Arial" panose="020B0604020202020204" pitchFamily="34" charset="0"/>
              </a:rPr>
              <a:t>rule</a:t>
            </a:r>
          </a:p>
        </p:txBody>
      </p:sp>
      <p:sp>
        <p:nvSpPr>
          <p:cNvPr id="2" name="Content Placeholder 1"/>
          <p:cNvSpPr>
            <a:spLocks noGrp="1"/>
          </p:cNvSpPr>
          <p:nvPr>
            <p:ph idx="1"/>
          </p:nvPr>
        </p:nvSpPr>
        <p:spPr>
          <a:xfrm>
            <a:off x="1097280" y="1609344"/>
            <a:ext cx="10197638" cy="4590288"/>
          </a:xfrm>
          <a:noFill/>
        </p:spPr>
        <p:txBody>
          <a:bodyPr>
            <a:noAutofit/>
          </a:bodyPr>
          <a:lstStyle/>
          <a:p>
            <a:pPr marL="0" indent="0">
              <a:spcBef>
                <a:spcPts val="600"/>
              </a:spcBef>
              <a:buNone/>
            </a:pPr>
            <a:r>
              <a:rPr lang="en-US" sz="2800" dirty="0"/>
              <a:t>Stream		</a:t>
            </a:r>
            <a:r>
              <a:rPr lang="en-US" sz="2800" dirty="0" smtClean="0"/>
              <a:t>	No</a:t>
            </a:r>
            <a:r>
              <a:rPr lang="en-US" sz="2800" dirty="0"/>
              <a:t>. of years the 	</a:t>
            </a:r>
            <a:r>
              <a:rPr lang="en-US" sz="2800" dirty="0" smtClean="0"/>
              <a:t>	Avg</a:t>
            </a:r>
            <a:r>
              <a:rPr lang="en-US" sz="2800" dirty="0"/>
              <a:t>. days per year </a:t>
            </a:r>
          </a:p>
          <a:p>
            <a:pPr marL="0" indent="0">
              <a:spcBef>
                <a:spcPts val="0"/>
              </a:spcBef>
              <a:buNone/>
            </a:pPr>
            <a:r>
              <a:rPr lang="en-US" sz="2800" dirty="0"/>
              <a:t>name			</a:t>
            </a:r>
            <a:r>
              <a:rPr lang="en-US" sz="2800" dirty="0" smtClean="0"/>
              <a:t>	ISF </a:t>
            </a:r>
            <a:r>
              <a:rPr lang="en-US" sz="2800" dirty="0"/>
              <a:t>was not met	</a:t>
            </a:r>
            <a:r>
              <a:rPr lang="en-US" sz="2800" dirty="0" smtClean="0"/>
              <a:t>	ISF </a:t>
            </a:r>
            <a:r>
              <a:rPr lang="en-US" sz="2800" dirty="0"/>
              <a:t>was not met </a:t>
            </a:r>
          </a:p>
          <a:p>
            <a:pPr marL="0" indent="0">
              <a:spcBef>
                <a:spcPts val="0"/>
              </a:spcBef>
              <a:buNone/>
            </a:pPr>
            <a:endParaRPr lang="en-US" sz="2600" dirty="0"/>
          </a:p>
          <a:p>
            <a:pPr marL="0" indent="0">
              <a:buNone/>
            </a:pPr>
            <a:r>
              <a:rPr lang="en-US" sz="2800" dirty="0" err="1" smtClean="0"/>
              <a:t>Fishtrap</a:t>
            </a:r>
            <a:r>
              <a:rPr lang="en-US" sz="2800" dirty="0" smtClean="0"/>
              <a:t> Creek (RM 6.9)		20/20</a:t>
            </a:r>
            <a:r>
              <a:rPr lang="en-US" sz="2800" dirty="0"/>
              <a:t>		</a:t>
            </a:r>
            <a:r>
              <a:rPr lang="en-US" sz="2800" dirty="0" smtClean="0"/>
              <a:t>	</a:t>
            </a:r>
            <a:r>
              <a:rPr lang="en-US" sz="2800" dirty="0"/>
              <a:t>	</a:t>
            </a:r>
            <a:r>
              <a:rPr lang="en-US" sz="2800" dirty="0" smtClean="0"/>
              <a:t>209</a:t>
            </a:r>
            <a:endParaRPr lang="en-US" sz="2800" dirty="0"/>
          </a:p>
          <a:p>
            <a:pPr marL="0" indent="0">
              <a:buNone/>
            </a:pPr>
            <a:r>
              <a:rPr lang="en-US" sz="2800" dirty="0" smtClean="0"/>
              <a:t>Nooksack (RM 36.6)</a:t>
            </a:r>
            <a:r>
              <a:rPr lang="en-US" sz="2800" dirty="0"/>
              <a:t>	</a:t>
            </a:r>
            <a:r>
              <a:rPr lang="en-US" sz="2800" dirty="0" smtClean="0"/>
              <a:t>	19/20</a:t>
            </a:r>
            <a:r>
              <a:rPr lang="en-US" sz="2800" dirty="0"/>
              <a:t>		</a:t>
            </a:r>
            <a:r>
              <a:rPr lang="en-US" sz="2800" dirty="0" smtClean="0"/>
              <a:t>	</a:t>
            </a:r>
            <a:r>
              <a:rPr lang="en-US" sz="2800" dirty="0"/>
              <a:t>	</a:t>
            </a:r>
            <a:r>
              <a:rPr lang="en-US" sz="2800" dirty="0" smtClean="0"/>
              <a:t>154</a:t>
            </a:r>
            <a:endParaRPr lang="en-US" sz="2800" dirty="0"/>
          </a:p>
          <a:p>
            <a:pPr marL="0" indent="0">
              <a:buNone/>
            </a:pPr>
            <a:r>
              <a:rPr lang="en-US" sz="2800" dirty="0" smtClean="0"/>
              <a:t>Nooksack  (RM 5.8)</a:t>
            </a:r>
            <a:r>
              <a:rPr lang="en-US" sz="2800" dirty="0"/>
              <a:t>	</a:t>
            </a:r>
            <a:r>
              <a:rPr lang="en-US" sz="2800" dirty="0" smtClean="0"/>
              <a:t>	20/20</a:t>
            </a:r>
            <a:r>
              <a:rPr lang="en-US" sz="2800" dirty="0"/>
              <a:t>			</a:t>
            </a:r>
            <a:r>
              <a:rPr lang="en-US" sz="2800" dirty="0" smtClean="0"/>
              <a:t>	142</a:t>
            </a:r>
            <a:endParaRPr lang="en-US" sz="2800" dirty="0"/>
          </a:p>
          <a:p>
            <a:pPr marL="0" indent="0">
              <a:buNone/>
            </a:pPr>
            <a:r>
              <a:rPr lang="en-US" sz="2800" dirty="0" smtClean="0"/>
              <a:t>MF Nooksack (RM5.0)</a:t>
            </a:r>
            <a:r>
              <a:rPr lang="en-US" sz="2800" dirty="0"/>
              <a:t>	</a:t>
            </a:r>
            <a:r>
              <a:rPr lang="en-US" sz="2800" dirty="0" smtClean="0"/>
              <a:t>	20/20</a:t>
            </a:r>
            <a:r>
              <a:rPr lang="en-US" sz="2800" dirty="0"/>
              <a:t>		</a:t>
            </a:r>
            <a:r>
              <a:rPr lang="en-US" sz="2800" dirty="0" smtClean="0"/>
              <a:t>	</a:t>
            </a:r>
            <a:r>
              <a:rPr lang="en-US" sz="2800" dirty="0"/>
              <a:t>	</a:t>
            </a:r>
            <a:r>
              <a:rPr lang="en-US" sz="2800" dirty="0" smtClean="0"/>
              <a:t>144</a:t>
            </a:r>
            <a:endParaRPr lang="en-US" sz="2800" dirty="0"/>
          </a:p>
          <a:p>
            <a:pPr marL="0" indent="0">
              <a:buNone/>
            </a:pPr>
            <a:r>
              <a:rPr lang="en-US" sz="2800" dirty="0" smtClean="0"/>
              <a:t>SF Nooksack (RM 14.8)</a:t>
            </a:r>
            <a:r>
              <a:rPr lang="en-US" sz="2800" dirty="0"/>
              <a:t>	</a:t>
            </a:r>
            <a:r>
              <a:rPr lang="en-US" sz="2800" dirty="0" smtClean="0"/>
              <a:t>	20/20</a:t>
            </a:r>
            <a:r>
              <a:rPr lang="en-US" sz="2800" dirty="0"/>
              <a:t>			</a:t>
            </a:r>
            <a:r>
              <a:rPr lang="en-US" sz="2800" dirty="0" smtClean="0"/>
              <a:t>	204</a:t>
            </a:r>
            <a:r>
              <a:rPr lang="en-US" sz="2800" dirty="0"/>
              <a:t>	</a:t>
            </a:r>
          </a:p>
          <a:p>
            <a:pPr marL="0" indent="0">
              <a:buNone/>
            </a:pPr>
            <a:r>
              <a:rPr lang="en-US" sz="2800" dirty="0" smtClean="0"/>
              <a:t>Skookum Creek</a:t>
            </a:r>
            <a:r>
              <a:rPr lang="en-US" sz="2800" dirty="0"/>
              <a:t>		</a:t>
            </a:r>
            <a:r>
              <a:rPr lang="en-US" sz="2800" dirty="0" smtClean="0"/>
              <a:t>	20/20</a:t>
            </a:r>
            <a:r>
              <a:rPr lang="en-US" sz="2800" dirty="0"/>
              <a:t>		</a:t>
            </a:r>
            <a:r>
              <a:rPr lang="en-US" sz="2800" dirty="0" smtClean="0"/>
              <a:t>	</a:t>
            </a:r>
            <a:r>
              <a:rPr lang="en-US" sz="2800" dirty="0"/>
              <a:t>	</a:t>
            </a:r>
            <a:r>
              <a:rPr lang="en-US" sz="2800" dirty="0" smtClean="0"/>
              <a:t>181</a:t>
            </a:r>
            <a:r>
              <a:rPr lang="en-US" sz="2800" dirty="0"/>
              <a:t>	</a:t>
            </a:r>
            <a:r>
              <a:rPr lang="en-US" sz="2600" dirty="0"/>
              <a:t>		</a:t>
            </a:r>
          </a:p>
        </p:txBody>
      </p:sp>
    </p:spTree>
    <p:extLst>
      <p:ext uri="{BB962C8B-B14F-4D97-AF65-F5344CB8AC3E}">
        <p14:creationId xmlns:p14="http://schemas.microsoft.com/office/powerpoint/2010/main" val="11644643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97280" y="554736"/>
            <a:ext cx="9573768" cy="926592"/>
          </a:xfrm>
          <a:noFill/>
        </p:spPr>
        <p:txBody>
          <a:bodyPr>
            <a:normAutofit/>
          </a:bodyPr>
          <a:lstStyle/>
          <a:p>
            <a:r>
              <a:rPr lang="en-US" b="1" dirty="0">
                <a:cs typeface="Arial" panose="020B0604020202020204" pitchFamily="34" charset="0"/>
              </a:rPr>
              <a:t>WRIA 22 Availability-1976 rule</a:t>
            </a:r>
          </a:p>
        </p:txBody>
      </p:sp>
      <p:sp>
        <p:nvSpPr>
          <p:cNvPr id="2" name="Content Placeholder 1"/>
          <p:cNvSpPr>
            <a:spLocks noGrp="1"/>
          </p:cNvSpPr>
          <p:nvPr>
            <p:ph idx="1"/>
          </p:nvPr>
        </p:nvSpPr>
        <p:spPr>
          <a:xfrm>
            <a:off x="1097280" y="1609344"/>
            <a:ext cx="9784081" cy="4590288"/>
          </a:xfrm>
          <a:noFill/>
        </p:spPr>
        <p:txBody>
          <a:bodyPr>
            <a:noAutofit/>
          </a:bodyPr>
          <a:lstStyle/>
          <a:p>
            <a:pPr marL="0" indent="0">
              <a:spcBef>
                <a:spcPts val="0"/>
              </a:spcBef>
              <a:buNone/>
            </a:pPr>
            <a:r>
              <a:rPr lang="en-US" sz="2800" dirty="0"/>
              <a:t>Stream		No. of years the 	</a:t>
            </a:r>
            <a:r>
              <a:rPr lang="en-US" sz="2800" dirty="0" smtClean="0"/>
              <a:t>	Avg</a:t>
            </a:r>
            <a:r>
              <a:rPr lang="en-US" sz="2800" dirty="0"/>
              <a:t>. days per year </a:t>
            </a:r>
          </a:p>
          <a:p>
            <a:pPr marL="0" indent="0">
              <a:spcBef>
                <a:spcPts val="0"/>
              </a:spcBef>
              <a:buNone/>
            </a:pPr>
            <a:r>
              <a:rPr lang="en-US" sz="2800" dirty="0"/>
              <a:t>name			ISF was not met	</a:t>
            </a:r>
            <a:r>
              <a:rPr lang="en-US" sz="2800" dirty="0" smtClean="0"/>
              <a:t>	ISF </a:t>
            </a:r>
            <a:r>
              <a:rPr lang="en-US" sz="2800" dirty="0"/>
              <a:t>was not met </a:t>
            </a:r>
          </a:p>
          <a:p>
            <a:pPr marL="0" indent="0">
              <a:spcBef>
                <a:spcPts val="0"/>
              </a:spcBef>
              <a:buNone/>
            </a:pPr>
            <a:endParaRPr lang="en-US" sz="2600" dirty="0"/>
          </a:p>
          <a:p>
            <a:pPr marL="0" indent="0">
              <a:spcBef>
                <a:spcPts val="900"/>
              </a:spcBef>
              <a:buNone/>
            </a:pPr>
            <a:r>
              <a:rPr lang="en-US" sz="2800" dirty="0"/>
              <a:t>Chehalis </a:t>
            </a:r>
            <a:r>
              <a:rPr lang="en-US" sz="2800" dirty="0" smtClean="0"/>
              <a:t>(RM 59.9)		15/20</a:t>
            </a:r>
            <a:r>
              <a:rPr lang="en-US" sz="2800" dirty="0"/>
              <a:t>		</a:t>
            </a:r>
            <a:r>
              <a:rPr lang="en-US" sz="2800" dirty="0" smtClean="0"/>
              <a:t>	</a:t>
            </a:r>
            <a:r>
              <a:rPr lang="en-US" sz="2800" dirty="0"/>
              <a:t>	4</a:t>
            </a:r>
            <a:r>
              <a:rPr lang="en-US" sz="2800" dirty="0" smtClean="0"/>
              <a:t>3</a:t>
            </a:r>
          </a:p>
          <a:p>
            <a:pPr marL="0" indent="0">
              <a:spcBef>
                <a:spcPts val="900"/>
              </a:spcBef>
              <a:buNone/>
            </a:pPr>
            <a:r>
              <a:rPr lang="en-US" sz="2800" dirty="0" err="1" smtClean="0"/>
              <a:t>Cloquallum</a:t>
            </a:r>
            <a:r>
              <a:rPr lang="en-US" sz="2800" dirty="0" smtClean="0"/>
              <a:t> </a:t>
            </a:r>
            <a:r>
              <a:rPr lang="en-US" sz="2800" dirty="0"/>
              <a:t>Creek		11/20		</a:t>
            </a:r>
            <a:r>
              <a:rPr lang="en-US" sz="2800" dirty="0" smtClean="0"/>
              <a:t>	</a:t>
            </a:r>
            <a:r>
              <a:rPr lang="en-US" sz="2800" dirty="0"/>
              <a:t>	</a:t>
            </a:r>
            <a:r>
              <a:rPr lang="en-US" sz="2800" dirty="0" smtClean="0"/>
              <a:t>58</a:t>
            </a:r>
            <a:endParaRPr lang="en-US" sz="2800" dirty="0"/>
          </a:p>
          <a:p>
            <a:pPr marL="0" indent="0">
              <a:spcBef>
                <a:spcPts val="900"/>
              </a:spcBef>
              <a:buNone/>
            </a:pPr>
            <a:r>
              <a:rPr lang="en-US" sz="2800" dirty="0" err="1"/>
              <a:t>Humptulips</a:t>
            </a:r>
            <a:r>
              <a:rPr lang="en-US" sz="2800" dirty="0"/>
              <a:t> River		16/20				71	</a:t>
            </a:r>
          </a:p>
          <a:p>
            <a:pPr marL="0" indent="0">
              <a:spcBef>
                <a:spcPts val="900"/>
              </a:spcBef>
              <a:buNone/>
            </a:pPr>
            <a:r>
              <a:rPr lang="en-US" sz="2800" dirty="0" err="1" smtClean="0"/>
              <a:t>Satsop</a:t>
            </a:r>
            <a:r>
              <a:rPr lang="en-US" sz="2800" dirty="0" smtClean="0"/>
              <a:t> </a:t>
            </a:r>
            <a:r>
              <a:rPr lang="en-US" sz="2800" dirty="0"/>
              <a:t>River		</a:t>
            </a:r>
            <a:r>
              <a:rPr lang="en-US" sz="2800" dirty="0" smtClean="0"/>
              <a:t>	17/20</a:t>
            </a:r>
            <a:r>
              <a:rPr lang="en-US" sz="2800" dirty="0"/>
              <a:t>			</a:t>
            </a:r>
            <a:r>
              <a:rPr lang="en-US" sz="2800" dirty="0" smtClean="0"/>
              <a:t>	72</a:t>
            </a:r>
          </a:p>
          <a:p>
            <a:pPr marL="0" indent="0">
              <a:spcBef>
                <a:spcPts val="900"/>
              </a:spcBef>
              <a:buNone/>
            </a:pPr>
            <a:r>
              <a:rPr lang="en-US" sz="2800" dirty="0" err="1" smtClean="0"/>
              <a:t>Skookumchuck</a:t>
            </a:r>
            <a:r>
              <a:rPr lang="en-US" sz="2800" dirty="0" smtClean="0"/>
              <a:t>		9/20				66</a:t>
            </a:r>
            <a:endParaRPr lang="en-US" sz="2800" dirty="0"/>
          </a:p>
          <a:p>
            <a:pPr marL="0" indent="0">
              <a:spcBef>
                <a:spcPts val="900"/>
              </a:spcBef>
              <a:buNone/>
            </a:pPr>
            <a:r>
              <a:rPr lang="en-US" sz="2800" dirty="0" err="1" smtClean="0"/>
              <a:t>Wishkah</a:t>
            </a:r>
            <a:r>
              <a:rPr lang="en-US" sz="2800" dirty="0" smtClean="0"/>
              <a:t> River		7/8				41</a:t>
            </a:r>
          </a:p>
          <a:p>
            <a:pPr marL="0" indent="0">
              <a:spcBef>
                <a:spcPts val="900"/>
              </a:spcBef>
              <a:buNone/>
            </a:pPr>
            <a:r>
              <a:rPr lang="en-US" sz="2800" dirty="0" err="1"/>
              <a:t>Wynoochee</a:t>
            </a:r>
            <a:r>
              <a:rPr lang="en-US" sz="2800" dirty="0"/>
              <a:t> River		17/20				</a:t>
            </a:r>
            <a:r>
              <a:rPr lang="en-US" sz="2800" dirty="0" smtClean="0"/>
              <a:t>68</a:t>
            </a:r>
            <a:r>
              <a:rPr lang="en-US" sz="2600" dirty="0" smtClean="0"/>
              <a:t>	</a:t>
            </a:r>
            <a:endParaRPr lang="en-US" sz="2600" dirty="0"/>
          </a:p>
        </p:txBody>
      </p:sp>
    </p:spTree>
    <p:extLst>
      <p:ext uri="{BB962C8B-B14F-4D97-AF65-F5344CB8AC3E}">
        <p14:creationId xmlns:p14="http://schemas.microsoft.com/office/powerpoint/2010/main" val="42348935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759654" y="417513"/>
            <a:ext cx="6023281" cy="873125"/>
          </a:xfrm>
          <a:noFill/>
        </p:spPr>
        <p:txBody>
          <a:bodyPr>
            <a:noAutofit/>
          </a:bodyPr>
          <a:lstStyle/>
          <a:p>
            <a:pPr eaLnBrk="1" hangingPunct="1"/>
            <a:r>
              <a:rPr lang="en-US" sz="4000" b="1" dirty="0">
                <a:solidFill>
                  <a:srgbClr val="000000"/>
                </a:solidFill>
                <a:cs typeface="Arial" charset="0"/>
              </a:rPr>
              <a:t>What is an Instream Flow?</a:t>
            </a:r>
          </a:p>
        </p:txBody>
      </p:sp>
      <p:sp>
        <p:nvSpPr>
          <p:cNvPr id="7170" name="Rectangle 3"/>
          <p:cNvSpPr>
            <a:spLocks noGrp="1" noChangeArrowheads="1"/>
          </p:cNvSpPr>
          <p:nvPr>
            <p:ph type="body" sz="half" idx="4294967295"/>
          </p:nvPr>
        </p:nvSpPr>
        <p:spPr>
          <a:xfrm>
            <a:off x="759654" y="1290639"/>
            <a:ext cx="6023282" cy="4905446"/>
          </a:xfrm>
          <a:noFill/>
        </p:spPr>
        <p:txBody>
          <a:bodyPr rtlCol="0">
            <a:noAutofit/>
          </a:bodyPr>
          <a:lstStyle/>
          <a:p>
            <a:pPr marL="231775" indent="-231775">
              <a:spcBef>
                <a:spcPts val="0"/>
              </a:spcBef>
              <a:spcAft>
                <a:spcPts val="600"/>
              </a:spcAft>
              <a:buClr>
                <a:schemeClr val="tx2">
                  <a:lumMod val="60000"/>
                  <a:lumOff val="40000"/>
                </a:schemeClr>
              </a:buClr>
              <a:buFont typeface="Wingdings" panose="05000000000000000000" pitchFamily="2" charset="2"/>
              <a:buChar char=""/>
              <a:defRPr/>
            </a:pPr>
            <a:r>
              <a:rPr lang="en-US" sz="2600" dirty="0">
                <a:cs typeface="Arial" pitchFamily="34" charset="0"/>
              </a:rPr>
              <a:t>An </a:t>
            </a:r>
            <a:r>
              <a:rPr lang="en-US" sz="2600" dirty="0">
                <a:solidFill>
                  <a:srgbClr val="002060"/>
                </a:solidFill>
                <a:cs typeface="Arial" pitchFamily="34" charset="0"/>
              </a:rPr>
              <a:t>instream</a:t>
            </a:r>
            <a:r>
              <a:rPr lang="en-US" sz="2600" dirty="0">
                <a:cs typeface="Arial" pitchFamily="34" charset="0"/>
              </a:rPr>
              <a:t> flow is a water right for the </a:t>
            </a:r>
            <a:r>
              <a:rPr lang="en-US" sz="2600" dirty="0">
                <a:solidFill>
                  <a:srgbClr val="002060"/>
                </a:solidFill>
                <a:cs typeface="Arial" pitchFamily="34" charset="0"/>
              </a:rPr>
              <a:t>stream</a:t>
            </a:r>
            <a:r>
              <a:rPr lang="en-US" sz="2600" dirty="0">
                <a:cs typeface="Arial" pitchFamily="34" charset="0"/>
              </a:rPr>
              <a:t>. </a:t>
            </a:r>
          </a:p>
          <a:p>
            <a:pPr marL="341313" indent="-231775">
              <a:spcBef>
                <a:spcPts val="0"/>
              </a:spcBef>
              <a:spcAft>
                <a:spcPts val="600"/>
              </a:spcAft>
              <a:buClr>
                <a:schemeClr val="tx2">
                  <a:lumMod val="60000"/>
                  <a:lumOff val="40000"/>
                </a:schemeClr>
              </a:buClr>
              <a:buFont typeface="Wingdings" panose="05000000000000000000" pitchFamily="2" charset="2"/>
              <a:buChar char=""/>
              <a:defRPr/>
            </a:pPr>
            <a:r>
              <a:rPr lang="en-US" sz="2600" dirty="0">
                <a:cs typeface="Arial" pitchFamily="34" charset="0"/>
              </a:rPr>
              <a:t>It has a priority date</a:t>
            </a:r>
          </a:p>
          <a:p>
            <a:pPr marL="682625" lvl="1" indent="-219075">
              <a:spcBef>
                <a:spcPts val="0"/>
              </a:spcBef>
              <a:spcAft>
                <a:spcPts val="600"/>
              </a:spcAft>
              <a:buClr>
                <a:schemeClr val="tx2">
                  <a:lumMod val="60000"/>
                  <a:lumOff val="40000"/>
                </a:schemeClr>
              </a:buClr>
              <a:buFont typeface="Wingdings" panose="05000000000000000000" pitchFamily="2" charset="2"/>
              <a:buChar char=""/>
              <a:defRPr/>
            </a:pPr>
            <a:r>
              <a:rPr lang="en-US" sz="2600" dirty="0">
                <a:cs typeface="Arial" pitchFamily="34" charset="0"/>
              </a:rPr>
              <a:t>Water rights </a:t>
            </a:r>
            <a:r>
              <a:rPr lang="en-US" sz="2600" dirty="0">
                <a:solidFill>
                  <a:srgbClr val="FF0000"/>
                </a:solidFill>
                <a:cs typeface="Arial" pitchFamily="34" charset="0"/>
              </a:rPr>
              <a:t>senior</a:t>
            </a:r>
            <a:r>
              <a:rPr lang="en-US" sz="2600" dirty="0">
                <a:cs typeface="Arial" pitchFamily="34" charset="0"/>
              </a:rPr>
              <a:t> to the instream flow are unaffected but </a:t>
            </a:r>
            <a:r>
              <a:rPr lang="en-US" sz="2600" dirty="0">
                <a:solidFill>
                  <a:srgbClr val="FF0000"/>
                </a:solidFill>
                <a:cs typeface="Arial" pitchFamily="34" charset="0"/>
              </a:rPr>
              <a:t>junior</a:t>
            </a:r>
            <a:r>
              <a:rPr lang="en-US" sz="2600" dirty="0">
                <a:cs typeface="Arial" pitchFamily="34" charset="0"/>
              </a:rPr>
              <a:t> water rights can be regulated  </a:t>
            </a:r>
          </a:p>
          <a:p>
            <a:pPr marL="231775" indent="-231775">
              <a:spcBef>
                <a:spcPts val="0"/>
              </a:spcBef>
              <a:spcAft>
                <a:spcPts val="600"/>
              </a:spcAft>
              <a:buClr>
                <a:schemeClr val="tx2">
                  <a:lumMod val="60000"/>
                  <a:lumOff val="40000"/>
                </a:schemeClr>
              </a:buClr>
              <a:buFont typeface="Wingdings" panose="05000000000000000000" pitchFamily="2" charset="2"/>
              <a:buChar char=""/>
              <a:defRPr/>
            </a:pPr>
            <a:r>
              <a:rPr lang="en-US" sz="2600" dirty="0">
                <a:cs typeface="Arial" pitchFamily="34" charset="0"/>
              </a:rPr>
              <a:t>It is not </a:t>
            </a:r>
            <a:r>
              <a:rPr lang="en-US" sz="2600" dirty="0">
                <a:solidFill>
                  <a:srgbClr val="002060"/>
                </a:solidFill>
                <a:cs typeface="Arial" pitchFamily="34" charset="0"/>
              </a:rPr>
              <a:t>required to be </a:t>
            </a:r>
            <a:r>
              <a:rPr lang="en-US" sz="2600" dirty="0">
                <a:cs typeface="Arial" pitchFamily="34" charset="0"/>
              </a:rPr>
              <a:t>met.</a:t>
            </a:r>
          </a:p>
          <a:p>
            <a:pPr marL="682625" lvl="1" indent="-219075">
              <a:spcBef>
                <a:spcPts val="0"/>
              </a:spcBef>
              <a:spcAft>
                <a:spcPts val="600"/>
              </a:spcAft>
              <a:buClr>
                <a:schemeClr val="tx2">
                  <a:lumMod val="60000"/>
                  <a:lumOff val="40000"/>
                </a:schemeClr>
              </a:buClr>
              <a:buFont typeface="Wingdings" panose="05000000000000000000" pitchFamily="2" charset="2"/>
              <a:buChar char=""/>
              <a:defRPr/>
            </a:pPr>
            <a:r>
              <a:rPr lang="en-US" sz="2600" dirty="0">
                <a:cs typeface="Arial" pitchFamily="34" charset="0"/>
              </a:rPr>
              <a:t> Water rights e a right to use </a:t>
            </a:r>
            <a:r>
              <a:rPr lang="en-US" sz="2600" u="sng" dirty="0">
                <a:cs typeface="Arial" pitchFamily="34" charset="0"/>
              </a:rPr>
              <a:t>when available</a:t>
            </a:r>
            <a:r>
              <a:rPr lang="en-US" sz="2600" dirty="0">
                <a:cs typeface="Arial" pitchFamily="34" charset="0"/>
              </a:rPr>
              <a:t>, not a guarantee that water will be </a:t>
            </a:r>
            <a:r>
              <a:rPr lang="en-US" sz="2600" dirty="0" smtClean="0">
                <a:cs typeface="Arial" pitchFamily="34" charset="0"/>
              </a:rPr>
              <a:t>available.</a:t>
            </a:r>
            <a:endParaRPr lang="en-US" sz="2600" dirty="0">
              <a:cs typeface="Arial" pitchFamily="34" charset="0"/>
            </a:endParaRPr>
          </a:p>
          <a:p>
            <a:pPr marL="225420" indent="-225420">
              <a:spcBef>
                <a:spcPts val="600"/>
              </a:spcBef>
              <a:spcAft>
                <a:spcPts val="600"/>
              </a:spcAft>
              <a:buClr>
                <a:schemeClr val="tx2">
                  <a:lumMod val="60000"/>
                  <a:lumOff val="40000"/>
                </a:schemeClr>
              </a:buClr>
              <a:buFont typeface="Wingdings" pitchFamily="2" charset="2"/>
              <a:buChar char="S"/>
              <a:defRPr/>
            </a:pPr>
            <a:r>
              <a:rPr lang="en-US" sz="2600" dirty="0">
                <a:cs typeface="Arial" pitchFamily="34" charset="0"/>
              </a:rPr>
              <a:t>ISFs do not and cannot add more water to a stream</a:t>
            </a:r>
            <a:endParaRPr lang="en-US" sz="2600" b="1" dirty="0" smtClean="0">
              <a:cs typeface="Arial" pitchFamily="34" charset="0"/>
            </a:endParaRPr>
          </a:p>
        </p:txBody>
      </p:sp>
      <p:pic>
        <p:nvPicPr>
          <p:cNvPr id="339973" name="Picture 5" descr="Stream Gage"/>
          <p:cNvPicPr>
            <a:picLocks noGrp="1" noChangeAspect="1" noChangeArrowheads="1"/>
          </p:cNvPicPr>
          <p:nvPr>
            <p:ph sz="half" idx="4294967295"/>
          </p:nvPr>
        </p:nvPicPr>
        <p:blipFill rotWithShape="1">
          <a:blip r:embed="rId3" cstate="print"/>
          <a:srcRect l="33843" t="2452" r="10124" b="-384"/>
          <a:stretch/>
        </p:blipFill>
        <p:spPr>
          <a:xfrm>
            <a:off x="6965949" y="417514"/>
            <a:ext cx="5226051" cy="6015037"/>
          </a:xfrm>
          <a:effectLst>
            <a:outerShdw dist="35921" dir="2700000" algn="ctr" rotWithShape="0">
              <a:schemeClr val="bg2"/>
            </a:outerShdw>
          </a:effectLst>
        </p:spPr>
      </p:pic>
    </p:spTree>
    <p:extLst>
      <p:ext uri="{BB962C8B-B14F-4D97-AF65-F5344CB8AC3E}">
        <p14:creationId xmlns:p14="http://schemas.microsoft.com/office/powerpoint/2010/main" val="29627494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34518" y="553143"/>
            <a:ext cx="3105962" cy="2332932"/>
          </a:xfrm>
        </p:spPr>
        <p:txBody>
          <a:bodyPr/>
          <a:lstStyle/>
          <a:p>
            <a:pPr algn="ctr"/>
            <a:r>
              <a:rPr lang="en-US" b="1" dirty="0">
                <a:solidFill>
                  <a:srgbClr val="000000"/>
                </a:solidFill>
              </a:rPr>
              <a:t>Instream </a:t>
            </a:r>
            <a:r>
              <a:rPr lang="en-US" b="1" dirty="0" smtClean="0">
                <a:solidFill>
                  <a:srgbClr val="000000"/>
                </a:solidFill>
              </a:rPr>
              <a:t>Resource </a:t>
            </a:r>
            <a:r>
              <a:rPr lang="en-US" b="1" dirty="0">
                <a:solidFill>
                  <a:srgbClr val="000000"/>
                </a:solidFill>
              </a:rPr>
              <a:t>Rules</a:t>
            </a:r>
            <a:br>
              <a:rPr lang="en-US" b="1" dirty="0">
                <a:solidFill>
                  <a:srgbClr val="000000"/>
                </a:solidFill>
              </a:rPr>
            </a:br>
            <a:r>
              <a:rPr lang="en-US" b="1" dirty="0" smtClean="0">
                <a:solidFill>
                  <a:srgbClr val="000000"/>
                </a:solidFill>
              </a:rPr>
              <a:t>1973-1980</a:t>
            </a:r>
            <a:endParaRPr lang="en-US" dirty="0">
              <a:solidFill>
                <a:srgbClr val="000000"/>
              </a:solidFill>
            </a:endParaRPr>
          </a:p>
        </p:txBody>
      </p:sp>
      <p:sp>
        <p:nvSpPr>
          <p:cNvPr id="7" name="Text Placeholder 6"/>
          <p:cNvSpPr>
            <a:spLocks noGrp="1"/>
          </p:cNvSpPr>
          <p:nvPr>
            <p:ph type="body" sz="half" idx="2"/>
          </p:nvPr>
        </p:nvSpPr>
        <p:spPr>
          <a:xfrm>
            <a:off x="734518" y="3200400"/>
            <a:ext cx="2998033" cy="2936928"/>
          </a:xfrm>
        </p:spPr>
        <p:txBody>
          <a:bodyPr>
            <a:noAutofit/>
          </a:bodyPr>
          <a:lstStyle/>
          <a:p>
            <a:pPr algn="ctr"/>
            <a:r>
              <a:rPr lang="en-US" sz="2800" b="1" dirty="0" smtClean="0">
                <a:solidFill>
                  <a:srgbClr val="002060"/>
                </a:solidFill>
              </a:rPr>
              <a:t>Dec 1-April 15: </a:t>
            </a:r>
            <a:r>
              <a:rPr lang="en-US" sz="2800" b="1" dirty="0">
                <a:solidFill>
                  <a:srgbClr val="002060"/>
                </a:solidFill>
              </a:rPr>
              <a:t>95% Exceedance </a:t>
            </a:r>
          </a:p>
          <a:p>
            <a:pPr algn="ctr"/>
            <a:endParaRPr lang="en-US" sz="2800" b="1" dirty="0">
              <a:solidFill>
                <a:srgbClr val="002060"/>
              </a:solidFill>
            </a:endParaRPr>
          </a:p>
          <a:p>
            <a:pPr algn="ctr"/>
            <a:r>
              <a:rPr lang="en-US" sz="2800" b="1" dirty="0">
                <a:solidFill>
                  <a:srgbClr val="002060"/>
                </a:solidFill>
              </a:rPr>
              <a:t>Aug 15-Sept 15: 70% Exceedance  </a:t>
            </a:r>
            <a:endParaRPr lang="en-US" sz="2800" dirty="0">
              <a:solidFill>
                <a:srgbClr val="002060"/>
              </a:solidFill>
            </a:endParaRPr>
          </a:p>
        </p:txBody>
      </p:sp>
      <p:pic>
        <p:nvPicPr>
          <p:cNvPr id="4" name="Picture 3" descr="Instream flow rule"/>
          <p:cNvPicPr>
            <a:picLocks noChangeAspect="1"/>
          </p:cNvPicPr>
          <p:nvPr/>
        </p:nvPicPr>
        <p:blipFill>
          <a:blip r:embed="rId3"/>
          <a:stretch>
            <a:fillRect/>
          </a:stretch>
        </p:blipFill>
        <p:spPr>
          <a:xfrm>
            <a:off x="3840480" y="433952"/>
            <a:ext cx="8351520" cy="5983317"/>
          </a:xfrm>
          <a:prstGeom prst="rect">
            <a:avLst/>
          </a:prstGeom>
          <a:solidFill>
            <a:schemeClr val="bg1"/>
          </a:solidFill>
        </p:spPr>
      </p:pic>
    </p:spTree>
    <p:extLst>
      <p:ext uri="{BB962C8B-B14F-4D97-AF65-F5344CB8AC3E}">
        <p14:creationId xmlns:p14="http://schemas.microsoft.com/office/powerpoint/2010/main" val="6736592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p:nvPr>
        </p:nvSpPr>
        <p:spPr>
          <a:xfrm>
            <a:off x="714894" y="448887"/>
            <a:ext cx="4381541" cy="15893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r>
              <a:rPr lang="en-US" sz="3600" b="1" dirty="0">
                <a:solidFill>
                  <a:srgbClr val="000000"/>
                </a:solidFill>
                <a:latin typeface="Calibri" panose="020F0502020204030204" pitchFamily="34" charset="0"/>
              </a:rPr>
              <a:t>Instream Resource Rules  </a:t>
            </a:r>
            <a:r>
              <a:rPr lang="en-US" sz="3600" b="1" dirty="0" smtClean="0">
                <a:solidFill>
                  <a:srgbClr val="000000"/>
                </a:solidFill>
                <a:latin typeface="Calibri" panose="020F0502020204030204" pitchFamily="34" charset="0"/>
              </a:rPr>
              <a:t>2016-20??</a:t>
            </a:r>
            <a:r>
              <a:rPr lang="en-US" sz="3600" b="1" dirty="0">
                <a:solidFill>
                  <a:srgbClr val="000000"/>
                </a:solidFill>
                <a:latin typeface="Calibri" panose="020F0502020204030204" pitchFamily="34" charset="0"/>
              </a:rPr>
              <a:t/>
            </a:r>
            <a:br>
              <a:rPr lang="en-US" sz="3600" b="1" dirty="0">
                <a:solidFill>
                  <a:srgbClr val="000000"/>
                </a:solidFill>
                <a:latin typeface="Calibri" panose="020F0502020204030204" pitchFamily="34" charset="0"/>
              </a:rPr>
            </a:br>
            <a:r>
              <a:rPr lang="en-US" sz="3600" b="1" dirty="0">
                <a:solidFill>
                  <a:srgbClr val="000000"/>
                </a:solidFill>
                <a:latin typeface="Calibri" panose="020F0502020204030204" pitchFamily="34" charset="0"/>
              </a:rPr>
              <a:t>The Dark Ages Return</a:t>
            </a:r>
            <a:endParaRPr lang="en-US" sz="3600" dirty="0">
              <a:solidFill>
                <a:srgbClr val="000000"/>
              </a:solidFill>
              <a:latin typeface="Calibri" panose="020F0502020204030204" pitchFamily="34" charset="0"/>
            </a:endParaRPr>
          </a:p>
        </p:txBody>
      </p:sp>
      <p:sp>
        <p:nvSpPr>
          <p:cNvPr id="3" name="Content Placeholder 2"/>
          <p:cNvSpPr>
            <a:spLocks noGrp="1"/>
          </p:cNvSpPr>
          <p:nvPr>
            <p:ph idx="1"/>
          </p:nvPr>
        </p:nvSpPr>
        <p:spPr>
          <a:xfrm>
            <a:off x="714894" y="2038200"/>
            <a:ext cx="4381541" cy="4398813"/>
          </a:xfrm>
        </p:spPr>
        <p:txBody>
          <a:bodyPr>
            <a:noAutofit/>
          </a:bodyPr>
          <a:lstStyle/>
          <a:p>
            <a:pPr marL="227013" indent="-227013">
              <a:spcBef>
                <a:spcPts val="0"/>
              </a:spcBef>
              <a:spcAft>
                <a:spcPts val="1200"/>
              </a:spcAft>
              <a:buFont typeface="Wingdings" panose="05000000000000000000" pitchFamily="2" charset="2"/>
              <a:buChar char="S"/>
            </a:pPr>
            <a:r>
              <a:rPr lang="en-US" sz="2800" dirty="0" smtClean="0">
                <a:latin typeface="Calibri" panose="020F0502020204030204" pitchFamily="34" charset="0"/>
                <a:cs typeface="Calibri" panose="020F0502020204030204" pitchFamily="34" charset="0"/>
              </a:rPr>
              <a:t>Swinomish </a:t>
            </a:r>
            <a:r>
              <a:rPr lang="en-US" sz="2800" dirty="0">
                <a:latin typeface="Calibri" panose="020F0502020204030204" pitchFamily="34" charset="0"/>
                <a:cs typeface="Calibri" panose="020F0502020204030204" pitchFamily="34" charset="0"/>
              </a:rPr>
              <a:t>v. Ecology (2013</a:t>
            </a:r>
            <a:r>
              <a:rPr lang="en-US" sz="2800" dirty="0" smtClean="0">
                <a:latin typeface="Calibri" panose="020F0502020204030204" pitchFamily="34" charset="0"/>
                <a:cs typeface="Calibri" panose="020F0502020204030204" pitchFamily="34" charset="0"/>
              </a:rPr>
              <a:t>)-No impairment </a:t>
            </a:r>
          </a:p>
          <a:p>
            <a:pPr marL="227013" indent="-227013">
              <a:spcBef>
                <a:spcPts val="0"/>
              </a:spcBef>
              <a:spcAft>
                <a:spcPts val="1200"/>
              </a:spcAft>
              <a:buFont typeface="Wingdings" panose="05000000000000000000" pitchFamily="2" charset="2"/>
              <a:buChar char="S"/>
            </a:pPr>
            <a:r>
              <a:rPr lang="en-US" sz="2800" dirty="0" smtClean="0">
                <a:latin typeface="Calibri" panose="020F0502020204030204" pitchFamily="34" charset="0"/>
                <a:cs typeface="Calibri" panose="020F0502020204030204" pitchFamily="34" charset="0"/>
              </a:rPr>
              <a:t>Foster </a:t>
            </a:r>
            <a:r>
              <a:rPr lang="en-US" sz="2800" dirty="0">
                <a:latin typeface="Calibri" panose="020F0502020204030204" pitchFamily="34" charset="0"/>
                <a:cs typeface="Calibri" panose="020F0502020204030204" pitchFamily="34" charset="0"/>
              </a:rPr>
              <a:t>v. </a:t>
            </a:r>
            <a:r>
              <a:rPr lang="en-US" sz="2800" dirty="0" smtClean="0">
                <a:latin typeface="Calibri" panose="020F0502020204030204" pitchFamily="34" charset="0"/>
                <a:cs typeface="Calibri" panose="020F0502020204030204" pitchFamily="34" charset="0"/>
              </a:rPr>
              <a:t>Ecology </a:t>
            </a:r>
            <a:r>
              <a:rPr lang="en-US" sz="2800" dirty="0">
                <a:latin typeface="Calibri" panose="020F0502020204030204" pitchFamily="34" charset="0"/>
                <a:cs typeface="Calibri" panose="020F0502020204030204" pitchFamily="34" charset="0"/>
              </a:rPr>
              <a:t>(2015</a:t>
            </a:r>
            <a:r>
              <a:rPr lang="en-US" sz="2800" dirty="0" smtClean="0">
                <a:latin typeface="Calibri" panose="020F0502020204030204" pitchFamily="34" charset="0"/>
                <a:cs typeface="Calibri" panose="020F0502020204030204" pitchFamily="34" charset="0"/>
              </a:rPr>
              <a:t>)-No out of kind mitigation </a:t>
            </a:r>
          </a:p>
          <a:p>
            <a:pPr marL="227013" indent="-227013">
              <a:spcBef>
                <a:spcPts val="0"/>
              </a:spcBef>
              <a:spcAft>
                <a:spcPts val="1200"/>
              </a:spcAft>
              <a:buFont typeface="Wingdings" panose="05000000000000000000" pitchFamily="2" charset="2"/>
              <a:buChar char="S"/>
            </a:pPr>
            <a:r>
              <a:rPr lang="en-US" sz="2800" dirty="0" err="1" smtClean="0">
                <a:latin typeface="Calibri" panose="020F0502020204030204" pitchFamily="34" charset="0"/>
                <a:cs typeface="Calibri" panose="020F0502020204030204" pitchFamily="34" charset="0"/>
              </a:rPr>
              <a:t>Hirst</a:t>
            </a:r>
            <a:r>
              <a:rPr lang="en-US" sz="2800" dirty="0" smtClean="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v. Whatcom </a:t>
            </a:r>
            <a:r>
              <a:rPr lang="en-US" sz="2800" dirty="0" smtClean="0">
                <a:latin typeface="Calibri" panose="020F0502020204030204" pitchFamily="34" charset="0"/>
                <a:cs typeface="Calibri" panose="020F0502020204030204" pitchFamily="34" charset="0"/>
              </a:rPr>
              <a:t>County </a:t>
            </a:r>
            <a:r>
              <a:rPr lang="en-US" sz="2800" dirty="0">
                <a:latin typeface="Calibri" panose="020F0502020204030204" pitchFamily="34" charset="0"/>
                <a:cs typeface="Calibri" panose="020F0502020204030204" pitchFamily="34" charset="0"/>
              </a:rPr>
              <a:t>(2016</a:t>
            </a:r>
            <a:r>
              <a:rPr lang="en-US" sz="2800" dirty="0" smtClean="0">
                <a:latin typeface="Calibri" panose="020F0502020204030204" pitchFamily="34" charset="0"/>
                <a:cs typeface="Calibri" panose="020F0502020204030204" pitchFamily="34" charset="0"/>
              </a:rPr>
              <a:t>)-No building permit without water offset</a:t>
            </a:r>
          </a:p>
          <a:p>
            <a:pPr marL="227013" indent="-227013">
              <a:spcBef>
                <a:spcPts val="0"/>
              </a:spcBef>
              <a:spcAft>
                <a:spcPts val="1200"/>
              </a:spcAft>
              <a:buFont typeface="Wingdings" panose="05000000000000000000" pitchFamily="2" charset="2"/>
              <a:buChar char="S"/>
            </a:pPr>
            <a:r>
              <a:rPr lang="en-US" sz="2800" dirty="0" smtClean="0">
                <a:latin typeface="Calibri" panose="020F0502020204030204" pitchFamily="34" charset="0"/>
                <a:cs typeface="Calibri" panose="020F0502020204030204" pitchFamily="34" charset="0"/>
              </a:rPr>
              <a:t>Began another rule moratorium, but science marches on</a:t>
            </a:r>
            <a:endParaRPr lang="en-US" sz="2800" dirty="0">
              <a:latin typeface="Calibri" panose="020F0502020204030204" pitchFamily="34" charset="0"/>
              <a:cs typeface="Calibri" panose="020F0502020204030204" pitchFamily="34" charset="0"/>
              <a:sym typeface="Wingdings" pitchFamily="2" charset="2"/>
            </a:endParaRPr>
          </a:p>
          <a:p>
            <a:pPr marL="227013" indent="-227013">
              <a:spcBef>
                <a:spcPts val="0"/>
              </a:spcBef>
              <a:spcAft>
                <a:spcPts val="1200"/>
              </a:spcAft>
              <a:buFont typeface="Wingdings" panose="05000000000000000000" pitchFamily="2" charset="2"/>
              <a:buChar char="S"/>
            </a:pPr>
            <a:endParaRPr lang="en-US" sz="2800" dirty="0">
              <a:latin typeface="Calibri" panose="020F0502020204030204" pitchFamily="34" charset="0"/>
              <a:cs typeface="Calibri" panose="020F0502020204030204" pitchFamily="34" charset="0"/>
            </a:endParaRPr>
          </a:p>
        </p:txBody>
      </p:sp>
      <p:pic>
        <p:nvPicPr>
          <p:cNvPr id="7" name="Picture 6" descr="farmers fighting"/>
          <p:cNvPicPr>
            <a:picLocks noChangeAspect="1"/>
          </p:cNvPicPr>
          <p:nvPr/>
        </p:nvPicPr>
        <p:blipFill rotWithShape="1">
          <a:blip r:embed="rId3">
            <a:extLst>
              <a:ext uri="{28A0092B-C50C-407E-A947-70E740481C1C}">
                <a14:useLocalDpi xmlns:a14="http://schemas.microsoft.com/office/drawing/2010/main" val="0"/>
              </a:ext>
            </a:extLst>
          </a:blip>
          <a:srcRect t="-225" r="16977" b="225"/>
          <a:stretch/>
        </p:blipFill>
        <p:spPr>
          <a:xfrm>
            <a:off x="5096435" y="448886"/>
            <a:ext cx="7073153" cy="5988127"/>
          </a:xfrm>
          <a:prstGeom prst="rect">
            <a:avLst/>
          </a:prstGeom>
        </p:spPr>
      </p:pic>
    </p:spTree>
    <p:extLst>
      <p:ext uri="{BB962C8B-B14F-4D97-AF65-F5344CB8AC3E}">
        <p14:creationId xmlns:p14="http://schemas.microsoft.com/office/powerpoint/2010/main" val="6819246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479" y="605529"/>
            <a:ext cx="4222284" cy="544847"/>
          </a:xfrm>
        </p:spPr>
        <p:txBody>
          <a:bodyPr/>
          <a:lstStyle/>
          <a:p>
            <a:r>
              <a:rPr lang="en-US" b="1" dirty="0" smtClean="0">
                <a:solidFill>
                  <a:schemeClr val="tx1"/>
                </a:solidFill>
              </a:rPr>
              <a:t>In a Nutshell</a:t>
            </a:r>
            <a:endParaRPr lang="en-US" b="1" dirty="0">
              <a:solidFill>
                <a:schemeClr val="tx1"/>
              </a:solidFill>
            </a:endParaRPr>
          </a:p>
        </p:txBody>
      </p:sp>
      <p:pic>
        <p:nvPicPr>
          <p:cNvPr id="9" name="fish fighting socattack2" descr="Fish swimming">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rotWithShape="1">
          <a:blip r:embed="rId7"/>
          <a:srcRect l="262" t="-365" r="-262" b="17201"/>
          <a:stretch/>
        </p:blipFill>
        <p:spPr>
          <a:xfrm>
            <a:off x="7045999" y="3451477"/>
            <a:ext cx="5211763" cy="3398293"/>
          </a:xfrm>
          <a:prstGeom prst="rect">
            <a:avLst/>
          </a:prstGeom>
        </p:spPr>
      </p:pic>
      <p:sp>
        <p:nvSpPr>
          <p:cNvPr id="4" name="Text Placeholder 3"/>
          <p:cNvSpPr>
            <a:spLocks noGrp="1"/>
          </p:cNvSpPr>
          <p:nvPr>
            <p:ph type="body" sz="half" idx="2"/>
          </p:nvPr>
        </p:nvSpPr>
        <p:spPr>
          <a:xfrm>
            <a:off x="715479" y="1382486"/>
            <a:ext cx="6109864" cy="4789714"/>
          </a:xfrm>
        </p:spPr>
        <p:txBody>
          <a:bodyPr>
            <a:noAutofit/>
          </a:bodyPr>
          <a:lstStyle/>
          <a:p>
            <a:pPr>
              <a:spcBef>
                <a:spcPts val="0"/>
              </a:spcBef>
              <a:spcAft>
                <a:spcPts val="1000"/>
              </a:spcAft>
            </a:pPr>
            <a:r>
              <a:rPr lang="en-US" sz="2800" dirty="0">
                <a:cs typeface="Arial" pitchFamily="34" charset="0"/>
              </a:rPr>
              <a:t>Stream Flows vary; </a:t>
            </a:r>
            <a:r>
              <a:rPr lang="en-US" sz="2800" dirty="0" smtClean="0">
                <a:cs typeface="Arial" pitchFamily="34" charset="0"/>
              </a:rPr>
              <a:t>daily, yearly and seasonally, </a:t>
            </a:r>
            <a:r>
              <a:rPr lang="en-US" sz="2800" dirty="0">
                <a:cs typeface="Arial" pitchFamily="34" charset="0"/>
              </a:rPr>
              <a:t>by </a:t>
            </a:r>
            <a:r>
              <a:rPr lang="en-US" sz="2800" dirty="0" smtClean="0">
                <a:cs typeface="Arial" pitchFamily="34" charset="0"/>
              </a:rPr>
              <a:t>2-3 orders </a:t>
            </a:r>
            <a:r>
              <a:rPr lang="en-US" sz="2800" dirty="0">
                <a:cs typeface="Arial" pitchFamily="34" charset="0"/>
              </a:rPr>
              <a:t>of magnitude</a:t>
            </a:r>
          </a:p>
          <a:p>
            <a:pPr>
              <a:spcBef>
                <a:spcPts val="0"/>
              </a:spcBef>
              <a:spcAft>
                <a:spcPts val="1000"/>
              </a:spcAft>
            </a:pPr>
            <a:r>
              <a:rPr lang="en-US" sz="2800" dirty="0">
                <a:cs typeface="Arial" pitchFamily="34" charset="0"/>
              </a:rPr>
              <a:t>If we want to protect rare but productive stream flows, higher ISFs are needed, but even low standards would limit new homes</a:t>
            </a:r>
          </a:p>
          <a:p>
            <a:pPr>
              <a:spcBef>
                <a:spcPts val="0"/>
              </a:spcBef>
              <a:spcAft>
                <a:spcPts val="1000"/>
              </a:spcAft>
            </a:pPr>
            <a:r>
              <a:rPr lang="en-US" sz="2800" dirty="0">
                <a:cs typeface="Arial" pitchFamily="34" charset="0"/>
              </a:rPr>
              <a:t>A 100 cfs withdrawal affect streams differently than  a </a:t>
            </a:r>
            <a:r>
              <a:rPr lang="en-US" sz="2800" dirty="0" smtClean="0">
                <a:cs typeface="Arial" pitchFamily="34" charset="0"/>
              </a:rPr>
              <a:t>0.00004 </a:t>
            </a:r>
            <a:r>
              <a:rPr lang="en-US" sz="2800" dirty="0">
                <a:cs typeface="Arial" pitchFamily="34" charset="0"/>
              </a:rPr>
              <a:t>cfs in-house use, but water law treats them the same</a:t>
            </a:r>
          </a:p>
          <a:p>
            <a:pPr>
              <a:spcBef>
                <a:spcPts val="0"/>
              </a:spcBef>
              <a:spcAft>
                <a:spcPts val="1000"/>
              </a:spcAft>
            </a:pPr>
            <a:r>
              <a:rPr lang="en-US" sz="2800" dirty="0">
                <a:cs typeface="Arial" pitchFamily="34" charset="0"/>
              </a:rPr>
              <a:t>Flexibility </a:t>
            </a:r>
            <a:r>
              <a:rPr lang="en-US" sz="2800" dirty="0" smtClean="0">
                <a:cs typeface="Arial" pitchFamily="34" charset="0"/>
              </a:rPr>
              <a:t>is clearly needed</a:t>
            </a:r>
            <a:endParaRPr lang="en-US" sz="2800" dirty="0">
              <a:cs typeface="Arial" pitchFamily="34" charset="0"/>
            </a:endParaRPr>
          </a:p>
        </p:txBody>
      </p:sp>
      <p:pic>
        <p:nvPicPr>
          <p:cNvPr id="8" name="fish pinkfighting2" descr="pink swimming">
            <a:hlinkClick r:id="" action="ppaction://media"/>
          </p:cNvPr>
          <p:cNvPicPr>
            <a:picLocks noChangeAspect="1"/>
          </p:cNvPicPr>
          <p:nvPr>
            <a:videoFile r:link="rId4"/>
            <p:extLst>
              <p:ext uri="{DAA4B4D4-6D71-4841-9C94-3DE7FCFB9230}">
                <p14:media xmlns:p14="http://schemas.microsoft.com/office/powerpoint/2010/main" r:link="rId3"/>
              </p:ext>
            </p:extLst>
          </p:nvPr>
        </p:nvPicPr>
        <p:blipFill rotWithShape="1">
          <a:blip r:embed="rId8"/>
          <a:srcRect t="12997"/>
          <a:stretch/>
        </p:blipFill>
        <p:spPr>
          <a:xfrm>
            <a:off x="7079000" y="0"/>
            <a:ext cx="5088256" cy="3451477"/>
          </a:xfrm>
          <a:prstGeom prst="rect">
            <a:avLst/>
          </a:prstGeom>
        </p:spPr>
      </p:pic>
    </p:spTree>
    <p:extLst>
      <p:ext uri="{BB962C8B-B14F-4D97-AF65-F5344CB8AC3E}">
        <p14:creationId xmlns:p14="http://schemas.microsoft.com/office/powerpoint/2010/main" val="240003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00" fill="hold"/>
                                        <p:tgtEl>
                                          <p:spTgt spid="8"/>
                                        </p:tgtEl>
                                      </p:cBhvr>
                                    </p:cmd>
                                  </p:childTnLst>
                                </p:cTn>
                              </p:par>
                              <p:par>
                                <p:cTn id="7" presetID="1" presetClass="mediacall" presetSubtype="0" fill="hold" nodeType="withEffect">
                                  <p:stCondLst>
                                    <p:cond delay="0"/>
                                  </p:stCondLst>
                                  <p:childTnLst>
                                    <p:cmd type="call" cmd="playFrom(0.0)">
                                      <p:cBhvr>
                                        <p:cTn id="8" dur="672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8"/>
                                        </p:tgtEl>
                                      </p:cBhvr>
                                    </p:cmd>
                                  </p:childTnLst>
                                </p:cTn>
                              </p:par>
                            </p:childTnLst>
                          </p:cTn>
                        </p:par>
                      </p:childTnLst>
                    </p:cTn>
                  </p:par>
                </p:childTnLst>
              </p:cTn>
              <p:nextCondLst>
                <p:cond evt="onClick" delay="0">
                  <p:tgtEl>
                    <p:spTgt spid="8"/>
                  </p:tgtEl>
                </p:cond>
              </p:nextCondLst>
            </p:seq>
            <p:video>
              <p:cMediaNode vol="80000">
                <p:cTn id="14" repeatCount="indefinite" fill="hold" display="0">
                  <p:stCondLst>
                    <p:cond delay="indefinite"/>
                  </p:stCondLst>
                </p:cTn>
                <p:tgtEl>
                  <p:spTgt spid="8"/>
                </p:tgtEl>
              </p:cMediaNode>
            </p:video>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withEffect">
                                  <p:stCondLst>
                                    <p:cond delay="0"/>
                                  </p:stCondLst>
                                  <p:childTnLst>
                                    <p:cmd type="call" cmd="togglePause">
                                      <p:cBhvr>
                                        <p:cTn id="19" dur="1" fill="hold"/>
                                        <p:tgtEl>
                                          <p:spTgt spid="9"/>
                                        </p:tgtEl>
                                      </p:cBhvr>
                                    </p:cmd>
                                  </p:childTnLst>
                                </p:cTn>
                              </p:par>
                            </p:childTnLst>
                          </p:cTn>
                        </p:par>
                      </p:childTnLst>
                    </p:cTn>
                  </p:par>
                </p:childTnLst>
              </p:cTn>
              <p:nextCondLst>
                <p:cond evt="onClick" delay="0">
                  <p:tgtEl>
                    <p:spTgt spid="9"/>
                  </p:tgtEl>
                </p:cond>
              </p:nextCondLst>
            </p:seq>
            <p:video>
              <p:cMediaNode vol="80000">
                <p:cTn id="20" repeatCount="indefinite" fill="hold" display="0">
                  <p:stCondLst>
                    <p:cond delay="indefinite"/>
                  </p:stCondLst>
                </p:cTn>
                <p:tgtEl>
                  <p:spTgt spid="9"/>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240" y="648766"/>
            <a:ext cx="4840340" cy="1226931"/>
          </a:xfrm>
        </p:spPr>
        <p:txBody>
          <a:bodyPr>
            <a:normAutofit fontScale="90000"/>
          </a:bodyPr>
          <a:lstStyle/>
          <a:p>
            <a:pPr algn="ctr"/>
            <a:r>
              <a:rPr lang="en-US" b="1" dirty="0" smtClean="0">
                <a:solidFill>
                  <a:schemeClr val="tx1"/>
                </a:solidFill>
                <a:cs typeface="Calibri" panose="020F0502020204030204" pitchFamily="34" charset="0"/>
              </a:rPr>
              <a:t>Streamflow Restoration </a:t>
            </a:r>
            <a:endParaRPr lang="en-US" dirty="0">
              <a:solidFill>
                <a:schemeClr val="tx1"/>
              </a:solidFill>
              <a:cs typeface="Calibri" panose="020F0502020204030204" pitchFamily="34" charset="0"/>
            </a:endParaRPr>
          </a:p>
        </p:txBody>
      </p:sp>
      <p:sp>
        <p:nvSpPr>
          <p:cNvPr id="3" name="Content Placeholder 2"/>
          <p:cNvSpPr>
            <a:spLocks noGrp="1"/>
          </p:cNvSpPr>
          <p:nvPr>
            <p:ph idx="1"/>
          </p:nvPr>
        </p:nvSpPr>
        <p:spPr>
          <a:xfrm>
            <a:off x="690240" y="1875697"/>
            <a:ext cx="5307788" cy="4553678"/>
          </a:xfrm>
        </p:spPr>
        <p:txBody>
          <a:bodyPr>
            <a:normAutofit fontScale="25000" lnSpcReduction="20000"/>
          </a:bodyPr>
          <a:lstStyle/>
          <a:p>
            <a:pPr>
              <a:lnSpc>
                <a:spcPct val="120000"/>
              </a:lnSpc>
              <a:spcBef>
                <a:spcPts val="0"/>
              </a:spcBef>
              <a:spcAft>
                <a:spcPts val="600"/>
              </a:spcAft>
              <a:buFont typeface="Wingdings" panose="05000000000000000000" pitchFamily="2" charset="2"/>
              <a:buChar char="S"/>
            </a:pPr>
            <a:r>
              <a:rPr lang="en-US" sz="11200" dirty="0">
                <a:cs typeface="Calibri" panose="020F0502020204030204" pitchFamily="34" charset="0"/>
              </a:rPr>
              <a:t>Authorized new domestic wells in closed and impaired basins</a:t>
            </a:r>
          </a:p>
          <a:p>
            <a:pPr>
              <a:lnSpc>
                <a:spcPct val="120000"/>
              </a:lnSpc>
              <a:spcBef>
                <a:spcPts val="0"/>
              </a:spcBef>
              <a:spcAft>
                <a:spcPts val="600"/>
              </a:spcAft>
              <a:buFont typeface="Wingdings" panose="05000000000000000000" pitchFamily="2" charset="2"/>
              <a:buChar char="S"/>
            </a:pPr>
            <a:r>
              <a:rPr lang="en-US" sz="11200" dirty="0">
                <a:cs typeface="Calibri" panose="020F0502020204030204" pitchFamily="34" charset="0"/>
              </a:rPr>
              <a:t>Must offset 20 years of projected water use from new development</a:t>
            </a:r>
          </a:p>
          <a:p>
            <a:pPr marL="571500" lvl="1" indent="-171450">
              <a:lnSpc>
                <a:spcPct val="120000"/>
              </a:lnSpc>
              <a:spcBef>
                <a:spcPts val="0"/>
              </a:spcBef>
              <a:spcAft>
                <a:spcPts val="600"/>
              </a:spcAft>
              <a:buFont typeface="Wingdings" panose="05000000000000000000" pitchFamily="2" charset="2"/>
              <a:buChar char="S"/>
            </a:pPr>
            <a:r>
              <a:rPr lang="en-US" sz="9600" dirty="0">
                <a:cs typeface="Calibri" panose="020F0502020204030204" pitchFamily="34" charset="0"/>
              </a:rPr>
              <a:t>In-time, in-</a:t>
            </a:r>
            <a:r>
              <a:rPr lang="en-US" sz="9600" dirty="0" err="1">
                <a:cs typeface="Calibri" panose="020F0502020204030204" pitchFamily="34" charset="0"/>
              </a:rPr>
              <a:t>subbasin</a:t>
            </a:r>
            <a:r>
              <a:rPr lang="en-US" sz="9600" dirty="0">
                <a:cs typeface="Calibri" panose="020F0502020204030204" pitchFamily="34" charset="0"/>
              </a:rPr>
              <a:t> is a priority, out-of-time &amp; </a:t>
            </a:r>
            <a:r>
              <a:rPr lang="en-US" sz="9600" dirty="0" err="1">
                <a:cs typeface="Calibri" panose="020F0502020204030204" pitchFamily="34" charset="0"/>
              </a:rPr>
              <a:t>subbasin</a:t>
            </a:r>
            <a:r>
              <a:rPr lang="en-US" sz="9600" dirty="0">
                <a:cs typeface="Calibri" panose="020F0502020204030204" pitchFamily="34" charset="0"/>
              </a:rPr>
              <a:t>  is allowed</a:t>
            </a:r>
          </a:p>
          <a:p>
            <a:pPr marL="571500" lvl="2" indent="-171450">
              <a:lnSpc>
                <a:spcPct val="120000"/>
              </a:lnSpc>
              <a:spcBef>
                <a:spcPts val="0"/>
              </a:spcBef>
              <a:spcAft>
                <a:spcPts val="600"/>
              </a:spcAft>
              <a:buFont typeface="Wingdings" panose="05000000000000000000" pitchFamily="2" charset="2"/>
              <a:buChar char="S"/>
            </a:pPr>
            <a:r>
              <a:rPr lang="en-US" sz="9600" dirty="0">
                <a:cs typeface="Calibri" panose="020F0502020204030204" pitchFamily="34" charset="0"/>
              </a:rPr>
              <a:t>May include non-water projects.</a:t>
            </a:r>
          </a:p>
          <a:p>
            <a:pPr marL="228600" lvl="1" indent="-228600">
              <a:lnSpc>
                <a:spcPct val="120000"/>
              </a:lnSpc>
              <a:spcBef>
                <a:spcPts val="0"/>
              </a:spcBef>
              <a:spcAft>
                <a:spcPts val="600"/>
              </a:spcAft>
              <a:buFont typeface="Wingdings" panose="05000000000000000000" pitchFamily="2" charset="2"/>
              <a:buChar char="S"/>
            </a:pPr>
            <a:r>
              <a:rPr lang="en-US" sz="11200" dirty="0">
                <a:cs typeface="Calibri" panose="020F0502020204030204" pitchFamily="34" charset="0"/>
              </a:rPr>
              <a:t>The water offset and non-water projects must result in a </a:t>
            </a:r>
            <a:r>
              <a:rPr lang="en-US" sz="11200" b="1" dirty="0">
                <a:cs typeface="Calibri" panose="020F0502020204030204" pitchFamily="34" charset="0"/>
              </a:rPr>
              <a:t>Net Ecological Benefit </a:t>
            </a:r>
          </a:p>
        </p:txBody>
      </p:sp>
      <p:pic>
        <p:nvPicPr>
          <p:cNvPr id="5" name="Picture 4" descr="River view"/>
          <p:cNvPicPr>
            <a:picLocks noChangeAspect="1"/>
          </p:cNvPicPr>
          <p:nvPr/>
        </p:nvPicPr>
        <p:blipFill rotWithShape="1">
          <a:blip r:embed="rId3" cstate="print">
            <a:extLst>
              <a:ext uri="{28A0092B-C50C-407E-A947-70E740481C1C}">
                <a14:useLocalDpi xmlns:a14="http://schemas.microsoft.com/office/drawing/2010/main" val="0"/>
              </a:ext>
            </a:extLst>
          </a:blip>
          <a:srcRect l="4771" t="942" r="29411" b="3492"/>
          <a:stretch/>
        </p:blipFill>
        <p:spPr>
          <a:xfrm>
            <a:off x="5998028" y="457200"/>
            <a:ext cx="6193971" cy="5972175"/>
          </a:xfrm>
          <a:prstGeom prst="rect">
            <a:avLst/>
          </a:prstGeom>
        </p:spPr>
      </p:pic>
    </p:spTree>
    <p:extLst>
      <p:ext uri="{BB962C8B-B14F-4D97-AF65-F5344CB8AC3E}">
        <p14:creationId xmlns:p14="http://schemas.microsoft.com/office/powerpoint/2010/main" val="3233636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9" descr="Fish"/>
          <p:cNvPicPr>
            <a:picLocks noChangeAspect="1" noChangeArrowheads="1"/>
          </p:cNvPicPr>
          <p:nvPr/>
        </p:nvPicPr>
        <p:blipFill rotWithShape="1">
          <a:blip r:embed="rId3" cstate="print"/>
          <a:srcRect l="-2002" t="-81" r="151" b="6402"/>
          <a:stretch/>
        </p:blipFill>
        <p:spPr bwMode="auto">
          <a:xfrm>
            <a:off x="5348799" y="-3589"/>
            <a:ext cx="3313889" cy="3034878"/>
          </a:xfrm>
          <a:prstGeom prst="rect">
            <a:avLst/>
          </a:prstGeom>
          <a:noFill/>
          <a:ln w="38100">
            <a:noFill/>
            <a:miter lim="800000"/>
            <a:headEnd/>
            <a:tailEnd/>
          </a:ln>
        </p:spPr>
      </p:pic>
      <p:sp>
        <p:nvSpPr>
          <p:cNvPr id="6" name="Title 5"/>
          <p:cNvSpPr>
            <a:spLocks noGrp="1"/>
          </p:cNvSpPr>
          <p:nvPr>
            <p:ph type="title"/>
          </p:nvPr>
        </p:nvSpPr>
        <p:spPr>
          <a:xfrm>
            <a:off x="726030" y="828675"/>
            <a:ext cx="4410575" cy="5529262"/>
          </a:xfrm>
        </p:spPr>
        <p:txBody>
          <a:bodyPr anchor="t">
            <a:noAutofit/>
          </a:bodyPr>
          <a:lstStyle/>
          <a:p>
            <a:pPr>
              <a:lnSpc>
                <a:spcPct val="80000"/>
              </a:lnSpc>
              <a:spcBef>
                <a:spcPts val="0"/>
              </a:spcBef>
              <a:spcAft>
                <a:spcPts val="600"/>
              </a:spcAft>
            </a:pPr>
            <a:r>
              <a:rPr lang="en-US" sz="2800" dirty="0">
                <a:solidFill>
                  <a:srgbClr val="002060"/>
                </a:solidFill>
              </a:rPr>
              <a:t>There are many competing uses for water. </a:t>
            </a:r>
            <a:r>
              <a:rPr lang="en-US" sz="2800" dirty="0" smtClean="0">
                <a:solidFill>
                  <a:srgbClr val="002060"/>
                </a:solidFill>
              </a:rPr>
              <a:t/>
            </a:r>
            <a:br>
              <a:rPr lang="en-US" sz="2800" dirty="0" smtClean="0">
                <a:solidFill>
                  <a:srgbClr val="002060"/>
                </a:solidFill>
              </a:rPr>
            </a:br>
            <a:r>
              <a:rPr lang="en-US" sz="2800" dirty="0" smtClean="0">
                <a:solidFill>
                  <a:srgbClr val="002060"/>
                </a:solidFill>
              </a:rPr>
              <a:t/>
            </a:r>
            <a:br>
              <a:rPr lang="en-US" sz="2800" dirty="0" smtClean="0">
                <a:solidFill>
                  <a:srgbClr val="002060"/>
                </a:solidFill>
              </a:rPr>
            </a:br>
            <a:r>
              <a:rPr lang="en-US" sz="2800" dirty="0" smtClean="0">
                <a:solidFill>
                  <a:srgbClr val="002060"/>
                </a:solidFill>
              </a:rPr>
              <a:t>RCW </a:t>
            </a:r>
            <a:r>
              <a:rPr lang="en-US" sz="2800" dirty="0" smtClean="0">
                <a:solidFill>
                  <a:srgbClr val="002060"/>
                </a:solidFill>
                <a:cs typeface="Arial" panose="020B0604020202020204" pitchFamily="34" charset="0"/>
              </a:rPr>
              <a:t>90.94 lets us have </a:t>
            </a:r>
            <a:r>
              <a:rPr lang="en-US" sz="2800" dirty="0">
                <a:solidFill>
                  <a:srgbClr val="002060"/>
                </a:solidFill>
                <a:cs typeface="Arial" panose="020B0604020202020204" pitchFamily="34" charset="0"/>
              </a:rPr>
              <a:t>strong ISF protection and </a:t>
            </a:r>
            <a:r>
              <a:rPr lang="en-US" sz="2800" dirty="0" smtClean="0">
                <a:solidFill>
                  <a:srgbClr val="002060"/>
                </a:solidFill>
                <a:cs typeface="Arial" panose="020B0604020202020204" pitchFamily="34" charset="0"/>
              </a:rPr>
              <a:t>the ability to provide </a:t>
            </a:r>
            <a:r>
              <a:rPr lang="en-US" sz="2800" dirty="0">
                <a:solidFill>
                  <a:srgbClr val="002060"/>
                </a:solidFill>
                <a:cs typeface="Arial" panose="020B0604020202020204" pitchFamily="34" charset="0"/>
              </a:rPr>
              <a:t>water for new </a:t>
            </a:r>
            <a:r>
              <a:rPr lang="en-US" sz="2800" dirty="0" smtClean="0">
                <a:solidFill>
                  <a:srgbClr val="002060"/>
                </a:solidFill>
                <a:cs typeface="Arial" panose="020B0604020202020204" pitchFamily="34" charset="0"/>
              </a:rPr>
              <a:t>homes.</a:t>
            </a:r>
            <a:br>
              <a:rPr lang="en-US" sz="2800" dirty="0" smtClean="0">
                <a:solidFill>
                  <a:srgbClr val="002060"/>
                </a:solidFill>
                <a:cs typeface="Arial" panose="020B0604020202020204" pitchFamily="34" charset="0"/>
              </a:rPr>
            </a:br>
            <a:r>
              <a:rPr lang="en-US" sz="2800" dirty="0" smtClean="0">
                <a:solidFill>
                  <a:srgbClr val="002060"/>
                </a:solidFill>
                <a:cs typeface="Arial" panose="020B0604020202020204" pitchFamily="34" charset="0"/>
              </a:rPr>
              <a:t/>
            </a:r>
            <a:br>
              <a:rPr lang="en-US" sz="2800" dirty="0" smtClean="0">
                <a:solidFill>
                  <a:srgbClr val="002060"/>
                </a:solidFill>
                <a:cs typeface="Arial" panose="020B0604020202020204" pitchFamily="34" charset="0"/>
              </a:rPr>
            </a:br>
            <a:r>
              <a:rPr lang="en-US" sz="2800" dirty="0" smtClean="0">
                <a:solidFill>
                  <a:srgbClr val="002060"/>
                </a:solidFill>
                <a:cs typeface="Calibri" panose="020F0502020204030204" pitchFamily="34" charset="0"/>
              </a:rPr>
              <a:t>Calculating </a:t>
            </a:r>
            <a:r>
              <a:rPr lang="en-US" sz="2800" dirty="0">
                <a:solidFill>
                  <a:srgbClr val="002060"/>
                </a:solidFill>
                <a:cs typeface="Calibri" panose="020F0502020204030204" pitchFamily="34" charset="0"/>
              </a:rPr>
              <a:t>all the impacts and offsets will be </a:t>
            </a:r>
            <a:r>
              <a:rPr lang="en-US" sz="2800" dirty="0" smtClean="0">
                <a:solidFill>
                  <a:srgbClr val="002060"/>
                </a:solidFill>
                <a:cs typeface="Calibri" panose="020F0502020204030204" pitchFamily="34" charset="0"/>
              </a:rPr>
              <a:t>difficult and require cooperation.</a:t>
            </a:r>
            <a:br>
              <a:rPr lang="en-US" sz="2800" dirty="0" smtClean="0">
                <a:solidFill>
                  <a:srgbClr val="002060"/>
                </a:solidFill>
                <a:cs typeface="Calibri" panose="020F0502020204030204" pitchFamily="34" charset="0"/>
              </a:rPr>
            </a:br>
            <a:r>
              <a:rPr lang="en-US" sz="2800" dirty="0" smtClean="0">
                <a:solidFill>
                  <a:srgbClr val="002060"/>
                </a:solidFill>
                <a:cs typeface="Calibri" panose="020F0502020204030204" pitchFamily="34" charset="0"/>
              </a:rPr>
              <a:t/>
            </a:r>
            <a:br>
              <a:rPr lang="en-US" sz="2800" dirty="0" smtClean="0">
                <a:solidFill>
                  <a:srgbClr val="002060"/>
                </a:solidFill>
                <a:cs typeface="Calibri" panose="020F0502020204030204" pitchFamily="34" charset="0"/>
              </a:rPr>
            </a:br>
            <a:r>
              <a:rPr lang="en-US" sz="2800" dirty="0" smtClean="0">
                <a:solidFill>
                  <a:srgbClr val="002060"/>
                </a:solidFill>
                <a:cs typeface="Calibri" panose="020F0502020204030204" pitchFamily="34" charset="0"/>
              </a:rPr>
              <a:t>Our </a:t>
            </a:r>
            <a:r>
              <a:rPr lang="en-US" sz="2800" dirty="0">
                <a:solidFill>
                  <a:srgbClr val="002060"/>
                </a:solidFill>
                <a:cs typeface="Calibri" panose="020F0502020204030204" pitchFamily="34" charset="0"/>
              </a:rPr>
              <a:t>role is to </a:t>
            </a:r>
            <a:r>
              <a:rPr lang="en-US" sz="2800" dirty="0" smtClean="0">
                <a:solidFill>
                  <a:srgbClr val="002060"/>
                </a:solidFill>
                <a:cs typeface="Calibri" panose="020F0502020204030204" pitchFamily="34" charset="0"/>
              </a:rPr>
              <a:t>provide technical </a:t>
            </a:r>
            <a:r>
              <a:rPr lang="en-US" sz="2800" dirty="0">
                <a:solidFill>
                  <a:srgbClr val="002060"/>
                </a:solidFill>
                <a:cs typeface="Calibri" panose="020F0502020204030204" pitchFamily="34" charset="0"/>
              </a:rPr>
              <a:t>assistance to help you be </a:t>
            </a:r>
            <a:r>
              <a:rPr lang="en-US" sz="2800" dirty="0" smtClean="0">
                <a:solidFill>
                  <a:srgbClr val="002060"/>
                </a:solidFill>
                <a:cs typeface="Calibri" panose="020F0502020204030204" pitchFamily="34" charset="0"/>
              </a:rPr>
              <a:t>successful.</a:t>
            </a:r>
            <a:endParaRPr lang="en-US" sz="2800" dirty="0">
              <a:solidFill>
                <a:srgbClr val="002060"/>
              </a:solidFill>
              <a:cs typeface="Calibri" panose="020F0502020204030204" pitchFamily="34" charset="0"/>
            </a:endParaRPr>
          </a:p>
        </p:txBody>
      </p:sp>
      <p:sp>
        <p:nvSpPr>
          <p:cNvPr id="8" name="Slide Number Placeholder 7" descr="Washington State Department of Ecology logo" title="logo"/>
          <p:cNvSpPr>
            <a:spLocks noGrp="1"/>
          </p:cNvSpPr>
          <p:nvPr>
            <p:ph type="sldNum" sz="quarter" idx="12"/>
          </p:nvPr>
        </p:nvSpPr>
        <p:spPr/>
        <p:txBody>
          <a:bodyPr/>
          <a:lstStyle/>
          <a:p>
            <a:fld id="{B54AD89C-DF1E-4948-B597-5DD47B34A9CA}" type="slidenum">
              <a:rPr kumimoji="1" lang="ja-JP" altLang="en-US" smtClean="0"/>
              <a:pPr/>
              <a:t>44</a:t>
            </a:fld>
            <a:endParaRPr kumimoji="1" lang="ja-JP" altLang="en-US" dirty="0"/>
          </a:p>
        </p:txBody>
      </p:sp>
      <p:pic>
        <p:nvPicPr>
          <p:cNvPr id="12" name="Picture Placeholder 10" descr="irrigation"/>
          <p:cNvPicPr>
            <a:picLocks noGrp="1" noChangeAspect="1"/>
          </p:cNvPicPr>
          <p:nvPr>
            <p:ph type="pic" sz="quarter" idx="4294967295"/>
          </p:nvPr>
        </p:nvPicPr>
        <p:blipFill rotWithShape="1">
          <a:blip r:embed="rId4">
            <a:extLst>
              <a:ext uri="{28A0092B-C50C-407E-A947-70E740481C1C}">
                <a14:useLocalDpi xmlns:a14="http://schemas.microsoft.com/office/drawing/2010/main" val="0"/>
              </a:ext>
            </a:extLst>
          </a:blip>
          <a:srcRect l="9276" t="582" r="17527" b="16018"/>
          <a:stretch/>
        </p:blipFill>
        <p:spPr>
          <a:xfrm>
            <a:off x="8674630" y="4188561"/>
            <a:ext cx="3517253" cy="2678961"/>
          </a:xfrm>
        </p:spPr>
      </p:pic>
      <p:pic>
        <p:nvPicPr>
          <p:cNvPr id="11" name="Picture Placeholder 9" descr="recreation"/>
          <p:cNvPicPr>
            <a:picLocks noGrp="1" noChangeAspect="1"/>
          </p:cNvPicPr>
          <p:nvPr>
            <p:ph type="pic" sz="quarter" idx="4294967295"/>
          </p:nvPr>
        </p:nvPicPr>
        <p:blipFill rotWithShape="1">
          <a:blip r:embed="rId5" cstate="screen">
            <a:extLst>
              <a:ext uri="{28A0092B-C50C-407E-A947-70E740481C1C}">
                <a14:useLocalDpi xmlns:a14="http://schemas.microsoft.com/office/drawing/2010/main" val="0"/>
              </a:ext>
            </a:extLst>
          </a:blip>
          <a:srcRect l="-244" t="9082" r="-1050" b="-400"/>
          <a:stretch/>
        </p:blipFill>
        <p:spPr>
          <a:xfrm>
            <a:off x="8662688" y="-41700"/>
            <a:ext cx="3561280" cy="4230261"/>
          </a:xfrm>
        </p:spPr>
      </p:pic>
      <p:pic>
        <p:nvPicPr>
          <p:cNvPr id="13" name="Picture Placeholder 8" descr="drinking"/>
          <p:cNvPicPr>
            <a:picLocks noChangeAspect="1"/>
          </p:cNvPicPr>
          <p:nvPr/>
        </p:nvPicPr>
        <p:blipFill rotWithShape="1">
          <a:blip r:embed="rId6" cstate="screen">
            <a:extLst>
              <a:ext uri="{28A0092B-C50C-407E-A947-70E740481C1C}">
                <a14:useLocalDpi xmlns:a14="http://schemas.microsoft.com/office/drawing/2010/main" val="0"/>
              </a:ext>
            </a:extLst>
          </a:blip>
          <a:srcRect l="31796" t="243" r="27876" b="23720"/>
          <a:stretch/>
        </p:blipFill>
        <p:spPr>
          <a:xfrm>
            <a:off x="5406394" y="3015247"/>
            <a:ext cx="3268236" cy="3842753"/>
          </a:xfrm>
          <a:prstGeom prst="rect">
            <a:avLst/>
          </a:prstGeom>
        </p:spPr>
      </p:pic>
    </p:spTree>
    <p:extLst>
      <p:ext uri="{BB962C8B-B14F-4D97-AF65-F5344CB8AC3E}">
        <p14:creationId xmlns:p14="http://schemas.microsoft.com/office/powerpoint/2010/main" val="28375394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679846" y="646045"/>
            <a:ext cx="3772761" cy="2514014"/>
          </a:xfrm>
        </p:spPr>
        <p:txBody>
          <a:bodyPr>
            <a:normAutofit fontScale="90000"/>
          </a:bodyPr>
          <a:lstStyle/>
          <a:p>
            <a:pPr algn="ctr"/>
            <a:r>
              <a:rPr lang="en-US" sz="4868" dirty="0" smtClean="0">
                <a:solidFill>
                  <a:srgbClr val="002060"/>
                </a:solidFill>
                <a:cs typeface="Calibri" panose="020F0502020204030204" pitchFamily="34" charset="0"/>
              </a:rPr>
              <a:t>Thanks for listening</a:t>
            </a:r>
            <a:br>
              <a:rPr lang="en-US" sz="4868" dirty="0" smtClean="0">
                <a:solidFill>
                  <a:srgbClr val="002060"/>
                </a:solidFill>
                <a:cs typeface="Calibri" panose="020F0502020204030204" pitchFamily="34" charset="0"/>
              </a:rPr>
            </a:br>
            <a:r>
              <a:rPr lang="en-US" sz="4868" dirty="0" smtClean="0">
                <a:solidFill>
                  <a:srgbClr val="002060"/>
                </a:solidFill>
                <a:cs typeface="Calibri" panose="020F0502020204030204" pitchFamily="34" charset="0"/>
              </a:rPr>
              <a:t/>
            </a:r>
            <a:br>
              <a:rPr lang="en-US" sz="4868" dirty="0" smtClean="0">
                <a:solidFill>
                  <a:srgbClr val="002060"/>
                </a:solidFill>
                <a:cs typeface="Calibri" panose="020F0502020204030204" pitchFamily="34" charset="0"/>
              </a:rPr>
            </a:br>
            <a:r>
              <a:rPr lang="en-US" sz="4900" dirty="0" smtClean="0">
                <a:solidFill>
                  <a:srgbClr val="002060"/>
                </a:solidFill>
                <a:cs typeface="Calibri" panose="020F0502020204030204" pitchFamily="34" charset="0"/>
              </a:rPr>
              <a:t>Questions?</a:t>
            </a:r>
            <a:endParaRPr lang="en-US" sz="4900" dirty="0">
              <a:solidFill>
                <a:srgbClr val="002060"/>
              </a:solidFill>
              <a:cs typeface="Calibri" panose="020F0502020204030204" pitchFamily="34" charset="0"/>
            </a:endParaRPr>
          </a:p>
        </p:txBody>
      </p:sp>
      <p:sp>
        <p:nvSpPr>
          <p:cNvPr id="4" name="Text Placeholder 3"/>
          <p:cNvSpPr>
            <a:spLocks noGrp="1"/>
          </p:cNvSpPr>
          <p:nvPr>
            <p:ph type="body" sz="half" idx="2"/>
          </p:nvPr>
        </p:nvSpPr>
        <p:spPr>
          <a:xfrm>
            <a:off x="7651376" y="3644679"/>
            <a:ext cx="3801231" cy="2455863"/>
          </a:xfrm>
        </p:spPr>
        <p:txBody>
          <a:bodyPr>
            <a:noAutofit/>
          </a:bodyPr>
          <a:lstStyle/>
          <a:p>
            <a:pPr>
              <a:spcBef>
                <a:spcPts val="1200"/>
              </a:spcBef>
            </a:pPr>
            <a:r>
              <a:rPr lang="en-US" sz="2400" b="1" dirty="0" smtClean="0">
                <a:solidFill>
                  <a:srgbClr val="002060"/>
                </a:solidFill>
                <a:cs typeface="Calibri" panose="020F0502020204030204" pitchFamily="34" charset="0"/>
              </a:rPr>
              <a:t>Jim Pacheco</a:t>
            </a:r>
          </a:p>
          <a:p>
            <a:pPr>
              <a:spcBef>
                <a:spcPts val="1200"/>
              </a:spcBef>
            </a:pPr>
            <a:r>
              <a:rPr lang="en-US" sz="2400" b="1" dirty="0" smtClean="0">
                <a:solidFill>
                  <a:srgbClr val="002060"/>
                </a:solidFill>
                <a:cs typeface="Calibri" panose="020F0502020204030204" pitchFamily="34" charset="0"/>
              </a:rPr>
              <a:t>Instream Flow Biologist</a:t>
            </a:r>
          </a:p>
          <a:p>
            <a:pPr>
              <a:spcBef>
                <a:spcPts val="1200"/>
              </a:spcBef>
            </a:pPr>
            <a:r>
              <a:rPr lang="en-US" sz="2400" b="1" dirty="0" smtClean="0">
                <a:solidFill>
                  <a:srgbClr val="002060"/>
                </a:solidFill>
                <a:cs typeface="Calibri" panose="020F0502020204030204" pitchFamily="34" charset="0"/>
              </a:rPr>
              <a:t>Water Resources Program</a:t>
            </a:r>
          </a:p>
          <a:p>
            <a:pPr>
              <a:spcBef>
                <a:spcPts val="1200"/>
              </a:spcBef>
            </a:pPr>
            <a:r>
              <a:rPr lang="en-US" sz="2400" b="1" dirty="0" smtClean="0">
                <a:solidFill>
                  <a:srgbClr val="002060"/>
                </a:solidFill>
                <a:cs typeface="Calibri" panose="020F0502020204030204" pitchFamily="34" charset="0"/>
              </a:rPr>
              <a:t>James.Pacheco@ecy.wa.gov</a:t>
            </a:r>
          </a:p>
          <a:p>
            <a:pPr>
              <a:spcBef>
                <a:spcPts val="1200"/>
              </a:spcBef>
            </a:pPr>
            <a:r>
              <a:rPr lang="en-US" sz="2400" b="1" dirty="0" smtClean="0">
                <a:solidFill>
                  <a:srgbClr val="002060"/>
                </a:solidFill>
                <a:cs typeface="Calibri" panose="020F0502020204030204" pitchFamily="34" charset="0"/>
              </a:rPr>
              <a:t>360-407-7458</a:t>
            </a:r>
          </a:p>
          <a:p>
            <a:endParaRPr lang="en-US" sz="2400" dirty="0">
              <a:solidFill>
                <a:srgbClr val="002060"/>
              </a:solidFill>
              <a:cs typeface="Calibri" panose="020F0502020204030204" pitchFamily="34" charset="0"/>
            </a:endParaRPr>
          </a:p>
        </p:txBody>
      </p:sp>
      <p:sp>
        <p:nvSpPr>
          <p:cNvPr id="8" name="Slide Number Placeholder 7" descr="Washington State Department of Ecology logo" title="logo"/>
          <p:cNvSpPr>
            <a:spLocks noGrp="1"/>
          </p:cNvSpPr>
          <p:nvPr>
            <p:ph type="sldNum" sz="quarter" idx="12"/>
          </p:nvPr>
        </p:nvSpPr>
        <p:spPr/>
        <p:txBody>
          <a:bodyPr/>
          <a:lstStyle/>
          <a:p>
            <a:fld id="{B54AD89C-DF1E-4948-B597-5DD47B34A9CA}" type="slidenum">
              <a:rPr kumimoji="1" lang="ja-JP" altLang="en-US" smtClean="0"/>
              <a:pPr/>
              <a:t>45</a:t>
            </a:fld>
            <a:endParaRPr kumimoji="1" lang="ja-JP" altLang="en-US" dirty="0"/>
          </a:p>
        </p:txBody>
      </p:sp>
      <p:cxnSp>
        <p:nvCxnSpPr>
          <p:cNvPr id="18" name="Straight Connector 17" title="Picture of Jim Pacheco"/>
          <p:cNvCxnSpPr/>
          <p:nvPr/>
        </p:nvCxnSpPr>
        <p:spPr>
          <a:xfrm>
            <a:off x="726030" y="3015247"/>
            <a:ext cx="5084037"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Jim Pacheco"/>
          <p:cNvPicPr>
            <a:picLocks noChangeAspect="1"/>
          </p:cNvPicPr>
          <p:nvPr/>
        </p:nvPicPr>
        <p:blipFill rotWithShape="1">
          <a:blip r:embed="rId3">
            <a:extLst>
              <a:ext uri="{28A0092B-C50C-407E-A947-70E740481C1C}">
                <a14:useLocalDpi xmlns:a14="http://schemas.microsoft.com/office/drawing/2010/main" val="0"/>
              </a:ext>
            </a:extLst>
          </a:blip>
          <a:srcRect t="6875" b="6459"/>
          <a:stretch/>
        </p:blipFill>
        <p:spPr>
          <a:xfrm>
            <a:off x="524435" y="457741"/>
            <a:ext cx="6953817" cy="6007926"/>
          </a:xfrm>
          <a:prstGeom prst="rect">
            <a:avLst/>
          </a:prstGeom>
        </p:spPr>
      </p:pic>
    </p:spTree>
    <p:extLst>
      <p:ext uri="{BB962C8B-B14F-4D97-AF65-F5344CB8AC3E}">
        <p14:creationId xmlns:p14="http://schemas.microsoft.com/office/powerpoint/2010/main" val="2958267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58556" y="725604"/>
            <a:ext cx="3839697" cy="1121485"/>
          </a:xfrm>
        </p:spPr>
        <p:txBody>
          <a:bodyPr/>
          <a:lstStyle/>
          <a:p>
            <a:pPr algn="ctr"/>
            <a:r>
              <a:rPr lang="en-US" b="1" dirty="0" smtClean="0">
                <a:solidFill>
                  <a:schemeClr val="tx1"/>
                </a:solidFill>
                <a:cs typeface="Arial" panose="020B0604020202020204" pitchFamily="34" charset="0"/>
              </a:rPr>
              <a:t>Why we need Instream Flows</a:t>
            </a:r>
            <a:endParaRPr lang="en-US" b="1" dirty="0">
              <a:solidFill>
                <a:schemeClr val="tx1"/>
              </a:solidFill>
              <a:cs typeface="Arial" panose="020B0604020202020204" pitchFamily="34" charset="0"/>
            </a:endParaRPr>
          </a:p>
        </p:txBody>
      </p:sp>
      <p:pic>
        <p:nvPicPr>
          <p:cNvPr id="12" name="Picture Placeholder 11" descr="trends in population and water withdrawls graph."/>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32" t="-364" r="-257" b="2"/>
          <a:stretch/>
        </p:blipFill>
        <p:spPr>
          <a:xfrm>
            <a:off x="4890473" y="442913"/>
            <a:ext cx="7301527" cy="5959084"/>
          </a:xfrm>
          <a:prstGeom prst="rect">
            <a:avLst/>
          </a:prstGeom>
        </p:spPr>
      </p:pic>
      <p:sp>
        <p:nvSpPr>
          <p:cNvPr id="7" name="Text Placeholder 6"/>
          <p:cNvSpPr>
            <a:spLocks noGrp="1"/>
          </p:cNvSpPr>
          <p:nvPr>
            <p:ph type="body" sz="half" idx="2"/>
          </p:nvPr>
        </p:nvSpPr>
        <p:spPr>
          <a:xfrm>
            <a:off x="958556" y="1981021"/>
            <a:ext cx="3839697" cy="4090595"/>
          </a:xfrm>
        </p:spPr>
        <p:txBody>
          <a:bodyPr>
            <a:normAutofit/>
          </a:bodyPr>
          <a:lstStyle/>
          <a:p>
            <a:r>
              <a:rPr lang="en-US" sz="2800" dirty="0">
                <a:solidFill>
                  <a:srgbClr val="002060"/>
                </a:solidFill>
                <a:cs typeface="Arial" panose="020B0604020202020204" pitchFamily="34" charset="0"/>
              </a:rPr>
              <a:t>Our thirst for water is often greater than nature’s ability to provide it, especially in the summer.</a:t>
            </a:r>
          </a:p>
          <a:p>
            <a:r>
              <a:rPr lang="en-US" sz="2800" dirty="0">
                <a:solidFill>
                  <a:srgbClr val="002060"/>
                </a:solidFill>
                <a:cs typeface="Arial" panose="020B0604020202020204" pitchFamily="34" charset="0"/>
              </a:rPr>
              <a:t>Lower stream flows </a:t>
            </a:r>
            <a:r>
              <a:rPr lang="en-US" sz="2800" dirty="0" smtClean="0">
                <a:solidFill>
                  <a:srgbClr val="002060"/>
                </a:solidFill>
                <a:cs typeface="Arial" panose="020B0604020202020204" pitchFamily="34" charset="0"/>
              </a:rPr>
              <a:t>contribute to a </a:t>
            </a:r>
            <a:r>
              <a:rPr lang="en-US" sz="2800" dirty="0">
                <a:solidFill>
                  <a:srgbClr val="002060"/>
                </a:solidFill>
                <a:cs typeface="Arial" panose="020B0604020202020204" pitchFamily="34" charset="0"/>
              </a:rPr>
              <a:t>number of environmental concerns </a:t>
            </a:r>
          </a:p>
        </p:txBody>
      </p:sp>
      <p:sp>
        <p:nvSpPr>
          <p:cNvPr id="4" name="Rectangle 3"/>
          <p:cNvSpPr/>
          <p:nvPr/>
        </p:nvSpPr>
        <p:spPr>
          <a:xfrm>
            <a:off x="8230341" y="6505158"/>
            <a:ext cx="3118612" cy="338554"/>
          </a:xfrm>
          <a:prstGeom prst="rect">
            <a:avLst/>
          </a:prstGeom>
        </p:spPr>
        <p:txBody>
          <a:bodyPr wrap="square">
            <a:spAutoFit/>
          </a:bodyPr>
          <a:lstStyle/>
          <a:p>
            <a:r>
              <a:rPr lang="en-US" sz="1600" dirty="0">
                <a:solidFill>
                  <a:schemeClr val="bg1"/>
                </a:solidFill>
                <a:latin typeface="Calibri" panose="020F0502020204030204" pitchFamily="34" charset="0"/>
              </a:rPr>
              <a:t>Source USGS: Trends, 1950-2010 </a:t>
            </a:r>
          </a:p>
        </p:txBody>
      </p:sp>
      <p:pic>
        <p:nvPicPr>
          <p:cNvPr id="6" name="Picture 5" title="Department of Ecology Logo"/>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72875" y="6401997"/>
            <a:ext cx="619125" cy="456003"/>
          </a:xfrm>
          <a:prstGeom prst="rect">
            <a:avLst/>
          </a:prstGeom>
        </p:spPr>
      </p:pic>
      <p:sp>
        <p:nvSpPr>
          <p:cNvPr id="8" name="Oval 7" title="Area of high points on a map"/>
          <p:cNvSpPr/>
          <p:nvPr/>
        </p:nvSpPr>
        <p:spPr>
          <a:xfrm rot="-2160000">
            <a:off x="4700452" y="2146083"/>
            <a:ext cx="4792011" cy="910458"/>
          </a:xfrm>
          <a:prstGeom prst="ellipse">
            <a:avLst/>
          </a:prstGeom>
          <a:noFill/>
          <a:ln w="34925">
            <a:solidFill>
              <a:srgbClr val="002060"/>
            </a:solidFill>
            <a:prstDash val="sysDash"/>
          </a:ln>
          <a:scene3d>
            <a:camera prst="orthographicFront">
              <a:rot lat="2400000" lon="0" rev="3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2400000" lon="0" rev="20400000"/>
              </a:camera>
              <a:lightRig rig="threePt" dir="t"/>
            </a:scene3d>
            <a:flatTx/>
          </a:bodyPr>
          <a:lstStyle/>
          <a:p>
            <a:pPr algn="ctr"/>
            <a:endParaRPr lang="en-US" sz="2699"/>
          </a:p>
        </p:txBody>
      </p:sp>
    </p:spTree>
    <p:extLst>
      <p:ext uri="{BB962C8B-B14F-4D97-AF65-F5344CB8AC3E}">
        <p14:creationId xmlns:p14="http://schemas.microsoft.com/office/powerpoint/2010/main" val="276328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700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39504" y="725604"/>
            <a:ext cx="3931920" cy="1121485"/>
          </a:xfrm>
        </p:spPr>
        <p:txBody>
          <a:bodyPr/>
          <a:lstStyle/>
          <a:p>
            <a:pPr algn="ctr"/>
            <a:r>
              <a:rPr lang="en-US" b="1" dirty="0">
                <a:solidFill>
                  <a:schemeClr val="tx1"/>
                </a:solidFill>
                <a:cs typeface="Arial" panose="020B0604020202020204" pitchFamily="34" charset="0"/>
              </a:rPr>
              <a:t>Why </a:t>
            </a:r>
            <a:r>
              <a:rPr lang="en-US" b="1" dirty="0" smtClean="0">
                <a:solidFill>
                  <a:schemeClr val="tx1"/>
                </a:solidFill>
                <a:cs typeface="Arial" panose="020B0604020202020204" pitchFamily="34" charset="0"/>
              </a:rPr>
              <a:t>we </a:t>
            </a:r>
            <a:r>
              <a:rPr lang="en-US" b="1" dirty="0">
                <a:solidFill>
                  <a:schemeClr val="tx1"/>
                </a:solidFill>
                <a:cs typeface="Arial" panose="020B0604020202020204" pitchFamily="34" charset="0"/>
              </a:rPr>
              <a:t>need Instream Flows</a:t>
            </a:r>
            <a:endParaRPr lang="en-US" dirty="0">
              <a:solidFill>
                <a:schemeClr val="tx1"/>
              </a:solidFill>
            </a:endParaRPr>
          </a:p>
        </p:txBody>
      </p:sp>
      <p:sp>
        <p:nvSpPr>
          <p:cNvPr id="7" name="Text Placeholder 6"/>
          <p:cNvSpPr>
            <a:spLocks noGrp="1"/>
          </p:cNvSpPr>
          <p:nvPr>
            <p:ph type="body" sz="half" idx="2"/>
          </p:nvPr>
        </p:nvSpPr>
        <p:spPr>
          <a:xfrm>
            <a:off x="675220" y="1847088"/>
            <a:ext cx="4170214" cy="4625150"/>
          </a:xfrm>
        </p:spPr>
        <p:txBody>
          <a:bodyPr>
            <a:noAutofit/>
          </a:bodyPr>
          <a:lstStyle/>
          <a:p>
            <a:r>
              <a:rPr lang="en-US" sz="2800" dirty="0">
                <a:solidFill>
                  <a:srgbClr val="002060"/>
                </a:solidFill>
              </a:rPr>
              <a:t>About 75% of the state has at least one endangered or threatened salmon or trout species.</a:t>
            </a:r>
          </a:p>
          <a:p>
            <a:r>
              <a:rPr lang="en-US" sz="2800" dirty="0">
                <a:solidFill>
                  <a:srgbClr val="002060"/>
                </a:solidFill>
                <a:cs typeface="Arial" panose="020B0604020202020204" pitchFamily="34" charset="0"/>
              </a:rPr>
              <a:t>Low streamflows are just one of the reasons for this decline.</a:t>
            </a:r>
          </a:p>
          <a:p>
            <a:r>
              <a:rPr lang="en-US" sz="2800" dirty="0">
                <a:solidFill>
                  <a:srgbClr val="002060"/>
                </a:solidFill>
                <a:cs typeface="Arial" panose="020B0604020202020204" pitchFamily="34" charset="0"/>
              </a:rPr>
              <a:t>In the early 1970’s, Ecology started developing Instream </a:t>
            </a:r>
            <a:r>
              <a:rPr lang="en-US" sz="2800" dirty="0" smtClean="0">
                <a:solidFill>
                  <a:srgbClr val="002060"/>
                </a:solidFill>
                <a:cs typeface="Arial" panose="020B0604020202020204" pitchFamily="34" charset="0"/>
              </a:rPr>
              <a:t>Flow rules.</a:t>
            </a:r>
            <a:endParaRPr lang="en-US" sz="2800" dirty="0">
              <a:solidFill>
                <a:srgbClr val="002060"/>
              </a:solidFill>
            </a:endParaRPr>
          </a:p>
        </p:txBody>
      </p:sp>
      <p:pic>
        <p:nvPicPr>
          <p:cNvPr id="6" name="Picture 5" descr="different colored sections of Washington State called out for the salmonids that call those areas home." title="ESA Listed Washington Salmonids"/>
          <p:cNvPicPr>
            <a:picLocks noChangeAspect="1"/>
          </p:cNvPicPr>
          <p:nvPr/>
        </p:nvPicPr>
        <p:blipFill rotWithShape="1">
          <a:blip r:embed="rId3" cstate="screen">
            <a:extLst>
              <a:ext uri="{28A0092B-C50C-407E-A947-70E740481C1C}">
                <a14:useLocalDpi xmlns:a14="http://schemas.microsoft.com/office/drawing/2010/main" val="0"/>
              </a:ext>
            </a:extLst>
          </a:blip>
          <a:srcRect l="12039" t="7853" r="10794" b="10205"/>
          <a:stretch/>
        </p:blipFill>
        <p:spPr>
          <a:xfrm>
            <a:off x="4897661" y="442912"/>
            <a:ext cx="7294338" cy="5986463"/>
          </a:xfrm>
          <a:prstGeom prst="rect">
            <a:avLst/>
          </a:prstGeom>
        </p:spPr>
      </p:pic>
    </p:spTree>
    <p:extLst>
      <p:ext uri="{BB962C8B-B14F-4D97-AF65-F5344CB8AC3E}">
        <p14:creationId xmlns:p14="http://schemas.microsoft.com/office/powerpoint/2010/main" val="1057165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Instream Resources: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Fish &amp; Wildlife</a:t>
            </a:r>
          </a:p>
        </p:txBody>
      </p:sp>
      <p:pic>
        <p:nvPicPr>
          <p:cNvPr id="8" name="Picture Placeholder 6" descr="fis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2234" y="2057400"/>
            <a:ext cx="5789823" cy="3940814"/>
          </a:xfrm>
          <a:prstGeom prst="rect">
            <a:avLst/>
          </a:prstGeom>
        </p:spPr>
      </p:pic>
      <p:pic>
        <p:nvPicPr>
          <p:cNvPr id="9" name="Picture 9" descr="salmon"/>
          <p:cNvPicPr>
            <a:picLocks noChangeAspect="1" noChangeArrowheads="1"/>
          </p:cNvPicPr>
          <p:nvPr/>
        </p:nvPicPr>
        <p:blipFill>
          <a:blip r:embed="rId4" cstate="print"/>
          <a:srcRect/>
          <a:stretch>
            <a:fillRect/>
          </a:stretch>
        </p:blipFill>
        <p:spPr bwMode="auto">
          <a:xfrm>
            <a:off x="1143000" y="2057400"/>
            <a:ext cx="3940814" cy="3940814"/>
          </a:xfrm>
          <a:prstGeom prst="rect">
            <a:avLst/>
          </a:prstGeom>
          <a:noFill/>
          <a:ln w="38100">
            <a:noFill/>
            <a:miter lim="800000"/>
            <a:headEnd/>
            <a:tailEnd/>
          </a:ln>
        </p:spPr>
      </p:pic>
    </p:spTree>
    <p:extLst>
      <p:ext uri="{BB962C8B-B14F-4D97-AF65-F5344CB8AC3E}">
        <p14:creationId xmlns:p14="http://schemas.microsoft.com/office/powerpoint/2010/main" val="2381103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33500" y="529591"/>
            <a:ext cx="9258300" cy="1356360"/>
          </a:xfrm>
        </p:spPr>
        <p:txBody>
          <a:bodyPr>
            <a:noAutofit/>
          </a:bodyPr>
          <a:lstStyle/>
          <a:p>
            <a:r>
              <a:rPr lang="en-US" sz="4000" dirty="0">
                <a:latin typeface="Arial" panose="020B0604020202020204" pitchFamily="34" charset="0"/>
                <a:cs typeface="Arial" panose="020B0604020202020204" pitchFamily="34" charset="0"/>
              </a:rPr>
              <a:t>Instream Resources: Recreation such as Boating and Fishing</a:t>
            </a:r>
          </a:p>
        </p:txBody>
      </p:sp>
      <p:pic>
        <p:nvPicPr>
          <p:cNvPr id="10" name="Picture 3" descr="Kayaking"/>
          <p:cNvPicPr>
            <a:picLocks noGrp="1" noChangeAspect="1" noChangeArrowheads="1"/>
          </p:cNvPicPr>
          <p:nvPr>
            <p:ph sz="half" idx="1"/>
          </p:nvPr>
        </p:nvPicPr>
        <p:blipFill>
          <a:blip r:embed="rId3" cstate="print"/>
          <a:srcRect l="14992"/>
          <a:stretch>
            <a:fillRect/>
          </a:stretch>
        </p:blipFill>
        <p:spPr>
          <a:xfrm>
            <a:off x="1466850" y="2057401"/>
            <a:ext cx="4933949" cy="4095695"/>
          </a:xfrm>
        </p:spPr>
      </p:pic>
      <p:pic>
        <p:nvPicPr>
          <p:cNvPr id="6" name="Picture 11" descr="dragging a boat">
            <a:hlinkClick r:id="rId4" tooltip="Photo Sharing"/>
          </p:cNvPr>
          <p:cNvPicPr>
            <a:picLocks noGrp="1" noChangeAspect="1" noChangeArrowheads="1"/>
          </p:cNvPicPr>
          <p:nvPr>
            <p:ph sz="half" idx="2"/>
          </p:nvPr>
        </p:nvPicPr>
        <p:blipFill rotWithShape="1">
          <a:blip r:embed="rId5">
            <a:extLst>
              <a:ext uri="{28A0092B-C50C-407E-A947-70E740481C1C}">
                <a14:useLocalDpi xmlns:a14="http://schemas.microsoft.com/office/drawing/2010/main" val="0"/>
              </a:ext>
            </a:extLst>
          </a:blip>
          <a:stretch/>
        </p:blipFill>
        <p:spPr>
          <a:xfrm>
            <a:off x="7009618" y="1465610"/>
            <a:ext cx="3315482" cy="4904559"/>
          </a:xfrm>
        </p:spPr>
      </p:pic>
    </p:spTree>
    <p:extLst>
      <p:ext uri="{BB962C8B-B14F-4D97-AF65-F5344CB8AC3E}">
        <p14:creationId xmlns:p14="http://schemas.microsoft.com/office/powerpoint/2010/main" val="11269060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Instream Resources: Scenic or Aesthetic Values</a:t>
            </a:r>
          </a:p>
        </p:txBody>
      </p:sp>
      <p:pic>
        <p:nvPicPr>
          <p:cNvPr id="10" name="Picture 10" descr="Twin Falls, ID : Shoshone Falls  At Twin Falls ID. 2006"/>
          <p:cNvPicPr>
            <a:picLocks noGrp="1" noChangeAspect="1" noChangeArrowheads="1"/>
          </p:cNvPicPr>
          <p:nvPr>
            <p:ph sz="half" idx="1"/>
          </p:nvPr>
        </p:nvPicPr>
        <p:blipFill rotWithShape="1">
          <a:blip r:embed="rId3" cstate="print"/>
          <a:srcRect l="5521" t="19415" r="47277" b="32033"/>
          <a:stretch/>
        </p:blipFill>
        <p:spPr>
          <a:xfrm>
            <a:off x="1005846" y="2275444"/>
            <a:ext cx="4940932" cy="3811635"/>
          </a:xfrm>
        </p:spPr>
      </p:pic>
      <p:pic>
        <p:nvPicPr>
          <p:cNvPr id="2" name="Content Placeholder 1" descr="Dry shoshone falls"/>
          <p:cNvPicPr>
            <a:picLocks noGrp="1" noChangeAspect="1"/>
          </p:cNvPicPr>
          <p:nvPr>
            <p:ph sz="half" idx="2"/>
          </p:nvPr>
        </p:nvPicPr>
        <p:blipFill rotWithShape="1">
          <a:blip r:embed="rId4"/>
          <a:srcRect l="27110" t="15635" r="1458" b="1620"/>
          <a:stretch/>
        </p:blipFill>
        <p:spPr>
          <a:xfrm>
            <a:off x="6222366" y="2275444"/>
            <a:ext cx="4940934" cy="3811636"/>
          </a:xfrm>
        </p:spPr>
      </p:pic>
    </p:spTree>
    <p:extLst>
      <p:ext uri="{BB962C8B-B14F-4D97-AF65-F5344CB8AC3E}">
        <p14:creationId xmlns:p14="http://schemas.microsoft.com/office/powerpoint/2010/main" val="1284174195"/>
      </p:ext>
    </p:extLst>
  </p:cSld>
  <p:clrMapOvr>
    <a:masterClrMapping/>
  </p:clrMapOvr>
  <p:timing>
    <p:tnLst>
      <p:par>
        <p:cTn id="1" dur="indefinite" restart="never" nodeType="tmRoot"/>
      </p:par>
    </p:tnLst>
  </p:timing>
</p:sld>
</file>

<file path=ppt/theme/theme1.xml><?xml version="1.0" encoding="utf-8"?>
<a:theme xmlns:a="http://schemas.openxmlformats.org/drawingml/2006/main" name="Basis">
  <a:themeElements>
    <a:clrScheme name="Custom 5">
      <a:dk1>
        <a:sysClr val="windowText" lastClr="000000"/>
      </a:dk1>
      <a:lt1>
        <a:sysClr val="window" lastClr="FFFFFF"/>
      </a:lt1>
      <a:dk2>
        <a:srgbClr val="344068"/>
      </a:dk2>
      <a:lt2>
        <a:srgbClr val="D9E0E6"/>
      </a:lt2>
      <a:accent1>
        <a:srgbClr val="1482AB"/>
      </a:accent1>
      <a:accent2>
        <a:srgbClr val="1C6294"/>
      </a:accent2>
      <a:accent3>
        <a:srgbClr val="28C4CC"/>
      </a:accent3>
      <a:accent4>
        <a:srgbClr val="42BA97"/>
      </a:accent4>
      <a:accent5>
        <a:srgbClr val="3E8853"/>
      </a:accent5>
      <a:accent6>
        <a:srgbClr val="62A39F"/>
      </a:accent6>
      <a:hlink>
        <a:srgbClr val="6EAC1C"/>
      </a:hlink>
      <a:folHlink>
        <a:srgbClr val="B26B0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51365</TotalTime>
  <Words>5239</Words>
  <Application>Microsoft Office PowerPoint</Application>
  <PresentationFormat>Widescreen</PresentationFormat>
  <Paragraphs>655</Paragraphs>
  <Slides>45</Slides>
  <Notes>45</Notes>
  <HiddenSlides>0</HiddenSlides>
  <MMClips>6</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45</vt:i4>
      </vt:variant>
    </vt:vector>
  </HeadingPairs>
  <TitlesOfParts>
    <vt:vector size="54" baseType="lpstr">
      <vt:lpstr>ＭＳ ゴシック</vt:lpstr>
      <vt:lpstr>ＭＳ Ｐゴシック</vt:lpstr>
      <vt:lpstr>Arial</vt:lpstr>
      <vt:lpstr>Calibri</vt:lpstr>
      <vt:lpstr>Corbel</vt:lpstr>
      <vt:lpstr>Tahoma</vt:lpstr>
      <vt:lpstr>Wingdings</vt:lpstr>
      <vt:lpstr>Basis</vt:lpstr>
      <vt:lpstr>Office Theme</vt:lpstr>
      <vt:lpstr>An Introduction to Instream Flows  Science, Policy, and Impacts to Availability</vt:lpstr>
      <vt:lpstr>Simple principle</vt:lpstr>
      <vt:lpstr>The Water Resources Program  The state’s water managers</vt:lpstr>
      <vt:lpstr>What is an Instream Flow?</vt:lpstr>
      <vt:lpstr>Why we need Instream Flows</vt:lpstr>
      <vt:lpstr>Why we need Instream Flows</vt:lpstr>
      <vt:lpstr>Instream Resources:  Fish &amp; Wildlife</vt:lpstr>
      <vt:lpstr>Instream Resources: Recreation such as Boating and Fishing</vt:lpstr>
      <vt:lpstr>Instream Resources: Scenic or Aesthetic Values</vt:lpstr>
      <vt:lpstr>Hydrology 101</vt:lpstr>
      <vt:lpstr>Logarithmic Scale 1</vt:lpstr>
      <vt:lpstr>Logarithmic Scale 2</vt:lpstr>
      <vt:lpstr>Exceedance Curves</vt:lpstr>
      <vt:lpstr>Streamflow Patterns: Rain Dominated</vt:lpstr>
      <vt:lpstr>Streamflow Patterns: Snow dominated</vt:lpstr>
      <vt:lpstr>Streamflow Patterns: Mixed</vt:lpstr>
      <vt:lpstr>Instream Resource Rules  1973-1980</vt:lpstr>
      <vt:lpstr>Instream Resource Rule WRIA 22-1976</vt:lpstr>
      <vt:lpstr>Instream Resource Rule WRIA 12 -1979 </vt:lpstr>
      <vt:lpstr>All Year Stream Closures in the WRIA 12 Rule Are they justified, or can they be seasonal?</vt:lpstr>
      <vt:lpstr>All Year Stream Closures in the WRIA 12 Rule Are they justified, or can they be seasonal?</vt:lpstr>
      <vt:lpstr>All Year Stream Closures in the WRIA 12 Rule Are they justified, or can they be seasonal?</vt:lpstr>
      <vt:lpstr>“Base Flow”, “Minimum Flow”   What does it mean?</vt:lpstr>
      <vt:lpstr>Forrest Olson (1983) found that higher summer flows resulted in more coho adults returning two years later </vt:lpstr>
      <vt:lpstr>Instream Resource Rules 1980-1985 </vt:lpstr>
      <vt:lpstr>Instream Resource Rules 1980-1985  continued </vt:lpstr>
      <vt:lpstr>Instream Resource Rules  1986-2000:  The Dark Ages </vt:lpstr>
      <vt:lpstr>Instream Resource  Rules 2000-2015 </vt:lpstr>
      <vt:lpstr>Key Instream Resources</vt:lpstr>
      <vt:lpstr>How Do We Develop an Instream Flow?</vt:lpstr>
      <vt:lpstr>The Toe-Width Method  Measuring stream width at the toe of the bank - the point where the stream bed meets the stream bank. </vt:lpstr>
      <vt:lpstr>IFIM / PHABSIM</vt:lpstr>
      <vt:lpstr>Results from a PHABSIM model</vt:lpstr>
      <vt:lpstr>Instream Resource Rule  WRIA 27 - 2009 </vt:lpstr>
      <vt:lpstr>WRIA 27/28 Availability-2009 rule</vt:lpstr>
      <vt:lpstr>SEE!!! I told you the Instream Flow is Too High!!!</vt:lpstr>
      <vt:lpstr>Fish vs Flow Research</vt:lpstr>
      <vt:lpstr>WRIA 1 Availability-1985 rule</vt:lpstr>
      <vt:lpstr>WRIA 22 Availability-1976 rule</vt:lpstr>
      <vt:lpstr>Instream Resource Rules 1973-1980</vt:lpstr>
      <vt:lpstr>Instream Resource Rules  2016-20?? The Dark Ages Return</vt:lpstr>
      <vt:lpstr>In a Nutshell</vt:lpstr>
      <vt:lpstr>Streamflow Restoration </vt:lpstr>
      <vt:lpstr>There are many competing uses for water.   RCW 90.94 lets us have strong ISF protection and the ability to provide water for new homes.  Calculating all the impacts and offsets will be difficult and require cooperation.  Our role is to provide technical assistance to help you be successful.</vt:lpstr>
      <vt:lpstr>Thanks for listening  Questions?</vt:lpstr>
    </vt:vector>
  </TitlesOfParts>
  <Company>WA Department of Ecology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Instream Flows 101</dc:title>
  <dc:creator>JPAC461@ECY.WA.GOV</dc:creator>
  <cp:keywords>WRIA 12, Instream flows, WREC, Committees</cp:keywords>
  <cp:lastModifiedBy>Medcalf, RiAnne (ECY)</cp:lastModifiedBy>
  <cp:revision>513</cp:revision>
  <cp:lastPrinted>2019-02-11T17:25:48Z</cp:lastPrinted>
  <dcterms:created xsi:type="dcterms:W3CDTF">2017-10-19T15:04:21Z</dcterms:created>
  <dcterms:modified xsi:type="dcterms:W3CDTF">2019-05-20T20:23:30Z</dcterms:modified>
  <cp:category>Training</cp:category>
</cp:coreProperties>
</file>