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701" autoAdjust="0"/>
  </p:normalViewPr>
  <p:slideViewPr>
    <p:cSldViewPr snapToGrid="0">
      <p:cViewPr varScale="1">
        <p:scale>
          <a:sx n="85" d="100"/>
          <a:sy n="85" d="100"/>
        </p:scale>
        <p:origin x="90"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07CAA-1DF0-4238-8D13-F4D06BFF6019}" type="doc">
      <dgm:prSet loTypeId="urn:microsoft.com/office/officeart/2005/8/layout/equation1" loCatId="relationship" qsTypeId="urn:microsoft.com/office/officeart/2005/8/quickstyle/simple1" qsCatId="simple" csTypeId="urn:microsoft.com/office/officeart/2005/8/colors/colorful1" csCatId="colorful" phldr="1"/>
      <dgm:spPr/>
    </dgm:pt>
    <dgm:pt modelId="{4F618C9B-C66C-495E-94A8-AC8848D5133A}">
      <dgm:prSet phldrT="[Text]"/>
      <dgm:spPr/>
      <dgm:t>
        <a:bodyPr/>
        <a:lstStyle/>
        <a:p>
          <a:r>
            <a:rPr lang="en-US" dirty="0" smtClean="0"/>
            <a:t># PE Wells</a:t>
          </a:r>
          <a:endParaRPr lang="en-US" dirty="0"/>
        </a:p>
      </dgm:t>
    </dgm:pt>
    <dgm:pt modelId="{AD161DB5-3E59-4D02-AC53-1249DBF5D8D1}" type="parTrans" cxnId="{032F8954-B304-4ACA-8531-2829617F87B6}">
      <dgm:prSet/>
      <dgm:spPr/>
      <dgm:t>
        <a:bodyPr/>
        <a:lstStyle/>
        <a:p>
          <a:endParaRPr lang="en-US"/>
        </a:p>
      </dgm:t>
    </dgm:pt>
    <dgm:pt modelId="{1A05D8B1-9327-4068-A0B6-10B51E4F2187}" type="sibTrans" cxnId="{032F8954-B304-4ACA-8531-2829617F87B6}">
      <dgm:prSet/>
      <dgm:spPr/>
      <dgm:t>
        <a:bodyPr/>
        <a:lstStyle/>
        <a:p>
          <a:endParaRPr lang="en-US"/>
        </a:p>
      </dgm:t>
    </dgm:pt>
    <dgm:pt modelId="{DCF18EC5-7A83-4BDC-8BB9-3C133B09E8E4}">
      <dgm:prSet phldrT="[Text]"/>
      <dgm:spPr/>
      <dgm:t>
        <a:bodyPr/>
        <a:lstStyle/>
        <a:p>
          <a:r>
            <a:rPr lang="en-US" dirty="0" smtClean="0"/>
            <a:t>TCWU</a:t>
          </a:r>
          <a:endParaRPr lang="en-US" dirty="0"/>
        </a:p>
      </dgm:t>
    </dgm:pt>
    <dgm:pt modelId="{6DEF38C7-91DF-4E9A-9648-13DD3980F4A3}" type="parTrans" cxnId="{8AC0C347-D4B7-4A3A-992B-0B9F42B35668}">
      <dgm:prSet/>
      <dgm:spPr/>
      <dgm:t>
        <a:bodyPr/>
        <a:lstStyle/>
        <a:p>
          <a:endParaRPr lang="en-US"/>
        </a:p>
      </dgm:t>
    </dgm:pt>
    <dgm:pt modelId="{B79F2DA3-204C-4FB5-B4D6-F4ACD9D5A930}" type="sibTrans" cxnId="{8AC0C347-D4B7-4A3A-992B-0B9F42B35668}">
      <dgm:prSet/>
      <dgm:spPr/>
      <dgm:t>
        <a:bodyPr/>
        <a:lstStyle/>
        <a:p>
          <a:endParaRPr lang="en-US"/>
        </a:p>
      </dgm:t>
    </dgm:pt>
    <dgm:pt modelId="{823D3390-8C74-4A3C-9C80-AA476031C12F}">
      <dgm:prSet phldrT="[Text]"/>
      <dgm:spPr/>
      <dgm:t>
        <a:bodyPr/>
        <a:lstStyle/>
        <a:p>
          <a:r>
            <a:rPr lang="en-US" dirty="0" smtClean="0"/>
            <a:t>Offset Goal</a:t>
          </a:r>
          <a:endParaRPr lang="en-US" dirty="0"/>
        </a:p>
      </dgm:t>
    </dgm:pt>
    <dgm:pt modelId="{699E6553-BE3C-44B4-A7A9-1665D59C961D}" type="parTrans" cxnId="{C0E2DAA9-4D6B-4ED0-A144-0531874C8DE3}">
      <dgm:prSet/>
      <dgm:spPr/>
      <dgm:t>
        <a:bodyPr/>
        <a:lstStyle/>
        <a:p>
          <a:endParaRPr lang="en-US"/>
        </a:p>
      </dgm:t>
    </dgm:pt>
    <dgm:pt modelId="{EDEFB4A5-D5B9-47F2-89D2-E8FFC83097A4}" type="sibTrans" cxnId="{C0E2DAA9-4D6B-4ED0-A144-0531874C8DE3}">
      <dgm:prSet/>
      <dgm:spPr/>
      <dgm:t>
        <a:bodyPr/>
        <a:lstStyle/>
        <a:p>
          <a:endParaRPr lang="en-US"/>
        </a:p>
      </dgm:t>
    </dgm:pt>
    <dgm:pt modelId="{4FFEB4D8-5468-4F59-B407-8226CEC00DE1}" type="pres">
      <dgm:prSet presAssocID="{69B07CAA-1DF0-4238-8D13-F4D06BFF6019}" presName="linearFlow" presStyleCnt="0">
        <dgm:presLayoutVars>
          <dgm:dir/>
          <dgm:resizeHandles val="exact"/>
        </dgm:presLayoutVars>
      </dgm:prSet>
      <dgm:spPr/>
    </dgm:pt>
    <dgm:pt modelId="{8F5954DB-A1BC-430C-816F-BE3F30D4703F}" type="pres">
      <dgm:prSet presAssocID="{4F618C9B-C66C-495E-94A8-AC8848D5133A}" presName="node" presStyleLbl="node1" presStyleIdx="0" presStyleCnt="3">
        <dgm:presLayoutVars>
          <dgm:bulletEnabled val="1"/>
        </dgm:presLayoutVars>
      </dgm:prSet>
      <dgm:spPr/>
      <dgm:t>
        <a:bodyPr/>
        <a:lstStyle/>
        <a:p>
          <a:endParaRPr lang="en-US"/>
        </a:p>
      </dgm:t>
    </dgm:pt>
    <dgm:pt modelId="{099A5DCD-D8A3-46C6-8BDF-0312DE2E27B5}" type="pres">
      <dgm:prSet presAssocID="{1A05D8B1-9327-4068-A0B6-10B51E4F2187}" presName="spacerL" presStyleCnt="0"/>
      <dgm:spPr/>
    </dgm:pt>
    <dgm:pt modelId="{B0EE1EB1-8F89-4CEF-83C3-E9550489EE93}" type="pres">
      <dgm:prSet presAssocID="{1A05D8B1-9327-4068-A0B6-10B51E4F2187}" presName="sibTrans" presStyleLbl="sibTrans2D1" presStyleIdx="0" presStyleCnt="2"/>
      <dgm:spPr>
        <a:prstGeom prst="mathMultiply">
          <a:avLst/>
        </a:prstGeom>
      </dgm:spPr>
      <dgm:t>
        <a:bodyPr/>
        <a:lstStyle/>
        <a:p>
          <a:endParaRPr lang="en-US"/>
        </a:p>
      </dgm:t>
    </dgm:pt>
    <dgm:pt modelId="{275492C5-81B6-4D10-AC27-FE475D2A0D96}" type="pres">
      <dgm:prSet presAssocID="{1A05D8B1-9327-4068-A0B6-10B51E4F2187}" presName="spacerR" presStyleCnt="0"/>
      <dgm:spPr/>
    </dgm:pt>
    <dgm:pt modelId="{E1448324-AAB0-4DFD-AEBA-0AD84FE245AE}" type="pres">
      <dgm:prSet presAssocID="{DCF18EC5-7A83-4BDC-8BB9-3C133B09E8E4}" presName="node" presStyleLbl="node1" presStyleIdx="1" presStyleCnt="3" custLinFactNeighborX="1">
        <dgm:presLayoutVars>
          <dgm:bulletEnabled val="1"/>
        </dgm:presLayoutVars>
      </dgm:prSet>
      <dgm:spPr/>
      <dgm:t>
        <a:bodyPr/>
        <a:lstStyle/>
        <a:p>
          <a:endParaRPr lang="en-US"/>
        </a:p>
      </dgm:t>
    </dgm:pt>
    <dgm:pt modelId="{CD42461A-F9A0-452F-AD6E-FBA032772A39}" type="pres">
      <dgm:prSet presAssocID="{B79F2DA3-204C-4FB5-B4D6-F4ACD9D5A930}" presName="spacerL" presStyleCnt="0"/>
      <dgm:spPr/>
    </dgm:pt>
    <dgm:pt modelId="{BEEEBA50-893C-4F25-8573-242156F9E1B1}" type="pres">
      <dgm:prSet presAssocID="{B79F2DA3-204C-4FB5-B4D6-F4ACD9D5A930}" presName="sibTrans" presStyleLbl="sibTrans2D1" presStyleIdx="1" presStyleCnt="2"/>
      <dgm:spPr/>
      <dgm:t>
        <a:bodyPr/>
        <a:lstStyle/>
        <a:p>
          <a:endParaRPr lang="en-US"/>
        </a:p>
      </dgm:t>
    </dgm:pt>
    <dgm:pt modelId="{62781712-584A-42C9-B2E5-1974EAFA593A}" type="pres">
      <dgm:prSet presAssocID="{B79F2DA3-204C-4FB5-B4D6-F4ACD9D5A930}" presName="spacerR" presStyleCnt="0"/>
      <dgm:spPr/>
    </dgm:pt>
    <dgm:pt modelId="{F5DBC4A1-FA4E-49DA-B52C-48B3366EE83F}" type="pres">
      <dgm:prSet presAssocID="{823D3390-8C74-4A3C-9C80-AA476031C12F}" presName="node" presStyleLbl="node1" presStyleIdx="2" presStyleCnt="3">
        <dgm:presLayoutVars>
          <dgm:bulletEnabled val="1"/>
        </dgm:presLayoutVars>
      </dgm:prSet>
      <dgm:spPr/>
      <dgm:t>
        <a:bodyPr/>
        <a:lstStyle/>
        <a:p>
          <a:endParaRPr lang="en-US"/>
        </a:p>
      </dgm:t>
    </dgm:pt>
  </dgm:ptLst>
  <dgm:cxnLst>
    <dgm:cxn modelId="{820000A4-3A6D-4C31-A6B4-0DDE474090F9}" type="presOf" srcId="{4F618C9B-C66C-495E-94A8-AC8848D5133A}" destId="{8F5954DB-A1BC-430C-816F-BE3F30D4703F}" srcOrd="0" destOrd="0" presId="urn:microsoft.com/office/officeart/2005/8/layout/equation1"/>
    <dgm:cxn modelId="{C6258225-DFF9-4B8C-8DB9-CB128E05BBC3}" type="presOf" srcId="{1A05D8B1-9327-4068-A0B6-10B51E4F2187}" destId="{B0EE1EB1-8F89-4CEF-83C3-E9550489EE93}" srcOrd="0" destOrd="0" presId="urn:microsoft.com/office/officeart/2005/8/layout/equation1"/>
    <dgm:cxn modelId="{C0E2DAA9-4D6B-4ED0-A144-0531874C8DE3}" srcId="{69B07CAA-1DF0-4238-8D13-F4D06BFF6019}" destId="{823D3390-8C74-4A3C-9C80-AA476031C12F}" srcOrd="2" destOrd="0" parTransId="{699E6553-BE3C-44B4-A7A9-1665D59C961D}" sibTransId="{EDEFB4A5-D5B9-47F2-89D2-E8FFC83097A4}"/>
    <dgm:cxn modelId="{8AC0C347-D4B7-4A3A-992B-0B9F42B35668}" srcId="{69B07CAA-1DF0-4238-8D13-F4D06BFF6019}" destId="{DCF18EC5-7A83-4BDC-8BB9-3C133B09E8E4}" srcOrd="1" destOrd="0" parTransId="{6DEF38C7-91DF-4E9A-9648-13DD3980F4A3}" sibTransId="{B79F2DA3-204C-4FB5-B4D6-F4ACD9D5A930}"/>
    <dgm:cxn modelId="{B64C64C6-60EE-4782-BEE8-9E7CB9C613BA}" type="presOf" srcId="{B79F2DA3-204C-4FB5-B4D6-F4ACD9D5A930}" destId="{BEEEBA50-893C-4F25-8573-242156F9E1B1}" srcOrd="0" destOrd="0" presId="urn:microsoft.com/office/officeart/2005/8/layout/equation1"/>
    <dgm:cxn modelId="{A7F2224E-EB4F-40BE-B272-A40D1F480381}" type="presOf" srcId="{DCF18EC5-7A83-4BDC-8BB9-3C133B09E8E4}" destId="{E1448324-AAB0-4DFD-AEBA-0AD84FE245AE}" srcOrd="0" destOrd="0" presId="urn:microsoft.com/office/officeart/2005/8/layout/equation1"/>
    <dgm:cxn modelId="{38974414-2C23-4DEF-BF27-60D8DEB02349}" type="presOf" srcId="{69B07CAA-1DF0-4238-8D13-F4D06BFF6019}" destId="{4FFEB4D8-5468-4F59-B407-8226CEC00DE1}" srcOrd="0" destOrd="0" presId="urn:microsoft.com/office/officeart/2005/8/layout/equation1"/>
    <dgm:cxn modelId="{032F8954-B304-4ACA-8531-2829617F87B6}" srcId="{69B07CAA-1DF0-4238-8D13-F4D06BFF6019}" destId="{4F618C9B-C66C-495E-94A8-AC8848D5133A}" srcOrd="0" destOrd="0" parTransId="{AD161DB5-3E59-4D02-AC53-1249DBF5D8D1}" sibTransId="{1A05D8B1-9327-4068-A0B6-10B51E4F2187}"/>
    <dgm:cxn modelId="{CF5ED7B2-3C61-47AE-9A88-B93CAA49629B}" type="presOf" srcId="{823D3390-8C74-4A3C-9C80-AA476031C12F}" destId="{F5DBC4A1-FA4E-49DA-B52C-48B3366EE83F}" srcOrd="0" destOrd="0" presId="urn:microsoft.com/office/officeart/2005/8/layout/equation1"/>
    <dgm:cxn modelId="{4E154698-EA85-4C19-828C-5613D6488724}" type="presParOf" srcId="{4FFEB4D8-5468-4F59-B407-8226CEC00DE1}" destId="{8F5954DB-A1BC-430C-816F-BE3F30D4703F}" srcOrd="0" destOrd="0" presId="urn:microsoft.com/office/officeart/2005/8/layout/equation1"/>
    <dgm:cxn modelId="{C36BA7FA-3E61-42D8-8D44-A82B216ADF3A}" type="presParOf" srcId="{4FFEB4D8-5468-4F59-B407-8226CEC00DE1}" destId="{099A5DCD-D8A3-46C6-8BDF-0312DE2E27B5}" srcOrd="1" destOrd="0" presId="urn:microsoft.com/office/officeart/2005/8/layout/equation1"/>
    <dgm:cxn modelId="{D75D52F2-17FB-414A-A2D0-A1662CF8E421}" type="presParOf" srcId="{4FFEB4D8-5468-4F59-B407-8226CEC00DE1}" destId="{B0EE1EB1-8F89-4CEF-83C3-E9550489EE93}" srcOrd="2" destOrd="0" presId="urn:microsoft.com/office/officeart/2005/8/layout/equation1"/>
    <dgm:cxn modelId="{83EA5FF8-15E1-4D96-AAAD-EF81AD1F1D5F}" type="presParOf" srcId="{4FFEB4D8-5468-4F59-B407-8226CEC00DE1}" destId="{275492C5-81B6-4D10-AC27-FE475D2A0D96}" srcOrd="3" destOrd="0" presId="urn:microsoft.com/office/officeart/2005/8/layout/equation1"/>
    <dgm:cxn modelId="{1BD6E3CC-326E-48F1-8EB5-2CEE5DEB4BD2}" type="presParOf" srcId="{4FFEB4D8-5468-4F59-B407-8226CEC00DE1}" destId="{E1448324-AAB0-4DFD-AEBA-0AD84FE245AE}" srcOrd="4" destOrd="0" presId="urn:microsoft.com/office/officeart/2005/8/layout/equation1"/>
    <dgm:cxn modelId="{1FA9120B-696E-42B1-988C-5152A99E07F7}" type="presParOf" srcId="{4FFEB4D8-5468-4F59-B407-8226CEC00DE1}" destId="{CD42461A-F9A0-452F-AD6E-FBA032772A39}" srcOrd="5" destOrd="0" presId="urn:microsoft.com/office/officeart/2005/8/layout/equation1"/>
    <dgm:cxn modelId="{684EEEA6-4CA3-432E-A141-5DC936CE5B04}" type="presParOf" srcId="{4FFEB4D8-5468-4F59-B407-8226CEC00DE1}" destId="{BEEEBA50-893C-4F25-8573-242156F9E1B1}" srcOrd="6" destOrd="0" presId="urn:microsoft.com/office/officeart/2005/8/layout/equation1"/>
    <dgm:cxn modelId="{A2875519-7582-42DD-975D-3B84C17F3D0F}" type="presParOf" srcId="{4FFEB4D8-5468-4F59-B407-8226CEC00DE1}" destId="{62781712-584A-42C9-B2E5-1974EAFA593A}" srcOrd="7" destOrd="0" presId="urn:microsoft.com/office/officeart/2005/8/layout/equation1"/>
    <dgm:cxn modelId="{B16EDC74-D694-4970-9795-554CB73B5DCC}" type="presParOf" srcId="{4FFEB4D8-5468-4F59-B407-8226CEC00DE1}" destId="{F5DBC4A1-FA4E-49DA-B52C-48B3366EE83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0E4195-D180-4ADE-B7E5-AEAD27ED5A3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F8EDF6B5-EBA6-46D9-B779-D95CCB28546B}">
      <dgm:prSet phldrT="[Text]"/>
      <dgm:spPr/>
      <dgm:t>
        <a:bodyPr/>
        <a:lstStyle/>
        <a:p>
          <a:r>
            <a:rPr lang="en-US" dirty="0" smtClean="0"/>
            <a:t># PE Wells </a:t>
          </a:r>
          <a:endParaRPr lang="en-US" dirty="0"/>
        </a:p>
      </dgm:t>
    </dgm:pt>
    <dgm:pt modelId="{E2998027-3032-426C-84F5-C60AB0784F44}" type="parTrans" cxnId="{99FC4B17-B467-4155-91A9-17F21A388393}">
      <dgm:prSet/>
      <dgm:spPr/>
      <dgm:t>
        <a:bodyPr/>
        <a:lstStyle/>
        <a:p>
          <a:endParaRPr lang="en-US"/>
        </a:p>
      </dgm:t>
    </dgm:pt>
    <dgm:pt modelId="{C43EF9C6-F144-4F05-BB29-3EAA1BD75871}" type="sibTrans" cxnId="{99FC4B17-B467-4155-91A9-17F21A388393}">
      <dgm:prSet/>
      <dgm:spPr/>
      <dgm:t>
        <a:bodyPr/>
        <a:lstStyle/>
        <a:p>
          <a:endParaRPr lang="en-US"/>
        </a:p>
      </dgm:t>
    </dgm:pt>
    <dgm:pt modelId="{ED681A40-BCC9-4C67-A95B-E069C3273A75}">
      <dgm:prSet phldrT="[Text]"/>
      <dgm:spPr/>
      <dgm:t>
        <a:bodyPr/>
        <a:lstStyle/>
        <a:p>
          <a:r>
            <a:rPr lang="en-US" dirty="0" smtClean="0"/>
            <a:t>Historical Well Data</a:t>
          </a:r>
          <a:endParaRPr lang="en-US" dirty="0"/>
        </a:p>
      </dgm:t>
    </dgm:pt>
    <dgm:pt modelId="{539B85E6-1388-4B36-B39C-7FB8F052D079}" type="parTrans" cxnId="{5A0F2913-90E7-47C1-A242-ACC4A1703011}">
      <dgm:prSet/>
      <dgm:spPr/>
      <dgm:t>
        <a:bodyPr/>
        <a:lstStyle/>
        <a:p>
          <a:endParaRPr lang="en-US"/>
        </a:p>
      </dgm:t>
    </dgm:pt>
    <dgm:pt modelId="{84214C28-7BD9-48BD-9298-D7668D2A56C1}" type="sibTrans" cxnId="{5A0F2913-90E7-47C1-A242-ACC4A1703011}">
      <dgm:prSet/>
      <dgm:spPr/>
      <dgm:t>
        <a:bodyPr/>
        <a:lstStyle/>
        <a:p>
          <a:endParaRPr lang="en-US"/>
        </a:p>
      </dgm:t>
    </dgm:pt>
    <dgm:pt modelId="{4C41309F-F624-48F5-A9AB-A3995A582E55}">
      <dgm:prSet phldrT="[Text]"/>
      <dgm:spPr/>
      <dgm:t>
        <a:bodyPr/>
        <a:lstStyle/>
        <a:p>
          <a:r>
            <a:rPr lang="en-US" dirty="0" smtClean="0"/>
            <a:t>Developable Land</a:t>
          </a:r>
          <a:endParaRPr lang="en-US" dirty="0"/>
        </a:p>
      </dgm:t>
    </dgm:pt>
    <dgm:pt modelId="{44229DF2-4EF3-4C38-8060-F2B33B7F232E}" type="parTrans" cxnId="{A59EFDB1-3F13-440D-B5E2-53E5D271E20F}">
      <dgm:prSet/>
      <dgm:spPr/>
      <dgm:t>
        <a:bodyPr/>
        <a:lstStyle/>
        <a:p>
          <a:endParaRPr lang="en-US"/>
        </a:p>
      </dgm:t>
    </dgm:pt>
    <dgm:pt modelId="{1958CDB3-46F2-4296-8D8F-DCF28BFC6853}" type="sibTrans" cxnId="{A59EFDB1-3F13-440D-B5E2-53E5D271E20F}">
      <dgm:prSet/>
      <dgm:spPr/>
      <dgm:t>
        <a:bodyPr/>
        <a:lstStyle/>
        <a:p>
          <a:endParaRPr lang="en-US"/>
        </a:p>
      </dgm:t>
    </dgm:pt>
    <dgm:pt modelId="{9B80685B-00C3-4F6A-A0C4-12379E8D1118}" type="pres">
      <dgm:prSet presAssocID="{A90E4195-D180-4ADE-B7E5-AEAD27ED5A3A}" presName="cycle" presStyleCnt="0">
        <dgm:presLayoutVars>
          <dgm:chMax val="1"/>
          <dgm:dir/>
          <dgm:animLvl val="ctr"/>
          <dgm:resizeHandles val="exact"/>
        </dgm:presLayoutVars>
      </dgm:prSet>
      <dgm:spPr/>
      <dgm:t>
        <a:bodyPr/>
        <a:lstStyle/>
        <a:p>
          <a:endParaRPr lang="en-US"/>
        </a:p>
      </dgm:t>
    </dgm:pt>
    <dgm:pt modelId="{CCF567A4-9466-45BB-87E0-D9F1C6C90A41}" type="pres">
      <dgm:prSet presAssocID="{F8EDF6B5-EBA6-46D9-B779-D95CCB28546B}" presName="centerShape" presStyleLbl="node0" presStyleIdx="0" presStyleCnt="1"/>
      <dgm:spPr/>
      <dgm:t>
        <a:bodyPr/>
        <a:lstStyle/>
        <a:p>
          <a:endParaRPr lang="en-US"/>
        </a:p>
      </dgm:t>
    </dgm:pt>
    <dgm:pt modelId="{805E704B-8075-46EC-910D-F7D72C8D761D}" type="pres">
      <dgm:prSet presAssocID="{539B85E6-1388-4B36-B39C-7FB8F052D079}" presName="parTrans" presStyleLbl="bgSibTrans2D1" presStyleIdx="0" presStyleCnt="2"/>
      <dgm:spPr/>
      <dgm:t>
        <a:bodyPr/>
        <a:lstStyle/>
        <a:p>
          <a:endParaRPr lang="en-US"/>
        </a:p>
      </dgm:t>
    </dgm:pt>
    <dgm:pt modelId="{69EBC243-7972-467F-B2EB-6FF3E20F2AB9}" type="pres">
      <dgm:prSet presAssocID="{ED681A40-BCC9-4C67-A95B-E069C3273A75}" presName="node" presStyleLbl="node1" presStyleIdx="0" presStyleCnt="2">
        <dgm:presLayoutVars>
          <dgm:bulletEnabled val="1"/>
        </dgm:presLayoutVars>
      </dgm:prSet>
      <dgm:spPr/>
      <dgm:t>
        <a:bodyPr/>
        <a:lstStyle/>
        <a:p>
          <a:endParaRPr lang="en-US"/>
        </a:p>
      </dgm:t>
    </dgm:pt>
    <dgm:pt modelId="{7D348EBD-C1E3-4937-8588-3AB31DCF5BB7}" type="pres">
      <dgm:prSet presAssocID="{44229DF2-4EF3-4C38-8060-F2B33B7F232E}" presName="parTrans" presStyleLbl="bgSibTrans2D1" presStyleIdx="1" presStyleCnt="2"/>
      <dgm:spPr/>
      <dgm:t>
        <a:bodyPr/>
        <a:lstStyle/>
        <a:p>
          <a:endParaRPr lang="en-US"/>
        </a:p>
      </dgm:t>
    </dgm:pt>
    <dgm:pt modelId="{E69C8067-7326-4EEF-A295-4F1AE82B7B6E}" type="pres">
      <dgm:prSet presAssocID="{4C41309F-F624-48F5-A9AB-A3995A582E55}" presName="node" presStyleLbl="node1" presStyleIdx="1" presStyleCnt="2">
        <dgm:presLayoutVars>
          <dgm:bulletEnabled val="1"/>
        </dgm:presLayoutVars>
      </dgm:prSet>
      <dgm:spPr/>
      <dgm:t>
        <a:bodyPr/>
        <a:lstStyle/>
        <a:p>
          <a:endParaRPr lang="en-US"/>
        </a:p>
      </dgm:t>
    </dgm:pt>
  </dgm:ptLst>
  <dgm:cxnLst>
    <dgm:cxn modelId="{7D249CE3-7E45-4858-B592-8597A1A8B924}" type="presOf" srcId="{ED681A40-BCC9-4C67-A95B-E069C3273A75}" destId="{69EBC243-7972-467F-B2EB-6FF3E20F2AB9}" srcOrd="0" destOrd="0" presId="urn:microsoft.com/office/officeart/2005/8/layout/radial4"/>
    <dgm:cxn modelId="{2598339E-DB6E-460E-9744-7579C860571B}" type="presOf" srcId="{44229DF2-4EF3-4C38-8060-F2B33B7F232E}" destId="{7D348EBD-C1E3-4937-8588-3AB31DCF5BB7}" srcOrd="0" destOrd="0" presId="urn:microsoft.com/office/officeart/2005/8/layout/radial4"/>
    <dgm:cxn modelId="{D1743217-E313-44E0-B164-60C0310114C8}" type="presOf" srcId="{A90E4195-D180-4ADE-B7E5-AEAD27ED5A3A}" destId="{9B80685B-00C3-4F6A-A0C4-12379E8D1118}" srcOrd="0" destOrd="0" presId="urn:microsoft.com/office/officeart/2005/8/layout/radial4"/>
    <dgm:cxn modelId="{DD466B92-111C-43D2-8CB1-4D66FA9B686D}" type="presOf" srcId="{4C41309F-F624-48F5-A9AB-A3995A582E55}" destId="{E69C8067-7326-4EEF-A295-4F1AE82B7B6E}" srcOrd="0" destOrd="0" presId="urn:microsoft.com/office/officeart/2005/8/layout/radial4"/>
    <dgm:cxn modelId="{A59EFDB1-3F13-440D-B5E2-53E5D271E20F}" srcId="{F8EDF6B5-EBA6-46D9-B779-D95CCB28546B}" destId="{4C41309F-F624-48F5-A9AB-A3995A582E55}" srcOrd="1" destOrd="0" parTransId="{44229DF2-4EF3-4C38-8060-F2B33B7F232E}" sibTransId="{1958CDB3-46F2-4296-8D8F-DCF28BFC6853}"/>
    <dgm:cxn modelId="{0496BCE4-3643-4A36-8950-4ECE1E9717AA}" type="presOf" srcId="{539B85E6-1388-4B36-B39C-7FB8F052D079}" destId="{805E704B-8075-46EC-910D-F7D72C8D761D}" srcOrd="0" destOrd="0" presId="urn:microsoft.com/office/officeart/2005/8/layout/radial4"/>
    <dgm:cxn modelId="{5A0F2913-90E7-47C1-A242-ACC4A1703011}" srcId="{F8EDF6B5-EBA6-46D9-B779-D95CCB28546B}" destId="{ED681A40-BCC9-4C67-A95B-E069C3273A75}" srcOrd="0" destOrd="0" parTransId="{539B85E6-1388-4B36-B39C-7FB8F052D079}" sibTransId="{84214C28-7BD9-48BD-9298-D7668D2A56C1}"/>
    <dgm:cxn modelId="{99FC4B17-B467-4155-91A9-17F21A388393}" srcId="{A90E4195-D180-4ADE-B7E5-AEAD27ED5A3A}" destId="{F8EDF6B5-EBA6-46D9-B779-D95CCB28546B}" srcOrd="0" destOrd="0" parTransId="{E2998027-3032-426C-84F5-C60AB0784F44}" sibTransId="{C43EF9C6-F144-4F05-BB29-3EAA1BD75871}"/>
    <dgm:cxn modelId="{6E442BA9-A29B-4B10-916B-B05F711B79DD}" type="presOf" srcId="{F8EDF6B5-EBA6-46D9-B779-D95CCB28546B}" destId="{CCF567A4-9466-45BB-87E0-D9F1C6C90A41}" srcOrd="0" destOrd="0" presId="urn:microsoft.com/office/officeart/2005/8/layout/radial4"/>
    <dgm:cxn modelId="{7B9BAE8A-20A0-410D-8EA4-9FB7B1350136}" type="presParOf" srcId="{9B80685B-00C3-4F6A-A0C4-12379E8D1118}" destId="{CCF567A4-9466-45BB-87E0-D9F1C6C90A41}" srcOrd="0" destOrd="0" presId="urn:microsoft.com/office/officeart/2005/8/layout/radial4"/>
    <dgm:cxn modelId="{3F9E53DC-9F1A-4504-9CDB-954DE11DC131}" type="presParOf" srcId="{9B80685B-00C3-4F6A-A0C4-12379E8D1118}" destId="{805E704B-8075-46EC-910D-F7D72C8D761D}" srcOrd="1" destOrd="0" presId="urn:microsoft.com/office/officeart/2005/8/layout/radial4"/>
    <dgm:cxn modelId="{5D8D2458-7501-47C7-89D9-62781CDAD2F7}" type="presParOf" srcId="{9B80685B-00C3-4F6A-A0C4-12379E8D1118}" destId="{69EBC243-7972-467F-B2EB-6FF3E20F2AB9}" srcOrd="2" destOrd="0" presId="urn:microsoft.com/office/officeart/2005/8/layout/radial4"/>
    <dgm:cxn modelId="{B37000B0-F97D-4BF8-88D1-DD4DE560A2D9}" type="presParOf" srcId="{9B80685B-00C3-4F6A-A0C4-12379E8D1118}" destId="{7D348EBD-C1E3-4937-8588-3AB31DCF5BB7}" srcOrd="3" destOrd="0" presId="urn:microsoft.com/office/officeart/2005/8/layout/radial4"/>
    <dgm:cxn modelId="{8CF30E61-F30F-4F49-B6B3-49D0423421BE}" type="presParOf" srcId="{9B80685B-00C3-4F6A-A0C4-12379E8D1118}" destId="{E69C8067-7326-4EEF-A295-4F1AE82B7B6E}"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0E4195-D180-4ADE-B7E5-AEAD27ED5A3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F8EDF6B5-EBA6-46D9-B779-D95CCB28546B}">
      <dgm:prSet phldrT="[Text]"/>
      <dgm:spPr/>
      <dgm:t>
        <a:bodyPr/>
        <a:lstStyle/>
        <a:p>
          <a:r>
            <a:rPr lang="en-US" dirty="0" smtClean="0"/>
            <a:t># PE Wells </a:t>
          </a:r>
          <a:endParaRPr lang="en-US" dirty="0"/>
        </a:p>
      </dgm:t>
    </dgm:pt>
    <dgm:pt modelId="{E2998027-3032-426C-84F5-C60AB0784F44}" type="parTrans" cxnId="{99FC4B17-B467-4155-91A9-17F21A388393}">
      <dgm:prSet/>
      <dgm:spPr/>
      <dgm:t>
        <a:bodyPr/>
        <a:lstStyle/>
        <a:p>
          <a:endParaRPr lang="en-US"/>
        </a:p>
      </dgm:t>
    </dgm:pt>
    <dgm:pt modelId="{C43EF9C6-F144-4F05-BB29-3EAA1BD75871}" type="sibTrans" cxnId="{99FC4B17-B467-4155-91A9-17F21A388393}">
      <dgm:prSet/>
      <dgm:spPr/>
      <dgm:t>
        <a:bodyPr/>
        <a:lstStyle/>
        <a:p>
          <a:endParaRPr lang="en-US"/>
        </a:p>
      </dgm:t>
    </dgm:pt>
    <dgm:pt modelId="{ED681A40-BCC9-4C67-A95B-E069C3273A75}">
      <dgm:prSet phldrT="[Text]"/>
      <dgm:spPr/>
      <dgm:t>
        <a:bodyPr/>
        <a:lstStyle/>
        <a:p>
          <a:r>
            <a:rPr lang="en-US" dirty="0" smtClean="0"/>
            <a:t>Historical Well Data</a:t>
          </a:r>
          <a:endParaRPr lang="en-US" dirty="0"/>
        </a:p>
      </dgm:t>
    </dgm:pt>
    <dgm:pt modelId="{539B85E6-1388-4B36-B39C-7FB8F052D079}" type="parTrans" cxnId="{5A0F2913-90E7-47C1-A242-ACC4A1703011}">
      <dgm:prSet/>
      <dgm:spPr/>
      <dgm:t>
        <a:bodyPr/>
        <a:lstStyle/>
        <a:p>
          <a:endParaRPr lang="en-US"/>
        </a:p>
      </dgm:t>
    </dgm:pt>
    <dgm:pt modelId="{84214C28-7BD9-48BD-9298-D7668D2A56C1}" type="sibTrans" cxnId="{5A0F2913-90E7-47C1-A242-ACC4A1703011}">
      <dgm:prSet/>
      <dgm:spPr/>
      <dgm:t>
        <a:bodyPr/>
        <a:lstStyle/>
        <a:p>
          <a:endParaRPr lang="en-US"/>
        </a:p>
      </dgm:t>
    </dgm:pt>
    <dgm:pt modelId="{4C41309F-F624-48F5-A9AB-A3995A582E55}">
      <dgm:prSet phldrT="[Text]"/>
      <dgm:spPr/>
      <dgm:t>
        <a:bodyPr/>
        <a:lstStyle/>
        <a:p>
          <a:r>
            <a:rPr lang="en-US" dirty="0" smtClean="0"/>
            <a:t>Developable Land</a:t>
          </a:r>
          <a:endParaRPr lang="en-US" dirty="0"/>
        </a:p>
      </dgm:t>
    </dgm:pt>
    <dgm:pt modelId="{44229DF2-4EF3-4C38-8060-F2B33B7F232E}" type="parTrans" cxnId="{A59EFDB1-3F13-440D-B5E2-53E5D271E20F}">
      <dgm:prSet/>
      <dgm:spPr/>
      <dgm:t>
        <a:bodyPr/>
        <a:lstStyle/>
        <a:p>
          <a:endParaRPr lang="en-US"/>
        </a:p>
      </dgm:t>
    </dgm:pt>
    <dgm:pt modelId="{1958CDB3-46F2-4296-8D8F-DCF28BFC6853}" type="sibTrans" cxnId="{A59EFDB1-3F13-440D-B5E2-53E5D271E20F}">
      <dgm:prSet/>
      <dgm:spPr/>
      <dgm:t>
        <a:bodyPr/>
        <a:lstStyle/>
        <a:p>
          <a:endParaRPr lang="en-US"/>
        </a:p>
      </dgm:t>
    </dgm:pt>
    <dgm:pt modelId="{9B80685B-00C3-4F6A-A0C4-12379E8D1118}" type="pres">
      <dgm:prSet presAssocID="{A90E4195-D180-4ADE-B7E5-AEAD27ED5A3A}" presName="cycle" presStyleCnt="0">
        <dgm:presLayoutVars>
          <dgm:chMax val="1"/>
          <dgm:dir/>
          <dgm:animLvl val="ctr"/>
          <dgm:resizeHandles val="exact"/>
        </dgm:presLayoutVars>
      </dgm:prSet>
      <dgm:spPr/>
      <dgm:t>
        <a:bodyPr/>
        <a:lstStyle/>
        <a:p>
          <a:endParaRPr lang="en-US"/>
        </a:p>
      </dgm:t>
    </dgm:pt>
    <dgm:pt modelId="{CCF567A4-9466-45BB-87E0-D9F1C6C90A41}" type="pres">
      <dgm:prSet presAssocID="{F8EDF6B5-EBA6-46D9-B779-D95CCB28546B}" presName="centerShape" presStyleLbl="node0" presStyleIdx="0" presStyleCnt="1"/>
      <dgm:spPr/>
      <dgm:t>
        <a:bodyPr/>
        <a:lstStyle/>
        <a:p>
          <a:endParaRPr lang="en-US"/>
        </a:p>
      </dgm:t>
    </dgm:pt>
    <dgm:pt modelId="{805E704B-8075-46EC-910D-F7D72C8D761D}" type="pres">
      <dgm:prSet presAssocID="{539B85E6-1388-4B36-B39C-7FB8F052D079}" presName="parTrans" presStyleLbl="bgSibTrans2D1" presStyleIdx="0" presStyleCnt="2"/>
      <dgm:spPr/>
      <dgm:t>
        <a:bodyPr/>
        <a:lstStyle/>
        <a:p>
          <a:endParaRPr lang="en-US"/>
        </a:p>
      </dgm:t>
    </dgm:pt>
    <dgm:pt modelId="{69EBC243-7972-467F-B2EB-6FF3E20F2AB9}" type="pres">
      <dgm:prSet presAssocID="{ED681A40-BCC9-4C67-A95B-E069C3273A75}" presName="node" presStyleLbl="node1" presStyleIdx="0" presStyleCnt="2">
        <dgm:presLayoutVars>
          <dgm:bulletEnabled val="1"/>
        </dgm:presLayoutVars>
      </dgm:prSet>
      <dgm:spPr/>
      <dgm:t>
        <a:bodyPr/>
        <a:lstStyle/>
        <a:p>
          <a:endParaRPr lang="en-US"/>
        </a:p>
      </dgm:t>
    </dgm:pt>
    <dgm:pt modelId="{7D348EBD-C1E3-4937-8588-3AB31DCF5BB7}" type="pres">
      <dgm:prSet presAssocID="{44229DF2-4EF3-4C38-8060-F2B33B7F232E}" presName="parTrans" presStyleLbl="bgSibTrans2D1" presStyleIdx="1" presStyleCnt="2"/>
      <dgm:spPr/>
      <dgm:t>
        <a:bodyPr/>
        <a:lstStyle/>
        <a:p>
          <a:endParaRPr lang="en-US"/>
        </a:p>
      </dgm:t>
    </dgm:pt>
    <dgm:pt modelId="{E69C8067-7326-4EEF-A295-4F1AE82B7B6E}" type="pres">
      <dgm:prSet presAssocID="{4C41309F-F624-48F5-A9AB-A3995A582E55}" presName="node" presStyleLbl="node1" presStyleIdx="1" presStyleCnt="2">
        <dgm:presLayoutVars>
          <dgm:bulletEnabled val="1"/>
        </dgm:presLayoutVars>
      </dgm:prSet>
      <dgm:spPr/>
      <dgm:t>
        <a:bodyPr/>
        <a:lstStyle/>
        <a:p>
          <a:endParaRPr lang="en-US"/>
        </a:p>
      </dgm:t>
    </dgm:pt>
  </dgm:ptLst>
  <dgm:cxnLst>
    <dgm:cxn modelId="{7D249CE3-7E45-4858-B592-8597A1A8B924}" type="presOf" srcId="{ED681A40-BCC9-4C67-A95B-E069C3273A75}" destId="{69EBC243-7972-467F-B2EB-6FF3E20F2AB9}" srcOrd="0" destOrd="0" presId="urn:microsoft.com/office/officeart/2005/8/layout/radial4"/>
    <dgm:cxn modelId="{2598339E-DB6E-460E-9744-7579C860571B}" type="presOf" srcId="{44229DF2-4EF3-4C38-8060-F2B33B7F232E}" destId="{7D348EBD-C1E3-4937-8588-3AB31DCF5BB7}" srcOrd="0" destOrd="0" presId="urn:microsoft.com/office/officeart/2005/8/layout/radial4"/>
    <dgm:cxn modelId="{D1743217-E313-44E0-B164-60C0310114C8}" type="presOf" srcId="{A90E4195-D180-4ADE-B7E5-AEAD27ED5A3A}" destId="{9B80685B-00C3-4F6A-A0C4-12379E8D1118}" srcOrd="0" destOrd="0" presId="urn:microsoft.com/office/officeart/2005/8/layout/radial4"/>
    <dgm:cxn modelId="{DD466B92-111C-43D2-8CB1-4D66FA9B686D}" type="presOf" srcId="{4C41309F-F624-48F5-A9AB-A3995A582E55}" destId="{E69C8067-7326-4EEF-A295-4F1AE82B7B6E}" srcOrd="0" destOrd="0" presId="urn:microsoft.com/office/officeart/2005/8/layout/radial4"/>
    <dgm:cxn modelId="{A59EFDB1-3F13-440D-B5E2-53E5D271E20F}" srcId="{F8EDF6B5-EBA6-46D9-B779-D95CCB28546B}" destId="{4C41309F-F624-48F5-A9AB-A3995A582E55}" srcOrd="1" destOrd="0" parTransId="{44229DF2-4EF3-4C38-8060-F2B33B7F232E}" sibTransId="{1958CDB3-46F2-4296-8D8F-DCF28BFC6853}"/>
    <dgm:cxn modelId="{0496BCE4-3643-4A36-8950-4ECE1E9717AA}" type="presOf" srcId="{539B85E6-1388-4B36-B39C-7FB8F052D079}" destId="{805E704B-8075-46EC-910D-F7D72C8D761D}" srcOrd="0" destOrd="0" presId="urn:microsoft.com/office/officeart/2005/8/layout/radial4"/>
    <dgm:cxn modelId="{5A0F2913-90E7-47C1-A242-ACC4A1703011}" srcId="{F8EDF6B5-EBA6-46D9-B779-D95CCB28546B}" destId="{ED681A40-BCC9-4C67-A95B-E069C3273A75}" srcOrd="0" destOrd="0" parTransId="{539B85E6-1388-4B36-B39C-7FB8F052D079}" sibTransId="{84214C28-7BD9-48BD-9298-D7668D2A56C1}"/>
    <dgm:cxn modelId="{99FC4B17-B467-4155-91A9-17F21A388393}" srcId="{A90E4195-D180-4ADE-B7E5-AEAD27ED5A3A}" destId="{F8EDF6B5-EBA6-46D9-B779-D95CCB28546B}" srcOrd="0" destOrd="0" parTransId="{E2998027-3032-426C-84F5-C60AB0784F44}" sibTransId="{C43EF9C6-F144-4F05-BB29-3EAA1BD75871}"/>
    <dgm:cxn modelId="{6E442BA9-A29B-4B10-916B-B05F711B79DD}" type="presOf" srcId="{F8EDF6B5-EBA6-46D9-B779-D95CCB28546B}" destId="{CCF567A4-9466-45BB-87E0-D9F1C6C90A41}" srcOrd="0" destOrd="0" presId="urn:microsoft.com/office/officeart/2005/8/layout/radial4"/>
    <dgm:cxn modelId="{7B9BAE8A-20A0-410D-8EA4-9FB7B1350136}" type="presParOf" srcId="{9B80685B-00C3-4F6A-A0C4-12379E8D1118}" destId="{CCF567A4-9466-45BB-87E0-D9F1C6C90A41}" srcOrd="0" destOrd="0" presId="urn:microsoft.com/office/officeart/2005/8/layout/radial4"/>
    <dgm:cxn modelId="{3F9E53DC-9F1A-4504-9CDB-954DE11DC131}" type="presParOf" srcId="{9B80685B-00C3-4F6A-A0C4-12379E8D1118}" destId="{805E704B-8075-46EC-910D-F7D72C8D761D}" srcOrd="1" destOrd="0" presId="urn:microsoft.com/office/officeart/2005/8/layout/radial4"/>
    <dgm:cxn modelId="{5D8D2458-7501-47C7-89D9-62781CDAD2F7}" type="presParOf" srcId="{9B80685B-00C3-4F6A-A0C4-12379E8D1118}" destId="{69EBC243-7972-467F-B2EB-6FF3E20F2AB9}" srcOrd="2" destOrd="0" presId="urn:microsoft.com/office/officeart/2005/8/layout/radial4"/>
    <dgm:cxn modelId="{B37000B0-F97D-4BF8-88D1-DD4DE560A2D9}" type="presParOf" srcId="{9B80685B-00C3-4F6A-A0C4-12379E8D1118}" destId="{7D348EBD-C1E3-4937-8588-3AB31DCF5BB7}" srcOrd="3" destOrd="0" presId="urn:microsoft.com/office/officeart/2005/8/layout/radial4"/>
    <dgm:cxn modelId="{8CF30E61-F30F-4F49-B6B3-49D0423421BE}" type="presParOf" srcId="{9B80685B-00C3-4F6A-A0C4-12379E8D1118}" destId="{E69C8067-7326-4EEF-A295-4F1AE82B7B6E}"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954DB-A1BC-430C-816F-BE3F30D4703F}">
      <dsp:nvSpPr>
        <dsp:cNvPr id="0" name=""/>
        <dsp:cNvSpPr/>
      </dsp:nvSpPr>
      <dsp:spPr>
        <a:xfrm>
          <a:off x="1493" y="810335"/>
          <a:ext cx="1979735" cy="19797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 PE Wells</a:t>
          </a:r>
          <a:endParaRPr lang="en-US" sz="4000" kern="1200" dirty="0"/>
        </a:p>
      </dsp:txBody>
      <dsp:txXfrm>
        <a:off x="291418" y="1100260"/>
        <a:ext cx="1399885" cy="1399885"/>
      </dsp:txXfrm>
    </dsp:sp>
    <dsp:sp modelId="{B0EE1EB1-8F89-4CEF-83C3-E9550489EE93}">
      <dsp:nvSpPr>
        <dsp:cNvPr id="0" name=""/>
        <dsp:cNvSpPr/>
      </dsp:nvSpPr>
      <dsp:spPr>
        <a:xfrm>
          <a:off x="2141983" y="1226080"/>
          <a:ext cx="1148246" cy="1148246"/>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2322280" y="1406377"/>
        <a:ext cx="787652" cy="787652"/>
      </dsp:txXfrm>
    </dsp:sp>
    <dsp:sp modelId="{E1448324-AAB0-4DFD-AEBA-0AD84FE245AE}">
      <dsp:nvSpPr>
        <dsp:cNvPr id="0" name=""/>
        <dsp:cNvSpPr/>
      </dsp:nvSpPr>
      <dsp:spPr>
        <a:xfrm>
          <a:off x="3450986" y="810335"/>
          <a:ext cx="1979735" cy="19797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TCWU</a:t>
          </a:r>
          <a:endParaRPr lang="en-US" sz="4000" kern="1200" dirty="0"/>
        </a:p>
      </dsp:txBody>
      <dsp:txXfrm>
        <a:off x="3740911" y="1100260"/>
        <a:ext cx="1399885" cy="1399885"/>
      </dsp:txXfrm>
    </dsp:sp>
    <dsp:sp modelId="{BEEEBA50-893C-4F25-8573-242156F9E1B1}">
      <dsp:nvSpPr>
        <dsp:cNvPr id="0" name=""/>
        <dsp:cNvSpPr/>
      </dsp:nvSpPr>
      <dsp:spPr>
        <a:xfrm>
          <a:off x="5591475" y="1226080"/>
          <a:ext cx="1148246" cy="1148246"/>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5743675" y="1462619"/>
        <a:ext cx="843846" cy="675168"/>
      </dsp:txXfrm>
    </dsp:sp>
    <dsp:sp modelId="{F5DBC4A1-FA4E-49DA-B52C-48B3366EE83F}">
      <dsp:nvSpPr>
        <dsp:cNvPr id="0" name=""/>
        <dsp:cNvSpPr/>
      </dsp:nvSpPr>
      <dsp:spPr>
        <a:xfrm>
          <a:off x="6900476" y="810335"/>
          <a:ext cx="1979735" cy="19797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Offset Goal</a:t>
          </a:r>
          <a:endParaRPr lang="en-US" sz="4000" kern="1200" dirty="0"/>
        </a:p>
      </dsp:txBody>
      <dsp:txXfrm>
        <a:off x="7190401" y="1100260"/>
        <a:ext cx="1399885" cy="1399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567A4-9466-45BB-87E0-D9F1C6C90A41}">
      <dsp:nvSpPr>
        <dsp:cNvPr id="0" name=""/>
        <dsp:cNvSpPr/>
      </dsp:nvSpPr>
      <dsp:spPr>
        <a:xfrm>
          <a:off x="4100548" y="1753416"/>
          <a:ext cx="2771703" cy="277170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 PE Wells </a:t>
          </a:r>
          <a:endParaRPr lang="en-US" sz="6500" kern="1200" dirty="0"/>
        </a:p>
      </dsp:txBody>
      <dsp:txXfrm>
        <a:off x="4506455" y="2159323"/>
        <a:ext cx="1959889" cy="1959889"/>
      </dsp:txXfrm>
    </dsp:sp>
    <dsp:sp modelId="{805E704B-8075-46EC-910D-F7D72C8D761D}">
      <dsp:nvSpPr>
        <dsp:cNvPr id="0" name=""/>
        <dsp:cNvSpPr/>
      </dsp:nvSpPr>
      <dsp:spPr>
        <a:xfrm rot="12900000">
          <a:off x="2316231" y="1268782"/>
          <a:ext cx="2125821" cy="789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EBC243-7972-467F-B2EB-6FF3E20F2AB9}">
      <dsp:nvSpPr>
        <dsp:cNvPr id="0" name=""/>
        <dsp:cNvSpPr/>
      </dsp:nvSpPr>
      <dsp:spPr>
        <a:xfrm>
          <a:off x="1191897" y="842"/>
          <a:ext cx="2633118" cy="210649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Historical Well Data</a:t>
          </a:r>
          <a:endParaRPr lang="en-US" sz="3600" kern="1200" dirty="0"/>
        </a:p>
      </dsp:txBody>
      <dsp:txXfrm>
        <a:off x="1253594" y="62539"/>
        <a:ext cx="2509724" cy="1983100"/>
      </dsp:txXfrm>
    </dsp:sp>
    <dsp:sp modelId="{7D348EBD-C1E3-4937-8588-3AB31DCF5BB7}">
      <dsp:nvSpPr>
        <dsp:cNvPr id="0" name=""/>
        <dsp:cNvSpPr/>
      </dsp:nvSpPr>
      <dsp:spPr>
        <a:xfrm rot="19500000">
          <a:off x="6530747" y="1268782"/>
          <a:ext cx="2125821" cy="789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9C8067-7326-4EEF-A295-4F1AE82B7B6E}">
      <dsp:nvSpPr>
        <dsp:cNvPr id="0" name=""/>
        <dsp:cNvSpPr/>
      </dsp:nvSpPr>
      <dsp:spPr>
        <a:xfrm>
          <a:off x="7147784" y="842"/>
          <a:ext cx="2633118" cy="210649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Developable Land</a:t>
          </a:r>
          <a:endParaRPr lang="en-US" sz="3600" kern="1200" dirty="0"/>
        </a:p>
      </dsp:txBody>
      <dsp:txXfrm>
        <a:off x="7209481" y="62539"/>
        <a:ext cx="2509724" cy="1983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567A4-9466-45BB-87E0-D9F1C6C90A41}">
      <dsp:nvSpPr>
        <dsp:cNvPr id="0" name=""/>
        <dsp:cNvSpPr/>
      </dsp:nvSpPr>
      <dsp:spPr>
        <a:xfrm>
          <a:off x="4100548" y="1753416"/>
          <a:ext cx="2771703" cy="277170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 PE Wells </a:t>
          </a:r>
          <a:endParaRPr lang="en-US" sz="6500" kern="1200" dirty="0"/>
        </a:p>
      </dsp:txBody>
      <dsp:txXfrm>
        <a:off x="4506455" y="2159323"/>
        <a:ext cx="1959889" cy="1959889"/>
      </dsp:txXfrm>
    </dsp:sp>
    <dsp:sp modelId="{805E704B-8075-46EC-910D-F7D72C8D761D}">
      <dsp:nvSpPr>
        <dsp:cNvPr id="0" name=""/>
        <dsp:cNvSpPr/>
      </dsp:nvSpPr>
      <dsp:spPr>
        <a:xfrm rot="12900000">
          <a:off x="2316231" y="1268782"/>
          <a:ext cx="2125821" cy="789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EBC243-7972-467F-B2EB-6FF3E20F2AB9}">
      <dsp:nvSpPr>
        <dsp:cNvPr id="0" name=""/>
        <dsp:cNvSpPr/>
      </dsp:nvSpPr>
      <dsp:spPr>
        <a:xfrm>
          <a:off x="1191897" y="842"/>
          <a:ext cx="2633118" cy="210649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Historical Well Data</a:t>
          </a:r>
          <a:endParaRPr lang="en-US" sz="3600" kern="1200" dirty="0"/>
        </a:p>
      </dsp:txBody>
      <dsp:txXfrm>
        <a:off x="1253594" y="62539"/>
        <a:ext cx="2509724" cy="1983100"/>
      </dsp:txXfrm>
    </dsp:sp>
    <dsp:sp modelId="{7D348EBD-C1E3-4937-8588-3AB31DCF5BB7}">
      <dsp:nvSpPr>
        <dsp:cNvPr id="0" name=""/>
        <dsp:cNvSpPr/>
      </dsp:nvSpPr>
      <dsp:spPr>
        <a:xfrm rot="19500000">
          <a:off x="6530747" y="1268782"/>
          <a:ext cx="2125821" cy="789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9C8067-7326-4EEF-A295-4F1AE82B7B6E}">
      <dsp:nvSpPr>
        <dsp:cNvPr id="0" name=""/>
        <dsp:cNvSpPr/>
      </dsp:nvSpPr>
      <dsp:spPr>
        <a:xfrm>
          <a:off x="7147784" y="842"/>
          <a:ext cx="2633118" cy="210649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Developable Land</a:t>
          </a:r>
          <a:endParaRPr lang="en-US" sz="3600" kern="1200" dirty="0"/>
        </a:p>
      </dsp:txBody>
      <dsp:txXfrm>
        <a:off x="7209481" y="62539"/>
        <a:ext cx="2509724" cy="198310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5294E-5CD2-4C55-93C7-1603C37FA29D}"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6394B-2249-4EF3-9C01-C93DBB0DB214}" type="slidenum">
              <a:rPr lang="en-US" smtClean="0"/>
              <a:t>‹#›</a:t>
            </a:fld>
            <a:endParaRPr lang="en-US"/>
          </a:p>
        </p:txBody>
      </p:sp>
    </p:spTree>
    <p:extLst>
      <p:ext uri="{BB962C8B-B14F-4D97-AF65-F5344CB8AC3E}">
        <p14:creationId xmlns:p14="http://schemas.microsoft.com/office/powerpoint/2010/main" val="364059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will go into more detail about methods for projecting future permit exempt wells, with a focus on the direction the technical workgroup is heading. </a:t>
            </a:r>
            <a:r>
              <a:rPr lang="en-US" sz="1200" kern="1200" dirty="0" smtClean="0">
                <a:solidFill>
                  <a:schemeClr val="tx1"/>
                </a:solidFill>
                <a:effectLst/>
                <a:latin typeface="+mn-lt"/>
                <a:ea typeface="+mn-ea"/>
                <a:cs typeface="+mn-cs"/>
              </a:rPr>
              <a:t>Our objective is to provide you the context of why we need to project future PE wells, and allow you to understand the workgroup’s recommended method. We would like to direct the technical consultants on how to proceed with projections based on the workgroup’s recommendation and feedback from this discussion. </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68C6C-15B5-4F1E-B013-6AD27650F2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063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the basic steps for the developable land review. This review would basically put an upper limit on our PE well projections, because homes will not go in that exceed the density standards.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68C6C-15B5-4F1E-B013-6AD27650F2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46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know</a:t>
            </a:r>
            <a:r>
              <a:rPr lang="en-US" baseline="0" dirty="0" smtClean="0"/>
              <a:t> that most domestic PE wells will go in the areas not served by water systems, this map shows the parcels and zoning on that part of the watershed. </a:t>
            </a:r>
          </a:p>
          <a:p>
            <a:endParaRPr lang="en-US" baseline="0" dirty="0" smtClean="0"/>
          </a:p>
          <a:p>
            <a:r>
              <a:rPr lang="en-US" baseline="0" dirty="0" smtClean="0"/>
              <a:t>The zones here are Rural 10 (density of 1 home per 10 acres), Rural 5 (density of 1 home per 5 acres, Rural Farm (1 per 20) and Rural Sensitive Resources (1 per 10).  In total, that area is about 655 acres. </a:t>
            </a:r>
          </a:p>
          <a:p>
            <a:endParaRPr lang="en-US" baseline="0" dirty="0" smtClean="0"/>
          </a:p>
          <a:p>
            <a:r>
              <a:rPr lang="en-US" baseline="0" dirty="0" smtClean="0"/>
              <a:t>I did a back of the napkin calculations, taking into account zoning densities and approximate total area in each zone, and came up with 88 homes. My calculations included parcels with existing homes on them, so the actual number from the analysis will be smaller.</a:t>
            </a:r>
          </a:p>
          <a:p>
            <a:endParaRPr lang="en-US" baseline="0" dirty="0" smtClean="0"/>
          </a:p>
          <a:p>
            <a:r>
              <a:rPr lang="en-US" baseline="0" dirty="0" smtClean="0"/>
              <a:t>Are there questions you have on this proposed method? What are your concerns?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68C6C-15B5-4F1E-B013-6AD27650F2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539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put forth this method for the technical workgroup to get started on. Do we need another option or method to pursue as well? We have time today to discuss other options, or we can discuss something at the next meeting.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68C6C-15B5-4F1E-B013-6AD27650F2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46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These are the </a:t>
            </a:r>
            <a:r>
              <a:rPr lang="en-US" sz="1000" baseline="0" dirty="0" smtClean="0"/>
              <a:t>steps that the committee, technical workgroup, and technical consultant will be working on over the next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Over the next few months we will focus on what we need to do to determine how much water we will need to offset, steps 1-3.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Each of these steps requires us to make a number of assumptions.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No one can accurately predict the future, we don’t where homes will be built, we don’t know how much water each individual well user will actually use, and we don’t have the actual plant and soil conditions on each parcel to know how much water actually ends up being consumptive rather than returned to the ground or to a stream. We’ll have to be comfortable with the unknowns, but also make assumptions that are defensible and justifiable.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The technical workgroup will develop methods or options for each step, based on different assumptions, and provide the committee the options and their assumptions, benefits, and drawbacks. The committee will decide which direction to take.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Lessons learned from WRIAs 1 and 11: if they did this again, would spent less time on steps 1-3 so they could focus more on project identification and development.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We have limited time and resources for this process. The more Committee meeting time, technical workgroup time, and consultant time we spend on the earlier steps, means less time and resources to use later.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68C6C-15B5-4F1E-B013-6AD27650F2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31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get our offset goal, we need the projected number of PE wells and the estimated total consumptive water use. We’ll talk more about total consumptive use next month, today I just wanted to highlight where we are in the process and why. What we would like to do today is discuss where the technical workgroup landed as their recommendation for the PE well projections.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68C6C-15B5-4F1E-B013-6AD27650F2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82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Ecology published</a:t>
            </a:r>
            <a:r>
              <a:rPr lang="en-US" baseline="0" dirty="0" smtClean="0"/>
              <a:t> recommendations for estimating water use. It breaks down the steps into the 3 I mentioned above, and it provides assumptions and drawbacks for each recommended method. The document also points out assumptions that we need to make through the process, and the reasonable, Ecology-approved assumptions for water use and consumptive water. We will get into that more next month. This document is available on our website, and also in your binder.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68C6C-15B5-4F1E-B013-6AD27650F2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62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recommendations include 3 methods for estimating the number of future PE wells. Possible to use a combination of methods, or different methods for different parts of the basin based on county boundaries. </a:t>
            </a:r>
          </a:p>
          <a:p>
            <a:endParaRPr lang="en-US" baseline="0" dirty="0" smtClean="0"/>
          </a:p>
          <a:p>
            <a:r>
              <a:rPr lang="en-US" baseline="0" dirty="0" smtClean="0"/>
              <a:t>I added the method used in the King County Water Availability and Permitting study that you heard about at the March meeting.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68C6C-15B5-4F1E-B013-6AD27650F2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08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technical workgroup met on April 19 and has recommended</a:t>
            </a:r>
            <a:r>
              <a:rPr lang="en-US" dirty="0" smtClean="0"/>
              <a:t> a method using a combination of methods</a:t>
            </a:r>
            <a:r>
              <a:rPr lang="en-US" baseline="0" dirty="0" smtClean="0"/>
              <a:t>. The method includes using historical well data from the Tacoma Pierce County Health Department to have an understanding of past trends in the watershed. TPCHD permits PE wells in the county, so has a data set of all PE wells by parcel.  We can use the past historical well data to project future trends.</a:t>
            </a:r>
          </a:p>
          <a:p>
            <a:endParaRPr lang="en-US" baseline="0" dirty="0" smtClean="0"/>
          </a:p>
          <a:p>
            <a:r>
              <a:rPr lang="en-US" baseline="0" dirty="0" smtClean="0"/>
              <a:t>WRIA 12 is unique in its size and its level of urbanization, and the fact that it is fully contained within one county. The technical workgroup thinks we can cross-check the PE well trend data with a review of developable parcels in the area outside of a Group A system.</a:t>
            </a:r>
          </a:p>
          <a:p>
            <a:endParaRPr lang="en-US" baseline="0" dirty="0" smtClean="0"/>
          </a:p>
          <a:p>
            <a:endParaRPr lang="en-US" baseline="0" dirty="0" smtClean="0"/>
          </a:p>
          <a:p>
            <a:r>
              <a:rPr lang="en-US" baseline="0" dirty="0" smtClean="0"/>
              <a:t>Let’s go into each piece of the puzzle to better understand.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68C6C-15B5-4F1E-B013-6AD27650F2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69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Dan</a:t>
            </a:r>
            <a:r>
              <a:rPr lang="en-US" baseline="0" dirty="0" smtClean="0"/>
              <a:t> to talk about this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FF508E-7578-449F-9643-9053A1C0997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302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that these are</a:t>
            </a:r>
            <a:r>
              <a:rPr lang="en-US" baseline="0" dirty="0" smtClean="0"/>
              <a:t> all the water wells at a certain depth and with a certain diameter that were constructed during the time-period. While we used the diameter and depth as a proxy for PE wells, these wells are not necessarily domestic PE wells. They could be associated with a water right, or they could be a PE well for stock watering or industrial or commercial purposes. We will have better data from the health department.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68C6C-15B5-4F1E-B013-6AD27650F2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074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data, more</a:t>
            </a:r>
            <a:r>
              <a:rPr lang="en-US" baseline="0" dirty="0" smtClean="0"/>
              <a:t> recent timeframe.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268C6C-15B5-4F1E-B013-6AD27650F2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782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p:cNvSpPr/>
          <p:nvPr/>
        </p:nvSpPr>
        <p:spPr>
          <a:xfrm>
            <a:off x="0" y="0"/>
            <a:ext cx="12192000" cy="3429000"/>
          </a:xfrm>
          <a:prstGeom prst="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11200" y="1447800"/>
            <a:ext cx="10972800" cy="1143000"/>
          </a:xfrm>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FD749F-D6A6-4F82-811D-8FB0677FD189}"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1D90C-D41D-46F1-89C7-F608431BD44B}"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025" y="5048250"/>
            <a:ext cx="4171950" cy="1276350"/>
          </a:xfrm>
          <a:prstGeom prst="rect">
            <a:avLst/>
          </a:prstGeom>
        </p:spPr>
      </p:pic>
    </p:spTree>
    <p:extLst>
      <p:ext uri="{BB962C8B-B14F-4D97-AF65-F5344CB8AC3E}">
        <p14:creationId xmlns:p14="http://schemas.microsoft.com/office/powerpoint/2010/main" val="38608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FD749F-D6A6-4F82-811D-8FB0677FD189}"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1D90C-D41D-46F1-89C7-F608431BD44B}" type="slidenum">
              <a:rPr lang="en-US" smtClean="0"/>
              <a:t>‹#›</a:t>
            </a:fld>
            <a:endParaRPr lang="en-US"/>
          </a:p>
        </p:txBody>
      </p:sp>
    </p:spTree>
    <p:extLst>
      <p:ext uri="{BB962C8B-B14F-4D97-AF65-F5344CB8AC3E}">
        <p14:creationId xmlns:p14="http://schemas.microsoft.com/office/powerpoint/2010/main" val="369167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FD749F-D6A6-4F82-811D-8FB0677FD189}"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1D90C-D41D-46F1-89C7-F608431BD44B}" type="slidenum">
              <a:rPr lang="en-US" smtClean="0"/>
              <a:t>‹#›</a:t>
            </a:fld>
            <a:endParaRPr lang="en-US"/>
          </a:p>
        </p:txBody>
      </p:sp>
    </p:spTree>
    <p:extLst>
      <p:ext uri="{BB962C8B-B14F-4D97-AF65-F5344CB8AC3E}">
        <p14:creationId xmlns:p14="http://schemas.microsoft.com/office/powerpoint/2010/main" val="4071896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D749F-D6A6-4F82-811D-8FB0677FD189}"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D90C-D41D-46F1-89C7-F608431BD44B}" type="slidenum">
              <a:rPr lang="en-US" smtClean="0"/>
              <a:t>‹#›</a:t>
            </a:fld>
            <a:endParaRPr lang="en-US"/>
          </a:p>
        </p:txBody>
      </p:sp>
    </p:spTree>
    <p:extLst>
      <p:ext uri="{BB962C8B-B14F-4D97-AF65-F5344CB8AC3E}">
        <p14:creationId xmlns:p14="http://schemas.microsoft.com/office/powerpoint/2010/main" val="202841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D749F-D6A6-4F82-811D-8FB0677FD189}"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D90C-D41D-46F1-89C7-F608431BD44B}" type="slidenum">
              <a:rPr lang="en-US" smtClean="0"/>
              <a:t>‹#›</a:t>
            </a:fld>
            <a:endParaRPr lang="en-US"/>
          </a:p>
        </p:txBody>
      </p:sp>
    </p:spTree>
    <p:extLst>
      <p:ext uri="{BB962C8B-B14F-4D97-AF65-F5344CB8AC3E}">
        <p14:creationId xmlns:p14="http://schemas.microsoft.com/office/powerpoint/2010/main" val="394563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7" name="Rectangle 6"/>
          <p:cNvSpPr/>
          <p:nvPr/>
        </p:nvSpPr>
        <p:spPr>
          <a:xfrm>
            <a:off x="0" y="2057400"/>
            <a:ext cx="12192000" cy="2743200"/>
          </a:xfrm>
          <a:prstGeom prst="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2844800" y="2667000"/>
            <a:ext cx="8534400" cy="1371600"/>
          </a:xfrm>
        </p:spPr>
        <p:txBody>
          <a:bodyPr/>
          <a:lstStyle>
            <a:lvl1pPr algn="l">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FFD749F-D6A6-4F82-811D-8FB0677FD189}"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D90C-D41D-46F1-89C7-F608431BD44B}" type="slidenum">
              <a:rPr lang="en-US" smtClean="0"/>
              <a:t>‹#›</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25" y="2843212"/>
            <a:ext cx="1590675" cy="1171575"/>
          </a:xfrm>
          <a:prstGeom prst="rect">
            <a:avLst/>
          </a:prstGeom>
        </p:spPr>
      </p:pic>
    </p:spTree>
    <p:extLst>
      <p:ext uri="{BB962C8B-B14F-4D97-AF65-F5344CB8AC3E}">
        <p14:creationId xmlns:p14="http://schemas.microsoft.com/office/powerpoint/2010/main" val="40615150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63084" y="4406901"/>
            <a:ext cx="10363200" cy="1362075"/>
          </a:xfrm>
        </p:spPr>
        <p:txBody>
          <a:bodyPr anchor="t"/>
          <a:lstStyle>
            <a:lvl1pPr algn="l">
              <a:defRPr sz="4000" b="0"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4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FD749F-D6A6-4F82-811D-8FB0677FD189}"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D90C-D41D-46F1-89C7-F608431BD44B}" type="slidenum">
              <a:rPr lang="en-US" smtClean="0"/>
              <a:t>‹#›</a:t>
            </a:fld>
            <a:endParaRPr lang="en-US"/>
          </a:p>
        </p:txBody>
      </p:sp>
    </p:spTree>
    <p:extLst>
      <p:ext uri="{BB962C8B-B14F-4D97-AF65-F5344CB8AC3E}">
        <p14:creationId xmlns:p14="http://schemas.microsoft.com/office/powerpoint/2010/main" val="280188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a:xfrm>
            <a:off x="0" y="6324600"/>
            <a:ext cx="12192000" cy="533400"/>
          </a:xfrm>
          <a:prstGeom prst="rect">
            <a:avLst/>
          </a:prstGeom>
          <a:gradFill flip="none" rotWithShape="1">
            <a:gsLst>
              <a:gs pos="1000">
                <a:srgbClr val="0083E6"/>
              </a:gs>
              <a:gs pos="0">
                <a:schemeClr val="tx2">
                  <a:lumMod val="40000"/>
                  <a:lumOff val="60000"/>
                </a:schemeClr>
              </a:gs>
              <a:gs pos="76000">
                <a:schemeClr val="bg1"/>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p:txBody>
          <a:bodyPr/>
          <a:lstStyle>
            <a:lvl1pPr>
              <a:defRPr>
                <a:solidFill>
                  <a:srgbClr val="0070C0"/>
                </a:solidFill>
                <a:latin typeface="Rockwell"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a:solidFill>
                  <a:schemeClr val="tx1"/>
                </a:solidFill>
                <a:latin typeface="Century Gothic" pitchFamily="34" charset="0"/>
              </a:defRPr>
            </a:lvl1pPr>
            <a:lvl2pPr>
              <a:defRPr sz="3200">
                <a:solidFill>
                  <a:schemeClr val="tx1"/>
                </a:solidFill>
                <a:latin typeface="Century Gothic" pitchFamily="34" charset="0"/>
              </a:defRPr>
            </a:lvl2pPr>
            <a:lvl3pPr>
              <a:defRPr sz="2800">
                <a:solidFill>
                  <a:schemeClr val="tx1"/>
                </a:solidFill>
                <a:latin typeface="Century Gothic" pitchFamily="34" charset="0"/>
              </a:defRPr>
            </a:lvl3pPr>
            <a:lvl4pPr>
              <a:defRPr sz="2400">
                <a:solidFill>
                  <a:schemeClr val="tx1"/>
                </a:solidFill>
                <a:latin typeface="Century Gothic" pitchFamily="34" charset="0"/>
              </a:defRPr>
            </a:lvl4pPr>
            <a:lvl5pPr>
              <a:defRPr sz="2400">
                <a:solidFill>
                  <a:schemeClr val="tx1"/>
                </a:solidFill>
                <a:latin typeface="Century Gothic"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lgn="r">
              <a:defRPr/>
            </a:lvl1pPr>
          </a:lstStyle>
          <a:p>
            <a:fld id="{7FFD749F-D6A6-4F82-811D-8FB0677FD189}"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D90C-D41D-46F1-89C7-F608431BD44B}" type="slidenum">
              <a:rPr lang="en-US" smtClean="0"/>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315" y="6271405"/>
            <a:ext cx="646285" cy="476006"/>
          </a:xfrm>
          <a:prstGeom prst="rect">
            <a:avLst/>
          </a:prstGeom>
        </p:spPr>
      </p:pic>
    </p:spTree>
    <p:extLst>
      <p:ext uri="{BB962C8B-B14F-4D97-AF65-F5344CB8AC3E}">
        <p14:creationId xmlns:p14="http://schemas.microsoft.com/office/powerpoint/2010/main" val="26827251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p:nvPr/>
        </p:nvSpPr>
        <p:spPr>
          <a:xfrm>
            <a:off x="0" y="6324600"/>
            <a:ext cx="12192000" cy="533400"/>
          </a:xfrm>
          <a:prstGeom prst="rect">
            <a:avLst/>
          </a:prstGeom>
          <a:gradFill flip="none" rotWithShape="1">
            <a:gsLst>
              <a:gs pos="1000">
                <a:srgbClr val="0083E6"/>
              </a:gs>
              <a:gs pos="0">
                <a:schemeClr val="tx2">
                  <a:lumMod val="40000"/>
                  <a:lumOff val="60000"/>
                </a:schemeClr>
              </a:gs>
              <a:gs pos="76000">
                <a:schemeClr val="bg1"/>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r">
              <a:defRPr/>
            </a:lvl1pPr>
          </a:lstStyle>
          <a:p>
            <a:fld id="{7FFD749F-D6A6-4F82-811D-8FB0677FD189}"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1D90C-D41D-46F1-89C7-F608431BD44B}" type="slidenum">
              <a:rPr lang="en-US" smtClean="0"/>
              <a:t>‹#›</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315" y="6271405"/>
            <a:ext cx="646285" cy="476006"/>
          </a:xfrm>
          <a:prstGeom prst="rect">
            <a:avLst/>
          </a:prstGeom>
        </p:spPr>
      </p:pic>
    </p:spTree>
    <p:extLst>
      <p:ext uri="{BB962C8B-B14F-4D97-AF65-F5344CB8AC3E}">
        <p14:creationId xmlns:p14="http://schemas.microsoft.com/office/powerpoint/2010/main" val="25139911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Rockwell"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a:solidFill>
                  <a:schemeClr val="tx1"/>
                </a:solidFill>
                <a:latin typeface="Century Gothic" pitchFamily="34" charset="0"/>
              </a:defRPr>
            </a:lvl1pPr>
            <a:lvl2pPr>
              <a:defRPr sz="3200">
                <a:solidFill>
                  <a:schemeClr val="tx1"/>
                </a:solidFill>
                <a:latin typeface="Century Gothic" pitchFamily="34" charset="0"/>
              </a:defRPr>
            </a:lvl2pPr>
            <a:lvl3pPr>
              <a:defRPr sz="2800">
                <a:solidFill>
                  <a:schemeClr val="tx1"/>
                </a:solidFill>
                <a:latin typeface="Century Gothic" pitchFamily="34" charset="0"/>
              </a:defRPr>
            </a:lvl3pPr>
            <a:lvl4pPr>
              <a:defRPr sz="2400">
                <a:solidFill>
                  <a:schemeClr val="tx1"/>
                </a:solidFill>
                <a:latin typeface="Century Gothic" pitchFamily="34" charset="0"/>
              </a:defRPr>
            </a:lvl4pPr>
            <a:lvl5pPr>
              <a:defRPr sz="2400">
                <a:solidFill>
                  <a:schemeClr val="tx1"/>
                </a:solidFill>
                <a:latin typeface="Century Gothic"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FD749F-D6A6-4F82-811D-8FB0677FD189}"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D90C-D41D-46F1-89C7-F608431BD44B}" type="slidenum">
              <a:rPr lang="en-US" smtClean="0"/>
              <a:t>‹#›</a:t>
            </a:fld>
            <a:endParaRPr lang="en-US"/>
          </a:p>
        </p:txBody>
      </p:sp>
    </p:spTree>
    <p:extLst>
      <p:ext uri="{BB962C8B-B14F-4D97-AF65-F5344CB8AC3E}">
        <p14:creationId xmlns:p14="http://schemas.microsoft.com/office/powerpoint/2010/main" val="15656143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D749F-D6A6-4F82-811D-8FB0677FD189}"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1D90C-D41D-46F1-89C7-F608431BD44B}" type="slidenum">
              <a:rPr lang="en-US" smtClean="0"/>
              <a:t>‹#›</a:t>
            </a:fld>
            <a:endParaRPr lang="en-US"/>
          </a:p>
        </p:txBody>
      </p:sp>
    </p:spTree>
    <p:extLst>
      <p:ext uri="{BB962C8B-B14F-4D97-AF65-F5344CB8AC3E}">
        <p14:creationId xmlns:p14="http://schemas.microsoft.com/office/powerpoint/2010/main" val="310591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D749F-D6A6-4F82-811D-8FB0677FD189}"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1D90C-D41D-46F1-89C7-F608431BD44B}" type="slidenum">
              <a:rPr lang="en-US" smtClean="0"/>
              <a:t>‹#›</a:t>
            </a:fld>
            <a:endParaRPr lang="en-US"/>
          </a:p>
        </p:txBody>
      </p:sp>
    </p:spTree>
    <p:extLst>
      <p:ext uri="{BB962C8B-B14F-4D97-AF65-F5344CB8AC3E}">
        <p14:creationId xmlns:p14="http://schemas.microsoft.com/office/powerpoint/2010/main" val="348840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D749F-D6A6-4F82-811D-8FB0677FD189}"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1D90C-D41D-46F1-89C7-F608431BD44B}" type="slidenum">
              <a:rPr lang="en-US" smtClean="0"/>
              <a:t>‹#›</a:t>
            </a:fld>
            <a:endParaRPr lang="en-US"/>
          </a:p>
        </p:txBody>
      </p:sp>
    </p:spTree>
    <p:extLst>
      <p:ext uri="{BB962C8B-B14F-4D97-AF65-F5344CB8AC3E}">
        <p14:creationId xmlns:p14="http://schemas.microsoft.com/office/powerpoint/2010/main" val="173818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D749F-D6A6-4F82-811D-8FB0677FD189}" type="datetimeFigureOut">
              <a:rPr lang="en-US" smtClean="0"/>
              <a:t>5/23/2019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1D90C-D41D-46F1-89C7-F608431BD44B}" type="slidenum">
              <a:rPr lang="en-US" smtClean="0"/>
              <a:t>‹#›</a:t>
            </a:fld>
            <a:endParaRPr lang="en-US"/>
          </a:p>
        </p:txBody>
      </p:sp>
    </p:spTree>
    <p:extLst>
      <p:ext uri="{BB962C8B-B14F-4D97-AF65-F5344CB8AC3E}">
        <p14:creationId xmlns:p14="http://schemas.microsoft.com/office/powerpoint/2010/main" val="129062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rgbClr val="0070C0"/>
          </a:solidFill>
          <a:latin typeface="Rockwell"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fortress.wa.gov/ecy/publications/documents/1811007.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iver western washing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solidFill>
            <a:schemeClr val="accent1">
              <a:alpha val="48000"/>
            </a:schemeClr>
          </a:solidFill>
        </p:spPr>
      </p:pic>
      <p:sp>
        <p:nvSpPr>
          <p:cNvPr id="5" name="TextBox 4" descr="PE Well Projections, Consumptive Use Estimates, and Technical Workgroup Update&#10;April 2019&#10;&#10;Rebecca Brown&#10;Washington State Department of Ecology&#10;Rebecca.Brown@ecy.wa.gov&#10;" title="Title Slide"/>
          <p:cNvSpPr txBox="1"/>
          <p:nvPr/>
        </p:nvSpPr>
        <p:spPr>
          <a:xfrm>
            <a:off x="2646926" y="3160816"/>
            <a:ext cx="882380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Calibri"/>
                <a:ea typeface="+mn-ea"/>
                <a:cs typeface="+mn-cs"/>
              </a:rPr>
              <a:t>May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a:ea typeface="+mn-ea"/>
                <a:cs typeface="+mn-cs"/>
              </a:rPr>
              <a:t>Rebecca Brown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a:ea typeface="+mn-ea"/>
                <a:cs typeface="+mn-cs"/>
              </a:rPr>
              <a:t>Washington State Department of Ecology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a:ea typeface="+mn-ea"/>
                <a:cs typeface="+mn-cs"/>
              </a:rPr>
              <a:t>Rebecca.Brown@ecy.wa.gov</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Ecology Logo"/>
          <p:cNvPicPr>
            <a:picLocks noChangeAspect="1"/>
          </p:cNvPicPr>
          <p:nvPr/>
        </p:nvPicPr>
        <p:blipFill>
          <a:blip r:embed="rId4" cstate="screen"/>
          <a:stretch>
            <a:fillRect/>
          </a:stretch>
        </p:blipFill>
        <p:spPr>
          <a:xfrm>
            <a:off x="584138" y="5460273"/>
            <a:ext cx="1341514" cy="988061"/>
          </a:xfrm>
          <a:prstGeom prst="rect">
            <a:avLst/>
          </a:prstGeom>
        </p:spPr>
      </p:pic>
      <p:sp>
        <p:nvSpPr>
          <p:cNvPr id="2" name="Title 1"/>
          <p:cNvSpPr>
            <a:spLocks noGrp="1"/>
          </p:cNvSpPr>
          <p:nvPr>
            <p:ph type="title"/>
          </p:nvPr>
        </p:nvSpPr>
        <p:spPr>
          <a:xfrm>
            <a:off x="584138" y="629201"/>
            <a:ext cx="10972800" cy="2251586"/>
          </a:xfrm>
        </p:spPr>
        <p:txBody>
          <a:bodyPr>
            <a:normAutofit/>
          </a:bodyPr>
          <a:lstStyle/>
          <a:p>
            <a:r>
              <a:rPr lang="en-US" b="1" dirty="0">
                <a:solidFill>
                  <a:schemeClr val="bg1"/>
                </a:solidFill>
              </a:rPr>
              <a:t>PE Well </a:t>
            </a:r>
            <a:r>
              <a:rPr lang="en-US" b="1" dirty="0" smtClean="0">
                <a:solidFill>
                  <a:schemeClr val="bg1"/>
                </a:solidFill>
              </a:rPr>
              <a:t>Projections</a:t>
            </a:r>
            <a:r>
              <a:rPr lang="en-US" b="1" dirty="0">
                <a:solidFill>
                  <a:schemeClr val="bg1"/>
                </a:solidFill>
              </a:rPr>
              <a:t/>
            </a:r>
            <a:br>
              <a:rPr lang="en-US" b="1" dirty="0">
                <a:solidFill>
                  <a:schemeClr val="bg1"/>
                </a:solidFill>
              </a:rPr>
            </a:br>
            <a:endParaRPr lang="en-US" dirty="0"/>
          </a:p>
        </p:txBody>
      </p:sp>
    </p:spTree>
    <p:extLst>
      <p:ext uri="{BB962C8B-B14F-4D97-AF65-F5344CB8AC3E}">
        <p14:creationId xmlns:p14="http://schemas.microsoft.com/office/powerpoint/2010/main" val="1781962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Developable Lands</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800" dirty="0" smtClean="0">
                <a:latin typeface="+mn-lt"/>
              </a:rPr>
              <a:t>Use GIS data to identify buildable/developable land.</a:t>
            </a:r>
          </a:p>
          <a:p>
            <a:pPr marL="514350" indent="-514350">
              <a:buFont typeface="+mj-lt"/>
              <a:buAutoNum type="arabicPeriod"/>
            </a:pPr>
            <a:r>
              <a:rPr lang="en-US" sz="2800" dirty="0" smtClean="0">
                <a:latin typeface="+mn-lt"/>
              </a:rPr>
              <a:t>Overlay zoning information to capture residential density potential.</a:t>
            </a:r>
            <a:endParaRPr lang="en-US" sz="2800" dirty="0">
              <a:latin typeface="+mn-lt"/>
            </a:endParaRPr>
          </a:p>
          <a:p>
            <a:pPr marL="514350" indent="-514350">
              <a:buFont typeface="+mj-lt"/>
              <a:buAutoNum type="arabicPeriod"/>
            </a:pPr>
            <a:r>
              <a:rPr lang="en-US" sz="2800" dirty="0" smtClean="0">
                <a:latin typeface="+mn-lt"/>
              </a:rPr>
              <a:t>Remove areas with municipal/community </a:t>
            </a:r>
            <a:r>
              <a:rPr lang="en-US" sz="2800" dirty="0">
                <a:latin typeface="+mn-lt"/>
              </a:rPr>
              <a:t>water </a:t>
            </a:r>
            <a:r>
              <a:rPr lang="en-US" sz="2800" dirty="0" smtClean="0">
                <a:latin typeface="+mn-lt"/>
              </a:rPr>
              <a:t>systems.</a:t>
            </a:r>
          </a:p>
          <a:p>
            <a:pPr marL="514350" indent="-514350">
              <a:buFont typeface="+mj-lt"/>
              <a:buAutoNum type="arabicPeriod"/>
            </a:pPr>
            <a:r>
              <a:rPr lang="en-US" sz="2800" dirty="0" smtClean="0">
                <a:latin typeface="+mn-lt"/>
              </a:rPr>
              <a:t>Use as a check against the PE well historical data.</a:t>
            </a:r>
          </a:p>
          <a:p>
            <a:pPr marL="0" indent="0">
              <a:buNone/>
            </a:pPr>
            <a:endParaRPr lang="en-US" sz="2800" b="1" dirty="0" smtClean="0">
              <a:solidFill>
                <a:srgbClr val="0070C0"/>
              </a:solidFill>
              <a:latin typeface="+mn-lt"/>
            </a:endParaRPr>
          </a:p>
          <a:p>
            <a:pPr marL="0" indent="0">
              <a:buNone/>
            </a:pPr>
            <a:r>
              <a:rPr lang="en-US" sz="2800" b="1" dirty="0" smtClean="0">
                <a:solidFill>
                  <a:srgbClr val="0070C0"/>
                </a:solidFill>
                <a:latin typeface="+mn-lt"/>
              </a:rPr>
              <a:t>Assumptions</a:t>
            </a:r>
            <a:r>
              <a:rPr lang="en-US" sz="2800" dirty="0" smtClean="0">
                <a:latin typeface="+mn-lt"/>
              </a:rPr>
              <a:t>: Parcels to exclude, connections in water service areas, etc.</a:t>
            </a:r>
            <a:endParaRPr lang="en-US" sz="2800" dirty="0">
              <a:latin typeface="+mn-lt"/>
            </a:endParaRPr>
          </a:p>
          <a:p>
            <a:endParaRPr lang="en-US" sz="2800" dirty="0">
              <a:latin typeface="+mn-lt"/>
            </a:endParaRPr>
          </a:p>
          <a:p>
            <a:endParaRPr lang="en-US" sz="2800" dirty="0">
              <a:latin typeface="+mn-lt"/>
            </a:endParaRPr>
          </a:p>
        </p:txBody>
      </p:sp>
    </p:spTree>
    <p:extLst>
      <p:ext uri="{BB962C8B-B14F-4D97-AF65-F5344CB8AC3E}">
        <p14:creationId xmlns:p14="http://schemas.microsoft.com/office/powerpoint/2010/main" val="3717176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WRIA 12 Zoning</a:t>
            </a:r>
            <a:endParaRPr lang="en-US" dirty="0"/>
          </a:p>
        </p:txBody>
      </p:sp>
      <p:pic>
        <p:nvPicPr>
          <p:cNvPr id="4" name="Picture 3" descr="Map of WRIA 12 Group A water systems and zoning outside of the Group A water systems."/>
          <p:cNvPicPr>
            <a:picLocks noChangeAspect="1"/>
          </p:cNvPicPr>
          <p:nvPr/>
        </p:nvPicPr>
        <p:blipFill>
          <a:blip r:embed="rId3"/>
          <a:stretch>
            <a:fillRect/>
          </a:stretch>
        </p:blipFill>
        <p:spPr>
          <a:xfrm>
            <a:off x="930592" y="5244"/>
            <a:ext cx="10373677" cy="6852756"/>
          </a:xfrm>
          <a:prstGeom prst="rect">
            <a:avLst/>
          </a:prstGeom>
        </p:spPr>
      </p:pic>
    </p:spTree>
    <p:extLst>
      <p:ext uri="{BB962C8B-B14F-4D97-AF65-F5344CB8AC3E}">
        <p14:creationId xmlns:p14="http://schemas.microsoft.com/office/powerpoint/2010/main" val="4262057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Recommended PE Well Projection Method</a:t>
            </a:r>
            <a:endParaRPr lang="en-US" dirty="0"/>
          </a:p>
        </p:txBody>
      </p:sp>
      <p:graphicFrame>
        <p:nvGraphicFramePr>
          <p:cNvPr id="4" name="Content Placeholder 3" descr="Use histroical well data with developable land in the area outside of Group A water systems to get the number of projected permit exempt domestic wells."/>
          <p:cNvGraphicFramePr>
            <a:graphicFrameLocks noGrp="1"/>
          </p:cNvGraphicFramePr>
          <p:nvPr>
            <p:ph idx="1"/>
            <p:extLst>
              <p:ext uri="{D42A27DB-BD31-4B8C-83A1-F6EECF244321}">
                <p14:modId xmlns:p14="http://schemas.microsoft.com/office/powerpoint/2010/main" val="1482451792"/>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00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Task</a:t>
            </a:r>
            <a:endParaRPr lang="en-US"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2800" dirty="0" smtClean="0">
                <a:latin typeface="+mn-lt"/>
              </a:rPr>
              <a:t>Project number of </a:t>
            </a:r>
            <a:r>
              <a:rPr lang="en-US" sz="2800" b="1" dirty="0" smtClean="0">
                <a:solidFill>
                  <a:srgbClr val="0070C0"/>
                </a:solidFill>
                <a:latin typeface="+mn-lt"/>
              </a:rPr>
              <a:t>new domestic permit exempt wells </a:t>
            </a:r>
            <a:r>
              <a:rPr lang="en-US" sz="2800" dirty="0" smtClean="0">
                <a:latin typeface="+mn-lt"/>
              </a:rPr>
              <a:t>in the next 20 years.</a:t>
            </a:r>
          </a:p>
          <a:p>
            <a:pPr marL="742950" indent="-742950">
              <a:buFont typeface="+mj-lt"/>
              <a:buAutoNum type="arabicPeriod"/>
            </a:pPr>
            <a:r>
              <a:rPr lang="en-US" sz="2800" dirty="0" smtClean="0">
                <a:latin typeface="+mn-lt"/>
              </a:rPr>
              <a:t>Estimate the </a:t>
            </a:r>
            <a:r>
              <a:rPr lang="en-US" sz="2800" b="1" dirty="0" smtClean="0">
                <a:solidFill>
                  <a:srgbClr val="0070C0"/>
                </a:solidFill>
                <a:latin typeface="+mn-lt"/>
              </a:rPr>
              <a:t>amount of indoor and outdoor water used </a:t>
            </a:r>
            <a:r>
              <a:rPr lang="en-US" sz="2800" dirty="0" smtClean="0">
                <a:latin typeface="+mn-lt"/>
              </a:rPr>
              <a:t>by the domestic permit-exempt wells.</a:t>
            </a:r>
          </a:p>
          <a:p>
            <a:pPr marL="742950" indent="-742950">
              <a:buFont typeface="+mj-lt"/>
              <a:buAutoNum type="arabicPeriod"/>
            </a:pPr>
            <a:r>
              <a:rPr lang="en-US" sz="2800" dirty="0" smtClean="0">
                <a:latin typeface="+mn-lt"/>
              </a:rPr>
              <a:t>Calculate </a:t>
            </a:r>
            <a:r>
              <a:rPr lang="en-US" sz="2800" b="1" dirty="0" smtClean="0">
                <a:solidFill>
                  <a:srgbClr val="0070C0"/>
                </a:solidFill>
                <a:latin typeface="+mn-lt"/>
              </a:rPr>
              <a:t>consumptive water use</a:t>
            </a:r>
            <a:r>
              <a:rPr lang="en-US" sz="2800" dirty="0" smtClean="0">
                <a:latin typeface="+mn-lt"/>
              </a:rPr>
              <a:t>.</a:t>
            </a:r>
          </a:p>
          <a:p>
            <a:pPr marL="742950" indent="-742950">
              <a:buFont typeface="+mj-lt"/>
              <a:buAutoNum type="arabicPeriod"/>
            </a:pPr>
            <a:r>
              <a:rPr lang="en-US" sz="2800" dirty="0" smtClean="0">
                <a:latin typeface="+mn-lt"/>
              </a:rPr>
              <a:t>Develop </a:t>
            </a:r>
            <a:r>
              <a:rPr lang="en-US" sz="2800" b="1" dirty="0" smtClean="0">
                <a:solidFill>
                  <a:srgbClr val="0070C0"/>
                </a:solidFill>
                <a:latin typeface="+mn-lt"/>
              </a:rPr>
              <a:t>projects and actions </a:t>
            </a:r>
            <a:r>
              <a:rPr lang="en-US" sz="2800" dirty="0" smtClean="0">
                <a:latin typeface="+mn-lt"/>
              </a:rPr>
              <a:t>to offset the amount of water calculated in #3 and </a:t>
            </a:r>
            <a:r>
              <a:rPr lang="en-US" sz="2800" b="1" dirty="0" smtClean="0">
                <a:solidFill>
                  <a:srgbClr val="0070C0"/>
                </a:solidFill>
                <a:latin typeface="+mn-lt"/>
              </a:rPr>
              <a:t>meet NEB</a:t>
            </a:r>
            <a:r>
              <a:rPr lang="en-US" sz="2800" dirty="0" smtClean="0">
                <a:latin typeface="+mn-lt"/>
              </a:rPr>
              <a:t>.</a:t>
            </a:r>
          </a:p>
          <a:p>
            <a:pPr marL="742950" indent="-742950">
              <a:buFont typeface="+mj-lt"/>
              <a:buAutoNum type="arabicPeriod"/>
            </a:pPr>
            <a:endParaRPr lang="en-US" sz="2800" dirty="0">
              <a:latin typeface="+mn-lt"/>
            </a:endParaRPr>
          </a:p>
        </p:txBody>
      </p:sp>
    </p:spTree>
    <p:extLst>
      <p:ext uri="{BB962C8B-B14F-4D97-AF65-F5344CB8AC3E}">
        <p14:creationId xmlns:p14="http://schemas.microsoft.com/office/powerpoint/2010/main" val="3458765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Accounting</a:t>
            </a:r>
            <a:endParaRPr lang="en-US" dirty="0"/>
          </a:p>
        </p:txBody>
      </p:sp>
      <p:graphicFrame>
        <p:nvGraphicFramePr>
          <p:cNvPr id="4" name="Diagram 3" descr="Total annual water use for one home or well times the number of wells equals our offset goal."/>
          <p:cNvGraphicFramePr/>
          <p:nvPr>
            <p:extLst/>
          </p:nvPr>
        </p:nvGraphicFramePr>
        <p:xfrm>
          <a:off x="1655147" y="2565917"/>
          <a:ext cx="8881706" cy="3600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635967" y="2011919"/>
            <a:ext cx="8920065" cy="110799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Century Gothic" pitchFamily="34" charset="0"/>
                <a:ea typeface="+mn-ea"/>
                <a:cs typeface="+mn-cs"/>
              </a:rPr>
              <a:t>TCWU=Total </a:t>
            </a:r>
            <a:r>
              <a:rPr kumimoji="0" lang="en-US" sz="3300" b="0" i="0" u="none" strike="noStrike" kern="1200" cap="none" spc="0" normalizeH="0" baseline="0" noProof="0" dirty="0">
                <a:ln>
                  <a:noFill/>
                </a:ln>
                <a:solidFill>
                  <a:prstClr val="black"/>
                </a:solidFill>
                <a:effectLst/>
                <a:uLnTx/>
                <a:uFillTx/>
                <a:latin typeface="Century Gothic" pitchFamily="34" charset="0"/>
                <a:ea typeface="+mn-ea"/>
                <a:cs typeface="+mn-cs"/>
              </a:rPr>
              <a:t>annual consumptive water use </a:t>
            </a:r>
            <a:r>
              <a:rPr kumimoji="0" lang="en-US" sz="3300" b="0" i="0" u="none" strike="noStrike" kern="1200" cap="none" spc="0" normalizeH="0" baseline="0" noProof="0" dirty="0" smtClean="0">
                <a:ln>
                  <a:noFill/>
                </a:ln>
                <a:solidFill>
                  <a:prstClr val="black"/>
                </a:solidFill>
                <a:effectLst/>
                <a:uLnTx/>
                <a:uFillTx/>
                <a:latin typeface="Century Gothic" pitchFamily="34" charset="0"/>
                <a:ea typeface="+mn-ea"/>
                <a:cs typeface="+mn-cs"/>
              </a:rPr>
              <a:t>per new home.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16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recommentations for water use estimates front page."/>
          <p:cNvPicPr>
            <a:picLocks noChangeAspect="1"/>
          </p:cNvPicPr>
          <p:nvPr/>
        </p:nvPicPr>
        <p:blipFill>
          <a:blip r:embed="rId3"/>
          <a:stretch>
            <a:fillRect/>
          </a:stretch>
        </p:blipFill>
        <p:spPr>
          <a:xfrm>
            <a:off x="6063265" y="231445"/>
            <a:ext cx="4864861" cy="6334818"/>
          </a:xfrm>
          <a:prstGeom prst="rect">
            <a:avLst/>
          </a:prstGeom>
        </p:spPr>
      </p:pic>
      <p:sp>
        <p:nvSpPr>
          <p:cNvPr id="5" name="TextBox 4"/>
          <p:cNvSpPr txBox="1"/>
          <p:nvPr/>
        </p:nvSpPr>
        <p:spPr>
          <a:xfrm>
            <a:off x="719080" y="1507405"/>
            <a:ext cx="4781005"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Ecology published </a:t>
            </a:r>
            <a:r>
              <a:rPr kumimoji="0" lang="en-US" sz="2400" b="0" i="0" u="none" strike="noStrike" kern="1200" cap="none" spc="0" normalizeH="0" baseline="0" noProof="0" dirty="0" smtClean="0">
                <a:ln>
                  <a:noFill/>
                </a:ln>
                <a:solidFill>
                  <a:prstClr val="black"/>
                </a:solidFill>
                <a:effectLst/>
                <a:uLnTx/>
                <a:uFillTx/>
                <a:latin typeface="Calibri"/>
                <a:ea typeface="+mn-ea"/>
                <a:cs typeface="+mn-cs"/>
                <a:hlinkClick r:id="rId4"/>
              </a:rPr>
              <a:t>recommendations </a:t>
            </a: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4"/>
              </a:rPr>
              <a:t>for estimating water use </a:t>
            </a:r>
            <a:r>
              <a:rPr kumimoji="0" lang="en-US" sz="2400" b="0" i="0" u="none" strike="noStrike" kern="1200" cap="none" spc="0" normalizeH="0" baseline="0" noProof="0" dirty="0">
                <a:ln>
                  <a:noFill/>
                </a:ln>
                <a:solidFill>
                  <a:prstClr val="black"/>
                </a:solidFill>
                <a:effectLst/>
                <a:uLnTx/>
                <a:uFillTx/>
                <a:latin typeface="Calibri"/>
                <a:ea typeface="+mn-ea"/>
                <a:cs typeface="+mn-cs"/>
              </a:rPr>
              <a:t>by permit-exempt domestic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wells in compliance with RCW 90.94.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This document is in your binders for reference, and is included as an appendix to the NEB guidance.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609600" y="274638"/>
            <a:ext cx="5341749" cy="1143000"/>
          </a:xfrm>
        </p:spPr>
        <p:txBody>
          <a:bodyPr>
            <a:normAutofit fontScale="90000"/>
          </a:bodyPr>
          <a:lstStyle/>
          <a:p>
            <a:r>
              <a:rPr lang="en-US" dirty="0" smtClean="0"/>
              <a:t>Recommendation Document</a:t>
            </a:r>
            <a:endParaRPr lang="en-US" dirty="0"/>
          </a:p>
        </p:txBody>
      </p:sp>
    </p:spTree>
    <p:extLst>
      <p:ext uri="{BB962C8B-B14F-4D97-AF65-F5344CB8AC3E}">
        <p14:creationId xmlns:p14="http://schemas.microsoft.com/office/powerpoint/2010/main" val="1839759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a:t>
            </a:r>
            <a:r>
              <a:rPr lang="en-US" dirty="0"/>
              <a:t>for Estimating Number of Future Permit-Exempt Domestic </a:t>
            </a:r>
            <a:r>
              <a:rPr lang="en-US" dirty="0" smtClean="0"/>
              <a:t>Wells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b="1" dirty="0" smtClean="0">
                <a:solidFill>
                  <a:srgbClr val="0070C0"/>
                </a:solidFill>
                <a:latin typeface="+mn-lt"/>
              </a:rPr>
              <a:t>Building permits</a:t>
            </a:r>
            <a:r>
              <a:rPr lang="en-US" sz="3200" dirty="0" smtClean="0">
                <a:latin typeface="+mn-lt"/>
              </a:rPr>
              <a:t>: Conduct </a:t>
            </a:r>
            <a:r>
              <a:rPr lang="en-US" sz="3200" dirty="0">
                <a:latin typeface="+mn-lt"/>
              </a:rPr>
              <a:t>GIS analysis of county building </a:t>
            </a:r>
            <a:r>
              <a:rPr lang="en-US" sz="3200" dirty="0" smtClean="0">
                <a:latin typeface="+mn-lt"/>
              </a:rPr>
              <a:t>permits over time, </a:t>
            </a:r>
            <a:r>
              <a:rPr lang="en-US" sz="3200" dirty="0">
                <a:latin typeface="+mn-lt"/>
              </a:rPr>
              <a:t>zoning, and parcel </a:t>
            </a:r>
            <a:r>
              <a:rPr lang="en-US" sz="3200" dirty="0" smtClean="0">
                <a:latin typeface="+mn-lt"/>
              </a:rPr>
              <a:t>information. </a:t>
            </a:r>
          </a:p>
          <a:p>
            <a:pPr marL="514350" indent="-514350">
              <a:buFont typeface="+mj-lt"/>
              <a:buAutoNum type="arabicPeriod"/>
            </a:pPr>
            <a:r>
              <a:rPr lang="en-US" sz="3200" b="1" dirty="0" smtClean="0">
                <a:solidFill>
                  <a:srgbClr val="0070C0"/>
                </a:solidFill>
                <a:latin typeface="+mn-lt"/>
              </a:rPr>
              <a:t>Population forecasts</a:t>
            </a:r>
            <a:r>
              <a:rPr lang="en-US" sz="3200" dirty="0" smtClean="0">
                <a:latin typeface="+mn-lt"/>
              </a:rPr>
              <a:t>: Use population </a:t>
            </a:r>
            <a:r>
              <a:rPr lang="en-US" sz="3200" dirty="0">
                <a:latin typeface="+mn-lt"/>
              </a:rPr>
              <a:t>data available from </a:t>
            </a:r>
            <a:r>
              <a:rPr lang="en-US" sz="3200" dirty="0" smtClean="0">
                <a:latin typeface="+mn-lt"/>
              </a:rPr>
              <a:t>counties and/or WA </a:t>
            </a:r>
            <a:r>
              <a:rPr lang="en-US" sz="3200" dirty="0">
                <a:latin typeface="+mn-lt"/>
              </a:rPr>
              <a:t>Office of Financial Management (OFM</a:t>
            </a:r>
            <a:r>
              <a:rPr lang="en-US" sz="3200" dirty="0" smtClean="0">
                <a:latin typeface="+mn-lt"/>
              </a:rPr>
              <a:t>).</a:t>
            </a:r>
          </a:p>
          <a:p>
            <a:pPr marL="514350" indent="-514350">
              <a:buFont typeface="+mj-lt"/>
              <a:buAutoNum type="arabicPeriod"/>
            </a:pPr>
            <a:r>
              <a:rPr lang="en-US" sz="3200" b="1" dirty="0" smtClean="0">
                <a:solidFill>
                  <a:srgbClr val="0070C0"/>
                </a:solidFill>
                <a:latin typeface="+mn-lt"/>
              </a:rPr>
              <a:t>Wells</a:t>
            </a:r>
            <a:r>
              <a:rPr lang="en-US" sz="3200" dirty="0" smtClean="0">
                <a:latin typeface="+mn-lt"/>
              </a:rPr>
              <a:t>: Use well data (Ecology or Tacoma-Pierce County Health Department).</a:t>
            </a:r>
          </a:p>
          <a:p>
            <a:pPr marL="514350" indent="-514350">
              <a:buFont typeface="+mj-lt"/>
              <a:buAutoNum type="arabicPeriod"/>
            </a:pPr>
            <a:r>
              <a:rPr lang="en-US" sz="3200" b="1" dirty="0" smtClean="0">
                <a:solidFill>
                  <a:srgbClr val="0070C0"/>
                </a:solidFill>
                <a:latin typeface="+mn-lt"/>
              </a:rPr>
              <a:t>Developable land</a:t>
            </a:r>
            <a:r>
              <a:rPr lang="en-US" sz="3200" dirty="0" smtClean="0">
                <a:latin typeface="+mn-lt"/>
              </a:rPr>
              <a:t>: Conduct GIS analysis of parcels available for future development</a:t>
            </a:r>
            <a:r>
              <a:rPr lang="en-US" sz="3200" dirty="0">
                <a:latin typeface="+mn-lt"/>
              </a:rPr>
              <a:t>.</a:t>
            </a:r>
            <a:endParaRPr lang="en-US" sz="3200" dirty="0" smtClean="0">
              <a:latin typeface="+mn-lt"/>
            </a:endParaRPr>
          </a:p>
        </p:txBody>
      </p:sp>
    </p:spTree>
    <p:extLst>
      <p:ext uri="{BB962C8B-B14F-4D97-AF65-F5344CB8AC3E}">
        <p14:creationId xmlns:p14="http://schemas.microsoft.com/office/powerpoint/2010/main" val="2993520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Recommended PE Well Projection Method</a:t>
            </a:r>
            <a:endParaRPr lang="en-US" dirty="0"/>
          </a:p>
        </p:txBody>
      </p:sp>
      <p:graphicFrame>
        <p:nvGraphicFramePr>
          <p:cNvPr id="4" name="Content Placeholder 3" descr="Use histroical well data with developable land in the area outside of Group A water systems to get the number of projected permit exempt domestic wells."/>
          <p:cNvGraphicFramePr>
            <a:graphicFrameLocks noGrp="1"/>
          </p:cNvGraphicFramePr>
          <p:nvPr>
            <p:ph idx="1"/>
            <p:extLst>
              <p:ext uri="{D42A27DB-BD31-4B8C-83A1-F6EECF244321}">
                <p14:modId xmlns:p14="http://schemas.microsoft.com/office/powerpoint/2010/main" val="121062296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2525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Title "/>
          <p:cNvPicPr>
            <a:picLocks noChangeAspect="1"/>
          </p:cNvPicPr>
          <p:nvPr/>
        </p:nvPicPr>
        <p:blipFill rotWithShape="1">
          <a:blip r:embed="rId3" cstate="print">
            <a:extLst>
              <a:ext uri="{28A0092B-C50C-407E-A947-70E740481C1C}">
                <a14:useLocalDpi xmlns:a14="http://schemas.microsoft.com/office/drawing/2010/main" val="0"/>
              </a:ext>
            </a:extLst>
          </a:blip>
          <a:srcRect b="77353"/>
          <a:stretch/>
        </p:blipFill>
        <p:spPr>
          <a:xfrm>
            <a:off x="1524000" y="0"/>
            <a:ext cx="9144000" cy="1371600"/>
          </a:xfrm>
          <a:prstGeom prst="rect">
            <a:avLst/>
          </a:prstGeom>
        </p:spPr>
      </p:pic>
      <p:pic>
        <p:nvPicPr>
          <p:cNvPr id="3" name="Picture 2" title="Title"/>
          <p:cNvPicPr>
            <a:picLocks noChangeAspect="1"/>
          </p:cNvPicPr>
          <p:nvPr/>
        </p:nvPicPr>
        <p:blipFill rotWithShape="1">
          <a:blip r:embed="rId4">
            <a:extLst>
              <a:ext uri="{28A0092B-C50C-407E-A947-70E740481C1C}">
                <a14:useLocalDpi xmlns:a14="http://schemas.microsoft.com/office/drawing/2010/main" val="0"/>
              </a:ext>
            </a:extLst>
          </a:blip>
          <a:srcRect t="64212" b="13125"/>
          <a:stretch/>
        </p:blipFill>
        <p:spPr>
          <a:xfrm>
            <a:off x="1524000" y="0"/>
            <a:ext cx="9144000" cy="1371600"/>
          </a:xfrm>
          <a:prstGeom prst="rect">
            <a:avLst/>
          </a:prstGeom>
        </p:spPr>
      </p:pic>
      <p:sp>
        <p:nvSpPr>
          <p:cNvPr id="12290" name="Title 1" title="Title of slide"/>
          <p:cNvSpPr>
            <a:spLocks noGrp="1"/>
          </p:cNvSpPr>
          <p:nvPr>
            <p:ph type="title"/>
          </p:nvPr>
        </p:nvSpPr>
        <p:spPr>
          <a:xfrm>
            <a:off x="3166741" y="140714"/>
            <a:ext cx="7391400" cy="1183203"/>
          </a:xfrm>
        </p:spPr>
        <p:txBody>
          <a:bodyPr>
            <a:normAutofit fontScale="90000"/>
          </a:bodyPr>
          <a:lstStyle/>
          <a:p>
            <a:pPr eaLnBrk="1" hangingPunct="1"/>
            <a:r>
              <a:rPr lang="en-US" altLang="en-US" sz="4000" dirty="0">
                <a:solidFill>
                  <a:schemeClr val="bg1"/>
                </a:solidFill>
              </a:rPr>
              <a:t>Projecting Future Exempt Wells using Historical Permit Data </a:t>
            </a:r>
          </a:p>
        </p:txBody>
      </p:sp>
      <p:pic>
        <p:nvPicPr>
          <p:cNvPr id="20" name="Picture 19" title="Pierce County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6722" y="-42778"/>
            <a:ext cx="1749878" cy="1749878"/>
          </a:xfrm>
          <a:prstGeom prst="rect">
            <a:avLst/>
          </a:prstGeom>
        </p:spPr>
      </p:pic>
      <p:sp>
        <p:nvSpPr>
          <p:cNvPr id="5" name="TextBox 4">
            <a:extLst>
              <a:ext uri="{FF2B5EF4-FFF2-40B4-BE49-F238E27FC236}">
                <a16:creationId xmlns:a16="http://schemas.microsoft.com/office/drawing/2014/main" id="{B1246535-95FA-46C1-AA7E-97B213FA5E99}"/>
              </a:ext>
            </a:extLst>
          </p:cNvPr>
          <p:cNvSpPr txBox="1"/>
          <p:nvPr/>
        </p:nvSpPr>
        <p:spPr>
          <a:xfrm>
            <a:off x="605915" y="2118024"/>
            <a:ext cx="7090285" cy="2677656"/>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Tacoma-Pierce County Health Dept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Review 20 year Trend Data</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Moderate Approach</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Eliminates Assumptions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914400" marR="0" lvl="1" indent="-4572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Subarea (WRIA) Population/Housing Projections</a:t>
            </a:r>
          </a:p>
          <a:p>
            <a:pPr marL="914400" marR="0" lvl="1" indent="-4572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Person Per Household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pphh</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914400" marR="0" lvl="1" indent="-4572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Exempt Wells within Group A water systems</a:t>
            </a:r>
          </a:p>
        </p:txBody>
      </p:sp>
      <p:sp>
        <p:nvSpPr>
          <p:cNvPr id="7" name="Slide Number Placeholder 6">
            <a:extLst>
              <a:ext uri="{FF2B5EF4-FFF2-40B4-BE49-F238E27FC236}">
                <a16:creationId xmlns:a16="http://schemas.microsoft.com/office/drawing/2014/main" id="{A7A49C1B-003C-4A26-B7FD-9878A0EE5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58DF3-FD6F-4023-AC78-2A3BC80E8F18}"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BC585FEB-9B42-4F1D-B37F-BA9A812A7902}"/>
              </a:ext>
            </a:extLst>
          </p:cNvPr>
          <p:cNvSpPr txBox="1"/>
          <p:nvPr/>
        </p:nvSpPr>
        <p:spPr>
          <a:xfrm>
            <a:off x="7680295" y="3261210"/>
            <a:ext cx="4308503" cy="2308324"/>
          </a:xfrm>
          <a:prstGeom prst="rect">
            <a:avLst/>
          </a:prstGeom>
          <a:noFill/>
          <a:ln w="12700">
            <a:solidFill>
              <a:schemeClr val="tx1"/>
            </a:solidFill>
          </a:ln>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Notes:</a:t>
            </a:r>
          </a:p>
          <a:p>
            <a:pPr marL="5715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No Sub-area projections for 2040</a:t>
            </a:r>
          </a:p>
          <a:p>
            <a:pPr marL="5715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Vision 2050 Growth Allocation </a:t>
            </a:r>
          </a:p>
          <a:p>
            <a:pPr marL="914400" marR="0" lvl="1" indent="-45720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Rural = 22,000 = 242 HUs per year</a:t>
            </a:r>
          </a:p>
          <a:p>
            <a:pPr marL="914400" marR="0" lvl="1" indent="-45720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Unrealistically Low</a:t>
            </a:r>
          </a:p>
          <a:p>
            <a:pPr marL="5715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Full Build-out</a:t>
            </a:r>
          </a:p>
          <a:p>
            <a:pPr marL="914400" marR="0" lvl="1" indent="-45720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Beyond 20 years</a:t>
            </a:r>
          </a:p>
          <a:p>
            <a:pPr marL="914400" marR="0" lvl="1" indent="-45720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Won’t be realized</a:t>
            </a:r>
          </a:p>
        </p:txBody>
      </p:sp>
    </p:spTree>
    <p:extLst>
      <p:ext uri="{BB962C8B-B14F-4D97-AF65-F5344CB8AC3E}">
        <p14:creationId xmlns:p14="http://schemas.microsoft.com/office/powerpoint/2010/main" val="393623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PE Wells 1998-2007</a:t>
            </a:r>
            <a:endParaRPr lang="en-US" dirty="0"/>
          </a:p>
        </p:txBody>
      </p:sp>
      <p:pic>
        <p:nvPicPr>
          <p:cNvPr id="6" name="Content Placeholder 5" descr="Map of Water Wells in WRIA 12 from 1998-2007. The map shows only wells from the Ecology Well Log Database that are deeper than 30 feet and between 6 and 8 inches in diameter."/>
          <p:cNvPicPr>
            <a:picLocks noGrp="1" noChangeAspect="1"/>
          </p:cNvPicPr>
          <p:nvPr>
            <p:ph idx="1"/>
          </p:nvPr>
        </p:nvPicPr>
        <p:blipFill>
          <a:blip r:embed="rId3"/>
          <a:stretch>
            <a:fillRect/>
          </a:stretch>
        </p:blipFill>
        <p:spPr>
          <a:xfrm>
            <a:off x="1260882" y="0"/>
            <a:ext cx="9151544" cy="6858000"/>
          </a:xfrm>
          <a:prstGeom prst="rect">
            <a:avLst/>
          </a:prstGeom>
        </p:spPr>
      </p:pic>
    </p:spTree>
    <p:extLst>
      <p:ext uri="{BB962C8B-B14F-4D97-AF65-F5344CB8AC3E}">
        <p14:creationId xmlns:p14="http://schemas.microsoft.com/office/powerpoint/2010/main" val="2421206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Water Wells 2008-2018</a:t>
            </a:r>
            <a:endParaRPr lang="en-US" dirty="0"/>
          </a:p>
        </p:txBody>
      </p:sp>
      <p:pic>
        <p:nvPicPr>
          <p:cNvPr id="3" name="Picture 2" descr="Map of Water Wells in WRIA 12 from 2008-2018. The map shows only wells from the Ecology Well Log Database that are deeper than 30 feet and between 6 and 8 inches in diameter."/>
          <p:cNvPicPr>
            <a:picLocks noChangeAspect="1"/>
          </p:cNvPicPr>
          <p:nvPr/>
        </p:nvPicPr>
        <p:blipFill>
          <a:blip r:embed="rId3"/>
          <a:stretch>
            <a:fillRect/>
          </a:stretch>
        </p:blipFill>
        <p:spPr>
          <a:xfrm>
            <a:off x="1550405" y="-42913"/>
            <a:ext cx="9148075" cy="6900913"/>
          </a:xfrm>
          <a:prstGeom prst="rect">
            <a:avLst/>
          </a:prstGeom>
        </p:spPr>
      </p:pic>
    </p:spTree>
    <p:extLst>
      <p:ext uri="{BB962C8B-B14F-4D97-AF65-F5344CB8AC3E}">
        <p14:creationId xmlns:p14="http://schemas.microsoft.com/office/powerpoint/2010/main" val="3574714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ECY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Y Layout" id="{213FEA0C-904E-411E-B955-6C41CF9C312A}" vid="{BECF6F8C-1753-4ACF-8906-2186A59E67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1386</Words>
  <Application>Microsoft Office PowerPoint</Application>
  <PresentationFormat>Widescreen</PresentationFormat>
  <Paragraphs>103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Rockwell</vt:lpstr>
      <vt:lpstr>ECY Layout</vt:lpstr>
      <vt:lpstr>PE Well Projections </vt:lpstr>
      <vt:lpstr>Committee Task</vt:lpstr>
      <vt:lpstr>Water Accounting</vt:lpstr>
      <vt:lpstr>Recommendation Document</vt:lpstr>
      <vt:lpstr>Methods for Estimating Number of Future Permit-Exempt Domestic Wells</vt:lpstr>
      <vt:lpstr>Recommended PE Well Projection Method</vt:lpstr>
      <vt:lpstr>Projecting Future Exempt Wells using Historical Permit Data </vt:lpstr>
      <vt:lpstr>PE Wells 1998-2007</vt:lpstr>
      <vt:lpstr>Water Wells 2008-2018</vt:lpstr>
      <vt:lpstr>Developable Lands</vt:lpstr>
      <vt:lpstr>WRIA 12 Zoning</vt:lpstr>
      <vt:lpstr>Recommended PE Well Projection Method</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Well Projections</dc:title>
  <dc:creator>Brown, Rebecca (ECY)</dc:creator>
  <cp:lastModifiedBy>Medcalf, RiAnne (ECY)</cp:lastModifiedBy>
  <cp:revision>3</cp:revision>
  <dcterms:created xsi:type="dcterms:W3CDTF">2019-05-16T17:07:21Z</dcterms:created>
  <dcterms:modified xsi:type="dcterms:W3CDTF">2019-05-23T22:41:40Z</dcterms:modified>
</cp:coreProperties>
</file>