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68" r:id="rId5"/>
    <p:sldId id="260" r:id="rId6"/>
    <p:sldId id="303" r:id="rId7"/>
    <p:sldId id="305" r:id="rId8"/>
    <p:sldId id="278" r:id="rId9"/>
    <p:sldId id="306" r:id="rId10"/>
    <p:sldId id="302" r:id="rId11"/>
    <p:sldId id="308" r:id="rId12"/>
    <p:sldId id="383" r:id="rId13"/>
    <p:sldId id="382" r:id="rId14"/>
    <p:sldId id="386" r:id="rId15"/>
    <p:sldId id="309" r:id="rId16"/>
    <p:sldId id="304" r:id="rId17"/>
    <p:sldId id="385" r:id="rId18"/>
    <p:sldId id="324" r:id="rId19"/>
    <p:sldId id="387" r:id="rId20"/>
    <p:sldId id="388" r:id="rId21"/>
    <p:sldId id="325" r:id="rId22"/>
    <p:sldId id="295" r:id="rId23"/>
    <p:sldId id="389" r:id="rId24"/>
    <p:sldId id="310" r:id="rId25"/>
    <p:sldId id="390" r:id="rId26"/>
    <p:sldId id="307" r:id="rId27"/>
    <p:sldId id="311" r:id="rId28"/>
    <p:sldId id="315" r:id="rId29"/>
    <p:sldId id="393" r:id="rId30"/>
    <p:sldId id="316" r:id="rId31"/>
    <p:sldId id="319" r:id="rId32"/>
    <p:sldId id="397" r:id="rId33"/>
    <p:sldId id="317" r:id="rId34"/>
    <p:sldId id="313" r:id="rId35"/>
    <p:sldId id="323" r:id="rId36"/>
    <p:sldId id="396" r:id="rId37"/>
    <p:sldId id="398" r:id="rId38"/>
    <p:sldId id="392" r:id="rId39"/>
    <p:sldId id="322" r:id="rId40"/>
    <p:sldId id="391" r:id="rId41"/>
    <p:sldId id="320" r:id="rId42"/>
    <p:sldId id="312" r:id="rId43"/>
    <p:sldId id="39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A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79946"/>
  </p:normalViewPr>
  <p:slideViewPr>
    <p:cSldViewPr snapToGrid="0">
      <p:cViewPr varScale="1">
        <p:scale>
          <a:sx n="105" d="100"/>
          <a:sy n="105" d="100"/>
        </p:scale>
        <p:origin x="1218"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210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E2DE6-33D3-1E4C-BA9C-02F221078170}" type="datetimeFigureOut">
              <a:rPr lang="en-US" smtClean="0"/>
              <a:t>7/26/2019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503DD-41E6-F548-B69F-6CCD4D0E52B9}" type="slidenum">
              <a:rPr lang="en-US" smtClean="0"/>
              <a:t>‹#›</a:t>
            </a:fld>
            <a:endParaRPr lang="en-US"/>
          </a:p>
        </p:txBody>
      </p:sp>
    </p:spTree>
    <p:extLst>
      <p:ext uri="{BB962C8B-B14F-4D97-AF65-F5344CB8AC3E}">
        <p14:creationId xmlns:p14="http://schemas.microsoft.com/office/powerpoint/2010/main" val="206428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coordinating on decision points with Tech consultants</a:t>
            </a:r>
          </a:p>
        </p:txBody>
      </p:sp>
      <p:sp>
        <p:nvSpPr>
          <p:cNvPr id="4" name="Slide Number Placeholder 3"/>
          <p:cNvSpPr>
            <a:spLocks noGrp="1"/>
          </p:cNvSpPr>
          <p:nvPr>
            <p:ph type="sldNum" sz="quarter" idx="10"/>
          </p:nvPr>
        </p:nvSpPr>
        <p:spPr/>
        <p:txBody>
          <a:bodyPr/>
          <a:lstStyle/>
          <a:p>
            <a:fld id="{F8E503DD-41E6-F548-B69F-6CCD4D0E52B9}" type="slidenum">
              <a:rPr lang="en-US" smtClean="0"/>
              <a:t>1</a:t>
            </a:fld>
            <a:endParaRPr lang="en-US"/>
          </a:p>
        </p:txBody>
      </p:sp>
    </p:spTree>
    <p:extLst>
      <p:ext uri="{BB962C8B-B14F-4D97-AF65-F5344CB8AC3E}">
        <p14:creationId xmlns:p14="http://schemas.microsoft.com/office/powerpoint/2010/main" val="91329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may comprises a Committee decision.</a:t>
            </a:r>
          </a:p>
        </p:txBody>
      </p:sp>
      <p:sp>
        <p:nvSpPr>
          <p:cNvPr id="4" name="Slide Number Placeholder 3"/>
          <p:cNvSpPr>
            <a:spLocks noGrp="1"/>
          </p:cNvSpPr>
          <p:nvPr>
            <p:ph type="sldNum" sz="quarter" idx="5"/>
          </p:nvPr>
        </p:nvSpPr>
        <p:spPr/>
        <p:txBody>
          <a:bodyPr/>
          <a:lstStyle/>
          <a:p>
            <a:fld id="{F8E503DD-41E6-F548-B69F-6CCD4D0E52B9}" type="slidenum">
              <a:rPr lang="en-US" smtClean="0"/>
              <a:t>11</a:t>
            </a:fld>
            <a:endParaRPr lang="en-US"/>
          </a:p>
        </p:txBody>
      </p:sp>
    </p:spTree>
    <p:extLst>
      <p:ext uri="{BB962C8B-B14F-4D97-AF65-F5344CB8AC3E}">
        <p14:creationId xmlns:p14="http://schemas.microsoft.com/office/powerpoint/2010/main" val="307108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counties, 8 sub-basins</a:t>
            </a:r>
          </a:p>
          <a:p>
            <a:endParaRPr lang="en-US" dirty="0"/>
          </a:p>
          <a:p>
            <a:r>
              <a:rPr lang="en-US" dirty="0"/>
              <a:t>Sub-basins based on previous Watershed Plan, changes made to sync up with Salmon Recovery efforts and initiatives.  Consider County boundaries, hydrogeologic characteristics, growth patterns, land use and salmon recovery considerations.  Not too big, but not too small.  Should be large enough to have space or options for potential projects. Consider whether you want to have viable projects in most sub-basins.</a:t>
            </a:r>
          </a:p>
          <a:p>
            <a:endParaRPr lang="en-US" dirty="0"/>
          </a:p>
        </p:txBody>
      </p:sp>
      <p:sp>
        <p:nvSpPr>
          <p:cNvPr id="4" name="Slide Number Placeholder 3"/>
          <p:cNvSpPr>
            <a:spLocks noGrp="1"/>
          </p:cNvSpPr>
          <p:nvPr>
            <p:ph type="sldNum" sz="quarter" idx="10"/>
          </p:nvPr>
        </p:nvSpPr>
        <p:spPr/>
        <p:txBody>
          <a:bodyPr/>
          <a:lstStyle/>
          <a:p>
            <a:fld id="{F8E503DD-41E6-F548-B69F-6CCD4D0E52B9}" type="slidenum">
              <a:rPr lang="en-US" smtClean="0"/>
              <a:t>12</a:t>
            </a:fld>
            <a:endParaRPr lang="en-US"/>
          </a:p>
        </p:txBody>
      </p:sp>
    </p:spTree>
    <p:extLst>
      <p:ext uri="{BB962C8B-B14F-4D97-AF65-F5344CB8AC3E}">
        <p14:creationId xmlns:p14="http://schemas.microsoft.com/office/powerpoint/2010/main" val="143867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differing hydrogeologic/development regimes in the watershed – Prairies (alternating sand and gravel and till with considerable hydraulic continuity between tributaries and the near-surface aquifer where rural wells are known to be completed) (in yellow outline) and the upper part of the watershed  - Mt Rainier, bedrock dominated, snowmelt driven system(so far), , primarily timberland with very little development.  </a:t>
            </a:r>
          </a:p>
        </p:txBody>
      </p:sp>
      <p:sp>
        <p:nvSpPr>
          <p:cNvPr id="4" name="Slide Number Placeholder 3"/>
          <p:cNvSpPr>
            <a:spLocks noGrp="1"/>
          </p:cNvSpPr>
          <p:nvPr>
            <p:ph type="sldNum" sz="quarter" idx="5"/>
          </p:nvPr>
        </p:nvSpPr>
        <p:spPr/>
        <p:txBody>
          <a:bodyPr/>
          <a:lstStyle/>
          <a:p>
            <a:fld id="{F8E503DD-41E6-F548-B69F-6CCD4D0E52B9}" type="slidenum">
              <a:rPr lang="en-US" smtClean="0"/>
              <a:t>13</a:t>
            </a:fld>
            <a:endParaRPr lang="en-US"/>
          </a:p>
        </p:txBody>
      </p:sp>
    </p:spTree>
    <p:extLst>
      <p:ext uri="{BB962C8B-B14F-4D97-AF65-F5344CB8AC3E}">
        <p14:creationId xmlns:p14="http://schemas.microsoft.com/office/powerpoint/2010/main" val="265882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503DD-41E6-F548-B69F-6CCD4D0E52B9}" type="slidenum">
              <a:rPr lang="en-US" smtClean="0"/>
              <a:t>14</a:t>
            </a:fld>
            <a:endParaRPr lang="en-US"/>
          </a:p>
        </p:txBody>
      </p:sp>
    </p:spTree>
    <p:extLst>
      <p:ext uri="{BB962C8B-B14F-4D97-AF65-F5344CB8AC3E}">
        <p14:creationId xmlns:p14="http://schemas.microsoft.com/office/powerpoint/2010/main" val="772491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Layout that each County did their own growth projections – 3 different methods for three different counties.  County’s GMA responsibility. </a:t>
            </a:r>
          </a:p>
          <a:p>
            <a:r>
              <a:rPr lang="en-US" dirty="0"/>
              <a:t>Thurston</a:t>
            </a:r>
          </a:p>
        </p:txBody>
      </p:sp>
      <p:sp>
        <p:nvSpPr>
          <p:cNvPr id="4" name="Slide Number Placeholder 3"/>
          <p:cNvSpPr>
            <a:spLocks noGrp="1"/>
          </p:cNvSpPr>
          <p:nvPr>
            <p:ph type="sldNum" sz="quarter" idx="10"/>
          </p:nvPr>
        </p:nvSpPr>
        <p:spPr/>
        <p:txBody>
          <a:bodyPr/>
          <a:lstStyle/>
          <a:p>
            <a:fld id="{F8E503DD-41E6-F548-B69F-6CCD4D0E52B9}" type="slidenum">
              <a:rPr lang="en-US" smtClean="0"/>
              <a:t>15</a:t>
            </a:fld>
            <a:endParaRPr lang="en-US"/>
          </a:p>
        </p:txBody>
      </p:sp>
    </p:spTree>
    <p:extLst>
      <p:ext uri="{BB962C8B-B14F-4D97-AF65-F5344CB8AC3E}">
        <p14:creationId xmlns:p14="http://schemas.microsoft.com/office/powerpoint/2010/main" val="274718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Counties – GMA responsibility</a:t>
            </a:r>
          </a:p>
          <a:p>
            <a:r>
              <a:rPr lang="en-US" dirty="0"/>
              <a:t>Option B – Need to factor this into Technical workplans</a:t>
            </a:r>
          </a:p>
        </p:txBody>
      </p:sp>
      <p:sp>
        <p:nvSpPr>
          <p:cNvPr id="4" name="Slide Number Placeholder 3"/>
          <p:cNvSpPr>
            <a:spLocks noGrp="1"/>
          </p:cNvSpPr>
          <p:nvPr>
            <p:ph type="sldNum" sz="quarter" idx="5"/>
          </p:nvPr>
        </p:nvSpPr>
        <p:spPr/>
        <p:txBody>
          <a:bodyPr/>
          <a:lstStyle/>
          <a:p>
            <a:fld id="{F8E503DD-41E6-F548-B69F-6CCD4D0E52B9}" type="slidenum">
              <a:rPr lang="en-US" smtClean="0"/>
              <a:t>16</a:t>
            </a:fld>
            <a:endParaRPr lang="en-US"/>
          </a:p>
        </p:txBody>
      </p:sp>
    </p:spTree>
    <p:extLst>
      <p:ext uri="{BB962C8B-B14F-4D97-AF65-F5344CB8AC3E}">
        <p14:creationId xmlns:p14="http://schemas.microsoft.com/office/powerpoint/2010/main" val="2633952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503DD-41E6-F548-B69F-6CCD4D0E52B9}" type="slidenum">
              <a:rPr lang="en-US" smtClean="0"/>
              <a:t>17</a:t>
            </a:fld>
            <a:endParaRPr lang="en-US"/>
          </a:p>
        </p:txBody>
      </p:sp>
    </p:spTree>
    <p:extLst>
      <p:ext uri="{BB962C8B-B14F-4D97-AF65-F5344CB8AC3E}">
        <p14:creationId xmlns:p14="http://schemas.microsoft.com/office/powerpoint/2010/main" val="111373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need to be an explicit decision point by committee  - More of a collaborative effort to pool information (Cities, Towns, PUDs, Counties, Health Depts).</a:t>
            </a:r>
          </a:p>
          <a:p>
            <a:r>
              <a:rPr lang="en-US" dirty="0"/>
              <a:t>Committee may choose to weigh in on assumptions for hookup to other water systems – not really necessary. May want to discuss current city or town policies for allowing PE wells within city limits or UGA areas, special considerations (</a:t>
            </a:r>
            <a:r>
              <a:rPr lang="en-US" dirty="0" err="1"/>
              <a:t>eg.</a:t>
            </a:r>
            <a:r>
              <a:rPr lang="en-US" dirty="0"/>
              <a:t>, Bainbridge Island), Water Right concerns for Large Group A Systems.</a:t>
            </a:r>
          </a:p>
          <a:p>
            <a:r>
              <a:rPr lang="en-US" dirty="0"/>
              <a:t> Important for the committee to understand what was done.  This may be of more importance when  you are evaluating projects and </a:t>
            </a:r>
            <a:r>
              <a:rPr lang="en-US" b="1" dirty="0"/>
              <a:t>ACTIONS.  </a:t>
            </a:r>
            <a:r>
              <a:rPr lang="en-US" b="0" dirty="0"/>
              <a:t>An action might be a policy or regulatory change in requirements of a Water System for hookup.  </a:t>
            </a:r>
            <a:endParaRPr lang="en-US" b="1" dirty="0"/>
          </a:p>
          <a:p>
            <a:endParaRPr lang="en-US" dirty="0"/>
          </a:p>
        </p:txBody>
      </p:sp>
      <p:sp>
        <p:nvSpPr>
          <p:cNvPr id="4" name="Slide Number Placeholder 3"/>
          <p:cNvSpPr>
            <a:spLocks noGrp="1"/>
          </p:cNvSpPr>
          <p:nvPr>
            <p:ph type="sldNum" sz="quarter" idx="10"/>
          </p:nvPr>
        </p:nvSpPr>
        <p:spPr/>
        <p:txBody>
          <a:bodyPr/>
          <a:lstStyle/>
          <a:p>
            <a:fld id="{F8E503DD-41E6-F548-B69F-6CCD4D0E52B9}" type="slidenum">
              <a:rPr lang="en-US" smtClean="0"/>
              <a:t>18</a:t>
            </a:fld>
            <a:endParaRPr lang="en-US"/>
          </a:p>
        </p:txBody>
      </p:sp>
    </p:spTree>
    <p:extLst>
      <p:ext uri="{BB962C8B-B14F-4D97-AF65-F5344CB8AC3E}">
        <p14:creationId xmlns:p14="http://schemas.microsoft.com/office/powerpoint/2010/main" val="253873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assumptions with respect to available connections (existing Group A and B systems), PE’s within urban areas, etc.</a:t>
            </a:r>
          </a:p>
        </p:txBody>
      </p:sp>
      <p:sp>
        <p:nvSpPr>
          <p:cNvPr id="4" name="Slide Number Placeholder 3"/>
          <p:cNvSpPr>
            <a:spLocks noGrp="1"/>
          </p:cNvSpPr>
          <p:nvPr>
            <p:ph type="sldNum" sz="quarter" idx="5"/>
          </p:nvPr>
        </p:nvSpPr>
        <p:spPr/>
        <p:txBody>
          <a:bodyPr/>
          <a:lstStyle/>
          <a:p>
            <a:fld id="{F8E503DD-41E6-F548-B69F-6CCD4D0E52B9}" type="slidenum">
              <a:rPr lang="en-US" smtClean="0"/>
              <a:t>19</a:t>
            </a:fld>
            <a:endParaRPr lang="en-US"/>
          </a:p>
        </p:txBody>
      </p:sp>
    </p:spTree>
    <p:extLst>
      <p:ext uri="{BB962C8B-B14F-4D97-AF65-F5344CB8AC3E}">
        <p14:creationId xmlns:p14="http://schemas.microsoft.com/office/powerpoint/2010/main" val="3580151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503DD-41E6-F548-B69F-6CCD4D0E52B9}" type="slidenum">
              <a:rPr lang="en-US" smtClean="0"/>
              <a:t>20</a:t>
            </a:fld>
            <a:endParaRPr lang="en-US"/>
          </a:p>
        </p:txBody>
      </p:sp>
    </p:spTree>
    <p:extLst>
      <p:ext uri="{BB962C8B-B14F-4D97-AF65-F5344CB8AC3E}">
        <p14:creationId xmlns:p14="http://schemas.microsoft.com/office/powerpoint/2010/main" val="86436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be discussing the Nisqually Watershed Hirst process as an example with a focus on the RCW 90.94 process and key decision points throughout.  Basically Provide a road map – what to expect.  </a:t>
            </a:r>
          </a:p>
          <a:p>
            <a:endParaRPr lang="en-US" dirty="0"/>
          </a:p>
          <a:p>
            <a:r>
              <a:rPr lang="en-US" dirty="0"/>
              <a:t>Nisqually Watershed different:  202 watershed, existing watershed plan, lead by local entity (only Tribal lead in WA state), For 203a Ecology is writing a new plan, informed by Committee.</a:t>
            </a:r>
          </a:p>
          <a:p>
            <a:endParaRPr lang="en-US" dirty="0"/>
          </a:p>
          <a:p>
            <a:r>
              <a:rPr lang="en-US" dirty="0"/>
              <a:t>All watersheds are different, but the Hirst process is fairly straightforward.</a:t>
            </a:r>
          </a:p>
          <a:p>
            <a:endParaRPr lang="en-US" dirty="0"/>
          </a:p>
          <a:p>
            <a:r>
              <a:rPr lang="en-US" dirty="0"/>
              <a:t>When we began this process in July of 2018 we were already sprinting toward the finish line.  Given the timeframe, there are things I’d do differently and the WRIA 11 PU would do differently, if we had 2-3 years to complete the process.</a:t>
            </a:r>
          </a:p>
        </p:txBody>
      </p:sp>
      <p:sp>
        <p:nvSpPr>
          <p:cNvPr id="4" name="Slide Number Placeholder 3"/>
          <p:cNvSpPr>
            <a:spLocks noGrp="1"/>
          </p:cNvSpPr>
          <p:nvPr>
            <p:ph type="sldNum" sz="quarter" idx="10"/>
          </p:nvPr>
        </p:nvSpPr>
        <p:spPr/>
        <p:txBody>
          <a:bodyPr/>
          <a:lstStyle/>
          <a:p>
            <a:fld id="{F8E503DD-41E6-F548-B69F-6CCD4D0E52B9}" type="slidenum">
              <a:rPr lang="en-US" smtClean="0"/>
              <a:t>2</a:t>
            </a:fld>
            <a:endParaRPr lang="en-US"/>
          </a:p>
        </p:txBody>
      </p:sp>
    </p:spTree>
    <p:extLst>
      <p:ext uri="{BB962C8B-B14F-4D97-AF65-F5344CB8AC3E}">
        <p14:creationId xmlns:p14="http://schemas.microsoft.com/office/powerpoint/2010/main" val="3945121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METHODs – provide context.  First decision – what method??</a:t>
            </a:r>
          </a:p>
          <a:p>
            <a:endParaRPr lang="en-US" dirty="0"/>
          </a:p>
          <a:p>
            <a:r>
              <a:rPr lang="en-US" dirty="0"/>
              <a:t>Indoor total for Thurston and Ecology is 150 gpd, of which 15 gpd (10%) is consumptive. </a:t>
            </a:r>
          </a:p>
          <a:p>
            <a:r>
              <a:rPr lang="en-US" dirty="0"/>
              <a:t>Indoor  Legal1080 of which 108gpd (10%)  is consumptive</a:t>
            </a:r>
          </a:p>
          <a:p>
            <a:r>
              <a:rPr lang="en-US" dirty="0"/>
              <a:t>Outdoor total Thurston – (doubled) 100, of which 80 gpd is consumptive</a:t>
            </a:r>
          </a:p>
          <a:p>
            <a:r>
              <a:rPr lang="en-US" dirty="0"/>
              <a:t>Outdoor total Ecology – 261 gpd total, of which 208 is consumptive</a:t>
            </a:r>
          </a:p>
          <a:p>
            <a:r>
              <a:rPr lang="en-US" dirty="0"/>
              <a:t>Outdoor legal -1920 of which 1536 is consumptive</a:t>
            </a:r>
          </a:p>
        </p:txBody>
      </p:sp>
      <p:sp>
        <p:nvSpPr>
          <p:cNvPr id="4" name="Slide Number Placeholder 3"/>
          <p:cNvSpPr>
            <a:spLocks noGrp="1"/>
          </p:cNvSpPr>
          <p:nvPr>
            <p:ph type="sldNum" sz="quarter" idx="10"/>
          </p:nvPr>
        </p:nvSpPr>
        <p:spPr/>
        <p:txBody>
          <a:bodyPr/>
          <a:lstStyle/>
          <a:p>
            <a:fld id="{F8E503DD-41E6-F548-B69F-6CCD4D0E52B9}" type="slidenum">
              <a:rPr lang="en-US" smtClean="0"/>
              <a:t>21</a:t>
            </a:fld>
            <a:endParaRPr lang="en-US"/>
          </a:p>
        </p:txBody>
      </p:sp>
    </p:spTree>
    <p:extLst>
      <p:ext uri="{BB962C8B-B14F-4D97-AF65-F5344CB8AC3E}">
        <p14:creationId xmlns:p14="http://schemas.microsoft.com/office/powerpoint/2010/main" val="1981576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503DD-41E6-F548-B69F-6CCD4D0E52B9}" type="slidenum">
              <a:rPr lang="en-US" smtClean="0"/>
              <a:t>22</a:t>
            </a:fld>
            <a:endParaRPr lang="en-US"/>
          </a:p>
        </p:txBody>
      </p:sp>
    </p:spTree>
    <p:extLst>
      <p:ext uri="{BB962C8B-B14F-4D97-AF65-F5344CB8AC3E}">
        <p14:creationId xmlns:p14="http://schemas.microsoft.com/office/powerpoint/2010/main" val="2861725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E503DD-41E6-F548-B69F-6CCD4D0E52B9}" type="slidenum">
              <a:rPr lang="en-US" smtClean="0"/>
              <a:t>23</a:t>
            </a:fld>
            <a:endParaRPr lang="en-US"/>
          </a:p>
        </p:txBody>
      </p:sp>
    </p:spTree>
    <p:extLst>
      <p:ext uri="{BB962C8B-B14F-4D97-AF65-F5344CB8AC3E}">
        <p14:creationId xmlns:p14="http://schemas.microsoft.com/office/powerpoint/2010/main" val="4164300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 – 1.03 cfs.  Viewed this as specific offsets in each sub-basin</a:t>
            </a:r>
          </a:p>
          <a:p>
            <a:r>
              <a:rPr lang="en-US" dirty="0"/>
              <a:t>Macro – 7.6 cfs.  Viewed this as a watershed-wide goal that would achieved in priority sub-basins for salmon recovery</a:t>
            </a:r>
          </a:p>
        </p:txBody>
      </p:sp>
      <p:sp>
        <p:nvSpPr>
          <p:cNvPr id="4" name="Slide Number Placeholder 3"/>
          <p:cNvSpPr>
            <a:spLocks noGrp="1"/>
          </p:cNvSpPr>
          <p:nvPr>
            <p:ph type="sldNum" sz="quarter" idx="10"/>
          </p:nvPr>
        </p:nvSpPr>
        <p:spPr/>
        <p:txBody>
          <a:bodyPr/>
          <a:lstStyle/>
          <a:p>
            <a:fld id="{F8E503DD-41E6-F548-B69F-6CCD4D0E52B9}" type="slidenum">
              <a:rPr lang="en-US" smtClean="0"/>
              <a:t>24</a:t>
            </a:fld>
            <a:endParaRPr lang="en-US"/>
          </a:p>
        </p:txBody>
      </p:sp>
    </p:spTree>
    <p:extLst>
      <p:ext uri="{BB962C8B-B14F-4D97-AF65-F5344CB8AC3E}">
        <p14:creationId xmlns:p14="http://schemas.microsoft.com/office/powerpoint/2010/main" val="611781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503DD-41E6-F548-B69F-6CCD4D0E52B9}" type="slidenum">
              <a:rPr lang="en-US" smtClean="0"/>
              <a:t>25</a:t>
            </a:fld>
            <a:endParaRPr lang="en-US"/>
          </a:p>
        </p:txBody>
      </p:sp>
    </p:spTree>
    <p:extLst>
      <p:ext uri="{BB962C8B-B14F-4D97-AF65-F5344CB8AC3E}">
        <p14:creationId xmlns:p14="http://schemas.microsoft.com/office/powerpoint/2010/main" val="1558465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and Actions – different for every WRIA</a:t>
            </a:r>
          </a:p>
          <a:p>
            <a:r>
              <a:rPr lang="en-US" dirty="0"/>
              <a:t>Reference May 30</a:t>
            </a:r>
            <a:r>
              <a:rPr lang="en-US" baseline="30000" dirty="0"/>
              <a:t>th</a:t>
            </a:r>
            <a:r>
              <a:rPr lang="en-US" dirty="0"/>
              <a:t> Webinar that provides an overview of project types</a:t>
            </a:r>
          </a:p>
          <a:p>
            <a:r>
              <a:rPr lang="en-US" dirty="0"/>
              <a:t>Technical staff will provide more detailed discussion and ideas of local projects</a:t>
            </a:r>
          </a:p>
          <a:p>
            <a:r>
              <a:rPr lang="en-US" dirty="0">
                <a:solidFill>
                  <a:srgbClr val="FF0000"/>
                </a:solidFill>
              </a:rPr>
              <a:t>NEB Guidance recommends tiering or prioritizing projects</a:t>
            </a:r>
          </a:p>
        </p:txBody>
      </p:sp>
      <p:sp>
        <p:nvSpPr>
          <p:cNvPr id="4" name="Slide Number Placeholder 3"/>
          <p:cNvSpPr>
            <a:spLocks noGrp="1"/>
          </p:cNvSpPr>
          <p:nvPr>
            <p:ph type="sldNum" sz="quarter" idx="5"/>
          </p:nvPr>
        </p:nvSpPr>
        <p:spPr/>
        <p:txBody>
          <a:bodyPr/>
          <a:lstStyle/>
          <a:p>
            <a:fld id="{F8E503DD-41E6-F548-B69F-6CCD4D0E52B9}" type="slidenum">
              <a:rPr lang="en-US" smtClean="0"/>
              <a:t>26</a:t>
            </a:fld>
            <a:endParaRPr lang="en-US"/>
          </a:p>
        </p:txBody>
      </p:sp>
    </p:spTree>
    <p:extLst>
      <p:ext uri="{BB962C8B-B14F-4D97-AF65-F5344CB8AC3E}">
        <p14:creationId xmlns:p14="http://schemas.microsoft.com/office/powerpoint/2010/main" val="933129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Nisqually Approach – Micro = sub-basin specific offset</a:t>
            </a:r>
          </a:p>
          <a:p>
            <a:r>
              <a:rPr lang="en-US" dirty="0"/>
              <a:t>Committee members bring projects to the table.  Committee “decision” is vetting projects and eventually prioritizing them for further development.  </a:t>
            </a:r>
          </a:p>
          <a:p>
            <a:r>
              <a:rPr lang="en-US" dirty="0"/>
              <a:t>No Technical Support team – as offered to the WREC.  Key decision of Committee will be which projects move forward with initial feasibility study.</a:t>
            </a:r>
          </a:p>
        </p:txBody>
      </p:sp>
      <p:sp>
        <p:nvSpPr>
          <p:cNvPr id="4" name="Slide Number Placeholder 3"/>
          <p:cNvSpPr>
            <a:spLocks noGrp="1"/>
          </p:cNvSpPr>
          <p:nvPr>
            <p:ph type="sldNum" sz="quarter" idx="10"/>
          </p:nvPr>
        </p:nvSpPr>
        <p:spPr/>
        <p:txBody>
          <a:bodyPr/>
          <a:lstStyle/>
          <a:p>
            <a:fld id="{F8E503DD-41E6-F548-B69F-6CCD4D0E52B9}" type="slidenum">
              <a:rPr lang="en-US" smtClean="0"/>
              <a:t>27</a:t>
            </a:fld>
            <a:endParaRPr lang="en-US"/>
          </a:p>
        </p:txBody>
      </p:sp>
    </p:spTree>
    <p:extLst>
      <p:ext uri="{BB962C8B-B14F-4D97-AF65-F5344CB8AC3E}">
        <p14:creationId xmlns:p14="http://schemas.microsoft.com/office/powerpoint/2010/main" val="3840780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way we manage forests.  Manage forests to result in more mature forest stands.  VELMA model has been used in the Nisqually to show this has water quantity benefits.  Market currently works with 40 year rotation.  Ecosystem based rotations are 60-80 years.</a:t>
            </a:r>
          </a:p>
          <a:p>
            <a:endParaRPr lang="en-US" dirty="0"/>
          </a:p>
          <a:p>
            <a:r>
              <a:rPr lang="en-US" dirty="0"/>
              <a:t>Ohop Creek – piezometer data since 2009 shows there are streamflow benefits from large scale floodplain and riparian restoration projects</a:t>
            </a:r>
          </a:p>
          <a:p>
            <a:endParaRPr lang="en-US" dirty="0"/>
          </a:p>
          <a:p>
            <a:r>
              <a:rPr lang="en-US" dirty="0"/>
              <a:t>Macro Mitigation (or NEB) focused on the Mashel River – high priority for salmon recovery.  95% of the flow benefits, but very little expected growth.</a:t>
            </a:r>
          </a:p>
          <a:p>
            <a:endParaRPr lang="en-US" dirty="0"/>
          </a:p>
        </p:txBody>
      </p:sp>
      <p:sp>
        <p:nvSpPr>
          <p:cNvPr id="4" name="Slide Number Placeholder 3"/>
          <p:cNvSpPr>
            <a:spLocks noGrp="1"/>
          </p:cNvSpPr>
          <p:nvPr>
            <p:ph type="sldNum" sz="quarter" idx="10"/>
          </p:nvPr>
        </p:nvSpPr>
        <p:spPr/>
        <p:txBody>
          <a:bodyPr/>
          <a:lstStyle/>
          <a:p>
            <a:fld id="{F8E503DD-41E6-F548-B69F-6CCD4D0E52B9}" type="slidenum">
              <a:rPr lang="en-US" smtClean="0"/>
              <a:t>28</a:t>
            </a:fld>
            <a:endParaRPr lang="en-US"/>
          </a:p>
        </p:txBody>
      </p:sp>
    </p:spTree>
    <p:extLst>
      <p:ext uri="{BB962C8B-B14F-4D97-AF65-F5344CB8AC3E}">
        <p14:creationId xmlns:p14="http://schemas.microsoft.com/office/powerpoint/2010/main" val="2174528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Learned - Start the conversation early in the process – we found that the salmon recovery folks and the water resource engineers speak VERY DIFFERENT LANGUAGES</a:t>
            </a:r>
          </a:p>
          <a:p>
            <a:endParaRPr lang="en-US" dirty="0"/>
          </a:p>
          <a:p>
            <a:r>
              <a:rPr lang="en-US" dirty="0"/>
              <a:t>Example in Nisqually – Salmon Recovery – strategic initiatives – don’t look simply at streamflow.   PU requested a list of their priority projects ranked by greatest benefit for instream flow.  Salmon Recovery Projects aren’t scoped at a level of detail required for this effort until they are funded.</a:t>
            </a:r>
          </a:p>
          <a:p>
            <a:endParaRPr lang="en-US" dirty="0"/>
          </a:p>
          <a:p>
            <a:r>
              <a:rPr lang="en-US" dirty="0"/>
              <a:t>*** Understand your planners are already coordinating with Lead Entities.  Ask chair to speak about how they are coordinating with LEs.</a:t>
            </a:r>
          </a:p>
        </p:txBody>
      </p:sp>
      <p:sp>
        <p:nvSpPr>
          <p:cNvPr id="4" name="Slide Number Placeholder 3"/>
          <p:cNvSpPr>
            <a:spLocks noGrp="1"/>
          </p:cNvSpPr>
          <p:nvPr>
            <p:ph type="sldNum" sz="quarter" idx="5"/>
          </p:nvPr>
        </p:nvSpPr>
        <p:spPr/>
        <p:txBody>
          <a:bodyPr/>
          <a:lstStyle/>
          <a:p>
            <a:fld id="{F8E503DD-41E6-F548-B69F-6CCD4D0E52B9}" type="slidenum">
              <a:rPr lang="en-US" smtClean="0"/>
              <a:t>29</a:t>
            </a:fld>
            <a:endParaRPr lang="en-US"/>
          </a:p>
        </p:txBody>
      </p:sp>
    </p:spTree>
    <p:extLst>
      <p:ext uri="{BB962C8B-B14F-4D97-AF65-F5344CB8AC3E}">
        <p14:creationId xmlns:p14="http://schemas.microsoft.com/office/powerpoint/2010/main" val="2106313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Salmon recovery projects that are part of a strategic initiative typically wait until project funding is available before the project is fully developed and designed.  Therefore, the requirements for specific project evaluation were not met.</a:t>
            </a:r>
          </a:p>
        </p:txBody>
      </p:sp>
      <p:sp>
        <p:nvSpPr>
          <p:cNvPr id="4" name="Slide Number Placeholder 3"/>
          <p:cNvSpPr>
            <a:spLocks noGrp="1"/>
          </p:cNvSpPr>
          <p:nvPr>
            <p:ph type="sldNum" sz="quarter" idx="10"/>
          </p:nvPr>
        </p:nvSpPr>
        <p:spPr/>
        <p:txBody>
          <a:bodyPr/>
          <a:lstStyle/>
          <a:p>
            <a:fld id="{F8E503DD-41E6-F548-B69F-6CCD4D0E52B9}" type="slidenum">
              <a:rPr lang="en-US" smtClean="0"/>
              <a:t>30</a:t>
            </a:fld>
            <a:endParaRPr lang="en-US"/>
          </a:p>
        </p:txBody>
      </p:sp>
    </p:spTree>
    <p:extLst>
      <p:ext uri="{BB962C8B-B14F-4D97-AF65-F5344CB8AC3E}">
        <p14:creationId xmlns:p14="http://schemas.microsoft.com/office/powerpoint/2010/main" val="8680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watersheds are different</a:t>
            </a:r>
          </a:p>
        </p:txBody>
      </p:sp>
      <p:sp>
        <p:nvSpPr>
          <p:cNvPr id="4" name="Slide Number Placeholder 3"/>
          <p:cNvSpPr>
            <a:spLocks noGrp="1"/>
          </p:cNvSpPr>
          <p:nvPr>
            <p:ph type="sldNum" sz="quarter" idx="5"/>
          </p:nvPr>
        </p:nvSpPr>
        <p:spPr/>
        <p:txBody>
          <a:bodyPr/>
          <a:lstStyle/>
          <a:p>
            <a:fld id="{F8E503DD-41E6-F548-B69F-6CCD4D0E52B9}" type="slidenum">
              <a:rPr lang="en-US" smtClean="0"/>
              <a:t>4</a:t>
            </a:fld>
            <a:endParaRPr lang="en-US"/>
          </a:p>
        </p:txBody>
      </p:sp>
    </p:spTree>
    <p:extLst>
      <p:ext uri="{BB962C8B-B14F-4D97-AF65-F5344CB8AC3E}">
        <p14:creationId xmlns:p14="http://schemas.microsoft.com/office/powerpoint/2010/main" val="2454296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503DD-41E6-F548-B69F-6CCD4D0E52B9}" type="slidenum">
              <a:rPr lang="en-US" smtClean="0"/>
              <a:t>33</a:t>
            </a:fld>
            <a:endParaRPr lang="en-US"/>
          </a:p>
        </p:txBody>
      </p:sp>
    </p:spTree>
    <p:extLst>
      <p:ext uri="{BB962C8B-B14F-4D97-AF65-F5344CB8AC3E}">
        <p14:creationId xmlns:p14="http://schemas.microsoft.com/office/powerpoint/2010/main" val="4236072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Interim NEB </a:t>
            </a:r>
            <a:r>
              <a:rPr lang="en-US" dirty="0" err="1"/>
              <a:t>guiance</a:t>
            </a:r>
            <a:endParaRPr lang="en-US" dirty="0"/>
          </a:p>
        </p:txBody>
      </p:sp>
      <p:sp>
        <p:nvSpPr>
          <p:cNvPr id="4" name="Slide Number Placeholder 3"/>
          <p:cNvSpPr>
            <a:spLocks noGrp="1"/>
          </p:cNvSpPr>
          <p:nvPr>
            <p:ph type="sldNum" sz="quarter" idx="5"/>
          </p:nvPr>
        </p:nvSpPr>
        <p:spPr/>
        <p:txBody>
          <a:bodyPr/>
          <a:lstStyle/>
          <a:p>
            <a:fld id="{F8E503DD-41E6-F548-B69F-6CCD4D0E52B9}" type="slidenum">
              <a:rPr lang="en-US" smtClean="0"/>
              <a:t>34</a:t>
            </a:fld>
            <a:endParaRPr lang="en-US"/>
          </a:p>
        </p:txBody>
      </p:sp>
    </p:spTree>
    <p:extLst>
      <p:ext uri="{BB962C8B-B14F-4D97-AF65-F5344CB8AC3E}">
        <p14:creationId xmlns:p14="http://schemas.microsoft.com/office/powerpoint/2010/main" val="1646192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Ecology’s Technical Review of the Nisqually Hirst Response, they cite this WRIA 11 PU statement and a Dec 3, 2018  conversation with Ecology that provided some deference regarding the thoroughness of projects in the Plan Addendum, and suggested it would be acceptable that mitigation strategy elements require additional development after plan adoption..  </a:t>
            </a:r>
          </a:p>
        </p:txBody>
      </p:sp>
      <p:sp>
        <p:nvSpPr>
          <p:cNvPr id="4" name="Slide Number Placeholder 3"/>
          <p:cNvSpPr>
            <a:spLocks noGrp="1"/>
          </p:cNvSpPr>
          <p:nvPr>
            <p:ph type="sldNum" sz="quarter" idx="5"/>
          </p:nvPr>
        </p:nvSpPr>
        <p:spPr/>
        <p:txBody>
          <a:bodyPr/>
          <a:lstStyle/>
          <a:p>
            <a:fld id="{F8E503DD-41E6-F548-B69F-6CCD4D0E52B9}" type="slidenum">
              <a:rPr lang="en-US" smtClean="0"/>
              <a:t>35</a:t>
            </a:fld>
            <a:endParaRPr lang="en-US"/>
          </a:p>
        </p:txBody>
      </p:sp>
    </p:spTree>
    <p:extLst>
      <p:ext uri="{BB962C8B-B14F-4D97-AF65-F5344CB8AC3E}">
        <p14:creationId xmlns:p14="http://schemas.microsoft.com/office/powerpoint/2010/main" val="307434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reporting:</a:t>
            </a:r>
          </a:p>
          <a:p>
            <a:r>
              <a:rPr lang="en-US" dirty="0"/>
              <a:t>Implementation actions to date</a:t>
            </a:r>
          </a:p>
          <a:p>
            <a:r>
              <a:rPr lang="en-US" dirty="0"/>
              <a:t>Changes in approach</a:t>
            </a:r>
          </a:p>
          <a:p>
            <a:r>
              <a:rPr lang="en-US" dirty="0"/>
              <a:t>Implementation challenges resulting in a change to the approach</a:t>
            </a:r>
          </a:p>
          <a:p>
            <a:r>
              <a:rPr lang="en-US" dirty="0"/>
              <a:t>Specific Information regarding Tier 1 Actions.</a:t>
            </a:r>
          </a:p>
          <a:p>
            <a:r>
              <a:rPr lang="en-US" dirty="0"/>
              <a:t>Yelm Offset Action 1 – YELM WR and connecting new development in UGA to city water</a:t>
            </a:r>
          </a:p>
          <a:p>
            <a:r>
              <a:rPr lang="en-US" dirty="0"/>
              <a:t>Water Right Acquisition</a:t>
            </a:r>
          </a:p>
          <a:p>
            <a:r>
              <a:rPr lang="en-US" dirty="0"/>
              <a:t>Yelm Offset Action 2 (connect exiting PE wells in service area to city water)</a:t>
            </a:r>
          </a:p>
          <a:p>
            <a:r>
              <a:rPr lang="en-US" dirty="0"/>
              <a:t>MAR</a:t>
            </a:r>
          </a:p>
          <a:p>
            <a:r>
              <a:rPr lang="en-US" dirty="0"/>
              <a:t>Ohop Phase IV Floodplain Restoration and Protection</a:t>
            </a:r>
          </a:p>
        </p:txBody>
      </p:sp>
      <p:sp>
        <p:nvSpPr>
          <p:cNvPr id="4" name="Slide Number Placeholder 3"/>
          <p:cNvSpPr>
            <a:spLocks noGrp="1"/>
          </p:cNvSpPr>
          <p:nvPr>
            <p:ph type="sldNum" sz="quarter" idx="10"/>
          </p:nvPr>
        </p:nvSpPr>
        <p:spPr/>
        <p:txBody>
          <a:bodyPr/>
          <a:lstStyle/>
          <a:p>
            <a:fld id="{F8E503DD-41E6-F548-B69F-6CCD4D0E52B9}" type="slidenum">
              <a:rPr lang="en-US" smtClean="0"/>
              <a:t>36</a:t>
            </a:fld>
            <a:endParaRPr lang="en-US"/>
          </a:p>
        </p:txBody>
      </p:sp>
    </p:spTree>
    <p:extLst>
      <p:ext uri="{BB962C8B-B14F-4D97-AF65-F5344CB8AC3E}">
        <p14:creationId xmlns:p14="http://schemas.microsoft.com/office/powerpoint/2010/main" val="3082787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running out of time – these were not well developed, and we did not have a technical team to assist.  Each County, Tribe’s salmon recovery people, some cities identified projects in which they had interest.  Many were multiple benefit projects and the Nisqually PU feels strongly that multiple benefit projects provide the greatest NEB</a:t>
            </a:r>
          </a:p>
          <a:p>
            <a:r>
              <a:rPr lang="en-US" dirty="0"/>
              <a:t>Still needed quantification/development to be Grant Ready</a:t>
            </a:r>
          </a:p>
        </p:txBody>
      </p:sp>
      <p:sp>
        <p:nvSpPr>
          <p:cNvPr id="4" name="Slide Number Placeholder 3"/>
          <p:cNvSpPr>
            <a:spLocks noGrp="1"/>
          </p:cNvSpPr>
          <p:nvPr>
            <p:ph type="sldNum" sz="quarter" idx="5"/>
          </p:nvPr>
        </p:nvSpPr>
        <p:spPr/>
        <p:txBody>
          <a:bodyPr/>
          <a:lstStyle/>
          <a:p>
            <a:fld id="{F8E503DD-41E6-F548-B69F-6CCD4D0E52B9}" type="slidenum">
              <a:rPr lang="en-US" smtClean="0"/>
              <a:t>37</a:t>
            </a:fld>
            <a:endParaRPr lang="en-US"/>
          </a:p>
        </p:txBody>
      </p:sp>
    </p:spTree>
    <p:extLst>
      <p:ext uri="{BB962C8B-B14F-4D97-AF65-F5344CB8AC3E}">
        <p14:creationId xmlns:p14="http://schemas.microsoft.com/office/powerpoint/2010/main" val="3985089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WRE Committee will have the time to evaluate projects prior to adoption.  A major decision point for the committee will be in prioritizing projects for further evaluation by the Technical Team.  </a:t>
            </a:r>
          </a:p>
        </p:txBody>
      </p:sp>
      <p:sp>
        <p:nvSpPr>
          <p:cNvPr id="4" name="Slide Number Placeholder 3"/>
          <p:cNvSpPr>
            <a:spLocks noGrp="1"/>
          </p:cNvSpPr>
          <p:nvPr>
            <p:ph type="sldNum" sz="quarter" idx="10"/>
          </p:nvPr>
        </p:nvSpPr>
        <p:spPr/>
        <p:txBody>
          <a:bodyPr/>
          <a:lstStyle/>
          <a:p>
            <a:fld id="{F8E503DD-41E6-F548-B69F-6CCD4D0E52B9}" type="slidenum">
              <a:rPr lang="en-US" smtClean="0"/>
              <a:t>38</a:t>
            </a:fld>
            <a:endParaRPr lang="en-US"/>
          </a:p>
        </p:txBody>
      </p:sp>
    </p:spTree>
    <p:extLst>
      <p:ext uri="{BB962C8B-B14F-4D97-AF65-F5344CB8AC3E}">
        <p14:creationId xmlns:p14="http://schemas.microsoft.com/office/powerpoint/2010/main" val="2707301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E503DD-41E6-F548-B69F-6CCD4D0E52B9}" type="slidenum">
              <a:rPr lang="en-US" smtClean="0"/>
              <a:t>39</a:t>
            </a:fld>
            <a:endParaRPr lang="en-US"/>
          </a:p>
        </p:txBody>
      </p:sp>
    </p:spTree>
    <p:extLst>
      <p:ext uri="{BB962C8B-B14F-4D97-AF65-F5344CB8AC3E}">
        <p14:creationId xmlns:p14="http://schemas.microsoft.com/office/powerpoint/2010/main" val="2816514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5"/>
          </p:nvPr>
        </p:nvSpPr>
        <p:spPr/>
        <p:txBody>
          <a:bodyPr/>
          <a:lstStyle/>
          <a:p>
            <a:fld id="{F8E503DD-41E6-F548-B69F-6CCD4D0E52B9}" type="slidenum">
              <a:rPr lang="en-US" smtClean="0"/>
              <a:t>40</a:t>
            </a:fld>
            <a:endParaRPr lang="en-US"/>
          </a:p>
        </p:txBody>
      </p:sp>
    </p:spTree>
    <p:extLst>
      <p:ext uri="{BB962C8B-B14F-4D97-AF65-F5344CB8AC3E}">
        <p14:creationId xmlns:p14="http://schemas.microsoft.com/office/powerpoint/2010/main" val="11328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started this planning process in July of 2018, and had 6 months to complete it, the stakeholders in the Nisqually had already developed trust and dealt with relationships and positions.  We’ve been working together for 30 years.</a:t>
            </a:r>
          </a:p>
          <a:p>
            <a:r>
              <a:rPr lang="en-US" dirty="0"/>
              <a:t>1974 Boldt decision recognized Treaty Rights.  Billy Frank.  Commissioner Karen </a:t>
            </a:r>
            <a:r>
              <a:rPr lang="en-US" dirty="0" err="1"/>
              <a:t>Fraiser</a:t>
            </a:r>
            <a:r>
              <a:rPr lang="en-US" dirty="0"/>
              <a:t> and </a:t>
            </a:r>
            <a:r>
              <a:rPr lang="en-US" dirty="0" err="1"/>
              <a:t>Bily</a:t>
            </a:r>
            <a:r>
              <a:rPr lang="en-US" dirty="0"/>
              <a:t> Frank and others formed Nisqually River Council in 1987 – Oldest Water Council west of Missis</a:t>
            </a:r>
          </a:p>
          <a:p>
            <a:r>
              <a:rPr lang="en-US" dirty="0"/>
              <a:t>Developed amazing relationships and trust and the ability to work together on difficult issues.  Issue of Water, Nexus between Growth management and water – very difficult issue, but the Nisqually was in a good position.</a:t>
            </a:r>
          </a:p>
          <a:p>
            <a:endParaRPr lang="en-US" dirty="0"/>
          </a:p>
          <a:p>
            <a:r>
              <a:rPr lang="en-US" dirty="0"/>
              <a:t>How did we do it – focus on legislation, micro and macro mitigation concepts</a:t>
            </a:r>
          </a:p>
          <a:p>
            <a:endParaRPr lang="en-US" dirty="0"/>
          </a:p>
        </p:txBody>
      </p:sp>
      <p:sp>
        <p:nvSpPr>
          <p:cNvPr id="4" name="Slide Number Placeholder 3"/>
          <p:cNvSpPr>
            <a:spLocks noGrp="1"/>
          </p:cNvSpPr>
          <p:nvPr>
            <p:ph type="sldNum" sz="quarter" idx="10"/>
          </p:nvPr>
        </p:nvSpPr>
        <p:spPr/>
        <p:txBody>
          <a:bodyPr/>
          <a:lstStyle/>
          <a:p>
            <a:fld id="{F8E503DD-41E6-F548-B69F-6CCD4D0E52B9}" type="slidenum">
              <a:rPr lang="en-US" smtClean="0"/>
              <a:t>5</a:t>
            </a:fld>
            <a:endParaRPr lang="en-US"/>
          </a:p>
        </p:txBody>
      </p:sp>
    </p:spTree>
    <p:extLst>
      <p:ext uri="{BB962C8B-B14F-4D97-AF65-F5344CB8AC3E}">
        <p14:creationId xmlns:p14="http://schemas.microsoft.com/office/powerpoint/2010/main" val="764287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E503DD-41E6-F548-B69F-6CCD4D0E52B9}" type="slidenum">
              <a:rPr lang="en-US" smtClean="0"/>
              <a:t>6</a:t>
            </a:fld>
            <a:endParaRPr lang="en-US"/>
          </a:p>
        </p:txBody>
      </p:sp>
    </p:spTree>
    <p:extLst>
      <p:ext uri="{BB962C8B-B14F-4D97-AF65-F5344CB8AC3E}">
        <p14:creationId xmlns:p14="http://schemas.microsoft.com/office/powerpoint/2010/main" val="86614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 WRIA 11 used interim NEB guidance, 203 watersheds will use final NEB guidance</a:t>
            </a:r>
          </a:p>
        </p:txBody>
      </p:sp>
      <p:sp>
        <p:nvSpPr>
          <p:cNvPr id="4" name="Slide Number Placeholder 3"/>
          <p:cNvSpPr>
            <a:spLocks noGrp="1"/>
          </p:cNvSpPr>
          <p:nvPr>
            <p:ph type="sldNum" sz="quarter" idx="10"/>
          </p:nvPr>
        </p:nvSpPr>
        <p:spPr/>
        <p:txBody>
          <a:bodyPr/>
          <a:lstStyle/>
          <a:p>
            <a:fld id="{F8E503DD-41E6-F548-B69F-6CCD4D0E52B9}" type="slidenum">
              <a:rPr lang="en-US" smtClean="0"/>
              <a:t>7</a:t>
            </a:fld>
            <a:endParaRPr lang="en-US"/>
          </a:p>
        </p:txBody>
      </p:sp>
    </p:spTree>
    <p:extLst>
      <p:ext uri="{BB962C8B-B14F-4D97-AF65-F5344CB8AC3E}">
        <p14:creationId xmlns:p14="http://schemas.microsoft.com/office/powerpoint/2010/main" val="263384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may comprises a Committee decision.</a:t>
            </a:r>
          </a:p>
        </p:txBody>
      </p:sp>
      <p:sp>
        <p:nvSpPr>
          <p:cNvPr id="4" name="Slide Number Placeholder 3"/>
          <p:cNvSpPr>
            <a:spLocks noGrp="1"/>
          </p:cNvSpPr>
          <p:nvPr>
            <p:ph type="sldNum" sz="quarter" idx="5"/>
          </p:nvPr>
        </p:nvSpPr>
        <p:spPr/>
        <p:txBody>
          <a:bodyPr/>
          <a:lstStyle/>
          <a:p>
            <a:fld id="{F8E503DD-41E6-F548-B69F-6CCD4D0E52B9}" type="slidenum">
              <a:rPr lang="en-US" smtClean="0"/>
              <a:t>8</a:t>
            </a:fld>
            <a:endParaRPr lang="en-US"/>
          </a:p>
        </p:txBody>
      </p:sp>
    </p:spTree>
    <p:extLst>
      <p:ext uri="{BB962C8B-B14F-4D97-AF65-F5344CB8AC3E}">
        <p14:creationId xmlns:p14="http://schemas.microsoft.com/office/powerpoint/2010/main" val="141587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LEARNED</a:t>
            </a:r>
          </a:p>
          <a:p>
            <a:r>
              <a:rPr lang="en-US" dirty="0"/>
              <a:t>Looking back – should have focused on #5 and #6 – very small quantity of water</a:t>
            </a:r>
          </a:p>
          <a:p>
            <a:r>
              <a:rPr lang="en-US" dirty="0"/>
              <a:t>To give you perspective:  show LSR slide here</a:t>
            </a:r>
          </a:p>
        </p:txBody>
      </p:sp>
      <p:sp>
        <p:nvSpPr>
          <p:cNvPr id="4" name="Slide Number Placeholder 3"/>
          <p:cNvSpPr>
            <a:spLocks noGrp="1"/>
          </p:cNvSpPr>
          <p:nvPr>
            <p:ph type="sldNum" sz="quarter" idx="5"/>
          </p:nvPr>
        </p:nvSpPr>
        <p:spPr/>
        <p:txBody>
          <a:bodyPr/>
          <a:lstStyle/>
          <a:p>
            <a:fld id="{F8E503DD-41E6-F548-B69F-6CCD4D0E52B9}" type="slidenum">
              <a:rPr lang="en-US" smtClean="0"/>
              <a:t>9</a:t>
            </a:fld>
            <a:endParaRPr lang="en-US"/>
          </a:p>
        </p:txBody>
      </p:sp>
    </p:spTree>
    <p:extLst>
      <p:ext uri="{BB962C8B-B14F-4D97-AF65-F5344CB8AC3E}">
        <p14:creationId xmlns:p14="http://schemas.microsoft.com/office/powerpoint/2010/main" val="38627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Perspective – don’t get caught up in the consumptive use estimates.</a:t>
            </a:r>
          </a:p>
        </p:txBody>
      </p:sp>
      <p:sp>
        <p:nvSpPr>
          <p:cNvPr id="4" name="Slide Number Placeholder 3"/>
          <p:cNvSpPr>
            <a:spLocks noGrp="1"/>
          </p:cNvSpPr>
          <p:nvPr>
            <p:ph type="sldNum" sz="quarter" idx="5"/>
          </p:nvPr>
        </p:nvSpPr>
        <p:spPr/>
        <p:txBody>
          <a:bodyPr/>
          <a:lstStyle/>
          <a:p>
            <a:fld id="{F8E503DD-41E6-F548-B69F-6CCD4D0E52B9}" type="slidenum">
              <a:rPr lang="en-US" smtClean="0"/>
              <a:t>10</a:t>
            </a:fld>
            <a:endParaRPr lang="en-US"/>
          </a:p>
        </p:txBody>
      </p:sp>
    </p:spTree>
    <p:extLst>
      <p:ext uri="{BB962C8B-B14F-4D97-AF65-F5344CB8AC3E}">
        <p14:creationId xmlns:p14="http://schemas.microsoft.com/office/powerpoint/2010/main" val="135315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0ED7-74F8-4D0D-84B4-894F9A119D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6BF60-48CF-40F9-ABD2-341E5403B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465A75-0F7B-45EC-AD4F-7362D376F365}"/>
              </a:ext>
            </a:extLst>
          </p:cNvPr>
          <p:cNvSpPr>
            <a:spLocks noGrp="1"/>
          </p:cNvSpPr>
          <p:nvPr>
            <p:ph type="dt" sz="half" idx="10"/>
          </p:nvPr>
        </p:nvSpPr>
        <p:spPr/>
        <p:txBody>
          <a:bodyPr/>
          <a:lstStyle/>
          <a:p>
            <a:fld id="{8C47E606-FAF5-4E8F-9CC1-D22AB1D80CF8}" type="datetimeFigureOut">
              <a:rPr lang="en-US" smtClean="0"/>
              <a:t>7/26/2019</a:t>
            </a:fld>
            <a:endParaRPr lang="en-US"/>
          </a:p>
        </p:txBody>
      </p:sp>
      <p:sp>
        <p:nvSpPr>
          <p:cNvPr id="5" name="Footer Placeholder 4">
            <a:extLst>
              <a:ext uri="{FF2B5EF4-FFF2-40B4-BE49-F238E27FC236}">
                <a16:creationId xmlns:a16="http://schemas.microsoft.com/office/drawing/2014/main" id="{C38D996D-2021-40C9-BBB5-323F6E88A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5C0A9-85B4-46CB-AF24-212F1FAC5431}"/>
              </a:ext>
            </a:extLst>
          </p:cNvPr>
          <p:cNvSpPr>
            <a:spLocks noGrp="1"/>
          </p:cNvSpPr>
          <p:nvPr>
            <p:ph type="sldNum" sz="quarter" idx="12"/>
          </p:nvPr>
        </p:nvSpPr>
        <p:spPr/>
        <p:txBody>
          <a:bodyPr/>
          <a:lstStyle/>
          <a:p>
            <a:fld id="{89D40BE3-C7D3-405E-B14F-AFCEB51507BF}" type="slidenum">
              <a:rPr lang="en-US" smtClean="0"/>
              <a:t>‹#›</a:t>
            </a:fld>
            <a:endParaRPr lang="en-US"/>
          </a:p>
        </p:txBody>
      </p:sp>
    </p:spTree>
    <p:extLst>
      <p:ext uri="{BB962C8B-B14F-4D97-AF65-F5344CB8AC3E}">
        <p14:creationId xmlns:p14="http://schemas.microsoft.com/office/powerpoint/2010/main" val="167522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F746-7918-4430-A143-9BF51B87A0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2D41EA-2A71-4FAD-8278-23D23532C7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2682E-006D-4FBA-BF3C-756DCFBC8142}"/>
              </a:ext>
            </a:extLst>
          </p:cNvPr>
          <p:cNvSpPr>
            <a:spLocks noGrp="1"/>
          </p:cNvSpPr>
          <p:nvPr>
            <p:ph type="dt" sz="half" idx="10"/>
          </p:nvPr>
        </p:nvSpPr>
        <p:spPr/>
        <p:txBody>
          <a:bodyPr/>
          <a:lstStyle/>
          <a:p>
            <a:fld id="{8C47E606-FAF5-4E8F-9CC1-D22AB1D80CF8}" type="datetimeFigureOut">
              <a:rPr lang="en-US" smtClean="0"/>
              <a:t>7/26/2019</a:t>
            </a:fld>
            <a:endParaRPr lang="en-US"/>
          </a:p>
        </p:txBody>
      </p:sp>
      <p:sp>
        <p:nvSpPr>
          <p:cNvPr id="5" name="Footer Placeholder 4">
            <a:extLst>
              <a:ext uri="{FF2B5EF4-FFF2-40B4-BE49-F238E27FC236}">
                <a16:creationId xmlns:a16="http://schemas.microsoft.com/office/drawing/2014/main" id="{2F1CE3EE-EF3C-42AB-B1C4-70B950D67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5D21D-5492-4BB0-920E-6C34DA9392D0}"/>
              </a:ext>
            </a:extLst>
          </p:cNvPr>
          <p:cNvSpPr>
            <a:spLocks noGrp="1"/>
          </p:cNvSpPr>
          <p:nvPr>
            <p:ph type="sldNum" sz="quarter" idx="12"/>
          </p:nvPr>
        </p:nvSpPr>
        <p:spPr/>
        <p:txBody>
          <a:bodyPr/>
          <a:lstStyle/>
          <a:p>
            <a:fld id="{89D40BE3-C7D3-405E-B14F-AFCEB51507BF}" type="slidenum">
              <a:rPr lang="en-US" smtClean="0"/>
              <a:t>‹#›</a:t>
            </a:fld>
            <a:endParaRPr lang="en-US"/>
          </a:p>
        </p:txBody>
      </p:sp>
    </p:spTree>
    <p:extLst>
      <p:ext uri="{BB962C8B-B14F-4D97-AF65-F5344CB8AC3E}">
        <p14:creationId xmlns:p14="http://schemas.microsoft.com/office/powerpoint/2010/main" val="71432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C0199B-C103-4D20-B84B-A6FB069855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F1F3EE-99C4-4710-988F-A2DA4576CE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2035E-FEEB-4804-928A-29D195C597BD}"/>
              </a:ext>
            </a:extLst>
          </p:cNvPr>
          <p:cNvSpPr>
            <a:spLocks noGrp="1"/>
          </p:cNvSpPr>
          <p:nvPr>
            <p:ph type="dt" sz="half" idx="10"/>
          </p:nvPr>
        </p:nvSpPr>
        <p:spPr/>
        <p:txBody>
          <a:bodyPr/>
          <a:lstStyle/>
          <a:p>
            <a:fld id="{8C47E606-FAF5-4E8F-9CC1-D22AB1D80CF8}" type="datetimeFigureOut">
              <a:rPr lang="en-US" smtClean="0"/>
              <a:t>7/26/2019</a:t>
            </a:fld>
            <a:endParaRPr lang="en-US"/>
          </a:p>
        </p:txBody>
      </p:sp>
      <p:sp>
        <p:nvSpPr>
          <p:cNvPr id="5" name="Footer Placeholder 4">
            <a:extLst>
              <a:ext uri="{FF2B5EF4-FFF2-40B4-BE49-F238E27FC236}">
                <a16:creationId xmlns:a16="http://schemas.microsoft.com/office/drawing/2014/main" id="{03109B7E-5D85-4C78-B932-7347BCCA5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8AAEB-607F-458A-844A-C608F61F4200}"/>
              </a:ext>
            </a:extLst>
          </p:cNvPr>
          <p:cNvSpPr>
            <a:spLocks noGrp="1"/>
          </p:cNvSpPr>
          <p:nvPr>
            <p:ph type="sldNum" sz="quarter" idx="12"/>
          </p:nvPr>
        </p:nvSpPr>
        <p:spPr/>
        <p:txBody>
          <a:bodyPr/>
          <a:lstStyle/>
          <a:p>
            <a:fld id="{89D40BE3-C7D3-405E-B14F-AFCEB51507BF}" type="slidenum">
              <a:rPr lang="en-US" smtClean="0"/>
              <a:t>‹#›</a:t>
            </a:fld>
            <a:endParaRPr lang="en-US"/>
          </a:p>
        </p:txBody>
      </p:sp>
    </p:spTree>
    <p:extLst>
      <p:ext uri="{BB962C8B-B14F-4D97-AF65-F5344CB8AC3E}">
        <p14:creationId xmlns:p14="http://schemas.microsoft.com/office/powerpoint/2010/main" val="180041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E48C-8A82-41B7-B67D-AEF29DC44A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5ABE2A-101B-4AA4-BE03-2C5D236788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8157D-D739-4F2A-A0CC-06E4F1A9424D}"/>
              </a:ext>
            </a:extLst>
          </p:cNvPr>
          <p:cNvSpPr>
            <a:spLocks noGrp="1"/>
          </p:cNvSpPr>
          <p:nvPr>
            <p:ph type="dt" sz="half" idx="10"/>
          </p:nvPr>
        </p:nvSpPr>
        <p:spPr/>
        <p:txBody>
          <a:bodyPr/>
          <a:lstStyle/>
          <a:p>
            <a:fld id="{8C47E606-FAF5-4E8F-9CC1-D22AB1D80CF8}" type="datetimeFigureOut">
              <a:rPr lang="en-US" smtClean="0"/>
              <a:t>7/26/2019</a:t>
            </a:fld>
            <a:endParaRPr lang="en-US"/>
          </a:p>
        </p:txBody>
      </p:sp>
      <p:sp>
        <p:nvSpPr>
          <p:cNvPr id="5" name="Footer Placeholder 4">
            <a:extLst>
              <a:ext uri="{FF2B5EF4-FFF2-40B4-BE49-F238E27FC236}">
                <a16:creationId xmlns:a16="http://schemas.microsoft.com/office/drawing/2014/main" id="{792639A3-F04A-43B2-A744-B8B30EB67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7D225-D377-4D40-B3B6-26A46AD6562F}"/>
              </a:ext>
            </a:extLst>
          </p:cNvPr>
          <p:cNvSpPr>
            <a:spLocks noGrp="1"/>
          </p:cNvSpPr>
          <p:nvPr>
            <p:ph type="sldNum" sz="quarter" idx="12"/>
          </p:nvPr>
        </p:nvSpPr>
        <p:spPr/>
        <p:txBody>
          <a:bodyPr/>
          <a:lstStyle/>
          <a:p>
            <a:fld id="{89D40BE3-C7D3-405E-B14F-AFCEB51507BF}" type="slidenum">
              <a:rPr lang="en-US" smtClean="0"/>
              <a:t>‹#›</a:t>
            </a:fld>
            <a:endParaRPr lang="en-US"/>
          </a:p>
        </p:txBody>
      </p:sp>
    </p:spTree>
    <p:extLst>
      <p:ext uri="{BB962C8B-B14F-4D97-AF65-F5344CB8AC3E}">
        <p14:creationId xmlns:p14="http://schemas.microsoft.com/office/powerpoint/2010/main" val="296749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4D66-5EC6-4646-BD85-04D832E6D8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D2258B-DC47-424F-A5C1-1BEB5E28A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8F4011-64D1-46F4-955B-D396F574FBAB}"/>
              </a:ext>
            </a:extLst>
          </p:cNvPr>
          <p:cNvSpPr>
            <a:spLocks noGrp="1"/>
          </p:cNvSpPr>
          <p:nvPr>
            <p:ph type="dt" sz="half" idx="10"/>
          </p:nvPr>
        </p:nvSpPr>
        <p:spPr/>
        <p:txBody>
          <a:bodyPr/>
          <a:lstStyle/>
          <a:p>
            <a:fld id="{8C47E606-FAF5-4E8F-9CC1-D22AB1D80CF8}" type="datetimeFigureOut">
              <a:rPr lang="en-US" smtClean="0"/>
              <a:t>7/26/2019</a:t>
            </a:fld>
            <a:endParaRPr lang="en-US"/>
          </a:p>
        </p:txBody>
      </p:sp>
      <p:sp>
        <p:nvSpPr>
          <p:cNvPr id="5" name="Footer Placeholder 4">
            <a:extLst>
              <a:ext uri="{FF2B5EF4-FFF2-40B4-BE49-F238E27FC236}">
                <a16:creationId xmlns:a16="http://schemas.microsoft.com/office/drawing/2014/main" id="{0A6A7E3B-AD01-4BEE-A5DC-D1ECCFEBF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37EB6-89F3-48B0-8C54-BF11FF0D30CD}"/>
              </a:ext>
            </a:extLst>
          </p:cNvPr>
          <p:cNvSpPr>
            <a:spLocks noGrp="1"/>
          </p:cNvSpPr>
          <p:nvPr>
            <p:ph type="sldNum" sz="quarter" idx="12"/>
          </p:nvPr>
        </p:nvSpPr>
        <p:spPr/>
        <p:txBody>
          <a:bodyPr/>
          <a:lstStyle/>
          <a:p>
            <a:fld id="{89D40BE3-C7D3-405E-B14F-AFCEB51507BF}" type="slidenum">
              <a:rPr lang="en-US" smtClean="0"/>
              <a:t>‹#›</a:t>
            </a:fld>
            <a:endParaRPr lang="en-US"/>
          </a:p>
        </p:txBody>
      </p:sp>
    </p:spTree>
    <p:extLst>
      <p:ext uri="{BB962C8B-B14F-4D97-AF65-F5344CB8AC3E}">
        <p14:creationId xmlns:p14="http://schemas.microsoft.com/office/powerpoint/2010/main" val="29838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9DE4-3A6A-462B-962B-A4C6239EB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415352-372B-4B0F-972A-03BE438ED6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8ECB5-9AB7-4302-B118-2C511D11D8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9774A7-50A4-4DD9-9113-2E2FCB1577C8}"/>
              </a:ext>
            </a:extLst>
          </p:cNvPr>
          <p:cNvSpPr>
            <a:spLocks noGrp="1"/>
          </p:cNvSpPr>
          <p:nvPr>
            <p:ph type="dt" sz="half" idx="10"/>
          </p:nvPr>
        </p:nvSpPr>
        <p:spPr/>
        <p:txBody>
          <a:bodyPr/>
          <a:lstStyle/>
          <a:p>
            <a:fld id="{8C47E606-FAF5-4E8F-9CC1-D22AB1D80CF8}" type="datetimeFigureOut">
              <a:rPr lang="en-US" smtClean="0"/>
              <a:t>7/26/2019</a:t>
            </a:fld>
            <a:endParaRPr lang="en-US"/>
          </a:p>
        </p:txBody>
      </p:sp>
      <p:sp>
        <p:nvSpPr>
          <p:cNvPr id="6" name="Footer Placeholder 5">
            <a:extLst>
              <a:ext uri="{FF2B5EF4-FFF2-40B4-BE49-F238E27FC236}">
                <a16:creationId xmlns:a16="http://schemas.microsoft.com/office/drawing/2014/main" id="{E76EFD4B-6CF9-4453-BA4A-4D2867B76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97D36-A1EB-48CB-8E72-1314616B0204}"/>
              </a:ext>
            </a:extLst>
          </p:cNvPr>
          <p:cNvSpPr>
            <a:spLocks noGrp="1"/>
          </p:cNvSpPr>
          <p:nvPr>
            <p:ph type="sldNum" sz="quarter" idx="12"/>
          </p:nvPr>
        </p:nvSpPr>
        <p:spPr/>
        <p:txBody>
          <a:bodyPr/>
          <a:lstStyle/>
          <a:p>
            <a:fld id="{89D40BE3-C7D3-405E-B14F-AFCEB51507BF}" type="slidenum">
              <a:rPr lang="en-US" smtClean="0"/>
              <a:t>‹#›</a:t>
            </a:fld>
            <a:endParaRPr lang="en-US"/>
          </a:p>
        </p:txBody>
      </p:sp>
    </p:spTree>
    <p:extLst>
      <p:ext uri="{BB962C8B-B14F-4D97-AF65-F5344CB8AC3E}">
        <p14:creationId xmlns:p14="http://schemas.microsoft.com/office/powerpoint/2010/main" val="405177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A47F-7541-42EA-8683-9730951D5F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03DFCA-2B2D-494A-B648-FE248DB74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A4B3A7-E9B7-4FA8-8BC4-BCA2E5DC1E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31EEA0-A01F-4FA2-AD93-8DA80E9C26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45F86B-5521-435C-B71C-209D45FC18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1757B8-7D70-41DD-B347-7348A7C56A55}"/>
              </a:ext>
            </a:extLst>
          </p:cNvPr>
          <p:cNvSpPr>
            <a:spLocks noGrp="1"/>
          </p:cNvSpPr>
          <p:nvPr>
            <p:ph type="dt" sz="half" idx="10"/>
          </p:nvPr>
        </p:nvSpPr>
        <p:spPr/>
        <p:txBody>
          <a:bodyPr/>
          <a:lstStyle/>
          <a:p>
            <a:fld id="{8C47E606-FAF5-4E8F-9CC1-D22AB1D80CF8}" type="datetimeFigureOut">
              <a:rPr lang="en-US" smtClean="0"/>
              <a:t>7/26/2019</a:t>
            </a:fld>
            <a:endParaRPr lang="en-US"/>
          </a:p>
        </p:txBody>
      </p:sp>
      <p:sp>
        <p:nvSpPr>
          <p:cNvPr id="8" name="Footer Placeholder 7">
            <a:extLst>
              <a:ext uri="{FF2B5EF4-FFF2-40B4-BE49-F238E27FC236}">
                <a16:creationId xmlns:a16="http://schemas.microsoft.com/office/drawing/2014/main" id="{5C816766-61F4-4600-B087-B88A04E94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851B00-0EB4-437C-B060-0E1A21EB2E37}"/>
              </a:ext>
            </a:extLst>
          </p:cNvPr>
          <p:cNvSpPr>
            <a:spLocks noGrp="1"/>
          </p:cNvSpPr>
          <p:nvPr>
            <p:ph type="sldNum" sz="quarter" idx="12"/>
          </p:nvPr>
        </p:nvSpPr>
        <p:spPr/>
        <p:txBody>
          <a:bodyPr/>
          <a:lstStyle/>
          <a:p>
            <a:fld id="{89D40BE3-C7D3-405E-B14F-AFCEB51507BF}" type="slidenum">
              <a:rPr lang="en-US" smtClean="0"/>
              <a:t>‹#›</a:t>
            </a:fld>
            <a:endParaRPr lang="en-US"/>
          </a:p>
        </p:txBody>
      </p:sp>
    </p:spTree>
    <p:extLst>
      <p:ext uri="{BB962C8B-B14F-4D97-AF65-F5344CB8AC3E}">
        <p14:creationId xmlns:p14="http://schemas.microsoft.com/office/powerpoint/2010/main" val="396961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956E-2C4A-4CE6-8078-1708EEA3D6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DD9982-42AB-499C-B169-5486A1A6E308}"/>
              </a:ext>
            </a:extLst>
          </p:cNvPr>
          <p:cNvSpPr>
            <a:spLocks noGrp="1"/>
          </p:cNvSpPr>
          <p:nvPr>
            <p:ph type="dt" sz="half" idx="10"/>
          </p:nvPr>
        </p:nvSpPr>
        <p:spPr/>
        <p:txBody>
          <a:bodyPr/>
          <a:lstStyle/>
          <a:p>
            <a:fld id="{8C47E606-FAF5-4E8F-9CC1-D22AB1D80CF8}" type="datetimeFigureOut">
              <a:rPr lang="en-US" smtClean="0"/>
              <a:t>7/26/2019</a:t>
            </a:fld>
            <a:endParaRPr lang="en-US"/>
          </a:p>
        </p:txBody>
      </p:sp>
      <p:sp>
        <p:nvSpPr>
          <p:cNvPr id="4" name="Footer Placeholder 3">
            <a:extLst>
              <a:ext uri="{FF2B5EF4-FFF2-40B4-BE49-F238E27FC236}">
                <a16:creationId xmlns:a16="http://schemas.microsoft.com/office/drawing/2014/main" id="{7BE6F1DB-EA16-4A8B-B471-B85931664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C40A58-885B-4D81-97CB-63346B7E29B6}"/>
              </a:ext>
            </a:extLst>
          </p:cNvPr>
          <p:cNvSpPr>
            <a:spLocks noGrp="1"/>
          </p:cNvSpPr>
          <p:nvPr>
            <p:ph type="sldNum" sz="quarter" idx="12"/>
          </p:nvPr>
        </p:nvSpPr>
        <p:spPr/>
        <p:txBody>
          <a:bodyPr/>
          <a:lstStyle/>
          <a:p>
            <a:fld id="{89D40BE3-C7D3-405E-B14F-AFCEB51507BF}" type="slidenum">
              <a:rPr lang="en-US" smtClean="0"/>
              <a:t>‹#›</a:t>
            </a:fld>
            <a:endParaRPr lang="en-US"/>
          </a:p>
        </p:txBody>
      </p:sp>
    </p:spTree>
    <p:extLst>
      <p:ext uri="{BB962C8B-B14F-4D97-AF65-F5344CB8AC3E}">
        <p14:creationId xmlns:p14="http://schemas.microsoft.com/office/powerpoint/2010/main" val="339606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FBDC2-F3AE-476B-9160-C4B4667AA43D}"/>
              </a:ext>
            </a:extLst>
          </p:cNvPr>
          <p:cNvSpPr>
            <a:spLocks noGrp="1"/>
          </p:cNvSpPr>
          <p:nvPr>
            <p:ph type="dt" sz="half" idx="10"/>
          </p:nvPr>
        </p:nvSpPr>
        <p:spPr/>
        <p:txBody>
          <a:bodyPr/>
          <a:lstStyle/>
          <a:p>
            <a:fld id="{8C47E606-FAF5-4E8F-9CC1-D22AB1D80CF8}" type="datetimeFigureOut">
              <a:rPr lang="en-US" smtClean="0"/>
              <a:t>7/26/2019</a:t>
            </a:fld>
            <a:endParaRPr lang="en-US"/>
          </a:p>
        </p:txBody>
      </p:sp>
      <p:sp>
        <p:nvSpPr>
          <p:cNvPr id="3" name="Footer Placeholder 2">
            <a:extLst>
              <a:ext uri="{FF2B5EF4-FFF2-40B4-BE49-F238E27FC236}">
                <a16:creationId xmlns:a16="http://schemas.microsoft.com/office/drawing/2014/main" id="{8835BE20-B54C-4438-AB23-19598F15F8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2FCBCD-D2EF-4C69-863A-205BF86555BC}"/>
              </a:ext>
            </a:extLst>
          </p:cNvPr>
          <p:cNvSpPr>
            <a:spLocks noGrp="1"/>
          </p:cNvSpPr>
          <p:nvPr>
            <p:ph type="sldNum" sz="quarter" idx="12"/>
          </p:nvPr>
        </p:nvSpPr>
        <p:spPr/>
        <p:txBody>
          <a:bodyPr/>
          <a:lstStyle/>
          <a:p>
            <a:fld id="{89D40BE3-C7D3-405E-B14F-AFCEB51507BF}" type="slidenum">
              <a:rPr lang="en-US" smtClean="0"/>
              <a:t>‹#›</a:t>
            </a:fld>
            <a:endParaRPr lang="en-US"/>
          </a:p>
        </p:txBody>
      </p:sp>
    </p:spTree>
    <p:extLst>
      <p:ext uri="{BB962C8B-B14F-4D97-AF65-F5344CB8AC3E}">
        <p14:creationId xmlns:p14="http://schemas.microsoft.com/office/powerpoint/2010/main" val="422719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71EB-BFC1-4E49-A9A9-DBFF0AB49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A13F75-F5FB-440E-A327-13A9BF9BA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2286E-493D-442C-A9B8-22E5CC34D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CC277C-B049-433C-8DE0-A0A4721F21AE}"/>
              </a:ext>
            </a:extLst>
          </p:cNvPr>
          <p:cNvSpPr>
            <a:spLocks noGrp="1"/>
          </p:cNvSpPr>
          <p:nvPr>
            <p:ph type="dt" sz="half" idx="10"/>
          </p:nvPr>
        </p:nvSpPr>
        <p:spPr/>
        <p:txBody>
          <a:bodyPr/>
          <a:lstStyle/>
          <a:p>
            <a:fld id="{8C47E606-FAF5-4E8F-9CC1-D22AB1D80CF8}" type="datetimeFigureOut">
              <a:rPr lang="en-US" smtClean="0"/>
              <a:t>7/26/2019</a:t>
            </a:fld>
            <a:endParaRPr lang="en-US"/>
          </a:p>
        </p:txBody>
      </p:sp>
      <p:sp>
        <p:nvSpPr>
          <p:cNvPr id="6" name="Footer Placeholder 5">
            <a:extLst>
              <a:ext uri="{FF2B5EF4-FFF2-40B4-BE49-F238E27FC236}">
                <a16:creationId xmlns:a16="http://schemas.microsoft.com/office/drawing/2014/main" id="{6BA92644-6292-482F-9D96-31C8B2863E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EDD80-4E0B-47F7-98FF-DD58C694F304}"/>
              </a:ext>
            </a:extLst>
          </p:cNvPr>
          <p:cNvSpPr>
            <a:spLocks noGrp="1"/>
          </p:cNvSpPr>
          <p:nvPr>
            <p:ph type="sldNum" sz="quarter" idx="12"/>
          </p:nvPr>
        </p:nvSpPr>
        <p:spPr/>
        <p:txBody>
          <a:bodyPr/>
          <a:lstStyle/>
          <a:p>
            <a:fld id="{89D40BE3-C7D3-405E-B14F-AFCEB51507BF}" type="slidenum">
              <a:rPr lang="en-US" smtClean="0"/>
              <a:t>‹#›</a:t>
            </a:fld>
            <a:endParaRPr lang="en-US"/>
          </a:p>
        </p:txBody>
      </p:sp>
    </p:spTree>
    <p:extLst>
      <p:ext uri="{BB962C8B-B14F-4D97-AF65-F5344CB8AC3E}">
        <p14:creationId xmlns:p14="http://schemas.microsoft.com/office/powerpoint/2010/main" val="395528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61C5F-3F78-4B1D-8CE5-2B588E404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211B2D-013F-4186-A08D-B917B57B18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6B3628-5DD9-4668-AAA8-FC7A405F1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1CD426-938B-460B-8352-9E12E4D8D337}"/>
              </a:ext>
            </a:extLst>
          </p:cNvPr>
          <p:cNvSpPr>
            <a:spLocks noGrp="1"/>
          </p:cNvSpPr>
          <p:nvPr>
            <p:ph type="dt" sz="half" idx="10"/>
          </p:nvPr>
        </p:nvSpPr>
        <p:spPr/>
        <p:txBody>
          <a:bodyPr/>
          <a:lstStyle/>
          <a:p>
            <a:fld id="{8C47E606-FAF5-4E8F-9CC1-D22AB1D80CF8}" type="datetimeFigureOut">
              <a:rPr lang="en-US" smtClean="0"/>
              <a:t>7/26/2019</a:t>
            </a:fld>
            <a:endParaRPr lang="en-US"/>
          </a:p>
        </p:txBody>
      </p:sp>
      <p:sp>
        <p:nvSpPr>
          <p:cNvPr id="6" name="Footer Placeholder 5">
            <a:extLst>
              <a:ext uri="{FF2B5EF4-FFF2-40B4-BE49-F238E27FC236}">
                <a16:creationId xmlns:a16="http://schemas.microsoft.com/office/drawing/2014/main" id="{1CEE04B3-52CB-4E84-A036-824ACFB1C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58CA4-512A-48AC-89C3-747D6D649253}"/>
              </a:ext>
            </a:extLst>
          </p:cNvPr>
          <p:cNvSpPr>
            <a:spLocks noGrp="1"/>
          </p:cNvSpPr>
          <p:nvPr>
            <p:ph type="sldNum" sz="quarter" idx="12"/>
          </p:nvPr>
        </p:nvSpPr>
        <p:spPr/>
        <p:txBody>
          <a:bodyPr/>
          <a:lstStyle/>
          <a:p>
            <a:fld id="{89D40BE3-C7D3-405E-B14F-AFCEB51507BF}" type="slidenum">
              <a:rPr lang="en-US" smtClean="0"/>
              <a:t>‹#›</a:t>
            </a:fld>
            <a:endParaRPr lang="en-US"/>
          </a:p>
        </p:txBody>
      </p:sp>
    </p:spTree>
    <p:extLst>
      <p:ext uri="{BB962C8B-B14F-4D97-AF65-F5344CB8AC3E}">
        <p14:creationId xmlns:p14="http://schemas.microsoft.com/office/powerpoint/2010/main" val="385689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6AAFF1-33D6-4167-B5CE-F991DC66B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EFEBC4-06F1-4A9C-8BB9-09E165DCA2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2DEB5-D38A-437D-8D7C-7BD238E963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7E606-FAF5-4E8F-9CC1-D22AB1D80CF8}" type="datetimeFigureOut">
              <a:rPr lang="en-US" smtClean="0"/>
              <a:t>7/26/2019</a:t>
            </a:fld>
            <a:endParaRPr lang="en-US"/>
          </a:p>
        </p:txBody>
      </p:sp>
      <p:sp>
        <p:nvSpPr>
          <p:cNvPr id="5" name="Footer Placeholder 4">
            <a:extLst>
              <a:ext uri="{FF2B5EF4-FFF2-40B4-BE49-F238E27FC236}">
                <a16:creationId xmlns:a16="http://schemas.microsoft.com/office/drawing/2014/main" id="{5C87403E-EA9F-4AEB-A465-94B8D7FA14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0E96A1-1CBF-42D8-BE2E-843DBAA74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40BE3-C7D3-405E-B14F-AFCEB51507BF}" type="slidenum">
              <a:rPr lang="en-US" smtClean="0"/>
              <a:t>‹#›</a:t>
            </a:fld>
            <a:endParaRPr lang="en-US"/>
          </a:p>
        </p:txBody>
      </p:sp>
    </p:spTree>
    <p:extLst>
      <p:ext uri="{BB962C8B-B14F-4D97-AF65-F5344CB8AC3E}">
        <p14:creationId xmlns:p14="http://schemas.microsoft.com/office/powerpoint/2010/main" val="3032303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www.dallyenvironmental.com/" TargetMode="External"/><Relationship Id="rId4" Type="http://schemas.openxmlformats.org/officeDocument/2006/relationships/hyperlink" Target="mailto:lisa@dallyenvironmenta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BF2B165-4F95-4244-9EB1-59E9153613D8}"/>
              </a:ext>
            </a:extLst>
          </p:cNvPr>
          <p:cNvSpPr>
            <a:spLocks noGrp="1"/>
          </p:cNvSpPr>
          <p:nvPr>
            <p:ph type="ctrTitle"/>
          </p:nvPr>
        </p:nvSpPr>
        <p:spPr>
          <a:xfrm>
            <a:off x="-41211" y="-149290"/>
            <a:ext cx="12376279" cy="7436498"/>
          </a:xfrm>
          <a:solidFill>
            <a:srgbClr val="96AD81">
              <a:alpha val="87843"/>
            </a:srgbClr>
          </a:solidFill>
        </p:spPr>
        <p:txBody>
          <a:bodyPr>
            <a:normAutofit/>
          </a:bodyPr>
          <a:lstStyle/>
          <a:p>
            <a:r>
              <a:rPr lang="en-US" sz="3600" b="1" dirty="0">
                <a:solidFill>
                  <a:schemeClr val="bg1"/>
                </a:solidFill>
                <a:effectLst>
                  <a:outerShdw blurRad="38100" dist="38100" dir="2700000" algn="tl">
                    <a:srgbClr val="000000">
                      <a:alpha val="43137"/>
                    </a:srgbClr>
                  </a:outerShdw>
                </a:effectLst>
                <a:latin typeface="+mn-lt"/>
                <a:ea typeface="+mn-ea"/>
                <a:cs typeface="+mn-cs"/>
              </a:rPr>
              <a:t/>
            </a:r>
            <a:br>
              <a:rPr lang="en-US" sz="3600" b="1" dirty="0">
                <a:solidFill>
                  <a:schemeClr val="bg1"/>
                </a:solidFill>
                <a:effectLst>
                  <a:outerShdw blurRad="38100" dist="38100" dir="2700000" algn="tl">
                    <a:srgbClr val="000000">
                      <a:alpha val="43137"/>
                    </a:srgbClr>
                  </a:outerShdw>
                </a:effectLst>
                <a:latin typeface="+mn-lt"/>
                <a:ea typeface="+mn-ea"/>
                <a:cs typeface="+mn-cs"/>
              </a:rPr>
            </a:br>
            <a:endParaRPr lang="en-US" sz="3600" b="1" dirty="0">
              <a:solidFill>
                <a:schemeClr val="bg1"/>
              </a:solidFill>
              <a:effectLst>
                <a:outerShdw blurRad="38100" dist="38100" dir="2700000" algn="tl">
                  <a:srgbClr val="000000">
                    <a:alpha val="43137"/>
                  </a:srgbClr>
                </a:outerShdw>
              </a:effectLst>
              <a:latin typeface="+mn-lt"/>
              <a:ea typeface="+mn-ea"/>
              <a:cs typeface="+mn-cs"/>
            </a:endParaRPr>
          </a:p>
        </p:txBody>
      </p:sp>
      <p:sp>
        <p:nvSpPr>
          <p:cNvPr id="5" name="TextBox 4">
            <a:extLst>
              <a:ext uri="{FF2B5EF4-FFF2-40B4-BE49-F238E27FC236}">
                <a16:creationId xmlns:a16="http://schemas.microsoft.com/office/drawing/2014/main" id="{376147CC-34B7-DD48-9803-2C8AE567CE8E}"/>
              </a:ext>
            </a:extLst>
          </p:cNvPr>
          <p:cNvSpPr txBox="1"/>
          <p:nvPr/>
        </p:nvSpPr>
        <p:spPr>
          <a:xfrm>
            <a:off x="1597090" y="1588561"/>
            <a:ext cx="8915400" cy="2554545"/>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Nisqually Watershed</a:t>
            </a:r>
          </a:p>
          <a:p>
            <a:pPr algn="ctr"/>
            <a:r>
              <a:rPr lang="en-US" sz="3600" b="1" dirty="0">
                <a:solidFill>
                  <a:schemeClr val="bg1"/>
                </a:solidFill>
                <a:effectLst>
                  <a:outerShdw blurRad="38100" dist="38100" dir="2700000" algn="tl">
                    <a:srgbClr val="000000">
                      <a:alpha val="43137"/>
                    </a:srgbClr>
                  </a:outerShdw>
                </a:effectLst>
              </a:rPr>
              <a:t>Successful Implementation of RCW 90.94.020</a:t>
            </a:r>
          </a:p>
          <a:p>
            <a:pPr algn="ctr"/>
            <a:endParaRPr lang="en-US" sz="3600" b="1" dirty="0">
              <a:solidFill>
                <a:schemeClr val="bg1"/>
              </a:solidFill>
              <a:effectLst>
                <a:outerShdw blurRad="38100" dist="38100" dir="2700000" algn="tl">
                  <a:srgbClr val="000000">
                    <a:alpha val="43137"/>
                  </a:srgbClr>
                </a:outerShdw>
              </a:effectLst>
            </a:endParaRPr>
          </a:p>
          <a:p>
            <a:pPr algn="ctr"/>
            <a:r>
              <a:rPr lang="en-US" sz="4400" b="1" dirty="0">
                <a:solidFill>
                  <a:schemeClr val="bg1"/>
                </a:solidFill>
                <a:effectLst>
                  <a:outerShdw blurRad="38100" dist="38100" dir="2700000" algn="tl">
                    <a:srgbClr val="000000">
                      <a:alpha val="43137"/>
                    </a:srgbClr>
                  </a:outerShdw>
                </a:effectLst>
              </a:rPr>
              <a:t>Process Considerations</a:t>
            </a:r>
            <a:endParaRPr lang="en-US" sz="4400" b="1" dirty="0">
              <a:solidFill>
                <a:schemeClr val="bg1"/>
              </a:solidFill>
            </a:endParaRPr>
          </a:p>
        </p:txBody>
      </p:sp>
      <p:sp>
        <p:nvSpPr>
          <p:cNvPr id="2" name="TextBox 1">
            <a:extLst>
              <a:ext uri="{FF2B5EF4-FFF2-40B4-BE49-F238E27FC236}">
                <a16:creationId xmlns:a16="http://schemas.microsoft.com/office/drawing/2014/main" id="{7FEB9938-D88B-7949-8072-325AF75A86A4}"/>
              </a:ext>
            </a:extLst>
          </p:cNvPr>
          <p:cNvSpPr txBox="1"/>
          <p:nvPr/>
        </p:nvSpPr>
        <p:spPr>
          <a:xfrm>
            <a:off x="670888" y="5690472"/>
            <a:ext cx="3299011" cy="1200329"/>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June 12, 2019</a:t>
            </a:r>
          </a:p>
          <a:p>
            <a:r>
              <a:rPr lang="en-US" b="1" dirty="0">
                <a:solidFill>
                  <a:schemeClr val="bg1"/>
                </a:solidFill>
                <a:effectLst>
                  <a:outerShdw blurRad="38100" dist="38100" dir="2700000" algn="tl">
                    <a:srgbClr val="000000">
                      <a:alpha val="43137"/>
                    </a:srgbClr>
                  </a:outerShdw>
                </a:effectLst>
              </a:rPr>
              <a:t>Lisa Dally Wilson, PE</a:t>
            </a:r>
          </a:p>
          <a:p>
            <a:r>
              <a:rPr lang="en-US" b="1" dirty="0">
                <a:solidFill>
                  <a:schemeClr val="bg1"/>
                </a:solidFill>
                <a:effectLst>
                  <a:outerShdw blurRad="38100" dist="38100" dir="2700000" algn="tl">
                    <a:srgbClr val="000000">
                      <a:alpha val="43137"/>
                    </a:srgbClr>
                  </a:outerShdw>
                </a:effectLst>
              </a:rPr>
              <a:t>WRIA 12 WRE Committee</a:t>
            </a:r>
          </a:p>
          <a:p>
            <a:endParaRPr lang="en-US" b="1" dirty="0">
              <a:solidFill>
                <a:schemeClr val="bg1"/>
              </a:solidFill>
              <a:effectLst>
                <a:outerShdw blurRad="38100" dist="38100" dir="2700000" algn="tl">
                  <a:srgbClr val="000000">
                    <a:alpha val="43137"/>
                  </a:srgbClr>
                </a:outerShdw>
              </a:effectLst>
            </a:endParaRPr>
          </a:p>
        </p:txBody>
      </p:sp>
      <p:pic>
        <p:nvPicPr>
          <p:cNvPr id="7" name="Picture 6" descr="Dally Environmental logo">
            <a:extLst>
              <a:ext uri="{FF2B5EF4-FFF2-40B4-BE49-F238E27FC236}">
                <a16:creationId xmlns:a16="http://schemas.microsoft.com/office/drawing/2014/main" id="{E4808049-20C5-DA4C-B5AC-10425725BE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1802" y="5824001"/>
            <a:ext cx="2052998" cy="769874"/>
          </a:xfrm>
          <a:prstGeom prst="rect">
            <a:avLst/>
          </a:prstGeom>
        </p:spPr>
      </p:pic>
    </p:spTree>
    <p:extLst>
      <p:ext uri="{BB962C8B-B14F-4D97-AF65-F5344CB8AC3E}">
        <p14:creationId xmlns:p14="http://schemas.microsoft.com/office/powerpoint/2010/main" val="3534398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Table of PE well demand and potential Climate Change impacts.">
            <a:extLst>
              <a:ext uri="{FF2B5EF4-FFF2-40B4-BE49-F238E27FC236}">
                <a16:creationId xmlns:a16="http://schemas.microsoft.com/office/drawing/2014/main" id="{A33251F8-3349-4488-9321-50AC13B21749}"/>
              </a:ext>
            </a:extLst>
          </p:cNvPr>
          <p:cNvGraphicFramePr>
            <a:graphicFrameLocks noGrp="1"/>
          </p:cNvGraphicFramePr>
          <p:nvPr>
            <p:extLst>
              <p:ext uri="{D42A27DB-BD31-4B8C-83A1-F6EECF244321}">
                <p14:modId xmlns:p14="http://schemas.microsoft.com/office/powerpoint/2010/main" val="3433821031"/>
              </p:ext>
            </p:extLst>
          </p:nvPr>
        </p:nvGraphicFramePr>
        <p:xfrm>
          <a:off x="6068733" y="2286001"/>
          <a:ext cx="4343400" cy="4090115"/>
        </p:xfrm>
        <a:graphic>
          <a:graphicData uri="http://schemas.openxmlformats.org/drawingml/2006/table">
            <a:tbl>
              <a:tblPr firstRow="1" bandRow="1">
                <a:tableStyleId>{1FECB4D8-DB02-4DC6-A0A2-4F2EBAE1DC90}</a:tableStyleId>
              </a:tblPr>
              <a:tblGrid>
                <a:gridCol w="1447800">
                  <a:extLst>
                    <a:ext uri="{9D8B030D-6E8A-4147-A177-3AD203B41FA5}">
                      <a16:colId xmlns:a16="http://schemas.microsoft.com/office/drawing/2014/main" val="3086287937"/>
                    </a:ext>
                  </a:extLst>
                </a:gridCol>
                <a:gridCol w="1447800">
                  <a:extLst>
                    <a:ext uri="{9D8B030D-6E8A-4147-A177-3AD203B41FA5}">
                      <a16:colId xmlns:a16="http://schemas.microsoft.com/office/drawing/2014/main" val="1038773308"/>
                    </a:ext>
                  </a:extLst>
                </a:gridCol>
                <a:gridCol w="1447800">
                  <a:extLst>
                    <a:ext uri="{9D8B030D-6E8A-4147-A177-3AD203B41FA5}">
                      <a16:colId xmlns:a16="http://schemas.microsoft.com/office/drawing/2014/main" val="1440216682"/>
                    </a:ext>
                  </a:extLst>
                </a:gridCol>
              </a:tblGrid>
              <a:tr h="1047881">
                <a:tc>
                  <a:txBody>
                    <a:bodyPr/>
                    <a:lstStyle/>
                    <a:p>
                      <a:pPr algn="ctr"/>
                      <a:r>
                        <a:rPr lang="en-US" sz="1400" dirty="0"/>
                        <a:t>Year</a:t>
                      </a:r>
                    </a:p>
                  </a:txBody>
                  <a:tcPr anchor="ctr"/>
                </a:tc>
                <a:tc>
                  <a:txBody>
                    <a:bodyPr/>
                    <a:lstStyle/>
                    <a:p>
                      <a:pPr algn="ctr"/>
                      <a:r>
                        <a:rPr lang="en-US" sz="1400" dirty="0"/>
                        <a:t>2040 Permit Exempt Demand</a:t>
                      </a:r>
                    </a:p>
                  </a:txBody>
                  <a:tcPr anchor="ctr"/>
                </a:tc>
                <a:tc>
                  <a:txBody>
                    <a:bodyPr/>
                    <a:lstStyle/>
                    <a:p>
                      <a:pPr algn="ctr"/>
                      <a:r>
                        <a:rPr lang="en-US" sz="1400" dirty="0"/>
                        <a:t>2040 Climate Change No Additional Demand</a:t>
                      </a:r>
                    </a:p>
                  </a:txBody>
                  <a:tcPr anchor="ctr"/>
                </a:tc>
                <a:extLst>
                  <a:ext uri="{0D108BD9-81ED-4DB2-BD59-A6C34878D82A}">
                    <a16:rowId xmlns:a16="http://schemas.microsoft.com/office/drawing/2014/main" val="2016145375"/>
                  </a:ext>
                </a:extLst>
              </a:tr>
              <a:tr h="338026">
                <a:tc>
                  <a:txBody>
                    <a:bodyPr/>
                    <a:lstStyle/>
                    <a:p>
                      <a:pPr algn="ctr"/>
                      <a:r>
                        <a:rPr lang="en-US" sz="1400" dirty="0"/>
                        <a:t>2005</a:t>
                      </a:r>
                    </a:p>
                  </a:txBody>
                  <a:tcPr/>
                </a:tc>
                <a:tc>
                  <a:txBody>
                    <a:bodyPr/>
                    <a:lstStyle/>
                    <a:p>
                      <a:pPr algn="ctr"/>
                      <a:r>
                        <a:rPr lang="en-US" sz="1400" dirty="0"/>
                        <a:t>-0.26</a:t>
                      </a:r>
                    </a:p>
                  </a:txBody>
                  <a:tcPr/>
                </a:tc>
                <a:tc>
                  <a:txBody>
                    <a:bodyPr/>
                    <a:lstStyle/>
                    <a:p>
                      <a:pPr algn="ctr"/>
                      <a:r>
                        <a:rPr lang="en-US" sz="1400" dirty="0"/>
                        <a:t>-14.5</a:t>
                      </a:r>
                    </a:p>
                  </a:txBody>
                  <a:tcPr/>
                </a:tc>
                <a:extLst>
                  <a:ext uri="{0D108BD9-81ED-4DB2-BD59-A6C34878D82A}">
                    <a16:rowId xmlns:a16="http://schemas.microsoft.com/office/drawing/2014/main" val="1323904053"/>
                  </a:ext>
                </a:extLst>
              </a:tr>
              <a:tr h="338026">
                <a:tc>
                  <a:txBody>
                    <a:bodyPr/>
                    <a:lstStyle/>
                    <a:p>
                      <a:pPr algn="ctr"/>
                      <a:r>
                        <a:rPr lang="en-US" sz="1400" dirty="0"/>
                        <a:t>2006</a:t>
                      </a:r>
                    </a:p>
                  </a:txBody>
                  <a:tcPr/>
                </a:tc>
                <a:tc>
                  <a:txBody>
                    <a:bodyPr/>
                    <a:lstStyle/>
                    <a:p>
                      <a:pPr algn="ctr"/>
                      <a:r>
                        <a:rPr lang="en-US" sz="1400" dirty="0"/>
                        <a:t>-1.42</a:t>
                      </a:r>
                    </a:p>
                  </a:txBody>
                  <a:tcPr/>
                </a:tc>
                <a:tc>
                  <a:txBody>
                    <a:bodyPr/>
                    <a:lstStyle/>
                    <a:p>
                      <a:pPr algn="ctr"/>
                      <a:r>
                        <a:rPr lang="en-US" sz="1400" dirty="0"/>
                        <a:t>-13.4</a:t>
                      </a:r>
                    </a:p>
                  </a:txBody>
                  <a:tcPr/>
                </a:tc>
                <a:extLst>
                  <a:ext uri="{0D108BD9-81ED-4DB2-BD59-A6C34878D82A}">
                    <a16:rowId xmlns:a16="http://schemas.microsoft.com/office/drawing/2014/main" val="775947677"/>
                  </a:ext>
                </a:extLst>
              </a:tr>
              <a:tr h="338026">
                <a:tc>
                  <a:txBody>
                    <a:bodyPr/>
                    <a:lstStyle/>
                    <a:p>
                      <a:pPr algn="ctr"/>
                      <a:r>
                        <a:rPr lang="en-US" sz="1400" dirty="0"/>
                        <a:t>2007</a:t>
                      </a:r>
                    </a:p>
                  </a:txBody>
                  <a:tcPr/>
                </a:tc>
                <a:tc>
                  <a:txBody>
                    <a:bodyPr/>
                    <a:lstStyle/>
                    <a:p>
                      <a:pPr algn="ctr"/>
                      <a:r>
                        <a:rPr lang="en-US" sz="1400" dirty="0"/>
                        <a:t>-0.44</a:t>
                      </a:r>
                    </a:p>
                  </a:txBody>
                  <a:tcPr/>
                </a:tc>
                <a:tc>
                  <a:txBody>
                    <a:bodyPr/>
                    <a:lstStyle/>
                    <a:p>
                      <a:pPr algn="ctr"/>
                      <a:r>
                        <a:rPr lang="en-US" sz="1400" dirty="0"/>
                        <a:t>-14.4</a:t>
                      </a:r>
                    </a:p>
                  </a:txBody>
                  <a:tcPr/>
                </a:tc>
                <a:extLst>
                  <a:ext uri="{0D108BD9-81ED-4DB2-BD59-A6C34878D82A}">
                    <a16:rowId xmlns:a16="http://schemas.microsoft.com/office/drawing/2014/main" val="821413589"/>
                  </a:ext>
                </a:extLst>
              </a:tr>
              <a:tr h="338026">
                <a:tc>
                  <a:txBody>
                    <a:bodyPr/>
                    <a:lstStyle/>
                    <a:p>
                      <a:pPr algn="ctr"/>
                      <a:r>
                        <a:rPr lang="en-US" sz="1400" dirty="0"/>
                        <a:t>2008</a:t>
                      </a:r>
                    </a:p>
                  </a:txBody>
                  <a:tcPr/>
                </a:tc>
                <a:tc>
                  <a:txBody>
                    <a:bodyPr/>
                    <a:lstStyle/>
                    <a:p>
                      <a:pPr algn="ctr"/>
                      <a:r>
                        <a:rPr lang="en-US" sz="1400" dirty="0"/>
                        <a:t>-1.72</a:t>
                      </a:r>
                    </a:p>
                  </a:txBody>
                  <a:tcPr/>
                </a:tc>
                <a:tc>
                  <a:txBody>
                    <a:bodyPr/>
                    <a:lstStyle/>
                    <a:p>
                      <a:pPr algn="ctr"/>
                      <a:r>
                        <a:rPr lang="en-US" sz="1400" dirty="0"/>
                        <a:t>-21.8</a:t>
                      </a:r>
                    </a:p>
                  </a:txBody>
                  <a:tcPr/>
                </a:tc>
                <a:extLst>
                  <a:ext uri="{0D108BD9-81ED-4DB2-BD59-A6C34878D82A}">
                    <a16:rowId xmlns:a16="http://schemas.microsoft.com/office/drawing/2014/main" val="2138188358"/>
                  </a:ext>
                </a:extLst>
              </a:tr>
              <a:tr h="338026">
                <a:tc>
                  <a:txBody>
                    <a:bodyPr/>
                    <a:lstStyle/>
                    <a:p>
                      <a:pPr algn="ctr"/>
                      <a:r>
                        <a:rPr lang="en-US" sz="1400" dirty="0"/>
                        <a:t>2009</a:t>
                      </a:r>
                    </a:p>
                  </a:txBody>
                  <a:tcPr/>
                </a:tc>
                <a:tc>
                  <a:txBody>
                    <a:bodyPr/>
                    <a:lstStyle/>
                    <a:p>
                      <a:pPr algn="ctr"/>
                      <a:r>
                        <a:rPr lang="en-US" sz="1400" dirty="0"/>
                        <a:t>-2.35</a:t>
                      </a:r>
                    </a:p>
                  </a:txBody>
                  <a:tcPr/>
                </a:tc>
                <a:tc>
                  <a:txBody>
                    <a:bodyPr/>
                    <a:lstStyle/>
                    <a:p>
                      <a:pPr algn="ctr"/>
                      <a:r>
                        <a:rPr lang="en-US" sz="1400" dirty="0"/>
                        <a:t>-24.6</a:t>
                      </a:r>
                    </a:p>
                  </a:txBody>
                  <a:tcPr/>
                </a:tc>
                <a:extLst>
                  <a:ext uri="{0D108BD9-81ED-4DB2-BD59-A6C34878D82A}">
                    <a16:rowId xmlns:a16="http://schemas.microsoft.com/office/drawing/2014/main" val="1912296152"/>
                  </a:ext>
                </a:extLst>
              </a:tr>
              <a:tr h="338026">
                <a:tc>
                  <a:txBody>
                    <a:bodyPr/>
                    <a:lstStyle/>
                    <a:p>
                      <a:pPr algn="ctr"/>
                      <a:r>
                        <a:rPr lang="en-US" sz="1400" dirty="0"/>
                        <a:t>2010</a:t>
                      </a:r>
                    </a:p>
                  </a:txBody>
                  <a:tcPr/>
                </a:tc>
                <a:tc>
                  <a:txBody>
                    <a:bodyPr/>
                    <a:lstStyle/>
                    <a:p>
                      <a:pPr algn="ctr"/>
                      <a:r>
                        <a:rPr lang="en-US" sz="1400" dirty="0"/>
                        <a:t>-1.08</a:t>
                      </a:r>
                    </a:p>
                  </a:txBody>
                  <a:tcPr/>
                </a:tc>
                <a:tc>
                  <a:txBody>
                    <a:bodyPr/>
                    <a:lstStyle/>
                    <a:p>
                      <a:pPr algn="ctr"/>
                      <a:r>
                        <a:rPr lang="en-US" sz="1400" dirty="0"/>
                        <a:t>-19.6</a:t>
                      </a:r>
                    </a:p>
                  </a:txBody>
                  <a:tcPr/>
                </a:tc>
                <a:extLst>
                  <a:ext uri="{0D108BD9-81ED-4DB2-BD59-A6C34878D82A}">
                    <a16:rowId xmlns:a16="http://schemas.microsoft.com/office/drawing/2014/main" val="2835582306"/>
                  </a:ext>
                </a:extLst>
              </a:tr>
              <a:tr h="338026">
                <a:tc>
                  <a:txBody>
                    <a:bodyPr/>
                    <a:lstStyle/>
                    <a:p>
                      <a:pPr algn="ctr"/>
                      <a:r>
                        <a:rPr lang="en-US" sz="1400" dirty="0"/>
                        <a:t>2011</a:t>
                      </a:r>
                    </a:p>
                  </a:txBody>
                  <a:tcPr/>
                </a:tc>
                <a:tc>
                  <a:txBody>
                    <a:bodyPr/>
                    <a:lstStyle/>
                    <a:p>
                      <a:pPr algn="ctr"/>
                      <a:r>
                        <a:rPr lang="en-US" sz="1400" dirty="0"/>
                        <a:t>-1.01</a:t>
                      </a:r>
                    </a:p>
                  </a:txBody>
                  <a:tcPr/>
                </a:tc>
                <a:tc>
                  <a:txBody>
                    <a:bodyPr/>
                    <a:lstStyle/>
                    <a:p>
                      <a:pPr algn="ctr"/>
                      <a:r>
                        <a:rPr lang="en-US" sz="1400" dirty="0"/>
                        <a:t>-30.7</a:t>
                      </a:r>
                    </a:p>
                  </a:txBody>
                  <a:tcPr/>
                </a:tc>
                <a:extLst>
                  <a:ext uri="{0D108BD9-81ED-4DB2-BD59-A6C34878D82A}">
                    <a16:rowId xmlns:a16="http://schemas.microsoft.com/office/drawing/2014/main" val="2518375652"/>
                  </a:ext>
                </a:extLst>
              </a:tr>
              <a:tr h="338026">
                <a:tc>
                  <a:txBody>
                    <a:bodyPr/>
                    <a:lstStyle/>
                    <a:p>
                      <a:pPr algn="ctr"/>
                      <a:r>
                        <a:rPr lang="en-US" sz="1400" dirty="0"/>
                        <a:t>2012</a:t>
                      </a:r>
                    </a:p>
                  </a:txBody>
                  <a:tcPr/>
                </a:tc>
                <a:tc>
                  <a:txBody>
                    <a:bodyPr/>
                    <a:lstStyle/>
                    <a:p>
                      <a:pPr algn="ctr"/>
                      <a:r>
                        <a:rPr lang="en-US" sz="1400" dirty="0"/>
                        <a:t>-0.56</a:t>
                      </a:r>
                    </a:p>
                  </a:txBody>
                  <a:tcPr/>
                </a:tc>
                <a:tc>
                  <a:txBody>
                    <a:bodyPr/>
                    <a:lstStyle/>
                    <a:p>
                      <a:pPr algn="ctr"/>
                      <a:r>
                        <a:rPr lang="en-US" sz="1400" dirty="0"/>
                        <a:t>-27.3</a:t>
                      </a:r>
                    </a:p>
                  </a:txBody>
                  <a:tcPr/>
                </a:tc>
                <a:extLst>
                  <a:ext uri="{0D108BD9-81ED-4DB2-BD59-A6C34878D82A}">
                    <a16:rowId xmlns:a16="http://schemas.microsoft.com/office/drawing/2014/main" val="489293905"/>
                  </a:ext>
                </a:extLst>
              </a:tr>
              <a:tr h="338026">
                <a:tc>
                  <a:txBody>
                    <a:bodyPr/>
                    <a:lstStyle/>
                    <a:p>
                      <a:pPr algn="ctr"/>
                      <a:r>
                        <a:rPr lang="en-US" sz="1400" dirty="0">
                          <a:solidFill>
                            <a:srgbClr val="FF0000"/>
                          </a:solidFill>
                        </a:rPr>
                        <a:t>2013</a:t>
                      </a:r>
                    </a:p>
                  </a:txBody>
                  <a:tcPr/>
                </a:tc>
                <a:tc>
                  <a:txBody>
                    <a:bodyPr/>
                    <a:lstStyle/>
                    <a:p>
                      <a:pPr algn="ctr"/>
                      <a:r>
                        <a:rPr lang="en-US" sz="1400" dirty="0">
                          <a:solidFill>
                            <a:srgbClr val="FF0000"/>
                          </a:solidFill>
                        </a:rPr>
                        <a:t>-0.58</a:t>
                      </a:r>
                    </a:p>
                  </a:txBody>
                  <a:tcPr/>
                </a:tc>
                <a:tc>
                  <a:txBody>
                    <a:bodyPr/>
                    <a:lstStyle/>
                    <a:p>
                      <a:pPr algn="ctr"/>
                      <a:r>
                        <a:rPr lang="en-US" sz="1400" dirty="0">
                          <a:solidFill>
                            <a:srgbClr val="FF0000"/>
                          </a:solidFill>
                        </a:rPr>
                        <a:t>-29.4</a:t>
                      </a:r>
                    </a:p>
                  </a:txBody>
                  <a:tcPr/>
                </a:tc>
                <a:extLst>
                  <a:ext uri="{0D108BD9-81ED-4DB2-BD59-A6C34878D82A}">
                    <a16:rowId xmlns:a16="http://schemas.microsoft.com/office/drawing/2014/main" val="3238090353"/>
                  </a:ext>
                </a:extLst>
              </a:tr>
            </a:tbl>
          </a:graphicData>
        </a:graphic>
      </p:graphicFrame>
      <p:sp>
        <p:nvSpPr>
          <p:cNvPr id="9" name="TextBox 8">
            <a:extLst>
              <a:ext uri="{FF2B5EF4-FFF2-40B4-BE49-F238E27FC236}">
                <a16:creationId xmlns:a16="http://schemas.microsoft.com/office/drawing/2014/main" id="{E6AC810C-5589-481D-8993-0C85637540B2}"/>
              </a:ext>
            </a:extLst>
          </p:cNvPr>
          <p:cNvSpPr txBox="1"/>
          <p:nvPr/>
        </p:nvSpPr>
        <p:spPr>
          <a:xfrm>
            <a:off x="6183033" y="1362670"/>
            <a:ext cx="4114800" cy="923330"/>
          </a:xfrm>
          <a:prstGeom prst="rect">
            <a:avLst/>
          </a:prstGeom>
          <a:noFill/>
        </p:spPr>
        <p:txBody>
          <a:bodyPr wrap="square" rtlCol="0">
            <a:spAutoFit/>
          </a:bodyPr>
          <a:lstStyle/>
          <a:p>
            <a:pPr algn="ctr"/>
            <a:r>
              <a:rPr lang="en-US" dirty="0"/>
              <a:t>Modeled average reduction in flow (cfs) during July, August, September at Dartford Gage </a:t>
            </a:r>
          </a:p>
        </p:txBody>
      </p:sp>
      <p:pic>
        <p:nvPicPr>
          <p:cNvPr id="10" name="Picture 9" descr="Map of the Little Spokane water.">
            <a:extLst>
              <a:ext uri="{FF2B5EF4-FFF2-40B4-BE49-F238E27FC236}">
                <a16:creationId xmlns:a16="http://schemas.microsoft.com/office/drawing/2014/main" id="{F91C10A3-4D44-4A5B-A53C-9D07FD2825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01283" y="1531622"/>
            <a:ext cx="3858933" cy="5161735"/>
          </a:xfrm>
          <a:prstGeom prst="rect">
            <a:avLst/>
          </a:prstGeom>
        </p:spPr>
      </p:pic>
      <p:cxnSp>
        <p:nvCxnSpPr>
          <p:cNvPr id="11" name="Straight Arrow Connector 10" descr="Arrow">
            <a:extLst>
              <a:ext uri="{FF2B5EF4-FFF2-40B4-BE49-F238E27FC236}">
                <a16:creationId xmlns:a16="http://schemas.microsoft.com/office/drawing/2014/main" id="{3E11E859-4957-4F58-B061-0CCD1BAEE806}"/>
              </a:ext>
            </a:extLst>
          </p:cNvPr>
          <p:cNvCxnSpPr>
            <a:cxnSpLocks/>
          </p:cNvCxnSpPr>
          <p:nvPr/>
        </p:nvCxnSpPr>
        <p:spPr>
          <a:xfrm flipH="1" flipV="1">
            <a:off x="3810000" y="4719580"/>
            <a:ext cx="304800" cy="152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D925860C-A2C1-4BE7-A2FF-6F73C376A18F}"/>
              </a:ext>
            </a:extLst>
          </p:cNvPr>
          <p:cNvSpPr>
            <a:spLocks noGrp="1"/>
          </p:cNvSpPr>
          <p:nvPr>
            <p:ph type="title"/>
          </p:nvPr>
        </p:nvSpPr>
        <p:spPr>
          <a:xfrm>
            <a:off x="1701282" y="464624"/>
            <a:ext cx="9700725" cy="604379"/>
          </a:xfrm>
        </p:spPr>
        <p:txBody>
          <a:bodyPr>
            <a:normAutofit fontScale="90000"/>
          </a:bodyPr>
          <a:lstStyle/>
          <a:p>
            <a:r>
              <a:rPr lang="en-US" dirty="0"/>
              <a:t>Impacts of permit-exempt use on streamflow – Little Spokane River Watershed</a:t>
            </a:r>
          </a:p>
        </p:txBody>
      </p:sp>
    </p:spTree>
    <p:extLst>
      <p:ext uri="{BB962C8B-B14F-4D97-AF65-F5344CB8AC3E}">
        <p14:creationId xmlns:p14="http://schemas.microsoft.com/office/powerpoint/2010/main" val="426921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15739"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Basic Steps to Implementing RCW 90.94.020</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556780" y="1728153"/>
            <a:ext cx="11078440" cy="5447645"/>
          </a:xfrm>
          <a:prstGeom prst="rect">
            <a:avLst/>
          </a:prstGeom>
          <a:noFill/>
        </p:spPr>
        <p:txBody>
          <a:bodyPr wrap="square" rtlCol="0">
            <a:spAutoFit/>
          </a:bodyPr>
          <a:lstStyle/>
          <a:p>
            <a:pPr marL="914400" lvl="1" indent="-457200">
              <a:spcBef>
                <a:spcPts val="600"/>
              </a:spcBef>
              <a:spcAft>
                <a:spcPts val="600"/>
              </a:spcAft>
              <a:buFont typeface="+mj-lt"/>
              <a:buAutoNum type="arabicPeriod"/>
            </a:pPr>
            <a:r>
              <a:rPr lang="en-US" sz="3200" b="1" dirty="0">
                <a:solidFill>
                  <a:srgbClr val="C00000"/>
                </a:solidFill>
                <a:latin typeface="Dubai Light" panose="020B0303030403030204" pitchFamily="34" charset="-78"/>
                <a:cs typeface="Dubai Light" panose="020B0303030403030204" pitchFamily="34" charset="-78"/>
              </a:rPr>
              <a:t>Define and Delineate Appropriately Sized Sub-basins</a:t>
            </a:r>
          </a:p>
          <a:p>
            <a:pPr marL="914400" lvl="1" indent="-457200">
              <a:spcBef>
                <a:spcPts val="600"/>
              </a:spcBef>
              <a:spcAft>
                <a:spcPts val="600"/>
              </a:spcAft>
              <a:buFont typeface="+mj-lt"/>
              <a:buAutoNum type="arabicPeriod"/>
            </a:pPr>
            <a:r>
              <a:rPr lang="en-US" sz="3200" dirty="0">
                <a:latin typeface="Dubai Light" panose="020B0303030403030204" pitchFamily="34" charset="-78"/>
                <a:cs typeface="Dubai Light" panose="020B0303030403030204" pitchFamily="34" charset="-78"/>
              </a:rPr>
              <a:t>Estimate 20-Year Population Growth and New Dwelling Units</a:t>
            </a:r>
          </a:p>
          <a:p>
            <a:pPr marL="914400" lvl="1" indent="-457200">
              <a:spcBef>
                <a:spcPts val="600"/>
              </a:spcBef>
              <a:spcAft>
                <a:spcPts val="600"/>
              </a:spcAft>
              <a:buFont typeface="+mj-lt"/>
              <a:buAutoNum type="arabicPeriod"/>
            </a:pPr>
            <a:r>
              <a:rPr lang="en-US" altLang="en-US" sz="3200" dirty="0">
                <a:latin typeface="Dubai Light" panose="020B0303030403030204" pitchFamily="34" charset="-78"/>
                <a:cs typeface="Dubai Light" panose="020B0303030403030204" pitchFamily="34" charset="-78"/>
              </a:rPr>
              <a:t>Calculate New Domestic Permit-Exempt </a:t>
            </a:r>
            <a:r>
              <a:rPr lang="en-US" altLang="en-US" sz="3200" u="sng" dirty="0">
                <a:latin typeface="Dubai Light" panose="020B0303030403030204" pitchFamily="34" charset="-78"/>
                <a:cs typeface="Dubai Light" panose="020B0303030403030204" pitchFamily="34" charset="-78"/>
              </a:rPr>
              <a:t>Connections</a:t>
            </a:r>
          </a:p>
          <a:p>
            <a:pPr marL="914400" lvl="1" indent="-457200">
              <a:spcBef>
                <a:spcPts val="600"/>
              </a:spcBef>
              <a:spcAft>
                <a:spcPts val="600"/>
              </a:spcAft>
              <a:buFont typeface="+mj-lt"/>
              <a:buAutoNum type="arabicPeriod"/>
            </a:pPr>
            <a:r>
              <a:rPr lang="en-US" altLang="en-US" sz="3200" dirty="0">
                <a:latin typeface="Dubai Light" panose="020B0303030403030204" pitchFamily="34" charset="-78"/>
                <a:cs typeface="Dubai Light" panose="020B0303030403030204" pitchFamily="34" charset="-78"/>
              </a:rPr>
              <a:t>Estimate Consumptive Use (3 methods)</a:t>
            </a:r>
          </a:p>
          <a:p>
            <a:pPr marL="914400" lvl="1" indent="-457200">
              <a:spcBef>
                <a:spcPts val="600"/>
              </a:spcBef>
              <a:spcAft>
                <a:spcPts val="600"/>
              </a:spcAft>
              <a:buFont typeface="+mj-lt"/>
              <a:buAutoNum type="arabicPeriod"/>
            </a:pPr>
            <a:r>
              <a:rPr lang="en-US" altLang="en-US" sz="3200" dirty="0">
                <a:latin typeface="Dubai Light" panose="020B0303030403030204" pitchFamily="34" charset="-78"/>
                <a:cs typeface="Dubai Light" panose="020B0303030403030204" pitchFamily="34" charset="-78"/>
              </a:rPr>
              <a:t>Identify Projects and Actions to Offset 20 years of Consumptive Use </a:t>
            </a:r>
          </a:p>
          <a:p>
            <a:pPr marL="914400" lvl="1" indent="-457200">
              <a:spcBef>
                <a:spcPts val="600"/>
              </a:spcBef>
              <a:spcAft>
                <a:spcPts val="600"/>
              </a:spcAft>
              <a:buFont typeface="+mj-lt"/>
              <a:buAutoNum type="arabicPeriod"/>
            </a:pPr>
            <a:r>
              <a:rPr lang="en-US" sz="3200" dirty="0">
                <a:latin typeface="Dubai Light" panose="020B0303030403030204" pitchFamily="34" charset="-78"/>
                <a:cs typeface="Dubai Light" panose="020B0303030403030204" pitchFamily="34" charset="-78"/>
              </a:rPr>
              <a:t>Quantify/Develop Projects and Actions as Offsets</a:t>
            </a:r>
            <a:endParaRPr lang="en-US" altLang="en-US" sz="3200" dirty="0">
              <a:latin typeface="Dubai Light" panose="020B0303030403030204" pitchFamily="34" charset="-78"/>
              <a:cs typeface="Dubai Light" panose="020B0303030403030204" pitchFamily="34" charset="-78"/>
            </a:endParaRPr>
          </a:p>
          <a:p>
            <a:pPr lvl="1">
              <a:spcBef>
                <a:spcPts val="600"/>
              </a:spcBef>
              <a:spcAft>
                <a:spcPts val="600"/>
              </a:spcAft>
            </a:pPr>
            <a:r>
              <a:rPr lang="en-US" sz="3200" dirty="0">
                <a:latin typeface="Dubai Light" panose="020B0303030403030204" pitchFamily="34" charset="-78"/>
                <a:cs typeface="Dubai Light" panose="020B0303030403030204" pitchFamily="34" charset="-78"/>
              </a:rPr>
              <a:t/>
            </a:r>
            <a:br>
              <a:rPr lang="en-US" sz="3200" dirty="0">
                <a:latin typeface="Dubai Light" panose="020B0303030403030204" pitchFamily="34" charset="-78"/>
                <a:cs typeface="Dubai Light" panose="020B0303030403030204" pitchFamily="34" charset="-78"/>
              </a:rPr>
            </a:br>
            <a:endParaRPr lang="en-US" sz="3200" dirty="0">
              <a:latin typeface="Dubai Light" panose="020B0303030403030204" pitchFamily="34" charset="-78"/>
              <a:cs typeface="Dubai Light" panose="020B0303030403030204" pitchFamily="34" charset="-78"/>
            </a:endParaRPr>
          </a:p>
        </p:txBody>
      </p: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Basic Steps to Implementing RCW 90.94.020</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102980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effectLst>
                  <a:outerShdw blurRad="38100" dist="38100" dir="2700000" algn="tl">
                    <a:srgbClr val="000000">
                      <a:alpha val="43137"/>
                    </a:srgbClr>
                  </a:outerShdw>
                </a:effectLst>
                <a:latin typeface="+mn-lt"/>
                <a:ea typeface="+mn-ea"/>
                <a:cs typeface="+mn-cs"/>
              </a:rPr>
              <a:t>WRIA 11: Sub-basin Delineation</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8" name="Title 1">
            <a:extLst>
              <a:ext uri="{FF2B5EF4-FFF2-40B4-BE49-F238E27FC236}">
                <a16:creationId xmlns:a16="http://schemas.microsoft.com/office/drawing/2014/main" id="{67A550A3-DF28-2946-8E3B-BB4D86AF80C7}"/>
              </a:ext>
            </a:extLst>
          </p:cNvPr>
          <p:cNvSpPr>
            <a:spLocks noGrp="1"/>
          </p:cNvSpPr>
          <p:nvPr>
            <p:ph type="title"/>
          </p:nvPr>
        </p:nvSpPr>
        <p:spPr>
          <a:xfrm>
            <a:off x="181222" y="1324947"/>
            <a:ext cx="2958492" cy="4366726"/>
          </a:xfrm>
        </p:spPr>
        <p:txBody>
          <a:bodyPr>
            <a:normAutofit/>
          </a:bodyPr>
          <a:lstStyle/>
          <a:p>
            <a:pPr algn="r"/>
            <a:r>
              <a:rPr lang="en-US" sz="3200" u="sng" dirty="0">
                <a:latin typeface="Dubai" panose="020B0503030403030204" pitchFamily="34" charset="-78"/>
                <a:cs typeface="Dubai" panose="020B0503030403030204" pitchFamily="34" charset="-78"/>
              </a:rPr>
              <a:t>Step 1</a:t>
            </a: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ea typeface="+mn-ea"/>
                <a:cs typeface="Dubai" panose="020B0503030403030204" pitchFamily="34" charset="-78"/>
              </a:rPr>
              <a:t>Define</a:t>
            </a:r>
            <a:r>
              <a:rPr lang="en-US" sz="3200" i="0" dirty="0">
                <a:latin typeface="Dubai" panose="020B0503030403030204" pitchFamily="34" charset="-78"/>
                <a:cs typeface="Dubai" panose="020B0503030403030204" pitchFamily="34" charset="-78"/>
              </a:rPr>
              <a:t> appropriate </a:t>
            </a:r>
            <a:br>
              <a:rPr lang="en-US" sz="3200" i="0" dirty="0">
                <a:latin typeface="Dubai" panose="020B0503030403030204" pitchFamily="34" charset="-78"/>
                <a:cs typeface="Dubai" panose="020B0503030403030204" pitchFamily="34" charset="-78"/>
              </a:rPr>
            </a:br>
            <a:r>
              <a:rPr lang="en-US" sz="3200" i="0" dirty="0">
                <a:latin typeface="Dubai" panose="020B0503030403030204" pitchFamily="34" charset="-78"/>
                <a:cs typeface="Dubai" panose="020B0503030403030204" pitchFamily="34" charset="-78"/>
              </a:rPr>
              <a:t>sub-basins</a:t>
            </a:r>
            <a:br>
              <a:rPr lang="en-US" sz="3200" i="0" dirty="0">
                <a:latin typeface="Dubai" panose="020B0503030403030204" pitchFamily="34" charset="-78"/>
                <a:cs typeface="Dubai" panose="020B0503030403030204" pitchFamily="34" charset="-78"/>
              </a:rPr>
            </a:br>
            <a:r>
              <a:rPr lang="en-US" sz="3200" i="0" dirty="0">
                <a:latin typeface="Dubai" panose="020B0503030403030204" pitchFamily="34" charset="-78"/>
                <a:cs typeface="Dubai" panose="020B0503030403030204" pitchFamily="34" charset="-78"/>
              </a:rPr>
              <a:t/>
            </a:r>
            <a:br>
              <a:rPr lang="en-US" sz="3200" i="0" dirty="0">
                <a:latin typeface="Dubai" panose="020B0503030403030204" pitchFamily="34" charset="-78"/>
                <a:cs typeface="Dubai" panose="020B0503030403030204" pitchFamily="34" charset="-78"/>
              </a:rPr>
            </a:br>
            <a:r>
              <a:rPr lang="en-US" sz="3200" i="0" dirty="0">
                <a:latin typeface="Dubai" panose="020B0503030403030204" pitchFamily="34" charset="-78"/>
                <a:cs typeface="Dubai" panose="020B0503030403030204" pitchFamily="34" charset="-78"/>
              </a:rPr>
              <a:t/>
            </a:r>
            <a:br>
              <a:rPr lang="en-US" sz="3200" i="0" dirty="0">
                <a:latin typeface="Dubai" panose="020B0503030403030204" pitchFamily="34" charset="-78"/>
                <a:cs typeface="Dubai" panose="020B0503030403030204" pitchFamily="34" charset="-78"/>
              </a:rPr>
            </a:br>
            <a:endParaRPr lang="en-US" sz="3200" i="0" dirty="0">
              <a:latin typeface="Dubai" panose="020B0503030403030204" pitchFamily="34" charset="-78"/>
              <a:cs typeface="Dubai" panose="020B0503030403030204" pitchFamily="34" charset="-78"/>
            </a:endParaRPr>
          </a:p>
        </p:txBody>
      </p:sp>
      <p:pic>
        <p:nvPicPr>
          <p:cNvPr id="9" name="Picture 8" descr="Nisqually plan subbasins.">
            <a:extLst>
              <a:ext uri="{FF2B5EF4-FFF2-40B4-BE49-F238E27FC236}">
                <a16:creationId xmlns:a16="http://schemas.microsoft.com/office/drawing/2014/main" id="{96D663BD-FD86-7B4D-84E1-1F8AD22383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9714" y="1105788"/>
            <a:ext cx="8889783" cy="5752212"/>
          </a:xfrm>
          <a:prstGeom prst="rect">
            <a:avLst/>
          </a:prstGeom>
        </p:spPr>
      </p:pic>
      <p:sp>
        <p:nvSpPr>
          <p:cNvPr id="10" name="Rectangle 9">
            <a:extLst>
              <a:ext uri="{FF2B5EF4-FFF2-40B4-BE49-F238E27FC236}">
                <a16:creationId xmlns:a16="http://schemas.microsoft.com/office/drawing/2014/main" id="{93A6A12F-DB06-0C43-BA60-3DB4CA9E1F6F}"/>
              </a:ext>
            </a:extLst>
          </p:cNvPr>
          <p:cNvSpPr/>
          <p:nvPr/>
        </p:nvSpPr>
        <p:spPr>
          <a:xfrm rot="20583160">
            <a:off x="7365623" y="2069745"/>
            <a:ext cx="264207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8 Basins</a:t>
            </a:r>
          </a:p>
        </p:txBody>
      </p:sp>
    </p:spTree>
    <p:extLst>
      <p:ext uri="{BB962C8B-B14F-4D97-AF65-F5344CB8AC3E}">
        <p14:creationId xmlns:p14="http://schemas.microsoft.com/office/powerpoint/2010/main" val="114233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p showing the lower subbasins.">
            <a:extLst>
              <a:ext uri="{FF2B5EF4-FFF2-40B4-BE49-F238E27FC236}">
                <a16:creationId xmlns:a16="http://schemas.microsoft.com/office/drawing/2014/main" id="{375283DC-334A-2444-846E-4AC42DF0507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17220" y="-27053"/>
            <a:ext cx="10736579" cy="6920884"/>
          </a:xfrm>
        </p:spPr>
      </p:pic>
      <p:sp>
        <p:nvSpPr>
          <p:cNvPr id="2" name="Title 1" hidden="1">
            <a:extLst>
              <a:ext uri="{FF2B5EF4-FFF2-40B4-BE49-F238E27FC236}">
                <a16:creationId xmlns:a16="http://schemas.microsoft.com/office/drawing/2014/main" id="{9FF06F87-0F0B-5F43-9556-146D12466701}"/>
              </a:ext>
            </a:extLst>
          </p:cNvPr>
          <p:cNvSpPr>
            <a:spLocks noGrp="1"/>
          </p:cNvSpPr>
          <p:nvPr>
            <p:ph type="title"/>
          </p:nvPr>
        </p:nvSpPr>
        <p:spPr/>
        <p:txBody>
          <a:bodyPr/>
          <a:lstStyle/>
          <a:p>
            <a:r>
              <a:rPr lang="en-US" dirty="0" smtClean="0"/>
              <a:t>Subbasins</a:t>
            </a:r>
            <a:endParaRPr lang="en-US" dirty="0"/>
          </a:p>
        </p:txBody>
      </p:sp>
    </p:spTree>
    <p:extLst>
      <p:ext uri="{BB962C8B-B14F-4D97-AF65-F5344CB8AC3E}">
        <p14:creationId xmlns:p14="http://schemas.microsoft.com/office/powerpoint/2010/main" val="59701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Committee Process Consideration</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556780" y="1728153"/>
            <a:ext cx="11078440" cy="5570756"/>
          </a:xfrm>
          <a:prstGeom prst="rect">
            <a:avLst/>
          </a:prstGeom>
          <a:noFill/>
        </p:spPr>
        <p:txBody>
          <a:bodyPr wrap="square" rtlCol="0">
            <a:spAutoFit/>
          </a:bodyPr>
          <a:lstStyle/>
          <a:p>
            <a:pPr lvl="1">
              <a:spcBef>
                <a:spcPts val="600"/>
              </a:spcBef>
              <a:spcAft>
                <a:spcPts val="600"/>
              </a:spcAft>
            </a:pPr>
            <a:r>
              <a:rPr lang="en-US" sz="4000" dirty="0">
                <a:solidFill>
                  <a:srgbClr val="C00000"/>
                </a:solidFill>
                <a:latin typeface="Dubai Light" panose="020B0303030403030204" pitchFamily="34" charset="-78"/>
                <a:cs typeface="Dubai Light" panose="020B0303030403030204" pitchFamily="34" charset="-78"/>
              </a:rPr>
              <a:t>✓</a:t>
            </a:r>
            <a:r>
              <a:rPr lang="en-US" sz="3200" dirty="0">
                <a:latin typeface="Dubai Light" panose="020B0303030403030204" pitchFamily="34" charset="-78"/>
                <a:cs typeface="Dubai Light" panose="020B0303030403030204" pitchFamily="34" charset="-78"/>
              </a:rPr>
              <a:t>  Approve Proposed Sub-basins</a:t>
            </a:r>
          </a:p>
          <a:p>
            <a:pPr marL="914400" lvl="1" indent="-457200">
              <a:spcBef>
                <a:spcPts val="600"/>
              </a:spcBef>
              <a:spcAft>
                <a:spcPts val="600"/>
              </a:spcAft>
              <a:buFont typeface="Arial" panose="020B0604020202020204" pitchFamily="34" charset="0"/>
              <a:buChar char="•"/>
            </a:pPr>
            <a:r>
              <a:rPr lang="en-US" sz="3200" b="1" dirty="0">
                <a:solidFill>
                  <a:srgbClr val="C00000"/>
                </a:solidFill>
                <a:latin typeface="Dubai Light" panose="020B0303030403030204" pitchFamily="34" charset="-78"/>
                <a:cs typeface="Dubai Light" panose="020B0303030403030204" pitchFamily="34" charset="-78"/>
              </a:rPr>
              <a:t>Estimate 20-Year Population Growth and New Dwelling Units</a:t>
            </a:r>
          </a:p>
          <a:p>
            <a:pPr marL="914400" lvl="1" indent="-457200">
              <a:spcBef>
                <a:spcPts val="600"/>
              </a:spcBef>
              <a:spcAft>
                <a:spcPts val="600"/>
              </a:spcAft>
              <a:buFont typeface="Arial" panose="020B0604020202020204" pitchFamily="34" charset="0"/>
              <a:buChar char="•"/>
            </a:pPr>
            <a:r>
              <a:rPr lang="en-US" altLang="en-US" sz="3200" dirty="0">
                <a:latin typeface="Dubai Light" panose="020B0303030403030204" pitchFamily="34" charset="-78"/>
                <a:cs typeface="Dubai Light" panose="020B0303030403030204" pitchFamily="34" charset="-78"/>
              </a:rPr>
              <a:t>Calculate New Domestic Permit-Exempt </a:t>
            </a:r>
            <a:r>
              <a:rPr lang="en-US" altLang="en-US" sz="3200" u="sng" dirty="0">
                <a:latin typeface="Dubai Light" panose="020B0303030403030204" pitchFamily="34" charset="-78"/>
                <a:cs typeface="Dubai Light" panose="020B0303030403030204" pitchFamily="34" charset="-78"/>
              </a:rPr>
              <a:t>Connections</a:t>
            </a:r>
          </a:p>
          <a:p>
            <a:pPr marL="914400" lvl="1" indent="-457200">
              <a:spcBef>
                <a:spcPts val="600"/>
              </a:spcBef>
              <a:spcAft>
                <a:spcPts val="600"/>
              </a:spcAft>
              <a:buFont typeface="Arial" panose="020B0604020202020204" pitchFamily="34" charset="0"/>
              <a:buChar char="•"/>
            </a:pPr>
            <a:r>
              <a:rPr lang="en-US" altLang="en-US" sz="3200" dirty="0">
                <a:latin typeface="Dubai Light" panose="020B0303030403030204" pitchFamily="34" charset="-78"/>
                <a:cs typeface="Dubai Light" panose="020B0303030403030204" pitchFamily="34" charset="-78"/>
              </a:rPr>
              <a:t>Estimate Consumptive Use (3 methods)</a:t>
            </a:r>
          </a:p>
          <a:p>
            <a:pPr marL="914400" lvl="1" indent="-457200">
              <a:spcBef>
                <a:spcPts val="600"/>
              </a:spcBef>
              <a:spcAft>
                <a:spcPts val="600"/>
              </a:spcAft>
              <a:buFont typeface="Arial" panose="020B0604020202020204" pitchFamily="34" charset="0"/>
              <a:buChar char="•"/>
            </a:pPr>
            <a:r>
              <a:rPr lang="en-US" altLang="en-US" sz="3200" dirty="0">
                <a:latin typeface="Dubai Light" panose="020B0303030403030204" pitchFamily="34" charset="-78"/>
                <a:cs typeface="Dubai Light" panose="020B0303030403030204" pitchFamily="34" charset="-78"/>
              </a:rPr>
              <a:t>Identify Projects and Actions to Offset 20 years of Consumptive Use </a:t>
            </a:r>
          </a:p>
          <a:p>
            <a:pPr marL="914400" lvl="1" indent="-457200">
              <a:spcBef>
                <a:spcPts val="600"/>
              </a:spcBef>
              <a:spcAft>
                <a:spcPts val="600"/>
              </a:spcAft>
              <a:buFont typeface="Arial" panose="020B0604020202020204" pitchFamily="34" charset="0"/>
              <a:buChar char="•"/>
            </a:pPr>
            <a:r>
              <a:rPr lang="en-US" sz="3200" dirty="0">
                <a:latin typeface="Dubai Light" panose="020B0303030403030204" pitchFamily="34" charset="-78"/>
                <a:cs typeface="Dubai Light" panose="020B0303030403030204" pitchFamily="34" charset="-78"/>
              </a:rPr>
              <a:t>Quantify/Develop Projects and Actions as Offsets</a:t>
            </a:r>
            <a:endParaRPr lang="en-US" altLang="en-US" sz="3200" dirty="0">
              <a:latin typeface="Dubai Light" panose="020B0303030403030204" pitchFamily="34" charset="-78"/>
              <a:cs typeface="Dubai Light" panose="020B0303030403030204" pitchFamily="34" charset="-78"/>
            </a:endParaRPr>
          </a:p>
          <a:p>
            <a:pPr lvl="1">
              <a:spcBef>
                <a:spcPts val="600"/>
              </a:spcBef>
              <a:spcAft>
                <a:spcPts val="600"/>
              </a:spcAft>
            </a:pPr>
            <a:r>
              <a:rPr lang="en-US" sz="3200" dirty="0">
                <a:latin typeface="Dubai Light" panose="020B0303030403030204" pitchFamily="34" charset="-78"/>
                <a:cs typeface="Dubai Light" panose="020B0303030403030204" pitchFamily="34" charset="-78"/>
              </a:rPr>
              <a:t/>
            </a:r>
            <a:br>
              <a:rPr lang="en-US" sz="3200" dirty="0">
                <a:latin typeface="Dubai Light" panose="020B0303030403030204" pitchFamily="34" charset="-78"/>
                <a:cs typeface="Dubai Light" panose="020B0303030403030204" pitchFamily="34" charset="-78"/>
              </a:rPr>
            </a:br>
            <a:endParaRPr lang="en-US" sz="3200" dirty="0">
              <a:latin typeface="Dubai Light" panose="020B0303030403030204" pitchFamily="34" charset="-78"/>
              <a:cs typeface="Dubai Light" panose="020B0303030403030204" pitchFamily="34" charset="-78"/>
            </a:endParaRPr>
          </a:p>
        </p:txBody>
      </p: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Committee Process Consideration</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3359390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effectLst>
                  <a:outerShdw blurRad="38100" dist="38100" dir="2700000" algn="tl">
                    <a:srgbClr val="000000">
                      <a:alpha val="43137"/>
                    </a:srgbClr>
                  </a:outerShdw>
                </a:effectLst>
                <a:latin typeface="+mn-lt"/>
                <a:ea typeface="+mn-ea"/>
                <a:cs typeface="+mn-cs"/>
              </a:rPr>
              <a:t>WRIA 11: Estimate Growth</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8" name="Title 1">
            <a:extLst>
              <a:ext uri="{FF2B5EF4-FFF2-40B4-BE49-F238E27FC236}">
                <a16:creationId xmlns:a16="http://schemas.microsoft.com/office/drawing/2014/main" id="{67A550A3-DF28-2946-8E3B-BB4D86AF80C7}"/>
              </a:ext>
            </a:extLst>
          </p:cNvPr>
          <p:cNvSpPr>
            <a:spLocks noGrp="1"/>
          </p:cNvSpPr>
          <p:nvPr>
            <p:ph type="title"/>
          </p:nvPr>
        </p:nvSpPr>
        <p:spPr>
          <a:xfrm>
            <a:off x="181221" y="1324947"/>
            <a:ext cx="3551023" cy="4366726"/>
          </a:xfrm>
        </p:spPr>
        <p:txBody>
          <a:bodyPr>
            <a:normAutofit/>
          </a:bodyPr>
          <a:lstStyle/>
          <a:p>
            <a:pPr algn="r"/>
            <a:r>
              <a:rPr lang="en-US" sz="3200" u="sng" dirty="0">
                <a:latin typeface="Dubai" panose="020B0503030403030204" pitchFamily="34" charset="-78"/>
                <a:cs typeface="Dubai" panose="020B0503030403030204" pitchFamily="34" charset="-78"/>
              </a:rPr>
              <a:t>Step 2</a:t>
            </a: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solidFill>
                  <a:srgbClr val="FF0000"/>
                </a:solidFill>
                <a:latin typeface="Dubai" panose="020B0503030403030204" pitchFamily="34" charset="-78"/>
                <a:ea typeface="+mn-ea"/>
                <a:cs typeface="Dubai" panose="020B0503030403030204" pitchFamily="34" charset="-78"/>
              </a:rPr>
              <a:t>22</a:t>
            </a:r>
            <a:r>
              <a:rPr lang="en-US" sz="3200" dirty="0">
                <a:latin typeface="Dubai" panose="020B0503030403030204" pitchFamily="34" charset="-78"/>
                <a:ea typeface="+mn-ea"/>
                <a:cs typeface="Dubai" panose="020B0503030403030204" pitchFamily="34" charset="-78"/>
              </a:rPr>
              <a:t> Year Population Growth and New Dwelling Units</a:t>
            </a:r>
            <a:br>
              <a:rPr lang="en-US" sz="3200" dirty="0">
                <a:latin typeface="Dubai" panose="020B0503030403030204" pitchFamily="34" charset="-78"/>
                <a:ea typeface="+mn-ea"/>
                <a:cs typeface="Dubai" panose="020B0503030403030204" pitchFamily="34" charset="-78"/>
              </a:rPr>
            </a:br>
            <a:r>
              <a:rPr lang="en-US" sz="3200" dirty="0">
                <a:latin typeface="Dubai" panose="020B0503030403030204" pitchFamily="34" charset="-78"/>
                <a:ea typeface="+mn-ea"/>
                <a:cs typeface="Dubai" panose="020B0503030403030204" pitchFamily="34" charset="-78"/>
              </a:rPr>
              <a:t>(2018-2040)</a:t>
            </a:r>
            <a:r>
              <a:rPr lang="en-US" sz="3200" i="0" dirty="0">
                <a:latin typeface="Dubai" panose="020B0503030403030204" pitchFamily="34" charset="-78"/>
                <a:cs typeface="Dubai" panose="020B0503030403030204" pitchFamily="34" charset="-78"/>
              </a:rPr>
              <a:t/>
            </a:r>
            <a:br>
              <a:rPr lang="en-US" sz="3200" i="0" dirty="0">
                <a:latin typeface="Dubai" panose="020B0503030403030204" pitchFamily="34" charset="-78"/>
                <a:cs typeface="Dubai" panose="020B0503030403030204" pitchFamily="34" charset="-78"/>
              </a:rPr>
            </a:br>
            <a:r>
              <a:rPr lang="en-US" sz="3200" i="0" dirty="0">
                <a:latin typeface="Dubai" panose="020B0503030403030204" pitchFamily="34" charset="-78"/>
                <a:cs typeface="Dubai" panose="020B0503030403030204" pitchFamily="34" charset="-78"/>
              </a:rPr>
              <a:t/>
            </a:r>
            <a:br>
              <a:rPr lang="en-US" sz="3200" i="0" dirty="0">
                <a:latin typeface="Dubai" panose="020B0503030403030204" pitchFamily="34" charset="-78"/>
                <a:cs typeface="Dubai" panose="020B0503030403030204" pitchFamily="34" charset="-78"/>
              </a:rPr>
            </a:br>
            <a:r>
              <a:rPr lang="en-US" sz="3200" i="0" dirty="0">
                <a:latin typeface="Dubai" panose="020B0503030403030204" pitchFamily="34" charset="-78"/>
                <a:cs typeface="Dubai" panose="020B0503030403030204" pitchFamily="34" charset="-78"/>
              </a:rPr>
              <a:t/>
            </a:r>
            <a:br>
              <a:rPr lang="en-US" sz="3200" i="0" dirty="0">
                <a:latin typeface="Dubai" panose="020B0503030403030204" pitchFamily="34" charset="-78"/>
                <a:cs typeface="Dubai" panose="020B0503030403030204" pitchFamily="34" charset="-78"/>
              </a:rPr>
            </a:br>
            <a:endParaRPr lang="en-US" sz="3200" i="0" dirty="0">
              <a:latin typeface="Dubai" panose="020B0503030403030204" pitchFamily="34" charset="-78"/>
              <a:cs typeface="Dubai" panose="020B0503030403030204" pitchFamily="34" charset="-78"/>
            </a:endParaRPr>
          </a:p>
        </p:txBody>
      </p:sp>
      <p:sp>
        <p:nvSpPr>
          <p:cNvPr id="3" name="TextBox 2">
            <a:extLst>
              <a:ext uri="{FF2B5EF4-FFF2-40B4-BE49-F238E27FC236}">
                <a16:creationId xmlns:a16="http://schemas.microsoft.com/office/drawing/2014/main" id="{A4992781-655B-9940-934B-5F1D80E6A220}"/>
              </a:ext>
            </a:extLst>
          </p:cNvPr>
          <p:cNvSpPr txBox="1"/>
          <p:nvPr/>
        </p:nvSpPr>
        <p:spPr>
          <a:xfrm>
            <a:off x="4292082" y="1324947"/>
            <a:ext cx="7651102" cy="4308872"/>
          </a:xfrm>
          <a:prstGeom prst="rect">
            <a:avLst/>
          </a:prstGeom>
          <a:noFill/>
        </p:spPr>
        <p:txBody>
          <a:bodyPr wrap="square" rtlCol="0">
            <a:spAutoFit/>
          </a:bodyPr>
          <a:lstStyle/>
          <a:p>
            <a:pPr marL="914400" lvl="1" indent="-793750">
              <a:spcBef>
                <a:spcPts val="600"/>
              </a:spcBef>
              <a:spcAft>
                <a:spcPts val="600"/>
              </a:spcAft>
              <a:buClr>
                <a:srgbClr val="96AD81"/>
              </a:buClr>
              <a:buFont typeface="Wingdings" pitchFamily="2" charset="2"/>
              <a:buChar char="v"/>
            </a:pPr>
            <a:r>
              <a:rPr lang="en-US" sz="3200" dirty="0">
                <a:latin typeface="Dubai Light" panose="020B0604020202020204" pitchFamily="34" charset="-78"/>
                <a:cs typeface="Dubai Light" panose="020B0604020202020204" pitchFamily="34" charset="-78"/>
              </a:rPr>
              <a:t>3 Counties, 3 methods</a:t>
            </a:r>
          </a:p>
          <a:p>
            <a:pPr marL="914400" lvl="1" indent="-793750">
              <a:spcBef>
                <a:spcPts val="600"/>
              </a:spcBef>
              <a:spcAft>
                <a:spcPts val="600"/>
              </a:spcAft>
              <a:buClr>
                <a:srgbClr val="96AD81"/>
              </a:buClr>
              <a:buFont typeface="Wingdings" pitchFamily="2" charset="2"/>
              <a:buChar char="v"/>
            </a:pPr>
            <a:r>
              <a:rPr lang="en-US" sz="3200" dirty="0">
                <a:latin typeface="Dubai Light" panose="020B0604020202020204" pitchFamily="34" charset="-78"/>
                <a:cs typeface="Dubai Light" panose="020B0604020202020204" pitchFamily="34" charset="-78"/>
              </a:rPr>
              <a:t>Thurston – TRPC growth projections</a:t>
            </a:r>
          </a:p>
          <a:p>
            <a:pPr marL="914400" lvl="1" indent="-793750">
              <a:spcBef>
                <a:spcPts val="600"/>
              </a:spcBef>
              <a:spcAft>
                <a:spcPts val="600"/>
              </a:spcAft>
              <a:buClr>
                <a:srgbClr val="96AD81"/>
              </a:buClr>
              <a:buFont typeface="Wingdings" pitchFamily="2" charset="2"/>
              <a:buChar char="v"/>
            </a:pPr>
            <a:r>
              <a:rPr lang="en-US" altLang="en-US" sz="3200" dirty="0">
                <a:latin typeface="Dubai Light" panose="020B0604020202020204" pitchFamily="34" charset="-78"/>
                <a:cs typeface="Dubai Light" panose="020B0604020202020204" pitchFamily="34" charset="-78"/>
              </a:rPr>
              <a:t>Pierce – Historical percentages of permit-exempt well growth by sub-basin</a:t>
            </a:r>
          </a:p>
          <a:p>
            <a:pPr marL="914400" lvl="1" indent="-793750">
              <a:spcBef>
                <a:spcPts val="600"/>
              </a:spcBef>
              <a:spcAft>
                <a:spcPts val="600"/>
              </a:spcAft>
              <a:buClr>
                <a:srgbClr val="96AD81"/>
              </a:buClr>
              <a:buFont typeface="Wingdings" pitchFamily="2" charset="2"/>
              <a:buChar char="v"/>
            </a:pPr>
            <a:r>
              <a:rPr lang="en-US" altLang="en-US" sz="3200" dirty="0">
                <a:latin typeface="Dubai Light" panose="020B0604020202020204" pitchFamily="34" charset="-78"/>
                <a:cs typeface="Dubai Light" panose="020B0604020202020204" pitchFamily="34" charset="-78"/>
              </a:rPr>
              <a:t>Lewis – growth projections</a:t>
            </a:r>
          </a:p>
          <a:p>
            <a:pPr marL="914400" lvl="1" indent="-793750">
              <a:spcBef>
                <a:spcPts val="600"/>
              </a:spcBef>
              <a:spcAft>
                <a:spcPts val="600"/>
              </a:spcAft>
              <a:buClr>
                <a:srgbClr val="96AD81"/>
              </a:buClr>
              <a:buFont typeface="Wingdings" pitchFamily="2" charset="2"/>
              <a:buChar char="v"/>
            </a:pPr>
            <a:r>
              <a:rPr lang="en-US" altLang="en-US" sz="3200" dirty="0">
                <a:latin typeface="Dubai Light" panose="020B0604020202020204" pitchFamily="34" charset="-78"/>
                <a:cs typeface="Dubai Light" panose="020B0604020202020204" pitchFamily="34" charset="-78"/>
              </a:rPr>
              <a:t>22 Year Projection (through 2040)</a:t>
            </a:r>
          </a:p>
          <a:p>
            <a:pPr marL="914400" lvl="1" indent="-793750">
              <a:spcBef>
                <a:spcPts val="600"/>
              </a:spcBef>
              <a:spcAft>
                <a:spcPts val="600"/>
              </a:spcAft>
              <a:buClr>
                <a:srgbClr val="96AD81"/>
              </a:buClr>
              <a:buFont typeface="Wingdings" pitchFamily="2" charset="2"/>
              <a:buChar char="v"/>
            </a:pPr>
            <a:r>
              <a:rPr lang="en-US" sz="3200" dirty="0">
                <a:latin typeface="Dubai Light" panose="020B0604020202020204" pitchFamily="34" charset="-78"/>
                <a:cs typeface="Dubai Light" panose="020B0604020202020204" pitchFamily="34" charset="-78"/>
              </a:rPr>
              <a:t>Not a PU decision point in WRIA 11</a:t>
            </a:r>
          </a:p>
        </p:txBody>
      </p:sp>
    </p:spTree>
    <p:extLst>
      <p:ext uri="{BB962C8B-B14F-4D97-AF65-F5344CB8AC3E}">
        <p14:creationId xmlns:p14="http://schemas.microsoft.com/office/powerpoint/2010/main" val="3326081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Committee Process Consideration</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556780" y="1728153"/>
            <a:ext cx="11078440" cy="5909310"/>
          </a:xfrm>
          <a:prstGeom prst="rect">
            <a:avLst/>
          </a:prstGeom>
          <a:noFill/>
        </p:spPr>
        <p:txBody>
          <a:bodyPr wrap="square" rtlCol="0">
            <a:spAutoFit/>
          </a:bodyPr>
          <a:lstStyle/>
          <a:p>
            <a:pPr lvl="1">
              <a:spcBef>
                <a:spcPts val="600"/>
              </a:spcBef>
              <a:spcAft>
                <a:spcPts val="600"/>
              </a:spcAft>
            </a:pPr>
            <a:r>
              <a:rPr lang="en-US" sz="4000" dirty="0">
                <a:solidFill>
                  <a:srgbClr val="C00000"/>
                </a:solidFill>
                <a:latin typeface="Dubai Light" panose="020B0303030403030204" pitchFamily="34" charset="-78"/>
                <a:cs typeface="Dubai Light" panose="020B0303030403030204" pitchFamily="34" charset="-78"/>
              </a:rPr>
              <a:t>✓</a:t>
            </a:r>
            <a:r>
              <a:rPr lang="en-US" sz="3200" dirty="0">
                <a:solidFill>
                  <a:srgbClr val="C00000"/>
                </a:solidFill>
                <a:latin typeface="Dubai Light" panose="020B0303030403030204" pitchFamily="34" charset="-78"/>
                <a:cs typeface="Dubai Light" panose="020B0303030403030204" pitchFamily="34" charset="-78"/>
              </a:rPr>
              <a:t>  </a:t>
            </a:r>
            <a:r>
              <a:rPr lang="en-US" sz="3200" dirty="0">
                <a:latin typeface="Dubai Light" panose="020B0303030403030204" pitchFamily="34" charset="-78"/>
                <a:cs typeface="Dubai Light" panose="020B0303030403030204" pitchFamily="34" charset="-78"/>
              </a:rPr>
              <a:t>Approve Proposed Sub-basins</a:t>
            </a:r>
          </a:p>
          <a:p>
            <a:pPr marL="914400" lvl="1" indent="-457200">
              <a:spcBef>
                <a:spcPts val="600"/>
              </a:spcBef>
              <a:spcAft>
                <a:spcPts val="600"/>
              </a:spcAft>
              <a:buFont typeface="Arial" panose="020B0604020202020204" pitchFamily="34" charset="0"/>
              <a:buChar char="•"/>
            </a:pPr>
            <a:r>
              <a:rPr lang="en-US" sz="3200" b="1" dirty="0">
                <a:solidFill>
                  <a:srgbClr val="C00000"/>
                </a:solidFill>
                <a:latin typeface="Dubai Light" panose="020B0303030403030204" pitchFamily="34" charset="-78"/>
                <a:cs typeface="Dubai Light" panose="020B0303030403030204" pitchFamily="34" charset="-78"/>
              </a:rPr>
              <a:t>Estimate 20-Year Population Growth and New Dwelling Units (Optional for Committee)</a:t>
            </a:r>
          </a:p>
          <a:p>
            <a:pPr lvl="2">
              <a:spcBef>
                <a:spcPts val="600"/>
              </a:spcBef>
              <a:spcAft>
                <a:spcPts val="600"/>
              </a:spcAft>
            </a:pPr>
            <a:r>
              <a:rPr lang="en-US" altLang="en-US" sz="3200" dirty="0">
                <a:latin typeface="Dubai Light" panose="020B0303030403030204" pitchFamily="34" charset="-78"/>
                <a:cs typeface="Dubai Light" panose="020B0303030403030204" pitchFamily="34" charset="-78"/>
              </a:rPr>
              <a:t>A.	Counties provide using their chosen growth forecasting 	methods  (Nisqually: 2018-2040)</a:t>
            </a:r>
          </a:p>
          <a:p>
            <a:pPr lvl="2">
              <a:spcBef>
                <a:spcPts val="600"/>
              </a:spcBef>
              <a:spcAft>
                <a:spcPts val="600"/>
              </a:spcAft>
            </a:pPr>
            <a:r>
              <a:rPr lang="en-US" altLang="en-US" sz="3200" dirty="0">
                <a:latin typeface="Dubai Light" panose="020B0303030403030204" pitchFamily="34" charset="-78"/>
                <a:cs typeface="Dubai Light" panose="020B0303030403030204" pitchFamily="34" charset="-78"/>
              </a:rPr>
              <a:t>OR</a:t>
            </a:r>
          </a:p>
          <a:p>
            <a:pPr lvl="2">
              <a:spcBef>
                <a:spcPts val="600"/>
              </a:spcBef>
              <a:spcAft>
                <a:spcPts val="600"/>
              </a:spcAft>
            </a:pPr>
            <a:r>
              <a:rPr lang="en-US" altLang="en-US" sz="3200" dirty="0">
                <a:latin typeface="Dubai Light" panose="020B0303030403030204" pitchFamily="34" charset="-78"/>
                <a:cs typeface="Dubai Light" panose="020B0303030403030204" pitchFamily="34" charset="-78"/>
              </a:rPr>
              <a:t>B.	Committee Oversight of methodology and assumptions 	inherent in the method</a:t>
            </a:r>
          </a:p>
          <a:p>
            <a:pPr lvl="1">
              <a:spcBef>
                <a:spcPts val="600"/>
              </a:spcBef>
              <a:spcAft>
                <a:spcPts val="600"/>
              </a:spcAft>
            </a:pPr>
            <a:r>
              <a:rPr lang="en-US" sz="3200" dirty="0">
                <a:latin typeface="Dubai Light" panose="020B0303030403030204" pitchFamily="34" charset="-78"/>
                <a:cs typeface="Dubai Light" panose="020B0303030403030204" pitchFamily="34" charset="-78"/>
              </a:rPr>
              <a:t/>
            </a:r>
            <a:br>
              <a:rPr lang="en-US" sz="3200" dirty="0">
                <a:latin typeface="Dubai Light" panose="020B0303030403030204" pitchFamily="34" charset="-78"/>
                <a:cs typeface="Dubai Light" panose="020B0303030403030204" pitchFamily="34" charset="-78"/>
              </a:rPr>
            </a:br>
            <a:endParaRPr lang="en-US" sz="3200" dirty="0">
              <a:latin typeface="Dubai Light" panose="020B0303030403030204" pitchFamily="34" charset="-78"/>
              <a:cs typeface="Dubai Light" panose="020B0303030403030204" pitchFamily="34" charset="-78"/>
            </a:endParaRPr>
          </a:p>
        </p:txBody>
      </p: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Committee Process Consideration</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182702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Committee Process Consideration</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503853" y="1168317"/>
            <a:ext cx="11168690" cy="6186309"/>
          </a:xfrm>
          <a:prstGeom prst="rect">
            <a:avLst/>
          </a:prstGeom>
          <a:noFill/>
        </p:spPr>
        <p:txBody>
          <a:bodyPr wrap="square" rtlCol="0">
            <a:spAutoFit/>
          </a:bodyPr>
          <a:lstStyle/>
          <a:p>
            <a:pPr lvl="1">
              <a:spcBef>
                <a:spcPts val="600"/>
              </a:spcBef>
              <a:spcAft>
                <a:spcPts val="600"/>
              </a:spcAft>
            </a:pPr>
            <a:r>
              <a:rPr lang="en-US" sz="4000" b="1" dirty="0">
                <a:solidFill>
                  <a:srgbClr val="C00000"/>
                </a:solidFill>
                <a:latin typeface="Dubai Light" panose="020B0303030403030204" pitchFamily="34" charset="-78"/>
                <a:cs typeface="Dubai Light" panose="020B0303030403030204" pitchFamily="34" charset="-78"/>
              </a:rPr>
              <a:t>✓</a:t>
            </a:r>
            <a:r>
              <a:rPr lang="en-US" sz="3200" dirty="0">
                <a:solidFill>
                  <a:srgbClr val="C00000"/>
                </a:solidFill>
                <a:latin typeface="Dubai Light" panose="020B0303030403030204" pitchFamily="34" charset="-78"/>
                <a:cs typeface="Dubai Light" panose="020B0303030403030204" pitchFamily="34" charset="-78"/>
              </a:rPr>
              <a:t> </a:t>
            </a:r>
            <a:r>
              <a:rPr lang="en-US" sz="3200" dirty="0">
                <a:latin typeface="Dubai Light" panose="020B0303030403030204" pitchFamily="34" charset="-78"/>
                <a:cs typeface="Dubai Light" panose="020B0303030403030204" pitchFamily="34" charset="-78"/>
              </a:rPr>
              <a:t> Approve Proposed Sub-basins</a:t>
            </a:r>
          </a:p>
          <a:p>
            <a:pPr lvl="1">
              <a:spcBef>
                <a:spcPts val="600"/>
              </a:spcBef>
              <a:spcAft>
                <a:spcPts val="600"/>
              </a:spcAft>
            </a:pPr>
            <a:r>
              <a:rPr lang="en-US" sz="4000" b="1" dirty="0">
                <a:solidFill>
                  <a:srgbClr val="C00000"/>
                </a:solidFill>
                <a:latin typeface="Dubai Light" panose="020B0303030403030204" pitchFamily="34" charset="-78"/>
                <a:cs typeface="Dubai Light" panose="020B0303030403030204" pitchFamily="34" charset="-78"/>
              </a:rPr>
              <a:t>✓</a:t>
            </a:r>
            <a:r>
              <a:rPr lang="en-US" sz="3200" dirty="0">
                <a:solidFill>
                  <a:srgbClr val="FF0000"/>
                </a:solidFill>
                <a:latin typeface="Dubai Light" panose="020B0303030403030204" pitchFamily="34" charset="-78"/>
                <a:cs typeface="Dubai Light" panose="020B0303030403030204" pitchFamily="34" charset="-78"/>
              </a:rPr>
              <a:t> </a:t>
            </a:r>
            <a:r>
              <a:rPr lang="en-US" sz="3200" dirty="0">
                <a:latin typeface="Dubai Light" panose="020B0303030403030204" pitchFamily="34" charset="-78"/>
                <a:cs typeface="Dubai Light" panose="020B0303030403030204" pitchFamily="34" charset="-78"/>
              </a:rPr>
              <a:t>Estimate 20-Year Population Growth and New Dwelling Units 	(Optional)</a:t>
            </a:r>
          </a:p>
          <a:p>
            <a:pPr marL="914400" lvl="1" indent="-457200">
              <a:spcBef>
                <a:spcPts val="600"/>
              </a:spcBef>
              <a:spcAft>
                <a:spcPts val="600"/>
              </a:spcAft>
              <a:buFont typeface="Arial" panose="020B0604020202020204" pitchFamily="34" charset="0"/>
              <a:buChar char="•"/>
            </a:pPr>
            <a:r>
              <a:rPr lang="en-US" altLang="en-US" sz="3200" b="1" dirty="0">
                <a:solidFill>
                  <a:srgbClr val="C00000"/>
                </a:solidFill>
                <a:latin typeface="Dubai Light" panose="020B0303030403030204" pitchFamily="34" charset="-78"/>
                <a:cs typeface="Dubai Light" panose="020B0303030403030204" pitchFamily="34" charset="-78"/>
              </a:rPr>
              <a:t>Calculate New Domestic Permit-Exempt </a:t>
            </a:r>
            <a:r>
              <a:rPr lang="en-US" altLang="en-US" sz="3200" b="1" u="sng" dirty="0">
                <a:solidFill>
                  <a:srgbClr val="C00000"/>
                </a:solidFill>
                <a:latin typeface="Dubai Light" panose="020B0303030403030204" pitchFamily="34" charset="-78"/>
                <a:cs typeface="Dubai Light" panose="020B0303030403030204" pitchFamily="34" charset="-78"/>
              </a:rPr>
              <a:t>Connections</a:t>
            </a:r>
          </a:p>
          <a:p>
            <a:pPr marL="914400" lvl="1" indent="-457200">
              <a:spcBef>
                <a:spcPts val="600"/>
              </a:spcBef>
              <a:spcAft>
                <a:spcPts val="600"/>
              </a:spcAft>
              <a:buFont typeface="Arial" panose="020B0604020202020204" pitchFamily="34" charset="0"/>
              <a:buChar char="•"/>
            </a:pPr>
            <a:r>
              <a:rPr lang="en-US" altLang="en-US" sz="3200" dirty="0">
                <a:latin typeface="Dubai Light" panose="020B0303030403030204" pitchFamily="34" charset="-78"/>
                <a:cs typeface="Dubai Light" panose="020B0303030403030204" pitchFamily="34" charset="-78"/>
              </a:rPr>
              <a:t>Estimate Consumptive Use (3 methods)</a:t>
            </a:r>
          </a:p>
          <a:p>
            <a:pPr marL="914400" lvl="1" indent="-457200">
              <a:spcBef>
                <a:spcPts val="600"/>
              </a:spcBef>
              <a:spcAft>
                <a:spcPts val="600"/>
              </a:spcAft>
              <a:buFont typeface="Arial" panose="020B0604020202020204" pitchFamily="34" charset="0"/>
              <a:buChar char="•"/>
            </a:pPr>
            <a:r>
              <a:rPr lang="en-US" altLang="en-US" sz="3200" dirty="0">
                <a:latin typeface="Dubai Light" panose="020B0303030403030204" pitchFamily="34" charset="-78"/>
                <a:cs typeface="Dubai Light" panose="020B0303030403030204" pitchFamily="34" charset="-78"/>
              </a:rPr>
              <a:t>Identify Projects and Actions to Offset 20 years of Consumptive Use </a:t>
            </a:r>
          </a:p>
          <a:p>
            <a:pPr marL="914400" lvl="1" indent="-457200">
              <a:spcBef>
                <a:spcPts val="600"/>
              </a:spcBef>
              <a:spcAft>
                <a:spcPts val="600"/>
              </a:spcAft>
              <a:buFont typeface="Arial" panose="020B0604020202020204" pitchFamily="34" charset="0"/>
              <a:buChar char="•"/>
            </a:pPr>
            <a:r>
              <a:rPr lang="en-US" sz="3200" dirty="0">
                <a:latin typeface="Dubai Light" panose="020B0303030403030204" pitchFamily="34" charset="-78"/>
                <a:cs typeface="Dubai Light" panose="020B0303030403030204" pitchFamily="34" charset="-78"/>
              </a:rPr>
              <a:t>Quantify/Develop Projects and Actions as Offsets</a:t>
            </a:r>
            <a:endParaRPr lang="en-US" altLang="en-US" sz="3200" dirty="0">
              <a:latin typeface="Dubai Light" panose="020B0303030403030204" pitchFamily="34" charset="-78"/>
              <a:cs typeface="Dubai Light" panose="020B0303030403030204" pitchFamily="34" charset="-78"/>
            </a:endParaRPr>
          </a:p>
          <a:p>
            <a:pPr lvl="1">
              <a:spcBef>
                <a:spcPts val="600"/>
              </a:spcBef>
              <a:spcAft>
                <a:spcPts val="600"/>
              </a:spcAft>
            </a:pPr>
            <a:r>
              <a:rPr lang="en-US" sz="3200" dirty="0">
                <a:latin typeface="Dubai Light" panose="020B0303030403030204" pitchFamily="34" charset="-78"/>
                <a:cs typeface="Dubai Light" panose="020B0303030403030204" pitchFamily="34" charset="-78"/>
              </a:rPr>
              <a:t/>
            </a:r>
            <a:br>
              <a:rPr lang="en-US" sz="3200" dirty="0">
                <a:latin typeface="Dubai Light" panose="020B0303030403030204" pitchFamily="34" charset="-78"/>
                <a:cs typeface="Dubai Light" panose="020B0303030403030204" pitchFamily="34" charset="-78"/>
              </a:rPr>
            </a:br>
            <a:endParaRPr lang="en-US" sz="3200" dirty="0">
              <a:latin typeface="Dubai Light" panose="020B0303030403030204" pitchFamily="34" charset="-78"/>
              <a:cs typeface="Dubai Light" panose="020B0303030403030204" pitchFamily="34" charset="-78"/>
            </a:endParaRPr>
          </a:p>
        </p:txBody>
      </p: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Committee Process Consideration</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289223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effectLst>
                  <a:outerShdw blurRad="38100" dist="38100" dir="2700000" algn="tl">
                    <a:srgbClr val="000000">
                      <a:alpha val="43137"/>
                    </a:srgbClr>
                  </a:outerShdw>
                </a:effectLst>
                <a:latin typeface="+mn-lt"/>
                <a:ea typeface="+mn-ea"/>
                <a:cs typeface="+mn-cs"/>
              </a:rPr>
              <a:t>WRIA 11: New Connections  </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8" name="Title 1">
            <a:extLst>
              <a:ext uri="{FF2B5EF4-FFF2-40B4-BE49-F238E27FC236}">
                <a16:creationId xmlns:a16="http://schemas.microsoft.com/office/drawing/2014/main" id="{67A550A3-DF28-2946-8E3B-BB4D86AF80C7}"/>
              </a:ext>
            </a:extLst>
          </p:cNvPr>
          <p:cNvSpPr>
            <a:spLocks noGrp="1"/>
          </p:cNvSpPr>
          <p:nvPr>
            <p:ph type="title"/>
          </p:nvPr>
        </p:nvSpPr>
        <p:spPr>
          <a:xfrm>
            <a:off x="162560" y="972854"/>
            <a:ext cx="3551023" cy="4366726"/>
          </a:xfrm>
        </p:spPr>
        <p:txBody>
          <a:bodyPr>
            <a:normAutofit/>
          </a:bodyPr>
          <a:lstStyle/>
          <a:p>
            <a:pPr algn="r"/>
            <a:r>
              <a:rPr lang="en-US" sz="3200" u="sng" dirty="0">
                <a:latin typeface="Dubai" panose="020B0503030403030204" pitchFamily="34" charset="-78"/>
                <a:cs typeface="Dubai" panose="020B0503030403030204" pitchFamily="34" charset="-78"/>
              </a:rPr>
              <a:t>Step 3</a:t>
            </a: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Calculate </a:t>
            </a:r>
            <a:r>
              <a:rPr lang="en-US" sz="3200" dirty="0">
                <a:latin typeface="Dubai" panose="020B0503030403030204" pitchFamily="34" charset="-78"/>
                <a:ea typeface="+mn-ea"/>
                <a:cs typeface="Dubai" panose="020B0503030403030204" pitchFamily="34" charset="-78"/>
              </a:rPr>
              <a:t>New Domestic Permit-Exempt Well Connections</a:t>
            </a:r>
            <a:r>
              <a:rPr lang="en-US" sz="3200" i="0" dirty="0">
                <a:latin typeface="Dubai" panose="020B0503030403030204" pitchFamily="34" charset="-78"/>
                <a:cs typeface="Dubai" panose="020B0503030403030204" pitchFamily="34" charset="-78"/>
              </a:rPr>
              <a:t/>
            </a:r>
            <a:br>
              <a:rPr lang="en-US" sz="3200" i="0" dirty="0">
                <a:latin typeface="Dubai" panose="020B0503030403030204" pitchFamily="34" charset="-78"/>
                <a:cs typeface="Dubai" panose="020B0503030403030204" pitchFamily="34" charset="-78"/>
              </a:rPr>
            </a:br>
            <a:endParaRPr lang="en-US" sz="3200" i="0" dirty="0">
              <a:latin typeface="Dubai" panose="020B0503030403030204" pitchFamily="34" charset="-78"/>
              <a:cs typeface="Dubai" panose="020B0503030403030204" pitchFamily="34" charset="-78"/>
            </a:endParaRPr>
          </a:p>
        </p:txBody>
      </p:sp>
      <p:sp>
        <p:nvSpPr>
          <p:cNvPr id="3" name="TextBox 2">
            <a:extLst>
              <a:ext uri="{FF2B5EF4-FFF2-40B4-BE49-F238E27FC236}">
                <a16:creationId xmlns:a16="http://schemas.microsoft.com/office/drawing/2014/main" id="{A4992781-655B-9940-934B-5F1D80E6A220}"/>
              </a:ext>
            </a:extLst>
          </p:cNvPr>
          <p:cNvSpPr txBox="1"/>
          <p:nvPr/>
        </p:nvSpPr>
        <p:spPr>
          <a:xfrm>
            <a:off x="4292082" y="1324947"/>
            <a:ext cx="7651102" cy="4985980"/>
          </a:xfrm>
          <a:prstGeom prst="rect">
            <a:avLst/>
          </a:prstGeom>
          <a:noFill/>
        </p:spPr>
        <p:txBody>
          <a:bodyPr wrap="square" rtlCol="0">
            <a:spAutoFit/>
          </a:bodyPr>
          <a:lstStyle/>
          <a:p>
            <a:pPr marL="914400" lvl="1" indent="-793750">
              <a:spcBef>
                <a:spcPts val="600"/>
              </a:spcBef>
              <a:spcAft>
                <a:spcPts val="600"/>
              </a:spcAft>
              <a:buClr>
                <a:srgbClr val="96AD81"/>
              </a:buClr>
              <a:buFont typeface="Wingdings" pitchFamily="2" charset="2"/>
              <a:buChar char="v"/>
            </a:pPr>
            <a:r>
              <a:rPr lang="en-US" altLang="en-US" sz="3200" dirty="0">
                <a:latin typeface="Dubai Light" panose="020B0604020202020204" pitchFamily="34" charset="-78"/>
                <a:cs typeface="Dubai Light" panose="020B0604020202020204" pitchFamily="34" charset="-78"/>
              </a:rPr>
              <a:t>By County, by sub-basin</a:t>
            </a:r>
          </a:p>
          <a:p>
            <a:pPr marL="914400" lvl="1" indent="-793750">
              <a:spcBef>
                <a:spcPts val="600"/>
              </a:spcBef>
              <a:spcAft>
                <a:spcPts val="600"/>
              </a:spcAft>
              <a:buClr>
                <a:srgbClr val="96AD81"/>
              </a:buClr>
              <a:buFont typeface="Wingdings" pitchFamily="2" charset="2"/>
              <a:buChar char="v"/>
            </a:pPr>
            <a:r>
              <a:rPr lang="en-US" sz="3200" dirty="0">
                <a:latin typeface="Dubai Light" panose="020B0604020202020204" pitchFamily="34" charset="-78"/>
                <a:cs typeface="Dubai Light" panose="020B0604020202020204" pitchFamily="34" charset="-78"/>
              </a:rPr>
              <a:t>Cities, Towns to weigh in on PE well policies within their jurisdictions and UGAs</a:t>
            </a:r>
          </a:p>
          <a:p>
            <a:pPr marL="914400" lvl="1" indent="-793750">
              <a:spcBef>
                <a:spcPts val="600"/>
              </a:spcBef>
              <a:spcAft>
                <a:spcPts val="600"/>
              </a:spcAft>
              <a:buClr>
                <a:srgbClr val="96AD81"/>
              </a:buClr>
              <a:buFont typeface="Wingdings" pitchFamily="2" charset="2"/>
              <a:buChar char="v"/>
            </a:pPr>
            <a:r>
              <a:rPr lang="en-US" sz="3200" dirty="0">
                <a:latin typeface="Dubai Light" panose="020B0604020202020204" pitchFamily="34" charset="-78"/>
                <a:cs typeface="Dubai Light" panose="020B0604020202020204" pitchFamily="34" charset="-78"/>
              </a:rPr>
              <a:t>PUDs – provide information on available connections</a:t>
            </a:r>
          </a:p>
          <a:p>
            <a:pPr marL="914400" lvl="1" indent="-793750">
              <a:spcBef>
                <a:spcPts val="600"/>
              </a:spcBef>
              <a:spcAft>
                <a:spcPts val="600"/>
              </a:spcAft>
              <a:buClr>
                <a:srgbClr val="96AD81"/>
              </a:buClr>
              <a:buFont typeface="Wingdings" pitchFamily="2" charset="2"/>
              <a:buChar char="v"/>
            </a:pPr>
            <a:r>
              <a:rPr lang="en-US" sz="3200" dirty="0">
                <a:latin typeface="Dubai Light" panose="020B0604020202020204" pitchFamily="34" charset="-78"/>
                <a:cs typeface="Dubai Light" panose="020B0604020202020204" pitchFamily="34" charset="-78"/>
              </a:rPr>
              <a:t>Dept of Health Sentry database, other options to ID available connections in existing Group A and B systems</a:t>
            </a:r>
          </a:p>
        </p:txBody>
      </p:sp>
    </p:spTree>
    <p:extLst>
      <p:ext uri="{BB962C8B-B14F-4D97-AF65-F5344CB8AC3E}">
        <p14:creationId xmlns:p14="http://schemas.microsoft.com/office/powerpoint/2010/main" val="116267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EA2C-4535-41B7-8643-F684F69BDE05}"/>
              </a:ext>
            </a:extLst>
          </p:cNvPr>
          <p:cNvSpPr>
            <a:spLocks noGrp="1"/>
          </p:cNvSpPr>
          <p:nvPr>
            <p:ph type="title"/>
          </p:nvPr>
        </p:nvSpPr>
        <p:spPr>
          <a:xfrm>
            <a:off x="287867" y="890059"/>
            <a:ext cx="3141133" cy="3969808"/>
          </a:xfrm>
        </p:spPr>
        <p:txBody>
          <a:bodyPr>
            <a:normAutofit fontScale="90000"/>
          </a:bodyPr>
          <a:lstStyle/>
          <a:p>
            <a:pPr algn="r"/>
            <a:r>
              <a:rPr lang="en-US" dirty="0">
                <a:solidFill>
                  <a:prstClr val="black">
                    <a:lumMod val="85000"/>
                    <a:lumOff val="15000"/>
                  </a:prstClr>
                </a:solidFill>
              </a:rPr>
              <a:t/>
            </a:r>
            <a:br>
              <a:rPr lang="en-US" dirty="0">
                <a:solidFill>
                  <a:prstClr val="black">
                    <a:lumMod val="85000"/>
                    <a:lumOff val="15000"/>
                  </a:prstClr>
                </a:solidFill>
              </a:rPr>
            </a:br>
            <a:r>
              <a:rPr lang="en-US" sz="4000" dirty="0">
                <a:solidFill>
                  <a:prstClr val="black">
                    <a:lumMod val="85000"/>
                    <a:lumOff val="15000"/>
                  </a:prstClr>
                </a:solidFill>
              </a:rPr>
              <a:t/>
            </a:r>
            <a:br>
              <a:rPr lang="en-US" sz="4000" dirty="0">
                <a:solidFill>
                  <a:prstClr val="black">
                    <a:lumMod val="85000"/>
                    <a:lumOff val="15000"/>
                  </a:prstClr>
                </a:solidFill>
              </a:rPr>
            </a:br>
            <a:r>
              <a:rPr lang="en-US" sz="3600" u="sng" dirty="0">
                <a:latin typeface="Dubai" panose="020B0503030403030204" pitchFamily="34" charset="-78"/>
                <a:ea typeface="+mn-ea"/>
                <a:cs typeface="Dubai" panose="020B0503030403030204" pitchFamily="34" charset="-78"/>
              </a:rPr>
              <a:t>Step 3</a:t>
            </a:r>
            <a:r>
              <a:rPr lang="en-US" sz="3600" dirty="0">
                <a:latin typeface="Dubai" panose="020B0503030403030204" pitchFamily="34" charset="-78"/>
                <a:ea typeface="+mn-ea"/>
                <a:cs typeface="Dubai" panose="020B0503030403030204" pitchFamily="34" charset="-78"/>
              </a:rPr>
              <a:t/>
            </a:r>
            <a:br>
              <a:rPr lang="en-US" sz="3600" dirty="0">
                <a:latin typeface="Dubai" panose="020B0503030403030204" pitchFamily="34" charset="-78"/>
                <a:ea typeface="+mn-ea"/>
                <a:cs typeface="Dubai" panose="020B0503030403030204" pitchFamily="34" charset="-78"/>
              </a:rPr>
            </a:br>
            <a:r>
              <a:rPr lang="en-US" sz="3600" dirty="0">
                <a:latin typeface="Dubai" panose="020B0503030403030204" pitchFamily="34" charset="-78"/>
                <a:ea typeface="+mn-ea"/>
                <a:cs typeface="Dubai" panose="020B0503030403030204" pitchFamily="34" charset="-78"/>
              </a:rPr>
              <a:t/>
            </a:r>
            <a:br>
              <a:rPr lang="en-US" sz="3600" dirty="0">
                <a:latin typeface="Dubai" panose="020B0503030403030204" pitchFamily="34" charset="-78"/>
                <a:ea typeface="+mn-ea"/>
                <a:cs typeface="Dubai" panose="020B0503030403030204" pitchFamily="34" charset="-78"/>
              </a:rPr>
            </a:br>
            <a:r>
              <a:rPr lang="en-US" sz="3600" dirty="0">
                <a:latin typeface="Dubai" panose="020B0503030403030204" pitchFamily="34" charset="-78"/>
                <a:ea typeface="+mn-ea"/>
                <a:cs typeface="Dubai" panose="020B0503030403030204" pitchFamily="34" charset="-78"/>
              </a:rPr>
              <a:t>Calculate new domestic </a:t>
            </a:r>
            <a:br>
              <a:rPr lang="en-US" sz="3600" dirty="0">
                <a:latin typeface="Dubai" panose="020B0503030403030204" pitchFamily="34" charset="-78"/>
                <a:ea typeface="+mn-ea"/>
                <a:cs typeface="Dubai" panose="020B0503030403030204" pitchFamily="34" charset="-78"/>
              </a:rPr>
            </a:br>
            <a:r>
              <a:rPr lang="en-US" sz="3600" dirty="0">
                <a:latin typeface="Dubai" panose="020B0503030403030204" pitchFamily="34" charset="-78"/>
                <a:ea typeface="+mn-ea"/>
                <a:cs typeface="Dubai" panose="020B0503030403030204" pitchFamily="34" charset="-78"/>
              </a:rPr>
              <a:t>permit-exempt </a:t>
            </a:r>
            <a:br>
              <a:rPr lang="en-US" sz="3600" dirty="0">
                <a:latin typeface="Dubai" panose="020B0503030403030204" pitchFamily="34" charset="-78"/>
                <a:ea typeface="+mn-ea"/>
                <a:cs typeface="Dubai" panose="020B0503030403030204" pitchFamily="34" charset="-78"/>
              </a:rPr>
            </a:br>
            <a:r>
              <a:rPr lang="en-US" sz="3600" dirty="0">
                <a:latin typeface="Dubai" panose="020B0503030403030204" pitchFamily="34" charset="-78"/>
                <a:ea typeface="+mn-ea"/>
                <a:cs typeface="Dubai" panose="020B0503030403030204" pitchFamily="34" charset="-78"/>
              </a:rPr>
              <a:t>connections, </a:t>
            </a:r>
            <a:br>
              <a:rPr lang="en-US" sz="3600" dirty="0">
                <a:latin typeface="Dubai" panose="020B0503030403030204" pitchFamily="34" charset="-78"/>
                <a:ea typeface="+mn-ea"/>
                <a:cs typeface="Dubai" panose="020B0503030403030204" pitchFamily="34" charset="-78"/>
              </a:rPr>
            </a:br>
            <a:r>
              <a:rPr lang="en-US" sz="3600" dirty="0">
                <a:latin typeface="Dubai" panose="020B0503030403030204" pitchFamily="34" charset="-78"/>
                <a:ea typeface="+mn-ea"/>
                <a:cs typeface="Dubai" panose="020B0503030403030204" pitchFamily="34" charset="-78"/>
              </a:rPr>
              <a:t>2018-2040 </a:t>
            </a:r>
            <a:br>
              <a:rPr lang="en-US" sz="3600" dirty="0">
                <a:latin typeface="Dubai" panose="020B0503030403030204" pitchFamily="34" charset="-78"/>
                <a:ea typeface="+mn-ea"/>
                <a:cs typeface="Dubai" panose="020B0503030403030204" pitchFamily="34" charset="-78"/>
              </a:rPr>
            </a:br>
            <a:endParaRPr lang="en-US" sz="3600" dirty="0">
              <a:latin typeface="Dubai" panose="020B0503030403030204" pitchFamily="34" charset="-78"/>
              <a:ea typeface="+mn-ea"/>
              <a:cs typeface="Dubai" panose="020B0503030403030204" pitchFamily="34" charset="-78"/>
            </a:endParaRPr>
          </a:p>
        </p:txBody>
      </p:sp>
      <p:graphicFrame>
        <p:nvGraphicFramePr>
          <p:cNvPr id="6" name="Content Placeholder 5" descr="Nisqually PE connections.">
            <a:extLst>
              <a:ext uri="{FF2B5EF4-FFF2-40B4-BE49-F238E27FC236}">
                <a16:creationId xmlns:a16="http://schemas.microsoft.com/office/drawing/2014/main" id="{6E480B71-1BF3-394C-8790-8B2876EB38DF}"/>
              </a:ext>
            </a:extLst>
          </p:cNvPr>
          <p:cNvGraphicFramePr>
            <a:graphicFrameLocks noGrp="1"/>
          </p:cNvGraphicFramePr>
          <p:nvPr>
            <p:ph idx="1"/>
            <p:extLst>
              <p:ext uri="{D42A27DB-BD31-4B8C-83A1-F6EECF244321}">
                <p14:modId xmlns:p14="http://schemas.microsoft.com/office/powerpoint/2010/main" val="749184441"/>
              </p:ext>
            </p:extLst>
          </p:nvPr>
        </p:nvGraphicFramePr>
        <p:xfrm>
          <a:off x="3759200" y="1110735"/>
          <a:ext cx="8084455" cy="5359555"/>
        </p:xfrm>
        <a:graphic>
          <a:graphicData uri="http://schemas.openxmlformats.org/drawingml/2006/table">
            <a:tbl>
              <a:tblPr firstRow="1" firstCol="1" bandRow="1">
                <a:tableStyleId>{5C22544A-7EE6-4342-B048-85BDC9FD1C3A}</a:tableStyleId>
              </a:tblPr>
              <a:tblGrid>
                <a:gridCol w="2683655">
                  <a:extLst>
                    <a:ext uri="{9D8B030D-6E8A-4147-A177-3AD203B41FA5}">
                      <a16:colId xmlns:a16="http://schemas.microsoft.com/office/drawing/2014/main" val="1883635220"/>
                    </a:ext>
                  </a:extLst>
                </a:gridCol>
                <a:gridCol w="1820320">
                  <a:extLst>
                    <a:ext uri="{9D8B030D-6E8A-4147-A177-3AD203B41FA5}">
                      <a16:colId xmlns:a16="http://schemas.microsoft.com/office/drawing/2014/main" val="868276721"/>
                    </a:ext>
                  </a:extLst>
                </a:gridCol>
                <a:gridCol w="1769209">
                  <a:extLst>
                    <a:ext uri="{9D8B030D-6E8A-4147-A177-3AD203B41FA5}">
                      <a16:colId xmlns:a16="http://schemas.microsoft.com/office/drawing/2014/main" val="1797485388"/>
                    </a:ext>
                  </a:extLst>
                </a:gridCol>
                <a:gridCol w="1811271">
                  <a:extLst>
                    <a:ext uri="{9D8B030D-6E8A-4147-A177-3AD203B41FA5}">
                      <a16:colId xmlns:a16="http://schemas.microsoft.com/office/drawing/2014/main" val="4003224730"/>
                    </a:ext>
                  </a:extLst>
                </a:gridCol>
              </a:tblGrid>
              <a:tr h="484417">
                <a:tc>
                  <a:txBody>
                    <a:bodyPr/>
                    <a:lstStyle/>
                    <a:p>
                      <a:pPr marL="0" marR="0">
                        <a:lnSpc>
                          <a:spcPct val="115000"/>
                        </a:lnSpc>
                        <a:spcBef>
                          <a:spcPts val="0"/>
                        </a:spcBef>
                        <a:spcAft>
                          <a:spcPts val="0"/>
                        </a:spcAft>
                      </a:pPr>
                      <a:r>
                        <a:rPr lang="en-US" sz="2400" dirty="0">
                          <a:effectLst/>
                        </a:rPr>
                        <a:t>Sub-basin</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UGA Connections</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Rural Connections</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Total Connections</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32633629"/>
                  </a:ext>
                </a:extLst>
              </a:tr>
              <a:tr h="484417">
                <a:tc>
                  <a:txBody>
                    <a:bodyPr/>
                    <a:lstStyle/>
                    <a:p>
                      <a:pPr marL="0" marR="0">
                        <a:lnSpc>
                          <a:spcPct val="115000"/>
                        </a:lnSpc>
                        <a:spcBef>
                          <a:spcPts val="0"/>
                        </a:spcBef>
                        <a:spcAft>
                          <a:spcPts val="0"/>
                        </a:spcAft>
                      </a:pPr>
                      <a:r>
                        <a:rPr lang="en-US" sz="1800" dirty="0">
                          <a:effectLst/>
                        </a:rPr>
                        <a:t>McAllister</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39</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116</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155</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74406383"/>
                  </a:ext>
                </a:extLst>
              </a:tr>
              <a:tr h="484417">
                <a:tc>
                  <a:txBody>
                    <a:bodyPr/>
                    <a:lstStyle/>
                    <a:p>
                      <a:pPr marL="0" marR="0">
                        <a:lnSpc>
                          <a:spcPct val="115000"/>
                        </a:lnSpc>
                        <a:spcBef>
                          <a:spcPts val="0"/>
                        </a:spcBef>
                        <a:spcAft>
                          <a:spcPts val="0"/>
                        </a:spcAft>
                      </a:pPr>
                      <a:r>
                        <a:rPr lang="en-US" sz="1800" dirty="0">
                          <a:effectLst/>
                        </a:rPr>
                        <a:t>Thompson/Yelm</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1,036</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FC000"/>
                    </a:solidFill>
                  </a:tcPr>
                </a:tc>
                <a:tc>
                  <a:txBody>
                    <a:bodyPr/>
                    <a:lstStyle/>
                    <a:p>
                      <a:pPr marL="0" marR="0" algn="r">
                        <a:lnSpc>
                          <a:spcPct val="115000"/>
                        </a:lnSpc>
                        <a:spcBef>
                          <a:spcPts val="0"/>
                        </a:spcBef>
                        <a:spcAft>
                          <a:spcPts val="0"/>
                        </a:spcAft>
                      </a:pPr>
                      <a:r>
                        <a:rPr lang="en-US" sz="2400" dirty="0">
                          <a:effectLst/>
                        </a:rPr>
                        <a:t>526</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FC000"/>
                    </a:solidFill>
                  </a:tcPr>
                </a:tc>
                <a:tc>
                  <a:txBody>
                    <a:bodyPr/>
                    <a:lstStyle/>
                    <a:p>
                      <a:pPr marL="0" marR="0" algn="r">
                        <a:lnSpc>
                          <a:spcPct val="115000"/>
                        </a:lnSpc>
                        <a:spcBef>
                          <a:spcPts val="0"/>
                        </a:spcBef>
                        <a:spcAft>
                          <a:spcPts val="0"/>
                        </a:spcAft>
                      </a:pPr>
                      <a:r>
                        <a:rPr lang="en-US" sz="2400" dirty="0">
                          <a:effectLst/>
                        </a:rPr>
                        <a:t>1,562</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159169619"/>
                  </a:ext>
                </a:extLst>
              </a:tr>
              <a:tr h="484417">
                <a:tc>
                  <a:txBody>
                    <a:bodyPr/>
                    <a:lstStyle/>
                    <a:p>
                      <a:pPr marL="0" marR="0">
                        <a:lnSpc>
                          <a:spcPct val="115000"/>
                        </a:lnSpc>
                        <a:spcBef>
                          <a:spcPts val="0"/>
                        </a:spcBef>
                        <a:spcAft>
                          <a:spcPts val="0"/>
                        </a:spcAft>
                      </a:pPr>
                      <a:r>
                        <a:rPr lang="en-US" sz="1800" dirty="0">
                          <a:effectLst/>
                        </a:rPr>
                        <a:t>Lackamas/Toboton/Powell</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430</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a:effectLst/>
                        </a:rPr>
                        <a:t>430</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01572826"/>
                  </a:ext>
                </a:extLst>
              </a:tr>
              <a:tr h="484417">
                <a:tc>
                  <a:txBody>
                    <a:bodyPr/>
                    <a:lstStyle/>
                    <a:p>
                      <a:pPr marL="0" marR="0">
                        <a:lnSpc>
                          <a:spcPct val="115000"/>
                        </a:lnSpc>
                        <a:spcBef>
                          <a:spcPts val="0"/>
                        </a:spcBef>
                        <a:spcAft>
                          <a:spcPts val="0"/>
                        </a:spcAft>
                      </a:pPr>
                      <a:r>
                        <a:rPr lang="en-US" sz="1800" dirty="0">
                          <a:effectLst/>
                        </a:rPr>
                        <a:t>Lower Nisqually</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 </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2</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a:effectLst/>
                        </a:rPr>
                        <a:t>2</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76403631"/>
                  </a:ext>
                </a:extLst>
              </a:tr>
              <a:tr h="484417">
                <a:tc>
                  <a:txBody>
                    <a:bodyPr/>
                    <a:lstStyle/>
                    <a:p>
                      <a:pPr marL="0" marR="0">
                        <a:lnSpc>
                          <a:spcPct val="115000"/>
                        </a:lnSpc>
                        <a:spcBef>
                          <a:spcPts val="0"/>
                        </a:spcBef>
                        <a:spcAft>
                          <a:spcPts val="0"/>
                        </a:spcAft>
                      </a:pPr>
                      <a:r>
                        <a:rPr lang="en-US" sz="1800" dirty="0">
                          <a:effectLst/>
                        </a:rPr>
                        <a:t>Mashel River</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 </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20</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a:effectLst/>
                        </a:rPr>
                        <a:t>20</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619458744"/>
                  </a:ext>
                </a:extLst>
              </a:tr>
              <a:tr h="484417">
                <a:tc>
                  <a:txBody>
                    <a:bodyPr/>
                    <a:lstStyle/>
                    <a:p>
                      <a:pPr marL="0" marR="0">
                        <a:lnSpc>
                          <a:spcPct val="115000"/>
                        </a:lnSpc>
                        <a:spcBef>
                          <a:spcPts val="0"/>
                        </a:spcBef>
                        <a:spcAft>
                          <a:spcPts val="0"/>
                        </a:spcAft>
                      </a:pPr>
                      <a:r>
                        <a:rPr lang="en-US" sz="1800" dirty="0">
                          <a:effectLst/>
                        </a:rPr>
                        <a:t>Prairie Tributaries</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 </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596</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a:effectLst/>
                        </a:rPr>
                        <a:t>596</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96777533"/>
                  </a:ext>
                </a:extLst>
              </a:tr>
              <a:tr h="484417">
                <a:tc>
                  <a:txBody>
                    <a:bodyPr/>
                    <a:lstStyle/>
                    <a:p>
                      <a:pPr marL="0" marR="0">
                        <a:lnSpc>
                          <a:spcPct val="115000"/>
                        </a:lnSpc>
                        <a:spcBef>
                          <a:spcPts val="0"/>
                        </a:spcBef>
                        <a:spcAft>
                          <a:spcPts val="0"/>
                        </a:spcAft>
                      </a:pPr>
                      <a:r>
                        <a:rPr lang="en-US" sz="1800" dirty="0">
                          <a:effectLst/>
                        </a:rPr>
                        <a:t>Ohop Creek</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a:effectLst/>
                        </a:rPr>
                        <a:t> </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27</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a:effectLst/>
                        </a:rPr>
                        <a:t>27</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59286172"/>
                  </a:ext>
                </a:extLst>
              </a:tr>
              <a:tr h="642971">
                <a:tc>
                  <a:txBody>
                    <a:bodyPr/>
                    <a:lstStyle/>
                    <a:p>
                      <a:pPr marL="0" marR="0">
                        <a:lnSpc>
                          <a:spcPct val="115000"/>
                        </a:lnSpc>
                        <a:spcBef>
                          <a:spcPts val="0"/>
                        </a:spcBef>
                        <a:spcAft>
                          <a:spcPts val="0"/>
                        </a:spcAft>
                      </a:pPr>
                      <a:r>
                        <a:rPr lang="en-US" sz="1800" dirty="0">
                          <a:effectLst/>
                        </a:rPr>
                        <a:t>Upper Nisqually (Lewis, Pierce, Thurston)</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 </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195</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195</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32327394"/>
                  </a:ext>
                </a:extLst>
              </a:tr>
              <a:tr h="484417">
                <a:tc>
                  <a:txBody>
                    <a:bodyPr/>
                    <a:lstStyle/>
                    <a:p>
                      <a:pPr marL="0" marR="0">
                        <a:lnSpc>
                          <a:spcPct val="115000"/>
                        </a:lnSpc>
                        <a:spcBef>
                          <a:spcPts val="0"/>
                        </a:spcBef>
                        <a:spcAft>
                          <a:spcPts val="0"/>
                        </a:spcAft>
                      </a:pPr>
                      <a:r>
                        <a:rPr lang="en-US" sz="1800" dirty="0">
                          <a:effectLst/>
                        </a:rPr>
                        <a:t>Total</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a:effectLst/>
                        </a:rPr>
                        <a:t>1,075</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a:effectLst/>
                        </a:rPr>
                        <a:t>1,912</a:t>
                      </a:r>
                      <a:endParaRPr lang="en-US" sz="24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2400" dirty="0">
                          <a:effectLst/>
                        </a:rPr>
                        <a:t>2,987</a:t>
                      </a:r>
                      <a:endParaRPr lang="en-US" sz="2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179380754"/>
                  </a:ext>
                </a:extLst>
              </a:tr>
            </a:tbl>
          </a:graphicData>
        </a:graphic>
      </p:graphicFrame>
      <p:sp>
        <p:nvSpPr>
          <p:cNvPr id="7" name="TextBox 6">
            <a:extLst>
              <a:ext uri="{FF2B5EF4-FFF2-40B4-BE49-F238E27FC236}">
                <a16:creationId xmlns:a16="http://schemas.microsoft.com/office/drawing/2014/main" id="{5F2F98CD-4E5F-954F-8AF1-123AC008EE1C}"/>
              </a:ext>
            </a:extLst>
          </p:cNvPr>
          <p:cNvSpPr txBox="1"/>
          <p:nvPr/>
        </p:nvSpPr>
        <p:spPr>
          <a:xfrm>
            <a:off x="3759200" y="489949"/>
            <a:ext cx="8084455" cy="400110"/>
          </a:xfrm>
          <a:prstGeom prst="rect">
            <a:avLst/>
          </a:prstGeom>
          <a:noFill/>
        </p:spPr>
        <p:txBody>
          <a:bodyPr wrap="square" rtlCol="0">
            <a:spAutoFit/>
          </a:bodyPr>
          <a:lstStyle/>
          <a:p>
            <a:r>
              <a:rPr lang="en-US" sz="2000" dirty="0"/>
              <a:t>Total Estimated New Permit-Exempt Connections Aggregated by Sub-basin</a:t>
            </a:r>
          </a:p>
        </p:txBody>
      </p:sp>
    </p:spTree>
    <p:extLst>
      <p:ext uri="{BB962C8B-B14F-4D97-AF65-F5344CB8AC3E}">
        <p14:creationId xmlns:p14="http://schemas.microsoft.com/office/powerpoint/2010/main" val="309774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753982"/>
            <a:ext cx="3176337" cy="705263"/>
          </a:xfrm>
          <a:prstGeom prst="rect">
            <a:avLst/>
          </a:prstGeom>
          <a:solidFill>
            <a:srgbClr val="96AD81">
              <a:alpha val="87451"/>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rPr>
              <a:t> </a:t>
            </a:r>
            <a:r>
              <a:rPr lang="en-US" sz="3600" b="1" dirty="0">
                <a:solidFill>
                  <a:schemeClr val="bg1"/>
                </a:solidFill>
              </a:rPr>
              <a:t>CONTENTS</a:t>
            </a:r>
          </a:p>
        </p:txBody>
      </p:sp>
      <p:sp>
        <p:nvSpPr>
          <p:cNvPr id="7" name="TextBox 6">
            <a:extLst>
              <a:ext uri="{FF2B5EF4-FFF2-40B4-BE49-F238E27FC236}">
                <a16:creationId xmlns:a16="http://schemas.microsoft.com/office/drawing/2014/main" id="{3844471D-3263-405E-A15B-FBD4820DA18E}"/>
              </a:ext>
            </a:extLst>
          </p:cNvPr>
          <p:cNvSpPr txBox="1"/>
          <p:nvPr/>
        </p:nvSpPr>
        <p:spPr>
          <a:xfrm>
            <a:off x="451031" y="1969124"/>
            <a:ext cx="11461050" cy="4462760"/>
          </a:xfrm>
          <a:prstGeom prst="rect">
            <a:avLst/>
          </a:prstGeom>
          <a:noFill/>
        </p:spPr>
        <p:txBody>
          <a:bodyPr wrap="square" rtlCol="0">
            <a:spAutoFit/>
          </a:bodyPr>
          <a:lstStyle/>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The Nisqually Watershed – Overview</a:t>
            </a:r>
          </a:p>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RCW 90.94.020 Planning Process in WRIA 11</a:t>
            </a:r>
          </a:p>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Sub-basin Delineations</a:t>
            </a:r>
          </a:p>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Consumptive Use Estimates</a:t>
            </a:r>
          </a:p>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Offsets – Micro and Macro (NEB) Approach</a:t>
            </a:r>
          </a:p>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Offset Projects and Policies</a:t>
            </a:r>
          </a:p>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Next Steps</a:t>
            </a:r>
          </a:p>
        </p:txBody>
      </p:sp>
      <p:pic>
        <p:nvPicPr>
          <p:cNvPr id="8" name="Picture 7" descr="decorative">
            <a:extLst>
              <a:ext uri="{FF2B5EF4-FFF2-40B4-BE49-F238E27FC236}">
                <a16:creationId xmlns:a16="http://schemas.microsoft.com/office/drawing/2014/main" id="{EEEC3920-6D7D-40B3-885E-0BA438DCB4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400" y="18616"/>
            <a:ext cx="2133600" cy="800100"/>
          </a:xfrm>
          <a:prstGeom prst="rect">
            <a:avLst/>
          </a:prstGeom>
        </p:spPr>
      </p:pic>
      <p:sp>
        <p:nvSpPr>
          <p:cNvPr id="2" name="Title 1" hidden="1"/>
          <p:cNvSpPr>
            <a:spLocks noGrp="1"/>
          </p:cNvSpPr>
          <p:nvPr>
            <p:ph type="title"/>
          </p:nvPr>
        </p:nvSpPr>
        <p:spPr/>
        <p:txBody>
          <a:bodyPr/>
          <a:lstStyle/>
          <a:p>
            <a:r>
              <a:rPr lang="en-US" dirty="0" smtClean="0"/>
              <a:t>Contents</a:t>
            </a:r>
            <a:endParaRPr lang="en-US" dirty="0"/>
          </a:p>
        </p:txBody>
      </p:sp>
    </p:spTree>
    <p:extLst>
      <p:ext uri="{BB962C8B-B14F-4D97-AF65-F5344CB8AC3E}">
        <p14:creationId xmlns:p14="http://schemas.microsoft.com/office/powerpoint/2010/main" val="349571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Committee Process Consideration</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755563" y="1078796"/>
            <a:ext cx="11078440" cy="5539978"/>
          </a:xfrm>
          <a:prstGeom prst="rect">
            <a:avLst/>
          </a:prstGeom>
          <a:noFill/>
        </p:spPr>
        <p:txBody>
          <a:bodyPr wrap="square" rtlCol="0">
            <a:spAutoFit/>
          </a:bodyPr>
          <a:lstStyle/>
          <a:p>
            <a:pPr lvl="1">
              <a:spcBef>
                <a:spcPts val="600"/>
              </a:spcBef>
              <a:spcAft>
                <a:spcPts val="600"/>
              </a:spcAft>
            </a:pPr>
            <a:r>
              <a:rPr lang="en-US" sz="4000" b="1" dirty="0">
                <a:solidFill>
                  <a:srgbClr val="C00000"/>
                </a:solidFill>
                <a:latin typeface="Dubai Light" panose="020B0303030403030204" pitchFamily="34" charset="-78"/>
                <a:cs typeface="Dubai Light" panose="020B0303030403030204" pitchFamily="34" charset="-78"/>
              </a:rPr>
              <a:t>✓</a:t>
            </a:r>
            <a:r>
              <a:rPr lang="en-US" sz="3200" dirty="0">
                <a:solidFill>
                  <a:srgbClr val="C00000"/>
                </a:solidFill>
                <a:latin typeface="Dubai Light" panose="020B0303030403030204" pitchFamily="34" charset="-78"/>
                <a:cs typeface="Dubai Light" panose="020B0303030403030204" pitchFamily="34" charset="-78"/>
              </a:rPr>
              <a:t> </a:t>
            </a:r>
            <a:r>
              <a:rPr lang="en-US" sz="3200" dirty="0">
                <a:latin typeface="Dubai Light" panose="020B0303030403030204" pitchFamily="34" charset="-78"/>
                <a:cs typeface="Dubai Light" panose="020B0303030403030204" pitchFamily="34" charset="-78"/>
              </a:rPr>
              <a:t> Approve Proposed Sub-basins</a:t>
            </a:r>
          </a:p>
          <a:p>
            <a:pPr lvl="1">
              <a:spcBef>
                <a:spcPts val="600"/>
              </a:spcBef>
              <a:spcAft>
                <a:spcPts val="600"/>
              </a:spcAft>
            </a:pPr>
            <a:r>
              <a:rPr lang="en-US" sz="4000" b="1" dirty="0">
                <a:solidFill>
                  <a:srgbClr val="C00000"/>
                </a:solidFill>
                <a:latin typeface="Dubai Light" panose="020B0303030403030204" pitchFamily="34" charset="-78"/>
                <a:cs typeface="Dubai Light" panose="020B0303030403030204" pitchFamily="34" charset="-78"/>
              </a:rPr>
              <a:t>✓</a:t>
            </a:r>
            <a:r>
              <a:rPr lang="en-US" sz="3200" dirty="0">
                <a:solidFill>
                  <a:srgbClr val="FF0000"/>
                </a:solidFill>
                <a:latin typeface="Dubai Light" panose="020B0303030403030204" pitchFamily="34" charset="-78"/>
                <a:cs typeface="Dubai Light" panose="020B0303030403030204" pitchFamily="34" charset="-78"/>
              </a:rPr>
              <a:t> </a:t>
            </a:r>
            <a:r>
              <a:rPr lang="en-US" sz="3200" dirty="0">
                <a:latin typeface="Dubai Light" panose="020B0303030403030204" pitchFamily="34" charset="-78"/>
                <a:cs typeface="Dubai Light" panose="020B0303030403030204" pitchFamily="34" charset="-78"/>
              </a:rPr>
              <a:t>Estimate 20-Year Population Growth and New Dwelling 	Units(Optional)</a:t>
            </a:r>
          </a:p>
          <a:p>
            <a:pPr lvl="1">
              <a:spcBef>
                <a:spcPts val="600"/>
              </a:spcBef>
              <a:spcAft>
                <a:spcPts val="600"/>
              </a:spcAft>
            </a:pPr>
            <a:r>
              <a:rPr lang="en-US" sz="3200" b="1" dirty="0">
                <a:solidFill>
                  <a:srgbClr val="C00000"/>
                </a:solidFill>
                <a:latin typeface="Dubai Light" panose="020B0303030403030204" pitchFamily="34" charset="-78"/>
                <a:cs typeface="Dubai Light" panose="020B0303030403030204" pitchFamily="34" charset="-78"/>
              </a:rPr>
              <a:t>✓ </a:t>
            </a:r>
            <a:r>
              <a:rPr lang="en-US" altLang="en-US" sz="3200" dirty="0">
                <a:latin typeface="Dubai Light" panose="020B0303030403030204" pitchFamily="34" charset="-78"/>
                <a:cs typeface="Dubai Light" panose="020B0303030403030204" pitchFamily="34" charset="-78"/>
              </a:rPr>
              <a:t>Calculate New Domestic Permit-Exempt </a:t>
            </a:r>
            <a:r>
              <a:rPr lang="en-US" altLang="en-US" sz="3200" u="sng" dirty="0">
                <a:latin typeface="Dubai Light" panose="020B0303030403030204" pitchFamily="34" charset="-78"/>
                <a:cs typeface="Dubai Light" panose="020B0303030403030204" pitchFamily="34" charset="-78"/>
              </a:rPr>
              <a:t>Connections </a:t>
            </a:r>
            <a:r>
              <a:rPr lang="en-US" altLang="en-US" sz="3200" dirty="0">
                <a:latin typeface="Dubai Light" panose="020B0303030403030204" pitchFamily="34" charset="-78"/>
                <a:cs typeface="Dubai Light" panose="020B0303030403030204" pitchFamily="34" charset="-78"/>
              </a:rPr>
              <a:t>	(Optional Decision Point)</a:t>
            </a:r>
          </a:p>
          <a:p>
            <a:pPr marL="914400" lvl="1" indent="-457200">
              <a:spcBef>
                <a:spcPts val="600"/>
              </a:spcBef>
              <a:spcAft>
                <a:spcPts val="600"/>
              </a:spcAft>
              <a:buFont typeface="Arial" panose="020B0604020202020204" pitchFamily="34" charset="0"/>
              <a:buChar char="•"/>
            </a:pPr>
            <a:r>
              <a:rPr lang="en-US" altLang="en-US" sz="3200" b="1" dirty="0">
                <a:solidFill>
                  <a:srgbClr val="C00000"/>
                </a:solidFill>
                <a:latin typeface="Dubai Light" panose="020B0303030403030204" pitchFamily="34" charset="-78"/>
                <a:cs typeface="Dubai Light" panose="020B0303030403030204" pitchFamily="34" charset="-78"/>
              </a:rPr>
              <a:t>Estimate Consumptive Use (3 methods)</a:t>
            </a:r>
          </a:p>
          <a:p>
            <a:pPr marL="914400" lvl="1" indent="-457200">
              <a:spcBef>
                <a:spcPts val="600"/>
              </a:spcBef>
              <a:spcAft>
                <a:spcPts val="600"/>
              </a:spcAft>
              <a:buFont typeface="Arial" panose="020B0604020202020204" pitchFamily="34" charset="0"/>
              <a:buChar char="•"/>
            </a:pPr>
            <a:r>
              <a:rPr lang="en-US" altLang="en-US" sz="3200" dirty="0">
                <a:latin typeface="Dubai Light" panose="020B0303030403030204" pitchFamily="34" charset="-78"/>
                <a:cs typeface="Dubai Light" panose="020B0303030403030204" pitchFamily="34" charset="-78"/>
              </a:rPr>
              <a:t>Identify Projects and Actions to Offset 20 years of Consumptive Use </a:t>
            </a:r>
          </a:p>
          <a:p>
            <a:pPr marL="914400" lvl="1" indent="-457200">
              <a:spcBef>
                <a:spcPts val="600"/>
              </a:spcBef>
              <a:spcAft>
                <a:spcPts val="600"/>
              </a:spcAft>
              <a:buFont typeface="Arial" panose="020B0604020202020204" pitchFamily="34" charset="0"/>
              <a:buChar char="•"/>
            </a:pPr>
            <a:r>
              <a:rPr lang="en-US" sz="3200" dirty="0">
                <a:latin typeface="Dubai Light" panose="020B0303030403030204" pitchFamily="34" charset="-78"/>
                <a:cs typeface="Dubai Light" panose="020B0303030403030204" pitchFamily="34" charset="-78"/>
              </a:rPr>
              <a:t>Quantify/Develop Projects and Actions as Offsets</a:t>
            </a:r>
          </a:p>
        </p:txBody>
      </p: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Committee Process Consideration</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2145474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effectLst>
                  <a:outerShdw blurRad="38100" dist="38100" dir="2700000" algn="tl">
                    <a:srgbClr val="000000">
                      <a:alpha val="43137"/>
                    </a:srgbClr>
                  </a:outerShdw>
                </a:effectLst>
                <a:latin typeface="+mn-lt"/>
                <a:ea typeface="+mn-ea"/>
                <a:cs typeface="+mn-cs"/>
              </a:rPr>
              <a:t>Estimate Consumptive Water Use by  PE Connections </a:t>
            </a:r>
          </a:p>
        </p:txBody>
      </p:sp>
      <p:sp>
        <p:nvSpPr>
          <p:cNvPr id="8" name="Title 1">
            <a:extLst>
              <a:ext uri="{FF2B5EF4-FFF2-40B4-BE49-F238E27FC236}">
                <a16:creationId xmlns:a16="http://schemas.microsoft.com/office/drawing/2014/main" id="{67A550A3-DF28-2946-8E3B-BB4D86AF80C7}"/>
              </a:ext>
            </a:extLst>
          </p:cNvPr>
          <p:cNvSpPr>
            <a:spLocks noGrp="1"/>
          </p:cNvSpPr>
          <p:nvPr>
            <p:ph type="title"/>
          </p:nvPr>
        </p:nvSpPr>
        <p:spPr>
          <a:xfrm>
            <a:off x="0" y="1786269"/>
            <a:ext cx="3139714" cy="3406923"/>
          </a:xfrm>
        </p:spPr>
        <p:txBody>
          <a:bodyPr>
            <a:normAutofit/>
          </a:bodyPr>
          <a:lstStyle/>
          <a:p>
            <a:pPr algn="r"/>
            <a:r>
              <a:rPr lang="en-US" sz="3200" u="sng" dirty="0">
                <a:latin typeface="Dubai" panose="020B0503030403030204" pitchFamily="34" charset="-78"/>
                <a:cs typeface="Dubai" panose="020B0503030403030204" pitchFamily="34" charset="-78"/>
              </a:rPr>
              <a:t>Step 4</a:t>
            </a: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ea typeface="+mn-ea"/>
                <a:cs typeface="Dubai" panose="020B0503030403030204" pitchFamily="34" charset="-78"/>
              </a:rPr>
              <a:t>Estimate Consumptive Use</a:t>
            </a:r>
            <a:br>
              <a:rPr lang="en-US" sz="3200" dirty="0">
                <a:latin typeface="Dubai" panose="020B0503030403030204" pitchFamily="34" charset="-78"/>
                <a:ea typeface="+mn-ea"/>
                <a:cs typeface="Dubai" panose="020B0503030403030204" pitchFamily="34" charset="-78"/>
              </a:rPr>
            </a:br>
            <a:endParaRPr lang="en-US" sz="3200" i="0" dirty="0">
              <a:latin typeface="Dubai" panose="020B0503030403030204" pitchFamily="34" charset="-78"/>
              <a:cs typeface="Dubai" panose="020B0503030403030204" pitchFamily="34" charset="-78"/>
            </a:endParaRPr>
          </a:p>
        </p:txBody>
      </p:sp>
      <p:graphicFrame>
        <p:nvGraphicFramePr>
          <p:cNvPr id="7" name="Content Placeholder 4" descr="Average consumptive use per connection.">
            <a:extLst>
              <a:ext uri="{FF2B5EF4-FFF2-40B4-BE49-F238E27FC236}">
                <a16:creationId xmlns:a16="http://schemas.microsoft.com/office/drawing/2014/main" id="{50AFD031-9D5E-E144-AD2C-97EDF35815FE}"/>
              </a:ext>
            </a:extLst>
          </p:cNvPr>
          <p:cNvGraphicFramePr>
            <a:graphicFrameLocks noGrp="1"/>
          </p:cNvGraphicFramePr>
          <p:nvPr>
            <p:ph idx="1"/>
            <p:extLst>
              <p:ext uri="{D42A27DB-BD31-4B8C-83A1-F6EECF244321}">
                <p14:modId xmlns:p14="http://schemas.microsoft.com/office/powerpoint/2010/main" val="3587342149"/>
              </p:ext>
            </p:extLst>
          </p:nvPr>
        </p:nvGraphicFramePr>
        <p:xfrm>
          <a:off x="4614135" y="1040951"/>
          <a:ext cx="6647724" cy="4023360"/>
        </p:xfrm>
        <a:graphic>
          <a:graphicData uri="http://schemas.openxmlformats.org/drawingml/2006/table">
            <a:tbl>
              <a:tblPr firstRow="1" bandRow="1">
                <a:tableStyleId>{5C22544A-7EE6-4342-B048-85BDC9FD1C3A}</a:tableStyleId>
              </a:tblPr>
              <a:tblGrid>
                <a:gridCol w="2476568">
                  <a:extLst>
                    <a:ext uri="{9D8B030D-6E8A-4147-A177-3AD203B41FA5}">
                      <a16:colId xmlns:a16="http://schemas.microsoft.com/office/drawing/2014/main" val="20000"/>
                    </a:ext>
                  </a:extLst>
                </a:gridCol>
                <a:gridCol w="1481883">
                  <a:extLst>
                    <a:ext uri="{9D8B030D-6E8A-4147-A177-3AD203B41FA5}">
                      <a16:colId xmlns:a16="http://schemas.microsoft.com/office/drawing/2014/main" val="20001"/>
                    </a:ext>
                  </a:extLst>
                </a:gridCol>
                <a:gridCol w="2689273">
                  <a:extLst>
                    <a:ext uri="{9D8B030D-6E8A-4147-A177-3AD203B41FA5}">
                      <a16:colId xmlns:a16="http://schemas.microsoft.com/office/drawing/2014/main" val="20002"/>
                    </a:ext>
                  </a:extLst>
                </a:gridCol>
              </a:tblGrid>
              <a:tr h="370840">
                <a:tc>
                  <a:txBody>
                    <a:bodyPr/>
                    <a:lstStyle/>
                    <a:p>
                      <a:endParaRPr lang="en-US" sz="2400" dirty="0"/>
                    </a:p>
                  </a:txBody>
                  <a:tcPr/>
                </a:tc>
                <a:tc gridSpan="2">
                  <a:txBody>
                    <a:bodyPr/>
                    <a:lstStyle/>
                    <a:p>
                      <a:r>
                        <a:rPr lang="en-US" sz="2400" dirty="0">
                          <a:solidFill>
                            <a:srgbClr val="FFC000"/>
                          </a:solidFill>
                        </a:rPr>
                        <a:t>Annual Average </a:t>
                      </a:r>
                      <a:r>
                        <a:rPr lang="en-US" sz="2400" dirty="0"/>
                        <a:t>Consumptive Use per connection (gpd)</a:t>
                      </a:r>
                      <a:br>
                        <a:rPr lang="en-US" sz="2400" dirty="0"/>
                      </a:br>
                      <a:r>
                        <a:rPr lang="en-US" sz="2400" dirty="0"/>
                        <a:t>  </a:t>
                      </a:r>
                      <a:r>
                        <a:rPr lang="en-US" sz="2400" dirty="0">
                          <a:solidFill>
                            <a:schemeClr val="accent4">
                              <a:lumMod val="60000"/>
                              <a:lumOff val="40000"/>
                            </a:schemeClr>
                          </a:solidFill>
                        </a:rPr>
                        <a:t>Total </a:t>
                      </a:r>
                      <a:r>
                        <a:rPr lang="en-US" sz="2400" dirty="0">
                          <a:solidFill>
                            <a:schemeClr val="tx1"/>
                          </a:solidFill>
                        </a:rPr>
                        <a:t> </a:t>
                      </a:r>
                      <a:r>
                        <a:rPr lang="en-US" sz="2400" dirty="0"/>
                        <a:t>              </a:t>
                      </a:r>
                      <a:r>
                        <a:rPr lang="en-US" sz="2400" dirty="0">
                          <a:solidFill>
                            <a:schemeClr val="accent4">
                              <a:lumMod val="60000"/>
                              <a:lumOff val="40000"/>
                            </a:schemeClr>
                          </a:solidFill>
                        </a:rPr>
                        <a:t>Outdoor</a:t>
                      </a:r>
                    </a:p>
                  </a:txBody>
                  <a:tcPr/>
                </a:tc>
                <a:tc hMerge="1">
                  <a:txBody>
                    <a:bodyPr/>
                    <a:lstStyle/>
                    <a:p>
                      <a:endParaRPr lang="en-US" sz="2400" dirty="0"/>
                    </a:p>
                  </a:txBody>
                  <a:tcPr/>
                </a:tc>
                <a:extLst>
                  <a:ext uri="{0D108BD9-81ED-4DB2-BD59-A6C34878D82A}">
                    <a16:rowId xmlns:a16="http://schemas.microsoft.com/office/drawing/2014/main" val="10000"/>
                  </a:ext>
                </a:extLst>
              </a:tr>
              <a:tr h="370840">
                <a:tc>
                  <a:txBody>
                    <a:bodyPr/>
                    <a:lstStyle/>
                    <a:p>
                      <a:r>
                        <a:rPr lang="en-US" sz="2400" b="1" dirty="0"/>
                        <a:t>Actual</a:t>
                      </a:r>
                      <a:r>
                        <a:rPr lang="en-US" sz="2400" b="1" baseline="0" dirty="0"/>
                        <a:t> Water Use – Thurston PUD Method</a:t>
                      </a:r>
                      <a:endParaRPr lang="en-US" sz="2400" b="1" dirty="0"/>
                    </a:p>
                  </a:txBody>
                  <a:tcPr/>
                </a:tc>
                <a:tc>
                  <a:txBody>
                    <a:bodyPr/>
                    <a:lstStyle/>
                    <a:p>
                      <a:r>
                        <a:rPr lang="en-US" sz="2400" dirty="0"/>
                        <a:t>95 gpd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80 </a:t>
                      </a:r>
                      <a:r>
                        <a:rPr lang="en-US" sz="2400" dirty="0" err="1"/>
                        <a:t>gpd</a:t>
                      </a:r>
                      <a:r>
                        <a:rPr lang="en-US" sz="2400" dirty="0"/>
                        <a:t> outdoor</a:t>
                      </a:r>
                    </a:p>
                    <a:p>
                      <a:endParaRPr lang="en-US" sz="2400" dirty="0"/>
                    </a:p>
                  </a:txBody>
                  <a:tcPr/>
                </a:tc>
                <a:extLst>
                  <a:ext uri="{0D108BD9-81ED-4DB2-BD59-A6C34878D82A}">
                    <a16:rowId xmlns:a16="http://schemas.microsoft.com/office/drawing/2014/main" val="10001"/>
                  </a:ext>
                </a:extLst>
              </a:tr>
              <a:tr h="370840">
                <a:tc>
                  <a:txBody>
                    <a:bodyPr/>
                    <a:lstStyle/>
                    <a:p>
                      <a:r>
                        <a:rPr lang="en-US" sz="2400" b="1" dirty="0"/>
                        <a:t>Ecology Method</a:t>
                      </a:r>
                    </a:p>
                  </a:txBody>
                  <a:tcPr/>
                </a:tc>
                <a:tc>
                  <a:txBody>
                    <a:bodyPr/>
                    <a:lstStyle/>
                    <a:p>
                      <a:r>
                        <a:rPr lang="en-US" sz="2400" dirty="0"/>
                        <a:t>223 gpd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208 </a:t>
                      </a:r>
                      <a:r>
                        <a:rPr lang="en-US" sz="2400" dirty="0" err="1"/>
                        <a:t>gpd</a:t>
                      </a:r>
                      <a:r>
                        <a:rPr lang="en-US" sz="2400" dirty="0"/>
                        <a:t> outdoor</a:t>
                      </a:r>
                    </a:p>
                    <a:p>
                      <a:endParaRPr lang="en-US" sz="2400" dirty="0"/>
                    </a:p>
                  </a:txBody>
                  <a:tcPr/>
                </a:tc>
                <a:extLst>
                  <a:ext uri="{0D108BD9-81ED-4DB2-BD59-A6C34878D82A}">
                    <a16:rowId xmlns:a16="http://schemas.microsoft.com/office/drawing/2014/main" val="10002"/>
                  </a:ext>
                </a:extLst>
              </a:tr>
              <a:tr h="370840">
                <a:tc>
                  <a:txBody>
                    <a:bodyPr/>
                    <a:lstStyle/>
                    <a:p>
                      <a:r>
                        <a:rPr lang="en-US" sz="2400" b="1" dirty="0"/>
                        <a:t>Legal Method</a:t>
                      </a:r>
                    </a:p>
                  </a:txBody>
                  <a:tcPr/>
                </a:tc>
                <a:tc>
                  <a:txBody>
                    <a:bodyPr/>
                    <a:lstStyle/>
                    <a:p>
                      <a:r>
                        <a:rPr lang="en-US" sz="2400" dirty="0"/>
                        <a:t>1,644 </a:t>
                      </a:r>
                      <a:r>
                        <a:rPr lang="en-US" sz="2400" dirty="0" err="1"/>
                        <a:t>gpd</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1,536 </a:t>
                      </a:r>
                      <a:r>
                        <a:rPr lang="en-US" sz="2400" dirty="0" err="1"/>
                        <a:t>gpd</a:t>
                      </a:r>
                      <a:r>
                        <a:rPr lang="en-US" sz="2400" dirty="0"/>
                        <a:t> outdoor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F08F0FD9-C647-E949-A6F4-16AA7C239879}"/>
              </a:ext>
            </a:extLst>
          </p:cNvPr>
          <p:cNvSpPr txBox="1"/>
          <p:nvPr/>
        </p:nvSpPr>
        <p:spPr>
          <a:xfrm>
            <a:off x="5378548" y="5193192"/>
            <a:ext cx="5515503" cy="1200328"/>
          </a:xfrm>
          <a:prstGeom prst="rect">
            <a:avLst/>
          </a:prstGeom>
          <a:noFill/>
        </p:spPr>
        <p:txBody>
          <a:bodyPr wrap="square" rtlCol="0">
            <a:spAutoFit/>
          </a:bodyPr>
          <a:lstStyle/>
          <a:p>
            <a:r>
              <a:rPr lang="en-US" sz="2400" dirty="0"/>
              <a:t>Ecology guidance:</a:t>
            </a:r>
          </a:p>
          <a:p>
            <a:pPr marL="285750" indent="-285750">
              <a:buFont typeface="Arial"/>
              <a:buChar char="•"/>
            </a:pPr>
            <a:r>
              <a:rPr lang="en-US" sz="2400" dirty="0"/>
              <a:t>10% indoor use is consumptive</a:t>
            </a:r>
          </a:p>
          <a:p>
            <a:pPr marL="285750" indent="-285750">
              <a:buFont typeface="Arial"/>
              <a:buChar char="•"/>
            </a:pPr>
            <a:r>
              <a:rPr lang="en-US" sz="2400" dirty="0"/>
              <a:t>80% outdoor use is consumptive</a:t>
            </a:r>
          </a:p>
        </p:txBody>
      </p:sp>
    </p:spTree>
    <p:extLst>
      <p:ext uri="{BB962C8B-B14F-4D97-AF65-F5344CB8AC3E}">
        <p14:creationId xmlns:p14="http://schemas.microsoft.com/office/powerpoint/2010/main" val="44968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Possible</a:t>
            </a:r>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Committee Process Considerations</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556780" y="1171561"/>
            <a:ext cx="11078440" cy="5478423"/>
          </a:xfrm>
          <a:prstGeom prst="rect">
            <a:avLst/>
          </a:prstGeom>
          <a:noFill/>
        </p:spPr>
        <p:txBody>
          <a:bodyPr wrap="square" rtlCol="0">
            <a:spAutoFit/>
          </a:bodyPr>
          <a:lstStyle/>
          <a:p>
            <a:pPr marL="914400" lvl="1" indent="-457200">
              <a:spcBef>
                <a:spcPts val="600"/>
              </a:spcBef>
              <a:spcAft>
                <a:spcPts val="600"/>
              </a:spcAft>
              <a:buFont typeface="Arial" panose="020B0604020202020204" pitchFamily="34" charset="0"/>
              <a:buChar char="•"/>
            </a:pPr>
            <a:r>
              <a:rPr lang="en-US" altLang="en-US" sz="3200" b="1" dirty="0">
                <a:solidFill>
                  <a:srgbClr val="C00000"/>
                </a:solidFill>
                <a:latin typeface="Dubai Light" panose="020B0303030403030204" pitchFamily="34" charset="-78"/>
                <a:cs typeface="Dubai Light" panose="020B0303030403030204" pitchFamily="34" charset="-78"/>
              </a:rPr>
              <a:t>Estimate Consumptive Use</a:t>
            </a:r>
          </a:p>
          <a:p>
            <a:pPr marL="1371600" lvl="2" indent="-457200">
              <a:spcBef>
                <a:spcPts val="600"/>
              </a:spcBef>
              <a:spcAft>
                <a:spcPts val="600"/>
              </a:spcAft>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Methodology (Actual, Ecology, Legal, other)</a:t>
            </a:r>
          </a:p>
          <a:p>
            <a:pPr marL="1371600" lvl="2" indent="-457200">
              <a:spcBef>
                <a:spcPts val="600"/>
              </a:spcBef>
              <a:spcAft>
                <a:spcPts val="600"/>
              </a:spcAft>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Average Annual Basis or other (consider how you will compare to streamflow)</a:t>
            </a:r>
          </a:p>
          <a:p>
            <a:pPr marL="1371600" lvl="2" indent="-457200">
              <a:spcBef>
                <a:spcPts val="600"/>
              </a:spcBef>
              <a:spcAft>
                <a:spcPts val="600"/>
              </a:spcAft>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Indoor per person water use (Ecology Guidance - 60 per person per day)</a:t>
            </a:r>
          </a:p>
          <a:p>
            <a:pPr marL="1371600" lvl="2" indent="-457200">
              <a:spcBef>
                <a:spcPts val="600"/>
              </a:spcBef>
              <a:spcAft>
                <a:spcPts val="600"/>
              </a:spcAft>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Outdoor irrigable land (assume 1/2 acre or determine specific average area with GIS analysis)</a:t>
            </a:r>
          </a:p>
          <a:p>
            <a:pPr marL="1371600" lvl="2" indent="-457200">
              <a:spcBef>
                <a:spcPts val="600"/>
              </a:spcBef>
              <a:spcAft>
                <a:spcPts val="600"/>
              </a:spcAft>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Crop type and irrigation requirements</a:t>
            </a:r>
          </a:p>
          <a:p>
            <a:pPr marL="1371600" lvl="2" indent="-457200">
              <a:spcBef>
                <a:spcPts val="600"/>
              </a:spcBef>
              <a:spcAft>
                <a:spcPts val="600"/>
              </a:spcAft>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Irrigation efficiency percentage</a:t>
            </a:r>
          </a:p>
          <a:p>
            <a:pPr marL="1371600" lvl="2" indent="-457200">
              <a:spcBef>
                <a:spcPts val="600"/>
              </a:spcBef>
              <a:spcAft>
                <a:spcPts val="600"/>
              </a:spcAft>
              <a:buFont typeface="Arial" panose="020B0604020202020204" pitchFamily="34" charset="0"/>
              <a:buChar char="•"/>
            </a:pPr>
            <a:r>
              <a:rPr lang="en-US" sz="2400" dirty="0">
                <a:latin typeface="Dubai Light" panose="020B0303030403030204" pitchFamily="34" charset="-78"/>
                <a:cs typeface="Dubai Light" panose="020B0303030403030204" pitchFamily="34" charset="-78"/>
              </a:rPr>
              <a:t>Assumed consumptive portion of total use (Ecology Guidance -10% indoor, 80% outdoor)</a:t>
            </a:r>
            <a:r>
              <a:rPr lang="en-US" sz="3200" dirty="0">
                <a:latin typeface="Dubai Light" panose="020B0303030403030204" pitchFamily="34" charset="-78"/>
                <a:cs typeface="Dubai Light" panose="020B0303030403030204" pitchFamily="34" charset="-78"/>
              </a:rPr>
              <a:t/>
            </a:r>
            <a:br>
              <a:rPr lang="en-US" sz="3200" dirty="0">
                <a:latin typeface="Dubai Light" panose="020B0303030403030204" pitchFamily="34" charset="-78"/>
                <a:cs typeface="Dubai Light" panose="020B0303030403030204" pitchFamily="34" charset="-78"/>
              </a:rPr>
            </a:br>
            <a:endParaRPr lang="en-US" sz="3200" dirty="0">
              <a:latin typeface="Dubai Light" panose="020B0303030403030204" pitchFamily="34" charset="-78"/>
              <a:cs typeface="Dubai Light" panose="020B0303030403030204" pitchFamily="34" charset="-78"/>
            </a:endParaRPr>
          </a:p>
        </p:txBody>
      </p: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Possible</a:t>
            </a:r>
            <a:r>
              <a:rPr lang="en-US" sz="4000" dirty="0">
                <a:solidFill>
                  <a:schemeClr val="bg1"/>
                </a:solidFill>
              </a:rPr>
              <a:t> </a:t>
            </a:r>
            <a:r>
              <a:rPr lang="en-US" b="1" dirty="0">
                <a:solidFill>
                  <a:schemeClr val="bg1"/>
                </a:solidFill>
                <a:effectLst>
                  <a:outerShdw blurRad="38100" dist="38100" dir="2700000" algn="tl">
                    <a:srgbClr val="000000">
                      <a:alpha val="43137"/>
                    </a:srgbClr>
                  </a:outerShdw>
                </a:effectLst>
              </a:rPr>
              <a:t>Committee Process Considerations</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2876638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WRIA 11 – Consumptive Use Results</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8" name="Title 1">
            <a:extLst>
              <a:ext uri="{FF2B5EF4-FFF2-40B4-BE49-F238E27FC236}">
                <a16:creationId xmlns:a16="http://schemas.microsoft.com/office/drawing/2014/main" id="{67A550A3-DF28-2946-8E3B-BB4D86AF80C7}"/>
              </a:ext>
            </a:extLst>
          </p:cNvPr>
          <p:cNvSpPr>
            <a:spLocks noGrp="1"/>
          </p:cNvSpPr>
          <p:nvPr>
            <p:ph type="title"/>
          </p:nvPr>
        </p:nvSpPr>
        <p:spPr>
          <a:xfrm>
            <a:off x="0" y="1786269"/>
            <a:ext cx="3705726" cy="3406923"/>
          </a:xfrm>
        </p:spPr>
        <p:txBody>
          <a:bodyPr>
            <a:normAutofit fontScale="90000"/>
          </a:bodyPr>
          <a:lstStyle/>
          <a:p>
            <a:pPr algn="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ea typeface="+mn-ea"/>
                <a:cs typeface="Dubai" panose="020B0503030403030204" pitchFamily="34" charset="-78"/>
              </a:rPr>
              <a:t>Estimate New Domestic </a:t>
            </a:r>
            <a:br>
              <a:rPr lang="en-US" sz="3200" dirty="0">
                <a:latin typeface="Dubai" panose="020B0503030403030204" pitchFamily="34" charset="-78"/>
                <a:ea typeface="+mn-ea"/>
                <a:cs typeface="Dubai" panose="020B0503030403030204" pitchFamily="34" charset="-78"/>
              </a:rPr>
            </a:br>
            <a:r>
              <a:rPr lang="en-US" sz="3200" dirty="0">
                <a:latin typeface="Dubai" panose="020B0503030403030204" pitchFamily="34" charset="-78"/>
                <a:ea typeface="+mn-ea"/>
                <a:cs typeface="Dubai" panose="020B0503030403030204" pitchFamily="34" charset="-78"/>
              </a:rPr>
              <a:t>Permit-exempt Well Connections </a:t>
            </a:r>
            <a:br>
              <a:rPr lang="en-US" sz="3200" dirty="0">
                <a:latin typeface="Dubai" panose="020B0503030403030204" pitchFamily="34" charset="-78"/>
                <a:ea typeface="+mn-ea"/>
                <a:cs typeface="Dubai" panose="020B0503030403030204" pitchFamily="34" charset="-78"/>
              </a:rPr>
            </a:br>
            <a:r>
              <a:rPr lang="en-US" sz="3200" dirty="0">
                <a:latin typeface="Dubai" panose="020B0503030403030204" pitchFamily="34" charset="-78"/>
                <a:ea typeface="+mn-ea"/>
                <a:cs typeface="Dubai" panose="020B0503030403030204" pitchFamily="34" charset="-78"/>
              </a:rPr>
              <a:t>and Associated Consumptive Use </a:t>
            </a:r>
            <a:br>
              <a:rPr lang="en-US" sz="3200" dirty="0">
                <a:latin typeface="Dubai" panose="020B0503030403030204" pitchFamily="34" charset="-78"/>
                <a:ea typeface="+mn-ea"/>
                <a:cs typeface="Dubai" panose="020B0503030403030204" pitchFamily="34" charset="-78"/>
              </a:rPr>
            </a:br>
            <a:r>
              <a:rPr lang="en-US" sz="3200" dirty="0">
                <a:latin typeface="Dubai" panose="020B0503030403030204" pitchFamily="34" charset="-78"/>
                <a:ea typeface="+mn-ea"/>
                <a:cs typeface="Dubai" panose="020B0503030403030204" pitchFamily="34" charset="-78"/>
              </a:rPr>
              <a:t>2018 – 2040</a:t>
            </a:r>
            <a:br>
              <a:rPr lang="en-US" sz="3200" dirty="0">
                <a:latin typeface="Dubai" panose="020B0503030403030204" pitchFamily="34" charset="-78"/>
                <a:ea typeface="+mn-ea"/>
                <a:cs typeface="Dubai" panose="020B0503030403030204" pitchFamily="34" charset="-78"/>
              </a:rPr>
            </a:br>
            <a:r>
              <a:rPr lang="en-US" sz="3200" dirty="0">
                <a:solidFill>
                  <a:srgbClr val="FF0000"/>
                </a:solidFill>
                <a:latin typeface="Dubai" panose="020B0503030403030204" pitchFamily="34" charset="-78"/>
                <a:ea typeface="+mn-ea"/>
                <a:cs typeface="Dubai" panose="020B0503030403030204" pitchFamily="34" charset="-78"/>
              </a:rPr>
              <a:t>ECOLOGY METHOD</a:t>
            </a:r>
            <a:r>
              <a:rPr lang="en-US" sz="3200" dirty="0">
                <a:latin typeface="Dubai" panose="020B0503030403030204" pitchFamily="34" charset="-78"/>
                <a:ea typeface="+mn-ea"/>
                <a:cs typeface="Dubai" panose="020B0503030403030204" pitchFamily="34" charset="-78"/>
              </a:rPr>
              <a:t/>
            </a:r>
            <a:br>
              <a:rPr lang="en-US" sz="3200" dirty="0">
                <a:latin typeface="Dubai" panose="020B0503030403030204" pitchFamily="34" charset="-78"/>
                <a:ea typeface="+mn-ea"/>
                <a:cs typeface="Dubai" panose="020B0503030403030204" pitchFamily="34" charset="-78"/>
              </a:rPr>
            </a:br>
            <a:endParaRPr lang="en-US" sz="3200" i="0" dirty="0">
              <a:latin typeface="Dubai" panose="020B0503030403030204" pitchFamily="34" charset="-78"/>
              <a:cs typeface="Dubai" panose="020B0503030403030204" pitchFamily="34" charset="-78"/>
            </a:endParaRPr>
          </a:p>
        </p:txBody>
      </p:sp>
      <p:graphicFrame>
        <p:nvGraphicFramePr>
          <p:cNvPr id="3" name="Table 2" descr="Projected connections and estimated consumptive use.">
            <a:extLst>
              <a:ext uri="{FF2B5EF4-FFF2-40B4-BE49-F238E27FC236}">
                <a16:creationId xmlns:a16="http://schemas.microsoft.com/office/drawing/2014/main" id="{1674C970-E9E6-1942-A742-E4D0A1B1962F}"/>
              </a:ext>
            </a:extLst>
          </p:cNvPr>
          <p:cNvGraphicFramePr>
            <a:graphicFrameLocks noGrp="1"/>
          </p:cNvGraphicFramePr>
          <p:nvPr>
            <p:extLst>
              <p:ext uri="{D42A27DB-BD31-4B8C-83A1-F6EECF244321}">
                <p14:modId xmlns:p14="http://schemas.microsoft.com/office/powerpoint/2010/main" val="1766361723"/>
              </p:ext>
            </p:extLst>
          </p:nvPr>
        </p:nvGraphicFramePr>
        <p:xfrm>
          <a:off x="3705726" y="1161416"/>
          <a:ext cx="8278029" cy="5218752"/>
        </p:xfrm>
        <a:graphic>
          <a:graphicData uri="http://schemas.openxmlformats.org/drawingml/2006/table">
            <a:tbl>
              <a:tblPr firstRow="1" firstCol="1" bandRow="1">
                <a:tableStyleId>{5C22544A-7EE6-4342-B048-85BDC9FD1C3A}</a:tableStyleId>
              </a:tblPr>
              <a:tblGrid>
                <a:gridCol w="2198109">
                  <a:extLst>
                    <a:ext uri="{9D8B030D-6E8A-4147-A177-3AD203B41FA5}">
                      <a16:colId xmlns:a16="http://schemas.microsoft.com/office/drawing/2014/main" val="204355221"/>
                    </a:ext>
                  </a:extLst>
                </a:gridCol>
                <a:gridCol w="1609176">
                  <a:extLst>
                    <a:ext uri="{9D8B030D-6E8A-4147-A177-3AD203B41FA5}">
                      <a16:colId xmlns:a16="http://schemas.microsoft.com/office/drawing/2014/main" val="2688700105"/>
                    </a:ext>
                  </a:extLst>
                </a:gridCol>
                <a:gridCol w="1714836">
                  <a:extLst>
                    <a:ext uri="{9D8B030D-6E8A-4147-A177-3AD203B41FA5}">
                      <a16:colId xmlns:a16="http://schemas.microsoft.com/office/drawing/2014/main" val="4077443509"/>
                    </a:ext>
                  </a:extLst>
                </a:gridCol>
                <a:gridCol w="1531229">
                  <a:extLst>
                    <a:ext uri="{9D8B030D-6E8A-4147-A177-3AD203B41FA5}">
                      <a16:colId xmlns:a16="http://schemas.microsoft.com/office/drawing/2014/main" val="20845042"/>
                    </a:ext>
                  </a:extLst>
                </a:gridCol>
                <a:gridCol w="1224679">
                  <a:extLst>
                    <a:ext uri="{9D8B030D-6E8A-4147-A177-3AD203B41FA5}">
                      <a16:colId xmlns:a16="http://schemas.microsoft.com/office/drawing/2014/main" val="2901982431"/>
                    </a:ext>
                  </a:extLst>
                </a:gridCol>
              </a:tblGrid>
              <a:tr h="885996">
                <a:tc>
                  <a:txBody>
                    <a:bodyPr/>
                    <a:lstStyle/>
                    <a:p>
                      <a:pPr marL="0" marR="0">
                        <a:lnSpc>
                          <a:spcPct val="115000"/>
                        </a:lnSpc>
                        <a:spcBef>
                          <a:spcPts val="0"/>
                        </a:spcBef>
                        <a:spcAft>
                          <a:spcPts val="0"/>
                        </a:spcAft>
                      </a:pPr>
                      <a:r>
                        <a:rPr lang="en-US" sz="1800" dirty="0">
                          <a:effectLst/>
                        </a:rPr>
                        <a:t>Sub-Basin</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Total PE Connections</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Annual Consumptive Use (AFY)</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Cubic feet/second</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cfs per connection</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840721036"/>
                  </a:ext>
                </a:extLst>
              </a:tr>
              <a:tr h="429604">
                <a:tc>
                  <a:txBody>
                    <a:bodyPr/>
                    <a:lstStyle/>
                    <a:p>
                      <a:pPr marL="0" marR="0">
                        <a:lnSpc>
                          <a:spcPct val="115000"/>
                        </a:lnSpc>
                        <a:spcBef>
                          <a:spcPts val="0"/>
                        </a:spcBef>
                        <a:spcAft>
                          <a:spcPts val="0"/>
                        </a:spcAft>
                      </a:pPr>
                      <a:r>
                        <a:rPr lang="en-US" sz="1800" dirty="0">
                          <a:effectLst/>
                        </a:rPr>
                        <a:t>McAllister</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155</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39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0.054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910323753"/>
                  </a:ext>
                </a:extLst>
              </a:tr>
              <a:tr h="429604">
                <a:tc>
                  <a:txBody>
                    <a:bodyPr/>
                    <a:lstStyle/>
                    <a:p>
                      <a:pPr marL="0" marR="0">
                        <a:lnSpc>
                          <a:spcPct val="115000"/>
                        </a:lnSpc>
                        <a:spcBef>
                          <a:spcPts val="0"/>
                        </a:spcBef>
                        <a:spcAft>
                          <a:spcPts val="0"/>
                        </a:spcAft>
                      </a:pPr>
                      <a:r>
                        <a:rPr lang="en-US" sz="1800" dirty="0">
                          <a:effectLst/>
                        </a:rPr>
                        <a:t>Thompson/Yelm</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1,562</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390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0.539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969767292"/>
                  </a:ext>
                </a:extLst>
              </a:tr>
              <a:tr h="429604">
                <a:tc>
                  <a:txBody>
                    <a:bodyPr/>
                    <a:lstStyle/>
                    <a:p>
                      <a:pPr marL="0" marR="0">
                        <a:lnSpc>
                          <a:spcPct val="115000"/>
                        </a:lnSpc>
                        <a:spcBef>
                          <a:spcPts val="0"/>
                        </a:spcBef>
                        <a:spcAft>
                          <a:spcPts val="0"/>
                        </a:spcAft>
                      </a:pPr>
                      <a:r>
                        <a:rPr lang="en-US" sz="1800" dirty="0">
                          <a:effectLst/>
                        </a:rPr>
                        <a:t>Lackamas/Toboton/</a:t>
                      </a:r>
                    </a:p>
                    <a:p>
                      <a:pPr marL="0" marR="0">
                        <a:lnSpc>
                          <a:spcPct val="115000"/>
                        </a:lnSpc>
                        <a:spcBef>
                          <a:spcPts val="0"/>
                        </a:spcBef>
                        <a:spcAft>
                          <a:spcPts val="0"/>
                        </a:spcAft>
                      </a:pPr>
                      <a:r>
                        <a:rPr lang="en-US" sz="1800" dirty="0">
                          <a:effectLst/>
                        </a:rPr>
                        <a:t>Powell</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430</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107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0.148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614343509"/>
                  </a:ext>
                </a:extLst>
              </a:tr>
              <a:tr h="429604">
                <a:tc>
                  <a:txBody>
                    <a:bodyPr/>
                    <a:lstStyle/>
                    <a:p>
                      <a:pPr marL="0" marR="0">
                        <a:lnSpc>
                          <a:spcPct val="115000"/>
                        </a:lnSpc>
                        <a:spcBef>
                          <a:spcPts val="0"/>
                        </a:spcBef>
                        <a:spcAft>
                          <a:spcPts val="0"/>
                        </a:spcAft>
                      </a:pPr>
                      <a:r>
                        <a:rPr lang="en-US" sz="1800" dirty="0">
                          <a:effectLst/>
                        </a:rPr>
                        <a:t>Lower Nisqually River</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2</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                           0 </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0.001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721437044"/>
                  </a:ext>
                </a:extLst>
              </a:tr>
              <a:tr h="429604">
                <a:tc>
                  <a:txBody>
                    <a:bodyPr/>
                    <a:lstStyle/>
                    <a:p>
                      <a:pPr marL="0" marR="0">
                        <a:lnSpc>
                          <a:spcPct val="115000"/>
                        </a:lnSpc>
                        <a:spcBef>
                          <a:spcPts val="0"/>
                        </a:spcBef>
                        <a:spcAft>
                          <a:spcPts val="0"/>
                        </a:spcAft>
                      </a:pPr>
                      <a:r>
                        <a:rPr lang="en-US" sz="1800" dirty="0">
                          <a:effectLst/>
                        </a:rPr>
                        <a:t>Mashel River</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20</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                           5 </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0.007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033665969"/>
                  </a:ext>
                </a:extLst>
              </a:tr>
              <a:tr h="429604">
                <a:tc>
                  <a:txBody>
                    <a:bodyPr/>
                    <a:lstStyle/>
                    <a:p>
                      <a:pPr marL="0" marR="0">
                        <a:lnSpc>
                          <a:spcPct val="115000"/>
                        </a:lnSpc>
                        <a:spcBef>
                          <a:spcPts val="0"/>
                        </a:spcBef>
                        <a:spcAft>
                          <a:spcPts val="0"/>
                        </a:spcAft>
                      </a:pPr>
                      <a:r>
                        <a:rPr lang="en-US" sz="1800" dirty="0">
                          <a:effectLst/>
                        </a:rPr>
                        <a:t>Prairie Tributaries</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596</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                      149 </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                0.206 </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 </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483806001"/>
                  </a:ext>
                </a:extLst>
              </a:tr>
              <a:tr h="429604">
                <a:tc>
                  <a:txBody>
                    <a:bodyPr/>
                    <a:lstStyle/>
                    <a:p>
                      <a:pPr marL="0" marR="0">
                        <a:lnSpc>
                          <a:spcPct val="115000"/>
                        </a:lnSpc>
                        <a:spcBef>
                          <a:spcPts val="0"/>
                        </a:spcBef>
                        <a:spcAft>
                          <a:spcPts val="0"/>
                        </a:spcAft>
                      </a:pPr>
                      <a:r>
                        <a:rPr lang="en-US" sz="1800" dirty="0">
                          <a:effectLst/>
                        </a:rPr>
                        <a:t>Ohop Creek</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27</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7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a:effectLst/>
                        </a:rPr>
                        <a:t>                0.009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 </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828998226"/>
                  </a:ext>
                </a:extLst>
              </a:tr>
              <a:tr h="634184">
                <a:tc>
                  <a:txBody>
                    <a:bodyPr/>
                    <a:lstStyle/>
                    <a:p>
                      <a:pPr marL="0" marR="0">
                        <a:lnSpc>
                          <a:spcPct val="115000"/>
                        </a:lnSpc>
                        <a:spcBef>
                          <a:spcPts val="0"/>
                        </a:spcBef>
                        <a:spcAft>
                          <a:spcPts val="0"/>
                        </a:spcAft>
                      </a:pPr>
                      <a:r>
                        <a:rPr lang="en-US" sz="1800" dirty="0">
                          <a:effectLst/>
                        </a:rPr>
                        <a:t>Upper Nisqually (all counties)</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algn="r"/>
                      <a:r>
                        <a:rPr lang="en-US" sz="1800" dirty="0">
                          <a:effectLst/>
                        </a:rPr>
                        <a:t>195</a:t>
                      </a:r>
                      <a:endParaRPr lang="en-US" sz="1800" dirty="0"/>
                    </a:p>
                  </a:txBody>
                  <a:tcPr marL="68580" marR="68580" marT="0" marB="0" anchor="b"/>
                </a:tc>
                <a:tc>
                  <a:txBody>
                    <a:bodyPr/>
                    <a:lstStyle/>
                    <a:p>
                      <a:pPr marL="0" marR="0" algn="r">
                        <a:lnSpc>
                          <a:spcPct val="115000"/>
                        </a:lnSpc>
                        <a:spcBef>
                          <a:spcPts val="0"/>
                        </a:spcBef>
                        <a:spcAft>
                          <a:spcPts val="0"/>
                        </a:spcAft>
                      </a:pPr>
                      <a:r>
                        <a:rPr lang="en-US" sz="1800" dirty="0">
                          <a:effectLst/>
                        </a:rPr>
                        <a:t>                         49 </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effectLst/>
                        </a:rPr>
                        <a:t>                0.067 </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r>
                        <a:rPr lang="en-US" sz="1800" dirty="0">
                          <a:effectLst/>
                        </a:rPr>
                        <a:t> </a:t>
                      </a:r>
                      <a:endParaRPr lang="en-US" sz="1800" dirty="0"/>
                    </a:p>
                  </a:txBody>
                  <a:tcPr marL="68580" marR="68580" marT="0" marB="0" anchor="b"/>
                </a:tc>
                <a:extLst>
                  <a:ext uri="{0D108BD9-81ED-4DB2-BD59-A6C34878D82A}">
                    <a16:rowId xmlns:a16="http://schemas.microsoft.com/office/drawing/2014/main" val="2687968404"/>
                  </a:ext>
                </a:extLst>
              </a:tr>
              <a:tr h="429604">
                <a:tc>
                  <a:txBody>
                    <a:bodyPr/>
                    <a:lstStyle/>
                    <a:p>
                      <a:pPr marL="0" marR="0">
                        <a:lnSpc>
                          <a:spcPct val="115000"/>
                        </a:lnSpc>
                        <a:spcBef>
                          <a:spcPts val="0"/>
                        </a:spcBef>
                        <a:spcAft>
                          <a:spcPts val="0"/>
                        </a:spcAft>
                      </a:pPr>
                      <a:r>
                        <a:rPr lang="en-US" sz="1800" dirty="0">
                          <a:effectLst/>
                        </a:rPr>
                        <a:t>Total</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solidFill>
                            <a:schemeClr val="tx1"/>
                          </a:solidFill>
                          <a:effectLst/>
                        </a:rPr>
                        <a:t>2,987</a:t>
                      </a:r>
                      <a:endParaRPr lang="en-US" sz="180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solidFill>
                      <a:srgbClr val="FFC000"/>
                    </a:solidFill>
                  </a:tcPr>
                </a:tc>
                <a:tc>
                  <a:txBody>
                    <a:bodyPr/>
                    <a:lstStyle/>
                    <a:p>
                      <a:pPr marL="0" marR="0" algn="r">
                        <a:lnSpc>
                          <a:spcPct val="115000"/>
                        </a:lnSpc>
                        <a:spcBef>
                          <a:spcPts val="0"/>
                        </a:spcBef>
                        <a:spcAft>
                          <a:spcPts val="0"/>
                        </a:spcAft>
                      </a:pPr>
                      <a:r>
                        <a:rPr lang="en-US" sz="1800">
                          <a:effectLst/>
                        </a:rPr>
                        <a:t>                       747 </a:t>
                      </a:r>
                      <a:endParaRPr lang="en-US" sz="180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800" dirty="0">
                          <a:solidFill>
                            <a:schemeClr val="tx1"/>
                          </a:solidFill>
                          <a:effectLst/>
                        </a:rPr>
                        <a:t>                1.032 </a:t>
                      </a:r>
                      <a:endParaRPr lang="en-US" sz="1800" dirty="0">
                        <a:solidFill>
                          <a:schemeClr val="tx1"/>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solidFill>
                      <a:srgbClr val="FFC000"/>
                    </a:solidFill>
                  </a:tcPr>
                </a:tc>
                <a:tc>
                  <a:txBody>
                    <a:bodyPr/>
                    <a:lstStyle/>
                    <a:p>
                      <a:pPr marL="0" marR="0" algn="r">
                        <a:lnSpc>
                          <a:spcPct val="115000"/>
                        </a:lnSpc>
                        <a:spcBef>
                          <a:spcPts val="0"/>
                        </a:spcBef>
                        <a:spcAft>
                          <a:spcPts val="0"/>
                        </a:spcAft>
                      </a:pPr>
                      <a:r>
                        <a:rPr lang="en-US" sz="1800" dirty="0">
                          <a:effectLst/>
                        </a:rPr>
                        <a:t>0.0003453</a:t>
                      </a:r>
                      <a:endParaRPr lang="en-US" sz="1800" dirty="0">
                        <a:solidFill>
                          <a:srgbClr val="000000"/>
                        </a:solidFill>
                        <a:effectLst/>
                        <a:latin typeface="Calibri" panose="020F0502020204030204" pitchFamily="34" charset="0"/>
                        <a:ea typeface="MS Gothic" panose="020B06090702050802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675110809"/>
                  </a:ext>
                </a:extLst>
              </a:tr>
            </a:tbl>
          </a:graphicData>
        </a:graphic>
      </p:graphicFrame>
    </p:spTree>
    <p:extLst>
      <p:ext uri="{BB962C8B-B14F-4D97-AF65-F5344CB8AC3E}">
        <p14:creationId xmlns:p14="http://schemas.microsoft.com/office/powerpoint/2010/main" val="85180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WRIA 11 – Micro and Macro Approach to Offsets Based on Consumptive Use Methodology</a:t>
            </a:r>
          </a:p>
        </p:txBody>
      </p:sp>
      <p:sp>
        <p:nvSpPr>
          <p:cNvPr id="8" name="Title 1">
            <a:extLst>
              <a:ext uri="{FF2B5EF4-FFF2-40B4-BE49-F238E27FC236}">
                <a16:creationId xmlns:a16="http://schemas.microsoft.com/office/drawing/2014/main" id="{67A550A3-DF28-2946-8E3B-BB4D86AF80C7}"/>
              </a:ext>
            </a:extLst>
          </p:cNvPr>
          <p:cNvSpPr>
            <a:spLocks noGrp="1"/>
          </p:cNvSpPr>
          <p:nvPr>
            <p:ph type="title"/>
          </p:nvPr>
        </p:nvSpPr>
        <p:spPr>
          <a:xfrm>
            <a:off x="0" y="1786269"/>
            <a:ext cx="3139714" cy="3406923"/>
          </a:xfrm>
        </p:spPr>
        <p:txBody>
          <a:bodyPr>
            <a:normAutofit/>
          </a:bodyPr>
          <a:lstStyle/>
          <a:p>
            <a:pPr algn="r"/>
            <a:r>
              <a:rPr lang="en-US" sz="3200" dirty="0">
                <a:latin typeface="Dubai" panose="020B0503030403030204" pitchFamily="34" charset="-78"/>
                <a:cs typeface="Dubai" panose="020B0503030403030204" pitchFamily="34" charset="-78"/>
              </a:rPr>
              <a:t>Step 4</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3 METHODS</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to </a:t>
            </a:r>
            <a:r>
              <a:rPr lang="en-US" sz="3200" dirty="0">
                <a:latin typeface="Dubai" panose="020B0503030403030204" pitchFamily="34" charset="-78"/>
                <a:ea typeface="+mn-ea"/>
                <a:cs typeface="Dubai" panose="020B0503030403030204" pitchFamily="34" charset="-78"/>
              </a:rPr>
              <a:t>Calculate Consumptive Water Use</a:t>
            </a:r>
            <a:br>
              <a:rPr lang="en-US" sz="3200" dirty="0">
                <a:latin typeface="Dubai" panose="020B0503030403030204" pitchFamily="34" charset="-78"/>
                <a:ea typeface="+mn-ea"/>
                <a:cs typeface="Dubai" panose="020B0503030403030204" pitchFamily="34" charset="-78"/>
              </a:rPr>
            </a:br>
            <a:endParaRPr lang="en-US" sz="3200" i="0" dirty="0">
              <a:latin typeface="Dubai" panose="020B0503030403030204" pitchFamily="34" charset="-78"/>
              <a:cs typeface="Dubai" panose="020B0503030403030204" pitchFamily="34" charset="-78"/>
            </a:endParaRPr>
          </a:p>
        </p:txBody>
      </p:sp>
      <p:graphicFrame>
        <p:nvGraphicFramePr>
          <p:cNvPr id="11" name="Content Placeholder 4" descr="total offsets.">
            <a:extLst>
              <a:ext uri="{FF2B5EF4-FFF2-40B4-BE49-F238E27FC236}">
                <a16:creationId xmlns:a16="http://schemas.microsoft.com/office/drawing/2014/main" id="{5F090CB5-EEA9-E74D-8D8F-D5F2DE90D429}"/>
              </a:ext>
            </a:extLst>
          </p:cNvPr>
          <p:cNvGraphicFramePr>
            <a:graphicFrameLocks noGrp="1"/>
          </p:cNvGraphicFramePr>
          <p:nvPr>
            <p:ph idx="1"/>
            <p:extLst>
              <p:ext uri="{D42A27DB-BD31-4B8C-83A1-F6EECF244321}">
                <p14:modId xmlns:p14="http://schemas.microsoft.com/office/powerpoint/2010/main" val="3055086362"/>
              </p:ext>
            </p:extLst>
          </p:nvPr>
        </p:nvGraphicFramePr>
        <p:xfrm>
          <a:off x="4419600" y="1443690"/>
          <a:ext cx="6896100" cy="3749501"/>
        </p:xfrm>
        <a:graphic>
          <a:graphicData uri="http://schemas.openxmlformats.org/drawingml/2006/table">
            <a:tbl>
              <a:tblPr firstRow="1" bandRow="1">
                <a:tableStyleId>{5C22544A-7EE6-4342-B048-85BDC9FD1C3A}</a:tableStyleId>
              </a:tblPr>
              <a:tblGrid>
                <a:gridCol w="2649509">
                  <a:extLst>
                    <a:ext uri="{9D8B030D-6E8A-4147-A177-3AD203B41FA5}">
                      <a16:colId xmlns:a16="http://schemas.microsoft.com/office/drawing/2014/main" val="20000"/>
                    </a:ext>
                  </a:extLst>
                </a:gridCol>
                <a:gridCol w="1947891">
                  <a:extLst>
                    <a:ext uri="{9D8B030D-6E8A-4147-A177-3AD203B41FA5}">
                      <a16:colId xmlns:a16="http://schemas.microsoft.com/office/drawing/2014/main" val="20001"/>
                    </a:ext>
                  </a:extLst>
                </a:gridCol>
                <a:gridCol w="2298700">
                  <a:extLst>
                    <a:ext uri="{9D8B030D-6E8A-4147-A177-3AD203B41FA5}">
                      <a16:colId xmlns:a16="http://schemas.microsoft.com/office/drawing/2014/main" val="20002"/>
                    </a:ext>
                  </a:extLst>
                </a:gridCol>
              </a:tblGrid>
              <a:tr h="1317393">
                <a:tc>
                  <a:txBody>
                    <a:bodyPr/>
                    <a:lstStyle/>
                    <a:p>
                      <a:endParaRPr lang="en-US" sz="2400" dirty="0"/>
                    </a:p>
                  </a:txBody>
                  <a:tcPr/>
                </a:tc>
                <a:tc gridSpan="2">
                  <a:txBody>
                    <a:bodyPr/>
                    <a:lstStyle/>
                    <a:p>
                      <a:r>
                        <a:rPr lang="en-US" sz="2400" dirty="0"/>
                        <a:t>Nisqually Watershed: Projected Annual Average Consumptive</a:t>
                      </a:r>
                      <a:r>
                        <a:rPr lang="en-US" sz="2400" baseline="0" dirty="0"/>
                        <a:t> Use</a:t>
                      </a:r>
                      <a:endParaRPr lang="en-US" sz="2400" dirty="0"/>
                    </a:p>
                  </a:txBody>
                  <a:tcPr/>
                </a:tc>
                <a:tc hMerge="1">
                  <a:txBody>
                    <a:bodyPr/>
                    <a:lstStyle/>
                    <a:p>
                      <a:endParaRPr lang="en-US" dirty="0"/>
                    </a:p>
                  </a:txBody>
                  <a:tcPr/>
                </a:tc>
                <a:extLst>
                  <a:ext uri="{0D108BD9-81ED-4DB2-BD59-A6C34878D82A}">
                    <a16:rowId xmlns:a16="http://schemas.microsoft.com/office/drawing/2014/main" val="10000"/>
                  </a:ext>
                </a:extLst>
              </a:tr>
              <a:tr h="506689">
                <a:tc>
                  <a:txBody>
                    <a:bodyPr/>
                    <a:lstStyle/>
                    <a:p>
                      <a:endParaRPr lang="en-US" sz="2400" dirty="0"/>
                    </a:p>
                  </a:txBody>
                  <a:tcPr>
                    <a:solidFill>
                      <a:schemeClr val="bg2">
                        <a:lumMod val="50000"/>
                      </a:schemeClr>
                    </a:solidFill>
                  </a:tcPr>
                </a:tc>
                <a:tc>
                  <a:txBody>
                    <a:bodyPr/>
                    <a:lstStyle/>
                    <a:p>
                      <a:r>
                        <a:rPr lang="en-US" sz="2400" dirty="0"/>
                        <a:t>(AFY)</a:t>
                      </a:r>
                    </a:p>
                  </a:txBody>
                  <a:tcPr>
                    <a:solidFill>
                      <a:schemeClr val="bg2">
                        <a:lumMod val="50000"/>
                      </a:schemeClr>
                    </a:solidFill>
                  </a:tcPr>
                </a:tc>
                <a:tc>
                  <a:txBody>
                    <a:bodyPr/>
                    <a:lstStyle/>
                    <a:p>
                      <a:r>
                        <a:rPr lang="en-US" sz="2400" dirty="0"/>
                        <a:t>(CFS)</a:t>
                      </a:r>
                    </a:p>
                  </a:txBody>
                  <a:tcPr>
                    <a:solidFill>
                      <a:schemeClr val="bg2">
                        <a:lumMod val="50000"/>
                      </a:schemeClr>
                    </a:solidFill>
                  </a:tcPr>
                </a:tc>
                <a:extLst>
                  <a:ext uri="{0D108BD9-81ED-4DB2-BD59-A6C34878D82A}">
                    <a16:rowId xmlns:a16="http://schemas.microsoft.com/office/drawing/2014/main" val="10001"/>
                  </a:ext>
                </a:extLst>
              </a:tr>
              <a:tr h="912041">
                <a:tc>
                  <a:txBody>
                    <a:bodyPr/>
                    <a:lstStyle/>
                    <a:p>
                      <a:r>
                        <a:rPr lang="en-US" sz="2400" dirty="0"/>
                        <a:t>Actual</a:t>
                      </a:r>
                      <a:r>
                        <a:rPr lang="en-US" sz="2400" baseline="0" dirty="0"/>
                        <a:t> Water Use – Thurston PUD</a:t>
                      </a:r>
                      <a:endParaRPr lang="en-US" sz="2400" dirty="0"/>
                    </a:p>
                  </a:txBody>
                  <a:tcPr/>
                </a:tc>
                <a:tc>
                  <a:txBody>
                    <a:bodyPr/>
                    <a:lstStyle/>
                    <a:p>
                      <a:r>
                        <a:rPr lang="en-US" sz="2400" dirty="0"/>
                        <a:t>318</a:t>
                      </a:r>
                    </a:p>
                  </a:txBody>
                  <a:tcPr/>
                </a:tc>
                <a:tc>
                  <a:txBody>
                    <a:bodyPr/>
                    <a:lstStyle/>
                    <a:p>
                      <a:r>
                        <a:rPr lang="en-US" sz="2400" dirty="0"/>
                        <a:t>0.439</a:t>
                      </a:r>
                    </a:p>
                  </a:txBody>
                  <a:tcPr/>
                </a:tc>
                <a:extLst>
                  <a:ext uri="{0D108BD9-81ED-4DB2-BD59-A6C34878D82A}">
                    <a16:rowId xmlns:a16="http://schemas.microsoft.com/office/drawing/2014/main" val="10002"/>
                  </a:ext>
                </a:extLst>
              </a:tr>
              <a:tr h="506689">
                <a:tc>
                  <a:txBody>
                    <a:bodyPr/>
                    <a:lstStyle/>
                    <a:p>
                      <a:r>
                        <a:rPr lang="en-US" sz="2400" dirty="0"/>
                        <a:t>Ecology Method</a:t>
                      </a:r>
                    </a:p>
                  </a:txBody>
                  <a:tcPr/>
                </a:tc>
                <a:tc>
                  <a:txBody>
                    <a:bodyPr/>
                    <a:lstStyle/>
                    <a:p>
                      <a:r>
                        <a:rPr lang="en-US" sz="2400" dirty="0"/>
                        <a:t>747</a:t>
                      </a:r>
                    </a:p>
                  </a:txBody>
                  <a:tcPr/>
                </a:tc>
                <a:tc>
                  <a:txBody>
                    <a:bodyPr/>
                    <a:lstStyle/>
                    <a:p>
                      <a:r>
                        <a:rPr lang="en-US" sz="2400" dirty="0">
                          <a:solidFill>
                            <a:srgbClr val="FF0000"/>
                          </a:solidFill>
                        </a:rPr>
                        <a:t>1.032</a:t>
                      </a:r>
                    </a:p>
                  </a:txBody>
                  <a:tcPr/>
                </a:tc>
                <a:extLst>
                  <a:ext uri="{0D108BD9-81ED-4DB2-BD59-A6C34878D82A}">
                    <a16:rowId xmlns:a16="http://schemas.microsoft.com/office/drawing/2014/main" val="10003"/>
                  </a:ext>
                </a:extLst>
              </a:tr>
              <a:tr h="506689">
                <a:tc>
                  <a:txBody>
                    <a:bodyPr/>
                    <a:lstStyle/>
                    <a:p>
                      <a:r>
                        <a:rPr lang="en-US" sz="2400" dirty="0"/>
                        <a:t>Legal Method</a:t>
                      </a:r>
                    </a:p>
                  </a:txBody>
                  <a:tcPr/>
                </a:tc>
                <a:tc>
                  <a:txBody>
                    <a:bodyPr/>
                    <a:lstStyle/>
                    <a:p>
                      <a:r>
                        <a:rPr lang="en-US" sz="2400" dirty="0"/>
                        <a:t>5,501</a:t>
                      </a:r>
                    </a:p>
                  </a:txBody>
                  <a:tcPr/>
                </a:tc>
                <a:tc>
                  <a:txBody>
                    <a:bodyPr/>
                    <a:lstStyle/>
                    <a:p>
                      <a:r>
                        <a:rPr lang="en-US" sz="2400" dirty="0">
                          <a:solidFill>
                            <a:srgbClr val="FF0000"/>
                          </a:solidFill>
                        </a:rPr>
                        <a:t>7.598</a:t>
                      </a:r>
                    </a:p>
                  </a:txBody>
                  <a:tcPr/>
                </a:tc>
                <a:extLst>
                  <a:ext uri="{0D108BD9-81ED-4DB2-BD59-A6C34878D82A}">
                    <a16:rowId xmlns:a16="http://schemas.microsoft.com/office/drawing/2014/main" val="10004"/>
                  </a:ext>
                </a:extLst>
              </a:tr>
            </a:tbl>
          </a:graphicData>
        </a:graphic>
      </p:graphicFrame>
      <p:sp>
        <p:nvSpPr>
          <p:cNvPr id="12" name="Rectangle 11">
            <a:extLst>
              <a:ext uri="{FF2B5EF4-FFF2-40B4-BE49-F238E27FC236}">
                <a16:creationId xmlns:a16="http://schemas.microsoft.com/office/drawing/2014/main" id="{8EECEF2D-BE50-1642-B38C-19AA8BC79429}"/>
              </a:ext>
            </a:extLst>
          </p:cNvPr>
          <p:cNvSpPr/>
          <p:nvPr/>
        </p:nvSpPr>
        <p:spPr>
          <a:xfrm rot="20583160">
            <a:off x="10148880" y="3916728"/>
            <a:ext cx="1406924"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 Micro</a:t>
            </a:r>
          </a:p>
        </p:txBody>
      </p:sp>
      <p:sp>
        <p:nvSpPr>
          <p:cNvPr id="13" name="Rectangle 12">
            <a:extLst>
              <a:ext uri="{FF2B5EF4-FFF2-40B4-BE49-F238E27FC236}">
                <a16:creationId xmlns:a16="http://schemas.microsoft.com/office/drawing/2014/main" id="{AFB93DB4-2977-2B48-8012-B34804645248}"/>
              </a:ext>
            </a:extLst>
          </p:cNvPr>
          <p:cNvSpPr/>
          <p:nvPr/>
        </p:nvSpPr>
        <p:spPr>
          <a:xfrm rot="20583160">
            <a:off x="10091976" y="4650470"/>
            <a:ext cx="1520737"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 Macro</a:t>
            </a:r>
          </a:p>
        </p:txBody>
      </p:sp>
    </p:spTree>
    <p:extLst>
      <p:ext uri="{BB962C8B-B14F-4D97-AF65-F5344CB8AC3E}">
        <p14:creationId xmlns:p14="http://schemas.microsoft.com/office/powerpoint/2010/main" val="909678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4537-4DF7-4E4F-8ABC-52B9171A8C4C}"/>
              </a:ext>
            </a:extLst>
          </p:cNvPr>
          <p:cNvSpPr>
            <a:spLocks noGrp="1"/>
          </p:cNvSpPr>
          <p:nvPr>
            <p:ph type="title"/>
          </p:nvPr>
        </p:nvSpPr>
        <p:spPr/>
        <p:txBody>
          <a:bodyPr/>
          <a:lstStyle/>
          <a:p>
            <a:r>
              <a:rPr lang="en-US" dirty="0"/>
              <a:t>USGS – McKenna Gage on Nisqually River  August Mean Discharge, 2000- 2010</a:t>
            </a:r>
          </a:p>
        </p:txBody>
      </p:sp>
      <p:pic>
        <p:nvPicPr>
          <p:cNvPr id="5" name="Content Placeholder 6" descr="Nisqually River">
            <a:extLst>
              <a:ext uri="{FF2B5EF4-FFF2-40B4-BE49-F238E27FC236}">
                <a16:creationId xmlns:a16="http://schemas.microsoft.com/office/drawing/2014/main" id="{E442587C-F748-1848-AB47-C51648F4908F}"/>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b="-56"/>
          <a:stretch/>
        </p:blipFill>
        <p:spPr>
          <a:xfrm>
            <a:off x="2480677" y="1690688"/>
            <a:ext cx="7230645" cy="4917080"/>
          </a:xfrm>
        </p:spPr>
      </p:pic>
      <p:sp>
        <p:nvSpPr>
          <p:cNvPr id="7" name="Rectangle 6">
            <a:extLst>
              <a:ext uri="{FF2B5EF4-FFF2-40B4-BE49-F238E27FC236}">
                <a16:creationId xmlns:a16="http://schemas.microsoft.com/office/drawing/2014/main" id="{047DAA17-64FC-8B47-952F-0CEA64E5F272}"/>
              </a:ext>
            </a:extLst>
          </p:cNvPr>
          <p:cNvSpPr/>
          <p:nvPr/>
        </p:nvSpPr>
        <p:spPr>
          <a:xfrm rot="20407865">
            <a:off x="7797840" y="1925410"/>
            <a:ext cx="3104311" cy="1200329"/>
          </a:xfrm>
          <a:prstGeom prst="rect">
            <a:avLst/>
          </a:prstGeom>
          <a:solidFill>
            <a:schemeClr val="lt1">
              <a:alpha val="60000"/>
            </a:schemeClr>
          </a:solidFill>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469 cfs</a:t>
            </a:r>
          </a:p>
        </p:txBody>
      </p:sp>
      <p:sp>
        <p:nvSpPr>
          <p:cNvPr id="8" name="Rectangle 7">
            <a:extLst>
              <a:ext uri="{FF2B5EF4-FFF2-40B4-BE49-F238E27FC236}">
                <a16:creationId xmlns:a16="http://schemas.microsoft.com/office/drawing/2014/main" id="{75F37A5C-981B-B343-BFAD-80C65D1B4805}"/>
              </a:ext>
            </a:extLst>
          </p:cNvPr>
          <p:cNvSpPr/>
          <p:nvPr/>
        </p:nvSpPr>
        <p:spPr>
          <a:xfrm>
            <a:off x="0" y="5122220"/>
            <a:ext cx="2480677" cy="830997"/>
          </a:xfrm>
          <a:prstGeom prst="rect">
            <a:avLst/>
          </a:prstGeom>
          <a:solidFill>
            <a:schemeClr val="lt1">
              <a:alpha val="60000"/>
            </a:schemeClr>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4800" b="1" spc="300" dirty="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rPr>
              <a:t>1.03 cfs</a:t>
            </a:r>
          </a:p>
        </p:txBody>
      </p:sp>
      <p:sp>
        <p:nvSpPr>
          <p:cNvPr id="4" name="TextBox 3">
            <a:extLst>
              <a:ext uri="{FF2B5EF4-FFF2-40B4-BE49-F238E27FC236}">
                <a16:creationId xmlns:a16="http://schemas.microsoft.com/office/drawing/2014/main" id="{ECDA09E6-420B-224E-8B80-CA29D57EC4C4}"/>
              </a:ext>
            </a:extLst>
          </p:cNvPr>
          <p:cNvSpPr txBox="1"/>
          <p:nvPr/>
        </p:nvSpPr>
        <p:spPr>
          <a:xfrm>
            <a:off x="210630" y="4034141"/>
            <a:ext cx="2999101" cy="830997"/>
          </a:xfrm>
          <a:prstGeom prst="rect">
            <a:avLst/>
          </a:prstGeom>
          <a:noFill/>
          <a:ln>
            <a:noFill/>
          </a:ln>
        </p:spPr>
        <p:txBody>
          <a:bodyPr wrap="square" rtlCol="0">
            <a:spAutoFit/>
          </a:bodyPr>
          <a:lstStyle/>
          <a:p>
            <a:r>
              <a:rPr lang="en-US" sz="2400" dirty="0"/>
              <a:t>Watershed Offset Requirement</a:t>
            </a:r>
          </a:p>
        </p:txBody>
      </p:sp>
    </p:spTree>
    <p:extLst>
      <p:ext uri="{BB962C8B-B14F-4D97-AF65-F5344CB8AC3E}">
        <p14:creationId xmlns:p14="http://schemas.microsoft.com/office/powerpoint/2010/main" val="1907789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Committee Process Consideration</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755563" y="1078796"/>
            <a:ext cx="11078440" cy="6924973"/>
          </a:xfrm>
          <a:prstGeom prst="rect">
            <a:avLst/>
          </a:prstGeom>
          <a:noFill/>
        </p:spPr>
        <p:txBody>
          <a:bodyPr wrap="square" rtlCol="0">
            <a:spAutoFit/>
          </a:bodyPr>
          <a:lstStyle/>
          <a:p>
            <a:pPr lvl="1">
              <a:spcBef>
                <a:spcPts val="600"/>
              </a:spcBef>
              <a:spcAft>
                <a:spcPts val="600"/>
              </a:spcAft>
            </a:pPr>
            <a:r>
              <a:rPr lang="en-US" sz="4000" b="1" dirty="0">
                <a:solidFill>
                  <a:srgbClr val="C00000"/>
                </a:solidFill>
                <a:latin typeface="Dubai Light" panose="020B0303030403030204" pitchFamily="34" charset="-78"/>
                <a:cs typeface="Dubai Light" panose="020B0303030403030204" pitchFamily="34" charset="-78"/>
              </a:rPr>
              <a:t>✓</a:t>
            </a:r>
            <a:r>
              <a:rPr lang="en-US" sz="3200" dirty="0">
                <a:solidFill>
                  <a:srgbClr val="C00000"/>
                </a:solidFill>
                <a:latin typeface="Dubai Light" panose="020B0303030403030204" pitchFamily="34" charset="-78"/>
                <a:cs typeface="Dubai Light" panose="020B0303030403030204" pitchFamily="34" charset="-78"/>
              </a:rPr>
              <a:t> </a:t>
            </a:r>
            <a:r>
              <a:rPr lang="en-US" sz="3200" dirty="0">
                <a:latin typeface="Dubai Light" panose="020B0303030403030204" pitchFamily="34" charset="-78"/>
                <a:cs typeface="Dubai Light" panose="020B0303030403030204" pitchFamily="34" charset="-78"/>
              </a:rPr>
              <a:t> Approve Proposed Sub-basins</a:t>
            </a:r>
          </a:p>
          <a:p>
            <a:pPr lvl="1">
              <a:spcBef>
                <a:spcPts val="600"/>
              </a:spcBef>
              <a:spcAft>
                <a:spcPts val="600"/>
              </a:spcAft>
            </a:pPr>
            <a:r>
              <a:rPr lang="en-US" sz="4000" b="1" dirty="0">
                <a:solidFill>
                  <a:srgbClr val="C00000"/>
                </a:solidFill>
                <a:latin typeface="Dubai Light" panose="020B0303030403030204" pitchFamily="34" charset="-78"/>
                <a:cs typeface="Dubai Light" panose="020B0303030403030204" pitchFamily="34" charset="-78"/>
              </a:rPr>
              <a:t>✓</a:t>
            </a:r>
            <a:r>
              <a:rPr lang="en-US" sz="3200" dirty="0">
                <a:solidFill>
                  <a:srgbClr val="FF0000"/>
                </a:solidFill>
                <a:latin typeface="Dubai Light" panose="020B0303030403030204" pitchFamily="34" charset="-78"/>
                <a:cs typeface="Dubai Light" panose="020B0303030403030204" pitchFamily="34" charset="-78"/>
              </a:rPr>
              <a:t> </a:t>
            </a:r>
            <a:r>
              <a:rPr lang="en-US" sz="3200" dirty="0">
                <a:latin typeface="Dubai Light" panose="020B0303030403030204" pitchFamily="34" charset="-78"/>
                <a:cs typeface="Dubai Light" panose="020B0303030403030204" pitchFamily="34" charset="-78"/>
              </a:rPr>
              <a:t>Estimate 20-Year Population Growth and New Dwelling 	Units(Optional)</a:t>
            </a:r>
          </a:p>
          <a:p>
            <a:pPr lvl="1">
              <a:spcBef>
                <a:spcPts val="600"/>
              </a:spcBef>
              <a:spcAft>
                <a:spcPts val="600"/>
              </a:spcAft>
            </a:pPr>
            <a:r>
              <a:rPr lang="en-US" sz="4000" b="1" dirty="0">
                <a:solidFill>
                  <a:srgbClr val="C00000"/>
                </a:solidFill>
                <a:latin typeface="Dubai Light" panose="020B0303030403030204" pitchFamily="34" charset="-78"/>
                <a:cs typeface="Dubai Light" panose="020B0303030403030204" pitchFamily="34" charset="-78"/>
              </a:rPr>
              <a:t>✓</a:t>
            </a:r>
            <a:r>
              <a:rPr lang="en-US" sz="3200" b="1" dirty="0">
                <a:solidFill>
                  <a:srgbClr val="C00000"/>
                </a:solidFill>
                <a:latin typeface="Dubai Light" panose="020B0303030403030204" pitchFamily="34" charset="-78"/>
                <a:cs typeface="Dubai Light" panose="020B0303030403030204" pitchFamily="34" charset="-78"/>
              </a:rPr>
              <a:t> </a:t>
            </a:r>
            <a:r>
              <a:rPr lang="en-US" altLang="en-US" sz="3200" dirty="0">
                <a:latin typeface="Dubai Light" panose="020B0303030403030204" pitchFamily="34" charset="-78"/>
                <a:cs typeface="Dubai Light" panose="020B0303030403030204" pitchFamily="34" charset="-78"/>
              </a:rPr>
              <a:t>Calculate New Domestic Permit-Exempt </a:t>
            </a:r>
            <a:r>
              <a:rPr lang="en-US" altLang="en-US" sz="3200" u="sng" dirty="0">
                <a:latin typeface="Dubai Light" panose="020B0303030403030204" pitchFamily="34" charset="-78"/>
                <a:cs typeface="Dubai Light" panose="020B0303030403030204" pitchFamily="34" charset="-78"/>
              </a:rPr>
              <a:t>Connections </a:t>
            </a:r>
            <a:r>
              <a:rPr lang="en-US" altLang="en-US" sz="3200" dirty="0">
                <a:latin typeface="Dubai Light" panose="020B0303030403030204" pitchFamily="34" charset="-78"/>
                <a:cs typeface="Dubai Light" panose="020B0303030403030204" pitchFamily="34" charset="-78"/>
              </a:rPr>
              <a:t>	(Optional)</a:t>
            </a:r>
          </a:p>
          <a:p>
            <a:pPr lvl="1">
              <a:spcBef>
                <a:spcPts val="600"/>
              </a:spcBef>
              <a:spcAft>
                <a:spcPts val="600"/>
              </a:spcAft>
            </a:pPr>
            <a:r>
              <a:rPr lang="en-US" sz="4000" b="1" dirty="0">
                <a:solidFill>
                  <a:srgbClr val="C00000"/>
                </a:solidFill>
                <a:latin typeface="Dubai Light" panose="020B0303030403030204" pitchFamily="34" charset="-78"/>
                <a:cs typeface="Dubai Light" panose="020B0303030403030204" pitchFamily="34" charset="-78"/>
              </a:rPr>
              <a:t>✓</a:t>
            </a:r>
            <a:r>
              <a:rPr lang="en-US" altLang="en-US" sz="3200" b="1" dirty="0">
                <a:latin typeface="Dubai Light" panose="020B0303030403030204" pitchFamily="34" charset="-78"/>
                <a:cs typeface="Dubai Light" panose="020B0303030403030204" pitchFamily="34" charset="-78"/>
              </a:rPr>
              <a:t> </a:t>
            </a:r>
            <a:r>
              <a:rPr lang="en-US" altLang="en-US" sz="3200" dirty="0">
                <a:latin typeface="Dubai Light" panose="020B0303030403030204" pitchFamily="34" charset="-78"/>
                <a:cs typeface="Dubai Light" panose="020B0303030403030204" pitchFamily="34" charset="-78"/>
              </a:rPr>
              <a:t>Consumptive Use (3 methods)</a:t>
            </a:r>
          </a:p>
          <a:p>
            <a:pPr marL="914400" lvl="1" indent="-457200">
              <a:spcBef>
                <a:spcPts val="600"/>
              </a:spcBef>
              <a:spcAft>
                <a:spcPts val="600"/>
              </a:spcAft>
              <a:buFont typeface="Arial" panose="020B0604020202020204" pitchFamily="34" charset="0"/>
              <a:buChar char="•"/>
            </a:pPr>
            <a:r>
              <a:rPr lang="en-US" altLang="en-US" sz="3200" b="1" dirty="0">
                <a:solidFill>
                  <a:srgbClr val="C00000"/>
                </a:solidFill>
                <a:latin typeface="Dubai Light" panose="020B0303030403030204" pitchFamily="34" charset="-78"/>
                <a:cs typeface="Dubai Light" panose="020B0303030403030204" pitchFamily="34" charset="-78"/>
              </a:rPr>
              <a:t>Identify Projects and Actions to Offset 20 years of Consumptive Use </a:t>
            </a:r>
          </a:p>
          <a:p>
            <a:pPr marL="914400" lvl="1" indent="-457200">
              <a:spcBef>
                <a:spcPts val="600"/>
              </a:spcBef>
              <a:spcAft>
                <a:spcPts val="600"/>
              </a:spcAft>
              <a:buFont typeface="Arial" panose="020B0604020202020204" pitchFamily="34" charset="0"/>
              <a:buChar char="•"/>
            </a:pPr>
            <a:r>
              <a:rPr lang="en-US" sz="3200" dirty="0">
                <a:latin typeface="Dubai Light" panose="020B0303030403030204" pitchFamily="34" charset="-78"/>
                <a:cs typeface="Dubai Light" panose="020B0303030403030204" pitchFamily="34" charset="-78"/>
              </a:rPr>
              <a:t>Quantify/Develop Projects and Actions as Offsets</a:t>
            </a:r>
            <a:endParaRPr lang="en-US" altLang="en-US" sz="3200" dirty="0">
              <a:latin typeface="Dubai Light" panose="020B0303030403030204" pitchFamily="34" charset="-78"/>
              <a:cs typeface="Dubai Light" panose="020B0303030403030204" pitchFamily="34" charset="-78"/>
            </a:endParaRPr>
          </a:p>
          <a:p>
            <a:pPr lvl="1">
              <a:spcBef>
                <a:spcPts val="600"/>
              </a:spcBef>
              <a:spcAft>
                <a:spcPts val="600"/>
              </a:spcAft>
            </a:pPr>
            <a:r>
              <a:rPr lang="en-US" sz="3200" dirty="0">
                <a:latin typeface="Dubai Light" panose="020B0303030403030204" pitchFamily="34" charset="-78"/>
                <a:cs typeface="Dubai Light" panose="020B0303030403030204" pitchFamily="34" charset="-78"/>
              </a:rPr>
              <a:t/>
            </a:r>
            <a:br>
              <a:rPr lang="en-US" sz="3200" dirty="0">
                <a:latin typeface="Dubai Light" panose="020B0303030403030204" pitchFamily="34" charset="-78"/>
                <a:cs typeface="Dubai Light" panose="020B0303030403030204" pitchFamily="34" charset="-78"/>
              </a:rPr>
            </a:br>
            <a:endParaRPr lang="en-US" sz="3200" dirty="0">
              <a:latin typeface="Dubai Light" panose="020B0303030403030204" pitchFamily="34" charset="-78"/>
              <a:cs typeface="Dubai Light" panose="020B0303030403030204" pitchFamily="34" charset="-78"/>
            </a:endParaRPr>
          </a:p>
        </p:txBody>
      </p: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Committee Process Consideration</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694303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WRIA 11 – Micro and Macro Approach to Offsets</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8" name="Title 1">
            <a:extLst>
              <a:ext uri="{FF2B5EF4-FFF2-40B4-BE49-F238E27FC236}">
                <a16:creationId xmlns:a16="http://schemas.microsoft.com/office/drawing/2014/main" id="{67A550A3-DF28-2946-8E3B-BB4D86AF80C7}"/>
              </a:ext>
            </a:extLst>
          </p:cNvPr>
          <p:cNvSpPr>
            <a:spLocks noGrp="1"/>
          </p:cNvSpPr>
          <p:nvPr>
            <p:ph type="title"/>
          </p:nvPr>
        </p:nvSpPr>
        <p:spPr>
          <a:xfrm>
            <a:off x="0" y="1786269"/>
            <a:ext cx="3321698" cy="3406923"/>
          </a:xfrm>
        </p:spPr>
        <p:txBody>
          <a:bodyPr>
            <a:normAutofit fontScale="90000"/>
          </a:bodyPr>
          <a:lstStyle/>
          <a:p>
            <a:pPr algn="r"/>
            <a:r>
              <a:rPr lang="en-US" sz="3200" u="sng" dirty="0">
                <a:latin typeface="Dubai" panose="020B0503030403030204" pitchFamily="34" charset="-78"/>
                <a:cs typeface="Dubai" panose="020B0503030403030204" pitchFamily="34" charset="-78"/>
              </a:rPr>
              <a:t>Step 5</a:t>
            </a: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Identify Offset Projects and Actions</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Micro</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Mitigation (Offsets)</a:t>
            </a:r>
            <a:r>
              <a:rPr lang="en-US" sz="3200" dirty="0">
                <a:latin typeface="Dubai" panose="020B0503030403030204" pitchFamily="34" charset="-78"/>
                <a:ea typeface="+mn-ea"/>
                <a:cs typeface="Dubai" panose="020B0503030403030204" pitchFamily="34" charset="-78"/>
              </a:rPr>
              <a:t/>
            </a:r>
            <a:br>
              <a:rPr lang="en-US" sz="3200" dirty="0">
                <a:latin typeface="Dubai" panose="020B0503030403030204" pitchFamily="34" charset="-78"/>
                <a:ea typeface="+mn-ea"/>
                <a:cs typeface="Dubai" panose="020B0503030403030204" pitchFamily="34" charset="-78"/>
              </a:rPr>
            </a:br>
            <a:endParaRPr lang="en-US" sz="3200" i="0" dirty="0">
              <a:latin typeface="Dubai" panose="020B0503030403030204" pitchFamily="34" charset="-78"/>
              <a:cs typeface="Dubai" panose="020B0503030403030204" pitchFamily="34" charset="-78"/>
            </a:endParaRPr>
          </a:p>
        </p:txBody>
      </p:sp>
      <p:sp>
        <p:nvSpPr>
          <p:cNvPr id="14" name="TextBox 13">
            <a:extLst>
              <a:ext uri="{FF2B5EF4-FFF2-40B4-BE49-F238E27FC236}">
                <a16:creationId xmlns:a16="http://schemas.microsoft.com/office/drawing/2014/main" id="{7737E878-C4C8-BF4A-95F9-183FA55FBC1B}"/>
              </a:ext>
            </a:extLst>
          </p:cNvPr>
          <p:cNvSpPr txBox="1"/>
          <p:nvPr/>
        </p:nvSpPr>
        <p:spPr>
          <a:xfrm>
            <a:off x="3676261" y="1549400"/>
            <a:ext cx="8134739" cy="4462760"/>
          </a:xfrm>
          <a:prstGeom prst="rect">
            <a:avLst/>
          </a:prstGeom>
          <a:noFill/>
        </p:spPr>
        <p:txBody>
          <a:bodyPr wrap="square" rtlCol="0">
            <a:spAutoFit/>
          </a:bodyPr>
          <a:lstStyle/>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City of Yelm – Water Right Offset (future + current)</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Water System Improvements (Group A and B)</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Water Right Acquisition</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Reclaimed Water Infiltration</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Local Stream Restoration – Lower Sub-basins</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Managed Aquifer Recharge (MAR)</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Update County permitting processes - policies for Implementation – bank, credit system</a:t>
            </a:r>
          </a:p>
        </p:txBody>
      </p:sp>
      <p:sp>
        <p:nvSpPr>
          <p:cNvPr id="2" name="TextBox 1">
            <a:extLst>
              <a:ext uri="{FF2B5EF4-FFF2-40B4-BE49-F238E27FC236}">
                <a16:creationId xmlns:a16="http://schemas.microsoft.com/office/drawing/2014/main" id="{B0DDF1F5-8C87-FD45-B043-FE6795F72552}"/>
              </a:ext>
            </a:extLst>
          </p:cNvPr>
          <p:cNvSpPr txBox="1"/>
          <p:nvPr/>
        </p:nvSpPr>
        <p:spPr>
          <a:xfrm>
            <a:off x="1020581" y="6252099"/>
            <a:ext cx="11155680" cy="461665"/>
          </a:xfrm>
          <a:prstGeom prst="rect">
            <a:avLst/>
          </a:prstGeom>
          <a:noFill/>
        </p:spPr>
        <p:txBody>
          <a:bodyPr wrap="square" rtlCol="0">
            <a:spAutoFit/>
          </a:bodyPr>
          <a:lstStyle/>
          <a:p>
            <a:r>
              <a:rPr lang="en-US" sz="2400" dirty="0">
                <a:solidFill>
                  <a:srgbClr val="C00000"/>
                </a:solidFill>
              </a:rPr>
              <a:t>Projects had varying levels of  development:  some conceptual, some quantitative</a:t>
            </a:r>
          </a:p>
        </p:txBody>
      </p:sp>
    </p:spTree>
    <p:extLst>
      <p:ext uri="{BB962C8B-B14F-4D97-AF65-F5344CB8AC3E}">
        <p14:creationId xmlns:p14="http://schemas.microsoft.com/office/powerpoint/2010/main" val="1620077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WRIA 11 – Micro and Macro Approach to Offsets</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8" name="Title 1">
            <a:extLst>
              <a:ext uri="{FF2B5EF4-FFF2-40B4-BE49-F238E27FC236}">
                <a16:creationId xmlns:a16="http://schemas.microsoft.com/office/drawing/2014/main" id="{67A550A3-DF28-2946-8E3B-BB4D86AF80C7}"/>
              </a:ext>
            </a:extLst>
          </p:cNvPr>
          <p:cNvSpPr>
            <a:spLocks noGrp="1"/>
          </p:cNvSpPr>
          <p:nvPr>
            <p:ph type="title"/>
          </p:nvPr>
        </p:nvSpPr>
        <p:spPr>
          <a:xfrm>
            <a:off x="-1" y="1786269"/>
            <a:ext cx="3489649" cy="3406923"/>
          </a:xfrm>
        </p:spPr>
        <p:txBody>
          <a:bodyPr>
            <a:normAutofit/>
          </a:bodyPr>
          <a:lstStyle/>
          <a:p>
            <a:pPr algn="r"/>
            <a:r>
              <a:rPr lang="en-US" sz="3200" u="sng" dirty="0">
                <a:latin typeface="Dubai" panose="020B0503030403030204" pitchFamily="34" charset="-78"/>
                <a:cs typeface="Dubai" panose="020B0503030403030204" pitchFamily="34" charset="-78"/>
              </a:rPr>
              <a:t>Step 5</a:t>
            </a: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Watershed Scale Offsets</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Macro</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Mitigation (Offsets)</a:t>
            </a:r>
            <a:r>
              <a:rPr lang="en-US" sz="3200" dirty="0">
                <a:latin typeface="Dubai" panose="020B0503030403030204" pitchFamily="34" charset="-78"/>
                <a:ea typeface="+mn-ea"/>
                <a:cs typeface="Dubai" panose="020B0503030403030204" pitchFamily="34" charset="-78"/>
              </a:rPr>
              <a:t/>
            </a:r>
            <a:br>
              <a:rPr lang="en-US" sz="3200" dirty="0">
                <a:latin typeface="Dubai" panose="020B0503030403030204" pitchFamily="34" charset="-78"/>
                <a:ea typeface="+mn-ea"/>
                <a:cs typeface="Dubai" panose="020B0503030403030204" pitchFamily="34" charset="-78"/>
              </a:rPr>
            </a:br>
            <a:endParaRPr lang="en-US" sz="3200" i="0" dirty="0">
              <a:latin typeface="Dubai" panose="020B0503030403030204" pitchFamily="34" charset="-78"/>
              <a:cs typeface="Dubai" panose="020B0503030403030204" pitchFamily="34" charset="-78"/>
            </a:endParaRPr>
          </a:p>
        </p:txBody>
      </p:sp>
      <p:sp>
        <p:nvSpPr>
          <p:cNvPr id="14" name="TextBox 13">
            <a:extLst>
              <a:ext uri="{FF2B5EF4-FFF2-40B4-BE49-F238E27FC236}">
                <a16:creationId xmlns:a16="http://schemas.microsoft.com/office/drawing/2014/main" id="{7737E878-C4C8-BF4A-95F9-183FA55FBC1B}"/>
              </a:ext>
            </a:extLst>
          </p:cNvPr>
          <p:cNvSpPr txBox="1"/>
          <p:nvPr/>
        </p:nvSpPr>
        <p:spPr>
          <a:xfrm>
            <a:off x="3877707" y="1920069"/>
            <a:ext cx="8314293" cy="3139321"/>
          </a:xfrm>
          <a:prstGeom prst="rect">
            <a:avLst/>
          </a:prstGeom>
          <a:noFill/>
        </p:spPr>
        <p:txBody>
          <a:bodyPr wrap="square" rtlCol="0">
            <a:spAutoFit/>
          </a:bodyPr>
          <a:lstStyle/>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Address Major Barriers to Salmon Recovery</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Community Managed Forests (VELMA Model)</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Large Scale Floodplain and Riparian Restoration &amp; Protection Projects (Ohop Creek)</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Mashel River Baseflow Strategies – Eatonville Infrastructure Improvements</a:t>
            </a:r>
          </a:p>
        </p:txBody>
      </p:sp>
      <p:sp>
        <p:nvSpPr>
          <p:cNvPr id="7" name="TextBox 6">
            <a:extLst>
              <a:ext uri="{FF2B5EF4-FFF2-40B4-BE49-F238E27FC236}">
                <a16:creationId xmlns:a16="http://schemas.microsoft.com/office/drawing/2014/main" id="{DCE83B9B-593E-3A4A-A8BD-49E0F0C3CB92}"/>
              </a:ext>
            </a:extLst>
          </p:cNvPr>
          <p:cNvSpPr txBox="1"/>
          <p:nvPr/>
        </p:nvSpPr>
        <p:spPr>
          <a:xfrm>
            <a:off x="759324" y="5812531"/>
            <a:ext cx="11155680" cy="461665"/>
          </a:xfrm>
          <a:prstGeom prst="rect">
            <a:avLst/>
          </a:prstGeom>
          <a:noFill/>
        </p:spPr>
        <p:txBody>
          <a:bodyPr wrap="square" rtlCol="0">
            <a:spAutoFit/>
          </a:bodyPr>
          <a:lstStyle/>
          <a:p>
            <a:r>
              <a:rPr lang="en-US" sz="2400" dirty="0">
                <a:solidFill>
                  <a:srgbClr val="C00000"/>
                </a:solidFill>
              </a:rPr>
              <a:t>Projects had varying levels of  development:  some conceptual, some quantitative</a:t>
            </a:r>
          </a:p>
        </p:txBody>
      </p:sp>
    </p:spTree>
    <p:extLst>
      <p:ext uri="{BB962C8B-B14F-4D97-AF65-F5344CB8AC3E}">
        <p14:creationId xmlns:p14="http://schemas.microsoft.com/office/powerpoint/2010/main" val="3622280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Coordinating with Ongoing Recovery Priorities</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755563" y="1078796"/>
            <a:ext cx="11078440" cy="2862322"/>
          </a:xfrm>
          <a:prstGeom prst="rect">
            <a:avLst/>
          </a:prstGeom>
          <a:noFill/>
        </p:spPr>
        <p:txBody>
          <a:bodyPr wrap="square" rtlCol="0">
            <a:spAutoFit/>
          </a:bodyPr>
          <a:lstStyle/>
          <a:p>
            <a:pPr lvl="1">
              <a:spcBef>
                <a:spcPts val="600"/>
              </a:spcBef>
              <a:spcAft>
                <a:spcPts val="600"/>
              </a:spcAft>
            </a:pPr>
            <a:r>
              <a:rPr lang="en-US" sz="3200" dirty="0">
                <a:latin typeface="Dubai Light" panose="020B0303030403030204" pitchFamily="34" charset="-78"/>
                <a:cs typeface="Dubai Light" panose="020B0303030403030204" pitchFamily="34" charset="-78"/>
              </a:rPr>
              <a:t/>
            </a:r>
            <a:br>
              <a:rPr lang="en-US" sz="3200" dirty="0">
                <a:latin typeface="Dubai Light" panose="020B0303030403030204" pitchFamily="34" charset="-78"/>
                <a:cs typeface="Dubai Light" panose="020B0303030403030204" pitchFamily="34" charset="-78"/>
              </a:rPr>
            </a:br>
            <a:r>
              <a:rPr lang="en-US" sz="3200" dirty="0">
                <a:latin typeface="Dubai Light" panose="020B0303030403030204" pitchFamily="34" charset="-78"/>
                <a:cs typeface="Dubai Light" panose="020B0303030403030204" pitchFamily="34" charset="-78"/>
              </a:rPr>
              <a:t>It is very important to coordinate Salmon Recovery efforts and Water Resource/ISF efforts!</a:t>
            </a:r>
          </a:p>
          <a:p>
            <a:pPr lvl="1">
              <a:spcBef>
                <a:spcPts val="600"/>
              </a:spcBef>
              <a:spcAft>
                <a:spcPts val="600"/>
              </a:spcAft>
            </a:pPr>
            <a:endParaRPr lang="en-US" sz="3200" dirty="0">
              <a:latin typeface="Dubai Light" panose="020B0303030403030204" pitchFamily="34" charset="-78"/>
              <a:cs typeface="Dubai Light" panose="020B0303030403030204" pitchFamily="34" charset="-78"/>
            </a:endParaRPr>
          </a:p>
          <a:p>
            <a:pPr lvl="1">
              <a:spcBef>
                <a:spcPts val="600"/>
              </a:spcBef>
              <a:spcAft>
                <a:spcPts val="600"/>
              </a:spcAft>
            </a:pPr>
            <a:r>
              <a:rPr lang="en-US" sz="3200" dirty="0">
                <a:latin typeface="Dubai Light" panose="020B0303030403030204" pitchFamily="34" charset="-78"/>
                <a:cs typeface="Dubai Light" panose="020B0303030403030204" pitchFamily="34" charset="-78"/>
              </a:rPr>
              <a:t>Start the Conversation Early!</a:t>
            </a:r>
          </a:p>
        </p:txBody>
      </p: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Coordinating with Ongoing Recovery Priorities</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108873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unt Rainier">
            <a:extLst>
              <a:ext uri="{FF2B5EF4-FFF2-40B4-BE49-F238E27FC236}">
                <a16:creationId xmlns:a16="http://schemas.microsoft.com/office/drawing/2014/main" id="{6F956690-E0ED-8B40-9E42-C278F6FC8C4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1908" y="362585"/>
            <a:ext cx="5331672" cy="3998754"/>
          </a:xfrm>
          <a:ln>
            <a:solidFill>
              <a:schemeClr val="dk1">
                <a:shade val="80000"/>
                <a:hueOff val="0"/>
                <a:satOff val="0"/>
                <a:lumOff val="0"/>
              </a:schemeClr>
            </a:solidFill>
          </a:ln>
        </p:spPr>
      </p:pic>
      <p:pic>
        <p:nvPicPr>
          <p:cNvPr id="7" name="Picture 6" descr="Nisqually National Wildlife Refuge">
            <a:extLst>
              <a:ext uri="{FF2B5EF4-FFF2-40B4-BE49-F238E27FC236}">
                <a16:creationId xmlns:a16="http://schemas.microsoft.com/office/drawing/2014/main" id="{A307BF21-A852-7C44-8C6B-7E31FA518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8409" y="2766060"/>
            <a:ext cx="7268578" cy="4091940"/>
          </a:xfrm>
          <a:prstGeom prst="rect">
            <a:avLst/>
          </a:prstGeom>
          <a:ln>
            <a:solidFill>
              <a:schemeClr val="dk1">
                <a:shade val="80000"/>
                <a:hueOff val="0"/>
                <a:satOff val="0"/>
                <a:lumOff val="0"/>
              </a:schemeClr>
            </a:solidFill>
          </a:ln>
        </p:spPr>
      </p:pic>
    </p:spTree>
    <p:extLst>
      <p:ext uri="{BB962C8B-B14F-4D97-AF65-F5344CB8AC3E}">
        <p14:creationId xmlns:p14="http://schemas.microsoft.com/office/powerpoint/2010/main" val="1413310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effectLst>
                  <a:outerShdw blurRad="38100" dist="38100" dir="2700000" algn="tl">
                    <a:srgbClr val="000000">
                      <a:alpha val="43137"/>
                    </a:srgbClr>
                  </a:outerShdw>
                </a:effectLst>
                <a:latin typeface="+mn-lt"/>
                <a:ea typeface="+mn-ea"/>
                <a:cs typeface="+mn-cs"/>
              </a:rPr>
              <a:t>Salmon Recovery Habitat Initiatives as Offsets</a:t>
            </a:r>
          </a:p>
        </p:txBody>
      </p:sp>
      <p:graphicFrame>
        <p:nvGraphicFramePr>
          <p:cNvPr id="2" name="Content Placeholder 1" descr="Salmon recovery initiatives">
            <a:extLst>
              <a:ext uri="{FF2B5EF4-FFF2-40B4-BE49-F238E27FC236}">
                <a16:creationId xmlns:a16="http://schemas.microsoft.com/office/drawing/2014/main" id="{571F24A8-2A24-F244-9D8D-ABCD8E983495}"/>
              </a:ext>
            </a:extLst>
          </p:cNvPr>
          <p:cNvGraphicFramePr>
            <a:graphicFrameLocks noGrp="1"/>
          </p:cNvGraphicFramePr>
          <p:nvPr>
            <p:ph idx="1"/>
            <p:extLst>
              <p:ext uri="{D42A27DB-BD31-4B8C-83A1-F6EECF244321}">
                <p14:modId xmlns:p14="http://schemas.microsoft.com/office/powerpoint/2010/main" val="2588524940"/>
              </p:ext>
            </p:extLst>
          </p:nvPr>
        </p:nvGraphicFramePr>
        <p:xfrm>
          <a:off x="279139" y="896570"/>
          <a:ext cx="11633721" cy="5908601"/>
        </p:xfrm>
        <a:graphic>
          <a:graphicData uri="http://schemas.openxmlformats.org/drawingml/2006/table">
            <a:tbl>
              <a:tblPr firstRow="1" firstCol="1" bandRow="1">
                <a:tableStyleId>{5C22544A-7EE6-4342-B048-85BDC9FD1C3A}</a:tableStyleId>
              </a:tblPr>
              <a:tblGrid>
                <a:gridCol w="2920065">
                  <a:extLst>
                    <a:ext uri="{9D8B030D-6E8A-4147-A177-3AD203B41FA5}">
                      <a16:colId xmlns:a16="http://schemas.microsoft.com/office/drawing/2014/main" val="1292303379"/>
                    </a:ext>
                  </a:extLst>
                </a:gridCol>
                <a:gridCol w="1100550">
                  <a:extLst>
                    <a:ext uri="{9D8B030D-6E8A-4147-A177-3AD203B41FA5}">
                      <a16:colId xmlns:a16="http://schemas.microsoft.com/office/drawing/2014/main" val="1332539700"/>
                    </a:ext>
                  </a:extLst>
                </a:gridCol>
                <a:gridCol w="1819514">
                  <a:extLst>
                    <a:ext uri="{9D8B030D-6E8A-4147-A177-3AD203B41FA5}">
                      <a16:colId xmlns:a16="http://schemas.microsoft.com/office/drawing/2014/main" val="3422927001"/>
                    </a:ext>
                  </a:extLst>
                </a:gridCol>
                <a:gridCol w="5793592">
                  <a:extLst>
                    <a:ext uri="{9D8B030D-6E8A-4147-A177-3AD203B41FA5}">
                      <a16:colId xmlns:a16="http://schemas.microsoft.com/office/drawing/2014/main" val="1146222637"/>
                    </a:ext>
                  </a:extLst>
                </a:gridCol>
              </a:tblGrid>
              <a:tr h="367602">
                <a:tc>
                  <a:txBody>
                    <a:bodyPr/>
                    <a:lstStyle/>
                    <a:p>
                      <a:pPr marL="0" marR="0">
                        <a:lnSpc>
                          <a:spcPct val="115000"/>
                        </a:lnSpc>
                        <a:spcBef>
                          <a:spcPts val="0"/>
                        </a:spcBef>
                        <a:spcAft>
                          <a:spcPts val="0"/>
                        </a:spcAft>
                      </a:pPr>
                      <a:r>
                        <a:rPr lang="en-US" sz="1600">
                          <a:effectLst/>
                        </a:rPr>
                        <a:t>Salmon Recovery Initiative</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Priority</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Sub-Basin</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Key Actions</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extLst>
                  <a:ext uri="{0D108BD9-81ED-4DB2-BD59-A6C34878D82A}">
                    <a16:rowId xmlns:a16="http://schemas.microsoft.com/office/drawing/2014/main" val="4070243180"/>
                  </a:ext>
                </a:extLst>
              </a:tr>
              <a:tr h="344318">
                <a:tc>
                  <a:txBody>
                    <a:bodyPr/>
                    <a:lstStyle/>
                    <a:p>
                      <a:pPr marL="0" marR="0">
                        <a:lnSpc>
                          <a:spcPct val="115000"/>
                        </a:lnSpc>
                        <a:spcBef>
                          <a:spcPts val="0"/>
                        </a:spcBef>
                        <a:spcAft>
                          <a:spcPts val="0"/>
                        </a:spcAft>
                      </a:pPr>
                      <a:r>
                        <a:rPr lang="en-US" sz="1600">
                          <a:effectLst/>
                        </a:rPr>
                        <a:t>Mashel Watershed Recovery/ Community Forest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1</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Mashel </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Acquire commercial forestland to place in conservation management for streamflow enhancement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extLst>
                  <a:ext uri="{0D108BD9-81ED-4DB2-BD59-A6C34878D82A}">
                    <a16:rowId xmlns:a16="http://schemas.microsoft.com/office/drawing/2014/main" val="2542598715"/>
                  </a:ext>
                </a:extLst>
              </a:tr>
              <a:tr h="344318">
                <a:tc>
                  <a:txBody>
                    <a:bodyPr/>
                    <a:lstStyle/>
                    <a:p>
                      <a:pPr marL="0" marR="0">
                        <a:lnSpc>
                          <a:spcPct val="115000"/>
                        </a:lnSpc>
                        <a:spcBef>
                          <a:spcPts val="0"/>
                        </a:spcBef>
                        <a:spcAft>
                          <a:spcPts val="0"/>
                        </a:spcAft>
                      </a:pPr>
                      <a:r>
                        <a:rPr lang="en-US" sz="1600">
                          <a:effectLst/>
                        </a:rPr>
                        <a:t>Ohop Watershed Recovery/ Community Forest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7</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Ohop</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Acquire commercial forestland to place in conservation management for streamflow enhancement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extLst>
                  <a:ext uri="{0D108BD9-81ED-4DB2-BD59-A6C34878D82A}">
                    <a16:rowId xmlns:a16="http://schemas.microsoft.com/office/drawing/2014/main" val="3162069622"/>
                  </a:ext>
                </a:extLst>
              </a:tr>
              <a:tr h="344318">
                <a:tc>
                  <a:txBody>
                    <a:bodyPr/>
                    <a:lstStyle/>
                    <a:p>
                      <a:pPr marL="0" marR="0">
                        <a:lnSpc>
                          <a:spcPct val="115000"/>
                        </a:lnSpc>
                        <a:spcBef>
                          <a:spcPts val="0"/>
                        </a:spcBef>
                        <a:spcAft>
                          <a:spcPts val="0"/>
                        </a:spcAft>
                      </a:pPr>
                      <a:r>
                        <a:rPr lang="en-US" sz="1600">
                          <a:effectLst/>
                        </a:rPr>
                        <a:t>Bald Hills Watershed Recovery/ Community Forest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8</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Lack/Tob/Powell</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Acquire commercial forestland to place in conservation management for streamflow enhancement</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extLst>
                  <a:ext uri="{0D108BD9-81ED-4DB2-BD59-A6C34878D82A}">
                    <a16:rowId xmlns:a16="http://schemas.microsoft.com/office/drawing/2014/main" val="1245672684"/>
                  </a:ext>
                </a:extLst>
              </a:tr>
              <a:tr h="344318">
                <a:tc>
                  <a:txBody>
                    <a:bodyPr/>
                    <a:lstStyle/>
                    <a:p>
                      <a:pPr marL="0" marR="0">
                        <a:lnSpc>
                          <a:spcPct val="115000"/>
                        </a:lnSpc>
                        <a:spcBef>
                          <a:spcPts val="0"/>
                        </a:spcBef>
                        <a:spcAft>
                          <a:spcPts val="0"/>
                        </a:spcAft>
                      </a:pPr>
                      <a:r>
                        <a:rPr lang="en-US" sz="1600">
                          <a:effectLst/>
                        </a:rPr>
                        <a:t>Mashel Base Flow</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2</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Mashel</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Implement Town of Eatonville stormwater and infrastructure improvements</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extLst>
                  <a:ext uri="{0D108BD9-81ED-4DB2-BD59-A6C34878D82A}">
                    <a16:rowId xmlns:a16="http://schemas.microsoft.com/office/drawing/2014/main" val="4192998901"/>
                  </a:ext>
                </a:extLst>
              </a:tr>
              <a:tr h="344318">
                <a:tc>
                  <a:txBody>
                    <a:bodyPr/>
                    <a:lstStyle/>
                    <a:p>
                      <a:pPr marL="0" marR="0">
                        <a:lnSpc>
                          <a:spcPct val="115000"/>
                        </a:lnSpc>
                        <a:spcBef>
                          <a:spcPts val="0"/>
                        </a:spcBef>
                        <a:spcAft>
                          <a:spcPts val="0"/>
                        </a:spcAft>
                      </a:pPr>
                      <a:r>
                        <a:rPr lang="en-US" sz="1600">
                          <a:effectLst/>
                        </a:rPr>
                        <a:t>Ohop Valley Floodplain Restoration</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3</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Ohop</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Restore 3.1 miles of channelized stream and 710 acres of riparian and floodplain habitat </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extLst>
                  <a:ext uri="{0D108BD9-81ED-4DB2-BD59-A6C34878D82A}">
                    <a16:rowId xmlns:a16="http://schemas.microsoft.com/office/drawing/2014/main" val="4081733561"/>
                  </a:ext>
                </a:extLst>
              </a:tr>
              <a:tr h="710025">
                <a:tc>
                  <a:txBody>
                    <a:bodyPr/>
                    <a:lstStyle/>
                    <a:p>
                      <a:pPr marL="0" marR="0">
                        <a:lnSpc>
                          <a:spcPct val="115000"/>
                        </a:lnSpc>
                        <a:spcBef>
                          <a:spcPts val="0"/>
                        </a:spcBef>
                        <a:spcAft>
                          <a:spcPts val="0"/>
                        </a:spcAft>
                      </a:pPr>
                      <a:r>
                        <a:rPr lang="en-US" sz="1600" dirty="0">
                          <a:effectLst/>
                        </a:rPr>
                        <a:t>Mashel River Riparian Corridor Protection and Restoration</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4</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Mashel</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dirty="0">
                          <a:effectLst/>
                        </a:rPr>
                        <a:t>Protect riparian corridor and restore habitat complexity through log jams and riparian plantings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extLst>
                  <a:ext uri="{0D108BD9-81ED-4DB2-BD59-A6C34878D82A}">
                    <a16:rowId xmlns:a16="http://schemas.microsoft.com/office/drawing/2014/main" val="3811256063"/>
                  </a:ext>
                </a:extLst>
              </a:tr>
              <a:tr h="709835">
                <a:tc>
                  <a:txBody>
                    <a:bodyPr/>
                    <a:lstStyle/>
                    <a:p>
                      <a:pPr marL="0" marR="0">
                        <a:lnSpc>
                          <a:spcPct val="115000"/>
                        </a:lnSpc>
                        <a:spcBef>
                          <a:spcPts val="0"/>
                        </a:spcBef>
                        <a:spcAft>
                          <a:spcPts val="0"/>
                        </a:spcAft>
                      </a:pPr>
                      <a:r>
                        <a:rPr lang="en-US" sz="1600">
                          <a:effectLst/>
                        </a:rPr>
                        <a:t>Muck Creek Recovery*</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5</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Prairie Tributaries</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Restore up to 60 miles of impaired streams and surrounding floodplain/wetland habitat; maintain hydrologic function of prairie ecosystem through prescribed burns</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extLst>
                  <a:ext uri="{0D108BD9-81ED-4DB2-BD59-A6C34878D82A}">
                    <a16:rowId xmlns:a16="http://schemas.microsoft.com/office/drawing/2014/main" val="2087026725"/>
                  </a:ext>
                </a:extLst>
              </a:tr>
              <a:tr h="710025">
                <a:tc>
                  <a:txBody>
                    <a:bodyPr/>
                    <a:lstStyle/>
                    <a:p>
                      <a:pPr marL="0" marR="0">
                        <a:lnSpc>
                          <a:spcPct val="115000"/>
                        </a:lnSpc>
                        <a:spcBef>
                          <a:spcPts val="0"/>
                        </a:spcBef>
                        <a:spcAft>
                          <a:spcPts val="0"/>
                        </a:spcAft>
                      </a:pPr>
                      <a:r>
                        <a:rPr lang="en-US" sz="1600">
                          <a:effectLst/>
                        </a:rPr>
                        <a:t> </a:t>
                      </a:r>
                    </a:p>
                    <a:p>
                      <a:pPr marL="0" marR="0">
                        <a:lnSpc>
                          <a:spcPct val="115000"/>
                        </a:lnSpc>
                        <a:spcBef>
                          <a:spcPts val="0"/>
                        </a:spcBef>
                        <a:spcAft>
                          <a:spcPts val="0"/>
                        </a:spcAft>
                      </a:pPr>
                      <a:r>
                        <a:rPr lang="en-US" sz="1600">
                          <a:effectLst/>
                        </a:rPr>
                        <a:t>Prairie Tributaries Recovery*</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6</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a:effectLst/>
                        </a:rPr>
                        <a:t>Prairie Tributaries,</a:t>
                      </a:r>
                    </a:p>
                    <a:p>
                      <a:pPr marL="0" marR="0">
                        <a:lnSpc>
                          <a:spcPct val="115000"/>
                        </a:lnSpc>
                        <a:spcBef>
                          <a:spcPts val="0"/>
                        </a:spcBef>
                        <a:spcAft>
                          <a:spcPts val="0"/>
                        </a:spcAft>
                      </a:pPr>
                      <a:r>
                        <a:rPr lang="en-US" sz="1600">
                          <a:effectLst/>
                        </a:rPr>
                        <a:t>Thom/Yelm, Lack/Tob/Powell</a:t>
                      </a:r>
                      <a:endParaRPr lang="en-US" sz="160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dirty="0">
                          <a:effectLst/>
                        </a:rPr>
                        <a:t>Restore up to 20 miles of impaired streams and surrounding floodplain/wetland habitat; maintain hydrologic function of prairie ecosystem through prescribed burns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extLst>
                  <a:ext uri="{0D108BD9-81ED-4DB2-BD59-A6C34878D82A}">
                    <a16:rowId xmlns:a16="http://schemas.microsoft.com/office/drawing/2014/main" val="2779661972"/>
                  </a:ext>
                </a:extLst>
              </a:tr>
              <a:tr h="344318">
                <a:tc>
                  <a:txBody>
                    <a:bodyPr/>
                    <a:lstStyle/>
                    <a:p>
                      <a:pPr marL="0" marR="0">
                        <a:lnSpc>
                          <a:spcPct val="115000"/>
                        </a:lnSpc>
                        <a:spcBef>
                          <a:spcPts val="0"/>
                        </a:spcBef>
                        <a:spcAft>
                          <a:spcPts val="0"/>
                        </a:spcAft>
                      </a:pPr>
                      <a:r>
                        <a:rPr lang="en-US" sz="1600" dirty="0">
                          <a:effectLst/>
                        </a:rPr>
                        <a:t>Barrier Removal*</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dirty="0">
                          <a:effectLst/>
                        </a:rPr>
                        <a:t>9</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dirty="0">
                          <a:effectLst/>
                        </a:rPr>
                        <a:t>Multiple</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tc>
                  <a:txBody>
                    <a:bodyPr/>
                    <a:lstStyle/>
                    <a:p>
                      <a:pPr marL="0" marR="0">
                        <a:lnSpc>
                          <a:spcPct val="115000"/>
                        </a:lnSpc>
                        <a:spcBef>
                          <a:spcPts val="0"/>
                        </a:spcBef>
                        <a:spcAft>
                          <a:spcPts val="0"/>
                        </a:spcAft>
                      </a:pPr>
                      <a:r>
                        <a:rPr lang="en-US" sz="1600" dirty="0">
                          <a:effectLst/>
                        </a:rPr>
                        <a:t>Remove fish passage barriers</a:t>
                      </a:r>
                      <a:endParaRPr lang="en-US"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1264" marR="51264" marT="0" marB="0"/>
                </a:tc>
                <a:extLst>
                  <a:ext uri="{0D108BD9-81ED-4DB2-BD59-A6C34878D82A}">
                    <a16:rowId xmlns:a16="http://schemas.microsoft.com/office/drawing/2014/main" val="683308833"/>
                  </a:ext>
                </a:extLst>
              </a:tr>
            </a:tbl>
          </a:graphicData>
        </a:graphic>
      </p:graphicFrame>
    </p:spTree>
    <p:extLst>
      <p:ext uri="{BB962C8B-B14F-4D97-AF65-F5344CB8AC3E}">
        <p14:creationId xmlns:p14="http://schemas.microsoft.com/office/powerpoint/2010/main" val="532158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hop Creek restoration project.">
            <a:extLst>
              <a:ext uri="{FF2B5EF4-FFF2-40B4-BE49-F238E27FC236}">
                <a16:creationId xmlns:a16="http://schemas.microsoft.com/office/drawing/2014/main" id="{69221A65-1F08-D040-BD6A-153186932FC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1"/>
            <a:ext cx="12192000" cy="6863645"/>
          </a:xfrm>
        </p:spPr>
      </p:pic>
      <p:sp>
        <p:nvSpPr>
          <p:cNvPr id="2" name="Title 1">
            <a:extLst>
              <a:ext uri="{FF2B5EF4-FFF2-40B4-BE49-F238E27FC236}">
                <a16:creationId xmlns:a16="http://schemas.microsoft.com/office/drawing/2014/main" id="{34B84537-4DF7-4E4F-8ABC-52B9171A8C4C}"/>
              </a:ext>
            </a:extLst>
          </p:cNvPr>
          <p:cNvSpPr>
            <a:spLocks noGrp="1"/>
          </p:cNvSpPr>
          <p:nvPr>
            <p:ph type="title"/>
          </p:nvPr>
        </p:nvSpPr>
        <p:spPr/>
        <p:txBody>
          <a:bodyPr/>
          <a:lstStyle/>
          <a:p>
            <a:r>
              <a:rPr lang="en-US" dirty="0"/>
              <a:t>Ohop Creek Restoration</a:t>
            </a:r>
          </a:p>
        </p:txBody>
      </p:sp>
    </p:spTree>
    <p:extLst>
      <p:ext uri="{BB962C8B-B14F-4D97-AF65-F5344CB8AC3E}">
        <p14:creationId xmlns:p14="http://schemas.microsoft.com/office/powerpoint/2010/main" val="3342629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A0C8-8969-2A40-984A-013A141FA028}"/>
              </a:ext>
            </a:extLst>
          </p:cNvPr>
          <p:cNvSpPr>
            <a:spLocks noGrp="1"/>
          </p:cNvSpPr>
          <p:nvPr>
            <p:ph type="title"/>
          </p:nvPr>
        </p:nvSpPr>
        <p:spPr/>
        <p:txBody>
          <a:bodyPr>
            <a:normAutofit/>
          </a:bodyPr>
          <a:lstStyle/>
          <a:p>
            <a:pPr algn="ctr"/>
            <a:r>
              <a:rPr lang="en-US" sz="3200" dirty="0"/>
              <a:t>Consumptive Use (Ecology Method) Compared to Minimum and Maximum Estimated Offsets (See Table 7-2)</a:t>
            </a:r>
          </a:p>
        </p:txBody>
      </p:sp>
      <p:graphicFrame>
        <p:nvGraphicFramePr>
          <p:cNvPr id="4" name="Content Placeholder 3" descr="Consumptive use offsets.">
            <a:extLst>
              <a:ext uri="{FF2B5EF4-FFF2-40B4-BE49-F238E27FC236}">
                <a16:creationId xmlns:a16="http://schemas.microsoft.com/office/drawing/2014/main" id="{D9FA96F3-BD3D-7043-8252-2DC3567FA639}"/>
              </a:ext>
            </a:extLst>
          </p:cNvPr>
          <p:cNvGraphicFramePr>
            <a:graphicFrameLocks noGrp="1"/>
          </p:cNvGraphicFramePr>
          <p:nvPr>
            <p:ph idx="1"/>
            <p:extLst>
              <p:ext uri="{D42A27DB-BD31-4B8C-83A1-F6EECF244321}">
                <p14:modId xmlns:p14="http://schemas.microsoft.com/office/powerpoint/2010/main" val="3715359838"/>
              </p:ext>
            </p:extLst>
          </p:nvPr>
        </p:nvGraphicFramePr>
        <p:xfrm>
          <a:off x="1117600" y="1501777"/>
          <a:ext cx="9588499" cy="5257800"/>
        </p:xfrm>
        <a:graphic>
          <a:graphicData uri="http://schemas.openxmlformats.org/drawingml/2006/table">
            <a:tbl>
              <a:tblPr firstRow="1" firstCol="1" bandRow="1">
                <a:tableStyleId>{5C22544A-7EE6-4342-B048-85BDC9FD1C3A}</a:tableStyleId>
              </a:tblPr>
              <a:tblGrid>
                <a:gridCol w="4023745">
                  <a:extLst>
                    <a:ext uri="{9D8B030D-6E8A-4147-A177-3AD203B41FA5}">
                      <a16:colId xmlns:a16="http://schemas.microsoft.com/office/drawing/2014/main" val="2502335661"/>
                    </a:ext>
                  </a:extLst>
                </a:gridCol>
                <a:gridCol w="1997604">
                  <a:extLst>
                    <a:ext uri="{9D8B030D-6E8A-4147-A177-3AD203B41FA5}">
                      <a16:colId xmlns:a16="http://schemas.microsoft.com/office/drawing/2014/main" val="94975972"/>
                    </a:ext>
                  </a:extLst>
                </a:gridCol>
                <a:gridCol w="1829552">
                  <a:extLst>
                    <a:ext uri="{9D8B030D-6E8A-4147-A177-3AD203B41FA5}">
                      <a16:colId xmlns:a16="http://schemas.microsoft.com/office/drawing/2014/main" val="3984955679"/>
                    </a:ext>
                  </a:extLst>
                </a:gridCol>
                <a:gridCol w="1737598">
                  <a:extLst>
                    <a:ext uri="{9D8B030D-6E8A-4147-A177-3AD203B41FA5}">
                      <a16:colId xmlns:a16="http://schemas.microsoft.com/office/drawing/2014/main" val="4165853926"/>
                    </a:ext>
                  </a:extLst>
                </a:gridCol>
              </a:tblGrid>
              <a:tr h="1628608">
                <a:tc>
                  <a:txBody>
                    <a:bodyPr/>
                    <a:lstStyle/>
                    <a:p>
                      <a:pPr marL="0" marR="0">
                        <a:lnSpc>
                          <a:spcPct val="115000"/>
                        </a:lnSpc>
                        <a:spcBef>
                          <a:spcPts val="0"/>
                        </a:spcBef>
                        <a:spcAft>
                          <a:spcPts val="1000"/>
                        </a:spcAft>
                      </a:pPr>
                      <a:r>
                        <a:rPr lang="en-US" sz="2400" dirty="0">
                          <a:effectLst/>
                        </a:rPr>
                        <a:t>Sub-basin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1000"/>
                        </a:spcAft>
                      </a:pPr>
                      <a:r>
                        <a:rPr lang="en-US" sz="2400" dirty="0">
                          <a:effectLst/>
                        </a:rPr>
                        <a:t>ECY Method Annual PE Consumptive Use (cfs)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1000"/>
                        </a:spcAft>
                      </a:pPr>
                      <a:r>
                        <a:rPr lang="en-US" sz="2400" dirty="0">
                          <a:effectLst/>
                        </a:rPr>
                        <a:t>Offset Actions (cfs) MIN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1000"/>
                        </a:spcAft>
                      </a:pPr>
                      <a:r>
                        <a:rPr lang="en-US" sz="2400" dirty="0">
                          <a:effectLst/>
                        </a:rPr>
                        <a:t>Offset Actions  (cfs) MAX</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41857304"/>
                  </a:ext>
                </a:extLst>
              </a:tr>
              <a:tr h="324137">
                <a:tc>
                  <a:txBody>
                    <a:bodyPr/>
                    <a:lstStyle/>
                    <a:p>
                      <a:pPr marL="0" marR="0">
                        <a:lnSpc>
                          <a:spcPct val="115000"/>
                        </a:lnSpc>
                        <a:spcBef>
                          <a:spcPts val="0"/>
                        </a:spcBef>
                        <a:spcAft>
                          <a:spcPts val="1000"/>
                        </a:spcAft>
                      </a:pPr>
                      <a:r>
                        <a:rPr lang="en-US" sz="2000" dirty="0">
                          <a:effectLst/>
                        </a:rPr>
                        <a:t> McAllister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0.054</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TBD</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TBD</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70309294"/>
                  </a:ext>
                </a:extLst>
              </a:tr>
              <a:tr h="324137">
                <a:tc>
                  <a:txBody>
                    <a:bodyPr/>
                    <a:lstStyle/>
                    <a:p>
                      <a:pPr marL="0" marR="0">
                        <a:lnSpc>
                          <a:spcPct val="115000"/>
                        </a:lnSpc>
                        <a:spcBef>
                          <a:spcPts val="0"/>
                        </a:spcBef>
                        <a:spcAft>
                          <a:spcPts val="1000"/>
                        </a:spcAft>
                      </a:pPr>
                      <a:r>
                        <a:rPr lang="en-US" sz="2000" dirty="0">
                          <a:effectLst/>
                        </a:rPr>
                        <a:t> Thompson/Yelm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0.539</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0.479</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1.050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01145974"/>
                  </a:ext>
                </a:extLst>
              </a:tr>
              <a:tr h="324137">
                <a:tc>
                  <a:txBody>
                    <a:bodyPr/>
                    <a:lstStyle/>
                    <a:p>
                      <a:pPr marL="0" marR="0">
                        <a:lnSpc>
                          <a:spcPct val="115000"/>
                        </a:lnSpc>
                        <a:spcBef>
                          <a:spcPts val="0"/>
                        </a:spcBef>
                        <a:spcAft>
                          <a:spcPts val="1000"/>
                        </a:spcAft>
                      </a:pPr>
                      <a:r>
                        <a:rPr lang="en-US" sz="2000">
                          <a:effectLst/>
                        </a:rPr>
                        <a:t> Lackamas/Toboton/Powell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0.148</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0.116</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0.697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46881738"/>
                  </a:ext>
                </a:extLst>
              </a:tr>
              <a:tr h="324137">
                <a:tc>
                  <a:txBody>
                    <a:bodyPr/>
                    <a:lstStyle/>
                    <a:p>
                      <a:pPr marL="0" marR="0">
                        <a:lnSpc>
                          <a:spcPct val="115000"/>
                        </a:lnSpc>
                        <a:spcBef>
                          <a:spcPts val="0"/>
                        </a:spcBef>
                        <a:spcAft>
                          <a:spcPts val="1000"/>
                        </a:spcAft>
                      </a:pPr>
                      <a:r>
                        <a:rPr lang="en-US" sz="2000" dirty="0">
                          <a:effectLst/>
                        </a:rPr>
                        <a:t> Lower Nisqually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0.001</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0.552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48843730"/>
                  </a:ext>
                </a:extLst>
              </a:tr>
              <a:tr h="324137">
                <a:tc>
                  <a:txBody>
                    <a:bodyPr/>
                    <a:lstStyle/>
                    <a:p>
                      <a:pPr marL="0" marR="0">
                        <a:lnSpc>
                          <a:spcPct val="115000"/>
                        </a:lnSpc>
                        <a:spcBef>
                          <a:spcPts val="0"/>
                        </a:spcBef>
                        <a:spcAft>
                          <a:spcPts val="1000"/>
                        </a:spcAft>
                      </a:pPr>
                      <a:r>
                        <a:rPr lang="en-US" sz="2000" dirty="0">
                          <a:effectLst/>
                        </a:rPr>
                        <a:t> Mashel River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0.007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3.48</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7.27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33768534"/>
                  </a:ext>
                </a:extLst>
              </a:tr>
              <a:tr h="324137">
                <a:tc>
                  <a:txBody>
                    <a:bodyPr/>
                    <a:lstStyle/>
                    <a:p>
                      <a:pPr marL="0" marR="0">
                        <a:lnSpc>
                          <a:spcPct val="115000"/>
                        </a:lnSpc>
                        <a:spcBef>
                          <a:spcPts val="0"/>
                        </a:spcBef>
                        <a:spcAft>
                          <a:spcPts val="1000"/>
                        </a:spcAft>
                      </a:pPr>
                      <a:r>
                        <a:rPr lang="en-US" sz="2000">
                          <a:effectLst/>
                        </a:rPr>
                        <a:t> Prairie Tributaries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0.206</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0.058</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2.058</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8552246"/>
                  </a:ext>
                </a:extLst>
              </a:tr>
              <a:tr h="324137">
                <a:tc>
                  <a:txBody>
                    <a:bodyPr/>
                    <a:lstStyle/>
                    <a:p>
                      <a:pPr marL="0" marR="0">
                        <a:lnSpc>
                          <a:spcPct val="115000"/>
                        </a:lnSpc>
                        <a:spcBef>
                          <a:spcPts val="0"/>
                        </a:spcBef>
                        <a:spcAft>
                          <a:spcPts val="1000"/>
                        </a:spcAft>
                      </a:pPr>
                      <a:r>
                        <a:rPr lang="en-US" sz="2000" dirty="0">
                          <a:effectLst/>
                        </a:rPr>
                        <a:t> Ohop Creek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0.009</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0.017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2.105</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41936421"/>
                  </a:ext>
                </a:extLst>
              </a:tr>
              <a:tr h="668486">
                <a:tc>
                  <a:txBody>
                    <a:bodyPr/>
                    <a:lstStyle/>
                    <a:p>
                      <a:pPr marL="0" marR="0">
                        <a:lnSpc>
                          <a:spcPct val="115000"/>
                        </a:lnSpc>
                        <a:spcBef>
                          <a:spcPts val="0"/>
                        </a:spcBef>
                        <a:spcAft>
                          <a:spcPts val="1000"/>
                        </a:spcAft>
                      </a:pPr>
                      <a:r>
                        <a:rPr lang="en-US" sz="2000" dirty="0">
                          <a:effectLst/>
                        </a:rPr>
                        <a:t> Upper Nisqually (Pierce, Lewis, Thurston)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a:effectLst/>
                        </a:rPr>
                        <a:t>0.067</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dirty="0">
                          <a:effectLst/>
                        </a:rPr>
                        <a:t>0.067</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dirty="0">
                          <a:effectLst/>
                        </a:rPr>
                        <a:t>0.619</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83487859"/>
                  </a:ext>
                </a:extLst>
              </a:tr>
              <a:tr h="388952">
                <a:tc>
                  <a:txBody>
                    <a:bodyPr/>
                    <a:lstStyle/>
                    <a:p>
                      <a:pPr marL="0" marR="0" algn="r">
                        <a:lnSpc>
                          <a:spcPct val="115000"/>
                        </a:lnSpc>
                        <a:spcBef>
                          <a:spcPts val="0"/>
                        </a:spcBef>
                        <a:spcAft>
                          <a:spcPts val="1000"/>
                        </a:spcAft>
                      </a:pPr>
                      <a:r>
                        <a:rPr lang="en-US" sz="2400" dirty="0">
                          <a:effectLst/>
                        </a:rPr>
                        <a:t> TOTAL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1000"/>
                        </a:spcAft>
                      </a:pPr>
                      <a:r>
                        <a:rPr lang="en-US" sz="2000" dirty="0">
                          <a:solidFill>
                            <a:srgbClr val="FF0000"/>
                          </a:solidFill>
                          <a:effectLst/>
                        </a:rPr>
                        <a:t>1.03</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rgbClr val="FFC000"/>
                    </a:solidFill>
                  </a:tcPr>
                </a:tc>
                <a:tc>
                  <a:txBody>
                    <a:bodyPr/>
                    <a:lstStyle/>
                    <a:p>
                      <a:pPr marL="0" marR="0" algn="r">
                        <a:lnSpc>
                          <a:spcPct val="115000"/>
                        </a:lnSpc>
                        <a:spcBef>
                          <a:spcPts val="0"/>
                        </a:spcBef>
                        <a:spcAft>
                          <a:spcPts val="1000"/>
                        </a:spcAft>
                      </a:pPr>
                      <a:r>
                        <a:rPr lang="en-US" sz="2000" dirty="0">
                          <a:solidFill>
                            <a:srgbClr val="FF0000"/>
                          </a:solidFill>
                          <a:effectLst/>
                        </a:rPr>
                        <a:t>4.22</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rgbClr val="FFC000"/>
                    </a:solidFill>
                  </a:tcPr>
                </a:tc>
                <a:tc>
                  <a:txBody>
                    <a:bodyPr/>
                    <a:lstStyle/>
                    <a:p>
                      <a:pPr marL="0" marR="0" algn="r">
                        <a:lnSpc>
                          <a:spcPct val="115000"/>
                        </a:lnSpc>
                        <a:spcBef>
                          <a:spcPts val="0"/>
                        </a:spcBef>
                        <a:spcAft>
                          <a:spcPts val="1000"/>
                        </a:spcAft>
                      </a:pPr>
                      <a:r>
                        <a:rPr lang="en-US" sz="2000" dirty="0">
                          <a:solidFill>
                            <a:srgbClr val="FF0000"/>
                          </a:solidFill>
                          <a:effectLst/>
                        </a:rPr>
                        <a:t>14.35</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rgbClr val="FFC000"/>
                    </a:solidFill>
                  </a:tcPr>
                </a:tc>
                <a:extLst>
                  <a:ext uri="{0D108BD9-81ED-4DB2-BD59-A6C34878D82A}">
                    <a16:rowId xmlns:a16="http://schemas.microsoft.com/office/drawing/2014/main" val="3902322204"/>
                  </a:ext>
                </a:extLst>
              </a:tr>
            </a:tbl>
          </a:graphicData>
        </a:graphic>
      </p:graphicFrame>
    </p:spTree>
    <p:extLst>
      <p:ext uri="{BB962C8B-B14F-4D97-AF65-F5344CB8AC3E}">
        <p14:creationId xmlns:p14="http://schemas.microsoft.com/office/powerpoint/2010/main" val="972969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15739"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Step 5: Projects and Actions</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755563" y="1078796"/>
            <a:ext cx="11078440" cy="5109091"/>
          </a:xfrm>
          <a:prstGeom prst="rect">
            <a:avLst/>
          </a:prstGeom>
          <a:noFill/>
        </p:spPr>
        <p:txBody>
          <a:bodyPr wrap="square" rtlCol="0">
            <a:spAutoFit/>
          </a:bodyPr>
          <a:lstStyle/>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Don’t forget the Actions</a:t>
            </a:r>
          </a:p>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Track Potential Actions throughout the process</a:t>
            </a:r>
          </a:p>
          <a:p>
            <a:pPr marL="1371600" lvl="2" indent="-457200">
              <a:spcBef>
                <a:spcPts val="600"/>
              </a:spcBef>
              <a:spcAft>
                <a:spcPts val="600"/>
              </a:spcAft>
              <a:buClr>
                <a:srgbClr val="96AD81"/>
              </a:buClr>
              <a:buFont typeface="Arial" panose="020B0604020202020204" pitchFamily="34" charset="0"/>
              <a:buChar char="•"/>
            </a:pPr>
            <a:r>
              <a:rPr lang="en-US" sz="3200" dirty="0">
                <a:latin typeface="Dubai Light" panose="020B0604020202020204" pitchFamily="34" charset="-78"/>
                <a:cs typeface="Dubai Light" panose="020B0604020202020204" pitchFamily="34" charset="-78"/>
              </a:rPr>
              <a:t>Consider PE well connection policies (cities, towns, PUDs)</a:t>
            </a:r>
          </a:p>
          <a:p>
            <a:pPr marL="1371600" lvl="2" indent="-457200">
              <a:spcBef>
                <a:spcPts val="600"/>
              </a:spcBef>
              <a:spcAft>
                <a:spcPts val="600"/>
              </a:spcAft>
              <a:buClr>
                <a:srgbClr val="96AD81"/>
              </a:buClr>
              <a:buFont typeface="Arial" panose="020B0604020202020204" pitchFamily="34" charset="0"/>
              <a:buChar char="•"/>
            </a:pPr>
            <a:r>
              <a:rPr lang="en-US" sz="3200" dirty="0">
                <a:latin typeface="Dubai Light" panose="020B0604020202020204" pitchFamily="34" charset="-78"/>
                <a:cs typeface="Dubai Light" panose="020B0604020202020204" pitchFamily="34" charset="-78"/>
              </a:rPr>
              <a:t>Consider PE well replacement opportunities</a:t>
            </a:r>
          </a:p>
          <a:p>
            <a:pPr marL="1371600" lvl="2" indent="-457200">
              <a:spcBef>
                <a:spcPts val="600"/>
              </a:spcBef>
              <a:spcAft>
                <a:spcPts val="600"/>
              </a:spcAft>
              <a:buClr>
                <a:srgbClr val="96AD81"/>
              </a:buClr>
              <a:buFont typeface="Arial" panose="020B0604020202020204" pitchFamily="34" charset="0"/>
              <a:buChar char="•"/>
            </a:pPr>
            <a:r>
              <a:rPr lang="en-US" sz="3200" dirty="0">
                <a:latin typeface="Dubai Light" panose="020B0604020202020204" pitchFamily="34" charset="-78"/>
                <a:cs typeface="Dubai Light" panose="020B0604020202020204" pitchFamily="34" charset="-78"/>
              </a:rPr>
              <a:t>Tracking system </a:t>
            </a:r>
          </a:p>
          <a:p>
            <a:pPr marL="1828800" lvl="3" indent="-457200">
              <a:spcBef>
                <a:spcPts val="600"/>
              </a:spcBef>
              <a:spcAft>
                <a:spcPts val="600"/>
              </a:spcAft>
              <a:buClr>
                <a:srgbClr val="96AD81"/>
              </a:buClr>
              <a:buFont typeface="Courier New" panose="02070309020205020404" pitchFamily="49" charset="0"/>
              <a:buChar char="o"/>
            </a:pPr>
            <a:r>
              <a:rPr lang="en-US" sz="3200" dirty="0">
                <a:latin typeface="Dubai Light" panose="020B0604020202020204" pitchFamily="34" charset="-78"/>
                <a:cs typeface="Dubai Light" panose="020B0604020202020204" pitchFamily="34" charset="-78"/>
              </a:rPr>
              <a:t>Track PE wells development vs. Offsets</a:t>
            </a:r>
          </a:p>
          <a:p>
            <a:pPr marL="1828800" lvl="3" indent="-457200">
              <a:spcBef>
                <a:spcPts val="600"/>
              </a:spcBef>
              <a:spcAft>
                <a:spcPts val="600"/>
              </a:spcAft>
              <a:buClr>
                <a:srgbClr val="96AD81"/>
              </a:buClr>
              <a:buFont typeface="Courier New" panose="02070309020205020404" pitchFamily="49" charset="0"/>
              <a:buChar char="o"/>
            </a:pPr>
            <a:r>
              <a:rPr lang="en-US" sz="3200" dirty="0">
                <a:latin typeface="Dubai Light" panose="020B0604020202020204" pitchFamily="34" charset="-78"/>
                <a:cs typeface="Dubai Light" panose="020B0604020202020204" pitchFamily="34" charset="-78"/>
              </a:rPr>
              <a:t>Track credits (</a:t>
            </a:r>
            <a:r>
              <a:rPr lang="en-US" sz="3200" dirty="0" err="1">
                <a:latin typeface="Dubai Light" panose="020B0604020202020204" pitchFamily="34" charset="-78"/>
                <a:cs typeface="Dubai Light" panose="020B0604020202020204" pitchFamily="34" charset="-78"/>
              </a:rPr>
              <a:t>eg.</a:t>
            </a:r>
            <a:r>
              <a:rPr lang="en-US" sz="3200" dirty="0">
                <a:latin typeface="Dubai Light" panose="020B0604020202020204" pitchFamily="34" charset="-78"/>
                <a:cs typeface="Dubai Light" panose="020B0604020202020204" pitchFamily="34" charset="-78"/>
              </a:rPr>
              <a:t>, well abandonment, other)</a:t>
            </a:r>
          </a:p>
          <a:p>
            <a:pPr marL="1828800" lvl="3" indent="-457200">
              <a:spcBef>
                <a:spcPts val="600"/>
              </a:spcBef>
              <a:spcAft>
                <a:spcPts val="600"/>
              </a:spcAft>
              <a:buClr>
                <a:srgbClr val="96AD81"/>
              </a:buClr>
              <a:buFont typeface="Courier New" panose="02070309020205020404" pitchFamily="49" charset="0"/>
              <a:buChar char="o"/>
            </a:pPr>
            <a:r>
              <a:rPr lang="en-US" sz="3200" dirty="0">
                <a:latin typeface="Dubai Light" panose="020B0604020202020204" pitchFamily="34" charset="-78"/>
                <a:cs typeface="Dubai Light" panose="020B0604020202020204" pitchFamily="34" charset="-78"/>
              </a:rPr>
              <a:t>Ensure that offsets keeps up with well development</a:t>
            </a:r>
            <a:endParaRPr lang="en-US" sz="3200" dirty="0">
              <a:latin typeface="Dubai Light" panose="020B0303030403030204" pitchFamily="34" charset="-78"/>
              <a:cs typeface="Dubai Light" panose="020B0303030403030204" pitchFamily="34" charset="-78"/>
            </a:endParaRPr>
          </a:p>
        </p:txBody>
      </p: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Step 5: Projects and Actions</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1564340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Net Ecological Benefit (NEB)</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755563" y="1078796"/>
            <a:ext cx="11078440" cy="4493538"/>
          </a:xfrm>
          <a:prstGeom prst="rect">
            <a:avLst/>
          </a:prstGeom>
          <a:noFill/>
        </p:spPr>
        <p:txBody>
          <a:bodyPr wrap="square" rtlCol="0">
            <a:spAutoFit/>
          </a:bodyPr>
          <a:lstStyle/>
          <a:p>
            <a:pPr marL="914400" lvl="1" indent="-457200">
              <a:spcBef>
                <a:spcPts val="600"/>
              </a:spcBef>
              <a:spcAft>
                <a:spcPts val="600"/>
              </a:spcAft>
              <a:buFont typeface="Wingdings" pitchFamily="2" charset="2"/>
              <a:buChar char="v"/>
            </a:pPr>
            <a:r>
              <a:rPr lang="en-US" sz="3200" dirty="0">
                <a:latin typeface="Dubai Light" panose="020B0303030403030204" pitchFamily="34" charset="-78"/>
                <a:cs typeface="Dubai Light" panose="020B0303030403030204" pitchFamily="34" charset="-78"/>
              </a:rPr>
              <a:t>Nisqually Plan Addendum did not provide full analysis of all projects or their probability of occurring per interim NEB guidance</a:t>
            </a:r>
          </a:p>
          <a:p>
            <a:pPr marL="914400" lvl="1" indent="-457200">
              <a:spcBef>
                <a:spcPts val="600"/>
              </a:spcBef>
              <a:spcAft>
                <a:spcPts val="600"/>
              </a:spcAft>
              <a:buFont typeface="Wingdings" pitchFamily="2" charset="2"/>
              <a:buChar char="v"/>
            </a:pPr>
            <a:r>
              <a:rPr lang="en-US" sz="3200" dirty="0">
                <a:latin typeface="Dubai Light" panose="020B0303030403030204" pitchFamily="34" charset="-78"/>
                <a:cs typeface="Dubai Light" panose="020B0303030403030204" pitchFamily="34" charset="-78"/>
              </a:rPr>
              <a:t>Nisqually Planning Unit Core Strategy </a:t>
            </a:r>
          </a:p>
          <a:p>
            <a:pPr marL="1371600" lvl="2" indent="-457200">
              <a:spcBef>
                <a:spcPts val="600"/>
              </a:spcBef>
              <a:spcAft>
                <a:spcPts val="600"/>
              </a:spcAft>
              <a:buFont typeface="Arial" panose="020B0604020202020204" pitchFamily="34" charset="0"/>
              <a:buChar char="•"/>
            </a:pPr>
            <a:r>
              <a:rPr lang="en-US" sz="3200" dirty="0">
                <a:latin typeface="Dubai Light" panose="020B0303030403030204" pitchFamily="34" charset="-78"/>
                <a:cs typeface="Dubai Light" panose="020B0303030403030204" pitchFamily="34" charset="-78"/>
              </a:rPr>
              <a:t>Micro-offset projects provide sub-basin specific offsets</a:t>
            </a:r>
          </a:p>
          <a:p>
            <a:pPr marL="1371600" lvl="2" indent="-457200">
              <a:spcBef>
                <a:spcPts val="600"/>
              </a:spcBef>
              <a:spcAft>
                <a:spcPts val="600"/>
              </a:spcAft>
              <a:buFont typeface="Arial" panose="020B0604020202020204" pitchFamily="34" charset="0"/>
              <a:buChar char="•"/>
            </a:pPr>
            <a:r>
              <a:rPr lang="en-US" sz="3200" dirty="0">
                <a:latin typeface="Dubai Light" panose="020B0303030403030204" pitchFamily="34" charset="-78"/>
                <a:cs typeface="Dubai Light" panose="020B0303030403030204" pitchFamily="34" charset="-78"/>
              </a:rPr>
              <a:t>In coordination with the Nisqually Salmon Recovery Strategy, macro-offset projects recommended will, in combination with ‘micro projects’ and actions, provide NEB</a:t>
            </a:r>
          </a:p>
        </p:txBody>
      </p: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Net Ecological Benefit (NEB)</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2883172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Net Ecological Benefit (NEB)</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755563" y="1078796"/>
            <a:ext cx="11078440" cy="5124480"/>
          </a:xfrm>
          <a:prstGeom prst="rect">
            <a:avLst/>
          </a:prstGeom>
          <a:noFill/>
        </p:spPr>
        <p:txBody>
          <a:bodyPr wrap="square" rtlCol="0">
            <a:spAutoFit/>
          </a:bodyPr>
          <a:lstStyle/>
          <a:p>
            <a:pPr lvl="1" indent="-457200">
              <a:spcBef>
                <a:spcPts val="600"/>
              </a:spcBef>
              <a:spcAft>
                <a:spcPts val="600"/>
              </a:spcAft>
              <a:buFont typeface="Wingdings" pitchFamily="2" charset="2"/>
              <a:buChar char="v"/>
            </a:pPr>
            <a:r>
              <a:rPr lang="en-US" sz="2400" i="1" dirty="0">
                <a:latin typeface="Dubai Light" panose="020B0303030403030204" pitchFamily="34" charset="-78"/>
                <a:cs typeface="Dubai Light" panose="020B0303030403030204" pitchFamily="34" charset="-78"/>
              </a:rPr>
              <a:t>“This addendum to the Nisqually Watershed Plan identifies specific mitigation strategies and policy recommendations designed to offset the impacts that new PE wells may have on streamflows or other senior water rights.  It also, </a:t>
            </a:r>
            <a:r>
              <a:rPr lang="en-US" sz="2400" i="1" dirty="0">
                <a:solidFill>
                  <a:srgbClr val="FF0000"/>
                </a:solidFill>
                <a:latin typeface="Dubai Light" panose="020B0303030403030204" pitchFamily="34" charset="-78"/>
                <a:cs typeface="Dubai Light" panose="020B0303030403030204" pitchFamily="34" charset="-78"/>
              </a:rPr>
              <a:t>in coordination with the Nisqually Salmon Recovery Strategy, makes recommendations for habitat projects that will, in combination with mitigation strategies, provide NEB for streamflows in the Nisqually Watershed</a:t>
            </a:r>
            <a:r>
              <a:rPr lang="en-US" sz="2400" i="1" dirty="0">
                <a:latin typeface="Dubai Light" panose="020B0303030403030204" pitchFamily="34" charset="-78"/>
                <a:cs typeface="Dubai Light" panose="020B0303030403030204" pitchFamily="34" charset="-78"/>
              </a:rPr>
              <a:t>”  (Nisqually PU, 2019).</a:t>
            </a:r>
          </a:p>
          <a:p>
            <a:pPr lvl="1" indent="-457200">
              <a:spcBef>
                <a:spcPts val="600"/>
              </a:spcBef>
              <a:spcAft>
                <a:spcPts val="600"/>
              </a:spcAft>
              <a:buFont typeface="Wingdings" pitchFamily="2" charset="2"/>
              <a:buChar char="v"/>
            </a:pPr>
            <a:endParaRPr lang="en-US" sz="2400" i="1" dirty="0">
              <a:latin typeface="Dubai Light" panose="020B0303030403030204" pitchFamily="34" charset="-78"/>
              <a:cs typeface="Dubai Light" panose="020B0303030403030204" pitchFamily="34" charset="-78"/>
            </a:endParaRPr>
          </a:p>
          <a:p>
            <a:pPr marL="457200" indent="-457200">
              <a:buFont typeface="Wingdings" pitchFamily="2" charset="2"/>
              <a:buChar char="v"/>
            </a:pPr>
            <a:r>
              <a:rPr lang="en-US" sz="2400" i="1" dirty="0">
                <a:latin typeface="Dubai Light" panose="020B0303030403030204" pitchFamily="34" charset="-78"/>
                <a:cs typeface="Dubai Light" panose="020B0303030403030204" pitchFamily="34" charset="-78"/>
              </a:rPr>
              <a:t>“While the WRIA 11 watershed plan Addendum does not adhere to Ecology’s guidance documents</a:t>
            </a:r>
            <a:r>
              <a:rPr lang="is-IS" sz="2400" i="1" dirty="0">
                <a:latin typeface="Dubai Light" panose="020B0303030403030204" pitchFamily="34" charset="-78"/>
                <a:cs typeface="Dubai Light" panose="020B0303030403030204" pitchFamily="34" charset="-78"/>
              </a:rPr>
              <a:t>…. T</a:t>
            </a:r>
            <a:r>
              <a:rPr lang="en-US" sz="2400" i="1" dirty="0" err="1">
                <a:latin typeface="Dubai Light" panose="020B0303030403030204" pitchFamily="34" charset="-78"/>
                <a:cs typeface="Dubai Light" panose="020B0303030403030204" pitchFamily="34" charset="-78"/>
              </a:rPr>
              <a:t>aken</a:t>
            </a:r>
            <a:r>
              <a:rPr lang="en-US" sz="2400" i="1" dirty="0">
                <a:latin typeface="Dubai Light" panose="020B0303030403030204" pitchFamily="34" charset="-78"/>
                <a:cs typeface="Dubai Light" panose="020B0303030403030204" pitchFamily="34" charset="-78"/>
              </a:rPr>
              <a:t> as a whole, the results indicate that </a:t>
            </a:r>
            <a:r>
              <a:rPr lang="en-US" sz="2400" i="1" dirty="0">
                <a:solidFill>
                  <a:srgbClr val="FF0000"/>
                </a:solidFill>
                <a:latin typeface="Dubai Light" panose="020B0303030403030204" pitchFamily="34" charset="-78"/>
                <a:cs typeface="Dubai Light" panose="020B0303030403030204" pitchFamily="34" charset="-78"/>
              </a:rPr>
              <a:t>relative to the detriments created by future permit-exempt domestic wells anticipated in WRIA 11 over the next 20 years, the offset strategies proposed would result in a NEB for the watershed.”</a:t>
            </a:r>
          </a:p>
          <a:p>
            <a:pPr algn="r"/>
            <a:r>
              <a:rPr lang="en-US" sz="2400" dirty="0"/>
              <a:t>- Ecology Technical Review, January 29, 2019</a:t>
            </a:r>
            <a:endParaRPr lang="en-US" sz="2800" dirty="0">
              <a:latin typeface="Dubai Light" panose="020B0303030403030204" pitchFamily="34" charset="-78"/>
              <a:cs typeface="Dubai Light" panose="020B0303030403030204" pitchFamily="34" charset="-78"/>
            </a:endParaRPr>
          </a:p>
        </p:txBody>
      </p: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Net Ecological Benefit (NEB)</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3351503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WRIA 11 – Ecology Determination of NEB</a:t>
            </a:r>
          </a:p>
        </p:txBody>
      </p:sp>
      <p:pic>
        <p:nvPicPr>
          <p:cNvPr id="5" name="Picture 4" descr="decorative ">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8" name="Title 1">
            <a:extLst>
              <a:ext uri="{FF2B5EF4-FFF2-40B4-BE49-F238E27FC236}">
                <a16:creationId xmlns:a16="http://schemas.microsoft.com/office/drawing/2014/main" id="{67A550A3-DF28-2946-8E3B-BB4D86AF80C7}"/>
              </a:ext>
            </a:extLst>
          </p:cNvPr>
          <p:cNvSpPr>
            <a:spLocks noGrp="1"/>
          </p:cNvSpPr>
          <p:nvPr>
            <p:ph type="title"/>
          </p:nvPr>
        </p:nvSpPr>
        <p:spPr>
          <a:xfrm>
            <a:off x="0" y="1655859"/>
            <a:ext cx="3139714" cy="3406923"/>
          </a:xfrm>
        </p:spPr>
        <p:txBody>
          <a:bodyPr>
            <a:normAutofit/>
          </a:bodyPr>
          <a:lstStyle/>
          <a:p>
            <a:pPr algn="r"/>
            <a:r>
              <a:rPr lang="en-US" sz="3600" dirty="0">
                <a:latin typeface="Dubai" panose="020B0503030403030204" pitchFamily="34" charset="-78"/>
                <a:cs typeface="Dubai" panose="020B0503030403030204" pitchFamily="34" charset="-78"/>
              </a:rPr>
              <a:t/>
            </a:r>
            <a:br>
              <a:rPr lang="en-US" sz="3600" dirty="0">
                <a:latin typeface="Dubai" panose="020B0503030403030204" pitchFamily="34" charset="-78"/>
                <a:cs typeface="Dubai" panose="020B0503030403030204" pitchFamily="34" charset="-78"/>
              </a:rPr>
            </a:br>
            <a:r>
              <a:rPr lang="en-US" sz="4000" dirty="0">
                <a:latin typeface="Dubai" panose="020B0503030403030204" pitchFamily="34" charset="-78"/>
                <a:cs typeface="Dubai" panose="020B0503030403030204" pitchFamily="34" charset="-78"/>
              </a:rPr>
              <a:t>Ecology Review</a:t>
            </a:r>
            <a:br>
              <a:rPr lang="en-US" sz="4000" dirty="0">
                <a:latin typeface="Dubai" panose="020B0503030403030204" pitchFamily="34" charset="-78"/>
                <a:cs typeface="Dubai" panose="020B0503030403030204" pitchFamily="34" charset="-78"/>
              </a:rPr>
            </a:br>
            <a:r>
              <a:rPr lang="en-US" sz="4000" dirty="0">
                <a:latin typeface="Dubai" panose="020B0503030403030204" pitchFamily="34" charset="-78"/>
                <a:cs typeface="Dubai" panose="020B0503030403030204" pitchFamily="34" charset="-78"/>
              </a:rPr>
              <a:t/>
            </a:r>
            <a:br>
              <a:rPr lang="en-US" sz="4000" dirty="0">
                <a:latin typeface="Dubai" panose="020B0503030403030204" pitchFamily="34" charset="-78"/>
                <a:cs typeface="Dubai" panose="020B0503030403030204" pitchFamily="34" charset="-78"/>
              </a:rPr>
            </a:br>
            <a:endParaRPr lang="en-US" sz="4000" i="0" dirty="0">
              <a:latin typeface="Dubai" panose="020B0503030403030204" pitchFamily="34" charset="-78"/>
              <a:cs typeface="Dubai" panose="020B0503030403030204" pitchFamily="34" charset="-78"/>
            </a:endParaRPr>
          </a:p>
        </p:txBody>
      </p:sp>
      <p:sp>
        <p:nvSpPr>
          <p:cNvPr id="7" name="Content Placeholder 2">
            <a:extLst>
              <a:ext uri="{FF2B5EF4-FFF2-40B4-BE49-F238E27FC236}">
                <a16:creationId xmlns:a16="http://schemas.microsoft.com/office/drawing/2014/main" id="{5DCED143-7CC0-D748-A444-B2E156D9763A}"/>
              </a:ext>
            </a:extLst>
          </p:cNvPr>
          <p:cNvSpPr>
            <a:spLocks noGrp="1"/>
          </p:cNvSpPr>
          <p:nvPr>
            <p:ph idx="1"/>
          </p:nvPr>
        </p:nvSpPr>
        <p:spPr>
          <a:xfrm>
            <a:off x="3833655" y="910536"/>
            <a:ext cx="7428204" cy="5947464"/>
          </a:xfrm>
        </p:spPr>
        <p:txBody>
          <a:bodyPr anchor="ctr">
            <a:normAutofit lnSpcReduction="10000"/>
          </a:bodyPr>
          <a:lstStyle/>
          <a:p>
            <a:pPr>
              <a:spcBef>
                <a:spcPts val="1500"/>
              </a:spcBef>
              <a:buFont typeface="Wingdings" pitchFamily="2" charset="2"/>
              <a:buChar char="v"/>
            </a:pPr>
            <a:r>
              <a:rPr lang="en-US" i="1" dirty="0"/>
              <a:t>“The Plan Addendum provides varying levels of details and analyses (</a:t>
            </a:r>
            <a:r>
              <a:rPr lang="en-US" dirty="0"/>
              <a:t>for the 22 strategies presented) . . </a:t>
            </a:r>
            <a:r>
              <a:rPr lang="en-US" i="1" dirty="0"/>
              <a:t>.  In light of the conceptual nature of much of the plan’s description of strategies, Ecology’s technical review </a:t>
            </a:r>
            <a:r>
              <a:rPr lang="en-US" i="1" dirty="0">
                <a:solidFill>
                  <a:srgbClr val="FF0000"/>
                </a:solidFill>
              </a:rPr>
              <a:t>segregated the strategies into 3 tiers.”</a:t>
            </a:r>
          </a:p>
          <a:p>
            <a:pPr marL="0" indent="0">
              <a:spcBef>
                <a:spcPts val="1500"/>
              </a:spcBef>
              <a:buNone/>
            </a:pPr>
            <a:endParaRPr lang="en-US" dirty="0">
              <a:solidFill>
                <a:srgbClr val="FF0000"/>
              </a:solidFill>
            </a:endParaRPr>
          </a:p>
          <a:p>
            <a:pPr>
              <a:buFont typeface="Wingdings" pitchFamily="2" charset="2"/>
              <a:buChar char="v"/>
            </a:pPr>
            <a:r>
              <a:rPr lang="en-US" i="1" dirty="0"/>
              <a:t>Adoption with Conditions</a:t>
            </a:r>
          </a:p>
          <a:p>
            <a:pPr lvl="1"/>
            <a:r>
              <a:rPr lang="en-US" dirty="0"/>
              <a:t>Annual Reporting </a:t>
            </a:r>
          </a:p>
          <a:p>
            <a:pPr lvl="1"/>
            <a:r>
              <a:rPr lang="en-US" dirty="0"/>
              <a:t>Five Year Self Assessment</a:t>
            </a:r>
          </a:p>
          <a:p>
            <a:pPr lvl="1"/>
            <a:r>
              <a:rPr lang="en-US" dirty="0"/>
              <a:t>Ongoing Compliance with RCW 90.94.020 (recording and reporting requirements)</a:t>
            </a:r>
          </a:p>
          <a:p>
            <a:pPr lvl="2"/>
            <a:endParaRPr lang="en-US" i="1" dirty="0"/>
          </a:p>
          <a:p>
            <a:pPr marL="0" indent="0" algn="r">
              <a:buNone/>
            </a:pPr>
            <a:endParaRPr lang="en-US" sz="2000" dirty="0"/>
          </a:p>
          <a:p>
            <a:pPr marL="0" indent="0" algn="r">
              <a:buNone/>
            </a:pPr>
            <a:r>
              <a:rPr lang="en-US" sz="2000" dirty="0"/>
              <a:t>Ecology Technical Review, January 29, 2019</a:t>
            </a:r>
          </a:p>
          <a:p>
            <a:endParaRPr lang="en-US" i="1" dirty="0"/>
          </a:p>
        </p:txBody>
      </p:sp>
    </p:spTree>
    <p:extLst>
      <p:ext uri="{BB962C8B-B14F-4D97-AF65-F5344CB8AC3E}">
        <p14:creationId xmlns:p14="http://schemas.microsoft.com/office/powerpoint/2010/main" val="962702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Committee Process Consideration</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755563" y="1078796"/>
            <a:ext cx="11078440" cy="5539978"/>
          </a:xfrm>
          <a:prstGeom prst="rect">
            <a:avLst/>
          </a:prstGeom>
          <a:noFill/>
        </p:spPr>
        <p:txBody>
          <a:bodyPr wrap="square" rtlCol="0">
            <a:spAutoFit/>
          </a:bodyPr>
          <a:lstStyle/>
          <a:p>
            <a:pPr lvl="1">
              <a:spcBef>
                <a:spcPts val="600"/>
              </a:spcBef>
              <a:spcAft>
                <a:spcPts val="600"/>
              </a:spcAft>
            </a:pPr>
            <a:r>
              <a:rPr lang="en-US" sz="4000" b="1" dirty="0">
                <a:solidFill>
                  <a:srgbClr val="C00000"/>
                </a:solidFill>
                <a:latin typeface="Dubai Light" panose="020B0303030403030204" pitchFamily="34" charset="-78"/>
                <a:cs typeface="Dubai Light" panose="020B0303030403030204" pitchFamily="34" charset="-78"/>
              </a:rPr>
              <a:t>✓</a:t>
            </a:r>
            <a:r>
              <a:rPr lang="en-US" sz="3200" dirty="0">
                <a:solidFill>
                  <a:srgbClr val="C00000"/>
                </a:solidFill>
                <a:latin typeface="Dubai Light" panose="020B0303030403030204" pitchFamily="34" charset="-78"/>
                <a:cs typeface="Dubai Light" panose="020B0303030403030204" pitchFamily="34" charset="-78"/>
              </a:rPr>
              <a:t> </a:t>
            </a:r>
            <a:r>
              <a:rPr lang="en-US" sz="3200" dirty="0">
                <a:latin typeface="Dubai Light" panose="020B0303030403030204" pitchFamily="34" charset="-78"/>
                <a:cs typeface="Dubai Light" panose="020B0303030403030204" pitchFamily="34" charset="-78"/>
              </a:rPr>
              <a:t> Approve Proposed Sub-basins</a:t>
            </a:r>
          </a:p>
          <a:p>
            <a:pPr lvl="1">
              <a:spcBef>
                <a:spcPts val="600"/>
              </a:spcBef>
              <a:spcAft>
                <a:spcPts val="600"/>
              </a:spcAft>
            </a:pPr>
            <a:r>
              <a:rPr lang="en-US" sz="4000" b="1" dirty="0">
                <a:solidFill>
                  <a:srgbClr val="C00000"/>
                </a:solidFill>
                <a:latin typeface="Dubai Light" panose="020B0303030403030204" pitchFamily="34" charset="-78"/>
                <a:cs typeface="Dubai Light" panose="020B0303030403030204" pitchFamily="34" charset="-78"/>
              </a:rPr>
              <a:t>✓</a:t>
            </a:r>
            <a:r>
              <a:rPr lang="en-US" sz="3200" dirty="0">
                <a:solidFill>
                  <a:srgbClr val="FF0000"/>
                </a:solidFill>
                <a:latin typeface="Dubai Light" panose="020B0303030403030204" pitchFamily="34" charset="-78"/>
                <a:cs typeface="Dubai Light" panose="020B0303030403030204" pitchFamily="34" charset="-78"/>
              </a:rPr>
              <a:t> </a:t>
            </a:r>
            <a:r>
              <a:rPr lang="en-US" sz="3200" dirty="0">
                <a:latin typeface="Dubai Light" panose="020B0303030403030204" pitchFamily="34" charset="-78"/>
                <a:cs typeface="Dubai Light" panose="020B0303030403030204" pitchFamily="34" charset="-78"/>
              </a:rPr>
              <a:t>Estimate 20-Year Population Growth and New Dwelling 	Units(Optional)</a:t>
            </a:r>
          </a:p>
          <a:p>
            <a:pPr lvl="1">
              <a:spcBef>
                <a:spcPts val="600"/>
              </a:spcBef>
              <a:spcAft>
                <a:spcPts val="600"/>
              </a:spcAft>
            </a:pPr>
            <a:r>
              <a:rPr lang="en-US" sz="3200" b="1" dirty="0">
                <a:solidFill>
                  <a:srgbClr val="C00000"/>
                </a:solidFill>
                <a:latin typeface="Dubai Light" panose="020B0303030403030204" pitchFamily="34" charset="-78"/>
                <a:cs typeface="Dubai Light" panose="020B0303030403030204" pitchFamily="34" charset="-78"/>
              </a:rPr>
              <a:t>✓ </a:t>
            </a:r>
            <a:r>
              <a:rPr lang="en-US" altLang="en-US" sz="3200" dirty="0">
                <a:latin typeface="Dubai Light" panose="020B0303030403030204" pitchFamily="34" charset="-78"/>
                <a:cs typeface="Dubai Light" panose="020B0303030403030204" pitchFamily="34" charset="-78"/>
              </a:rPr>
              <a:t>Calculate New Domestic Permit-Exempt </a:t>
            </a:r>
            <a:r>
              <a:rPr lang="en-US" altLang="en-US" sz="3200" u="sng" dirty="0">
                <a:latin typeface="Dubai Light" panose="020B0303030403030204" pitchFamily="34" charset="-78"/>
                <a:cs typeface="Dubai Light" panose="020B0303030403030204" pitchFamily="34" charset="-78"/>
              </a:rPr>
              <a:t>Connections </a:t>
            </a:r>
            <a:r>
              <a:rPr lang="en-US" altLang="en-US" sz="3200" dirty="0">
                <a:latin typeface="Dubai Light" panose="020B0303030403030204" pitchFamily="34" charset="-78"/>
                <a:cs typeface="Dubai Light" panose="020B0303030403030204" pitchFamily="34" charset="-78"/>
              </a:rPr>
              <a:t>	(Optional)</a:t>
            </a:r>
          </a:p>
          <a:p>
            <a:pPr lvl="1">
              <a:spcBef>
                <a:spcPts val="600"/>
              </a:spcBef>
              <a:spcAft>
                <a:spcPts val="600"/>
              </a:spcAft>
            </a:pPr>
            <a:r>
              <a:rPr lang="en-US" sz="3200" b="1" dirty="0">
                <a:solidFill>
                  <a:srgbClr val="C00000"/>
                </a:solidFill>
                <a:latin typeface="Dubai Light" panose="020B0303030403030204" pitchFamily="34" charset="-78"/>
                <a:cs typeface="Dubai Light" panose="020B0303030403030204" pitchFamily="34" charset="-78"/>
              </a:rPr>
              <a:t>✓ </a:t>
            </a:r>
            <a:r>
              <a:rPr lang="en-US" altLang="en-US" sz="3200" dirty="0">
                <a:latin typeface="Dubai Light" panose="020B0303030403030204" pitchFamily="34" charset="-78"/>
                <a:cs typeface="Dubai Light" panose="020B0303030403030204" pitchFamily="34" charset="-78"/>
              </a:rPr>
              <a:t>Estimate Consumptive Use (method and assumptions)</a:t>
            </a:r>
          </a:p>
          <a:p>
            <a:pPr lvl="1">
              <a:spcBef>
                <a:spcPts val="600"/>
              </a:spcBef>
              <a:spcAft>
                <a:spcPts val="600"/>
              </a:spcAft>
            </a:pPr>
            <a:r>
              <a:rPr lang="en-US" sz="3200" b="1" dirty="0">
                <a:solidFill>
                  <a:srgbClr val="C00000"/>
                </a:solidFill>
                <a:latin typeface="Dubai Light" panose="020B0303030403030204" pitchFamily="34" charset="-78"/>
                <a:cs typeface="Dubai Light" panose="020B0303030403030204" pitchFamily="34" charset="-78"/>
              </a:rPr>
              <a:t>✓ </a:t>
            </a:r>
            <a:r>
              <a:rPr lang="en-US" altLang="en-US" sz="3200" dirty="0">
                <a:latin typeface="Dubai Light" panose="020B0303030403030204" pitchFamily="34" charset="-78"/>
                <a:cs typeface="Dubai Light" panose="020B0303030403030204" pitchFamily="34" charset="-78"/>
              </a:rPr>
              <a:t>Identify Projects and Actions to Offset 20 years of 	Consumptive Use </a:t>
            </a:r>
          </a:p>
          <a:p>
            <a:pPr marL="914400" lvl="1" indent="-457200">
              <a:spcBef>
                <a:spcPts val="600"/>
              </a:spcBef>
              <a:spcAft>
                <a:spcPts val="600"/>
              </a:spcAft>
              <a:buFont typeface="Arial" panose="020B0604020202020204" pitchFamily="34" charset="0"/>
              <a:buChar char="•"/>
            </a:pPr>
            <a:r>
              <a:rPr lang="en-US" sz="3200" b="1" dirty="0">
                <a:solidFill>
                  <a:srgbClr val="C00000"/>
                </a:solidFill>
                <a:latin typeface="Dubai Light" panose="020B0303030403030204" pitchFamily="34" charset="-78"/>
                <a:cs typeface="Dubai Light" panose="020B0303030403030204" pitchFamily="34" charset="-78"/>
              </a:rPr>
              <a:t>Quantify/Develop Projects and Actions as Offsets</a:t>
            </a:r>
            <a:endParaRPr lang="en-US" sz="3200" dirty="0">
              <a:latin typeface="Dubai Light" panose="020B0303030403030204" pitchFamily="34" charset="-78"/>
              <a:cs typeface="Dubai Light" panose="020B0303030403030204" pitchFamily="34" charset="-78"/>
            </a:endParaRPr>
          </a:p>
        </p:txBody>
      </p: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Committee Process Consideration</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961569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WRIA 11 – Basic Steps to Implementing RCW 90.94.020</a:t>
            </a:r>
          </a:p>
        </p:txBody>
      </p:sp>
      <p:sp>
        <p:nvSpPr>
          <p:cNvPr id="8" name="Title 1">
            <a:extLst>
              <a:ext uri="{FF2B5EF4-FFF2-40B4-BE49-F238E27FC236}">
                <a16:creationId xmlns:a16="http://schemas.microsoft.com/office/drawing/2014/main" id="{67A550A3-DF28-2946-8E3B-BB4D86AF80C7}"/>
              </a:ext>
            </a:extLst>
          </p:cNvPr>
          <p:cNvSpPr>
            <a:spLocks noGrp="1"/>
          </p:cNvSpPr>
          <p:nvPr>
            <p:ph type="title"/>
          </p:nvPr>
        </p:nvSpPr>
        <p:spPr>
          <a:xfrm>
            <a:off x="167950" y="1812395"/>
            <a:ext cx="3168675" cy="3406923"/>
          </a:xfrm>
        </p:spPr>
        <p:txBody>
          <a:bodyPr>
            <a:normAutofit/>
          </a:bodyPr>
          <a:lstStyle/>
          <a:p>
            <a:pPr algn="r"/>
            <a:r>
              <a:rPr lang="en-US" sz="3200" u="sng" dirty="0">
                <a:latin typeface="Dubai" panose="020B0503030403030204" pitchFamily="34" charset="-78"/>
                <a:cs typeface="Dubai" panose="020B0503030403030204" pitchFamily="34" charset="-78"/>
              </a:rPr>
              <a:t>Step 6</a:t>
            </a: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Quantify/Develop Projects &amp;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Actions as Offsets</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
            </a:r>
            <a:br>
              <a:rPr lang="en-US" sz="3200" dirty="0">
                <a:latin typeface="Dubai" panose="020B0503030403030204" pitchFamily="34" charset="-78"/>
                <a:cs typeface="Dubai" panose="020B0503030403030204" pitchFamily="34" charset="-78"/>
              </a:rPr>
            </a:br>
            <a:r>
              <a:rPr lang="en-US" sz="3200" dirty="0">
                <a:latin typeface="Dubai" panose="020B0503030403030204" pitchFamily="34" charset="-78"/>
                <a:cs typeface="Dubai" panose="020B0503030403030204" pitchFamily="34" charset="-78"/>
              </a:rPr>
              <a:t>Next Steps</a:t>
            </a:r>
            <a:endParaRPr lang="en-US" sz="3200" i="0" dirty="0">
              <a:latin typeface="Dubai" panose="020B0503030403030204" pitchFamily="34" charset="-78"/>
              <a:cs typeface="Dubai" panose="020B0503030403030204" pitchFamily="34" charset="-78"/>
            </a:endParaRPr>
          </a:p>
        </p:txBody>
      </p:sp>
      <p:sp>
        <p:nvSpPr>
          <p:cNvPr id="14" name="TextBox 13">
            <a:extLst>
              <a:ext uri="{FF2B5EF4-FFF2-40B4-BE49-F238E27FC236}">
                <a16:creationId xmlns:a16="http://schemas.microsoft.com/office/drawing/2014/main" id="{7737E878-C4C8-BF4A-95F9-183FA55FBC1B}"/>
              </a:ext>
            </a:extLst>
          </p:cNvPr>
          <p:cNvSpPr txBox="1"/>
          <p:nvPr/>
        </p:nvSpPr>
        <p:spPr>
          <a:xfrm>
            <a:off x="3676261" y="1250302"/>
            <a:ext cx="8314293" cy="5447645"/>
          </a:xfrm>
          <a:prstGeom prst="rect">
            <a:avLst/>
          </a:prstGeom>
          <a:noFill/>
        </p:spPr>
        <p:txBody>
          <a:bodyPr wrap="square" rtlCol="0">
            <a:spAutoFit/>
          </a:bodyPr>
          <a:lstStyle/>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Planning Unit is doing this now through December, moving toward implementation</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Re-evaluating priorities from Tiers determined by Ecology in their NEB evaluation</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Considering implementation barriers, multiple benefits, concerns regarding MAR effectiveness, and unintended consequences of water purchase on Ag. </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Find Funding:  Good Plan, Needs Action/investment</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Accounting System??:  How do we ensure offsets keep pace with growth?  3 Counties, one watershed, multiple implementers.</a:t>
            </a:r>
          </a:p>
        </p:txBody>
      </p:sp>
    </p:spTree>
    <p:extLst>
      <p:ext uri="{BB962C8B-B14F-4D97-AF65-F5344CB8AC3E}">
        <p14:creationId xmlns:p14="http://schemas.microsoft.com/office/powerpoint/2010/main" val="971527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Lessons Learned</a:t>
            </a:r>
            <a:endParaRPr lang="en-US" sz="3600" b="1" dirty="0">
              <a:solidFill>
                <a:schemeClr val="bg1"/>
              </a:solidFill>
              <a:effectLst>
                <a:outerShdw blurRad="38100" dist="38100" dir="2700000" algn="tl">
                  <a:srgbClr val="000000">
                    <a:alpha val="43137"/>
                  </a:srgbClr>
                </a:outerShdw>
              </a:effectLst>
              <a:latin typeface="+mn-lt"/>
              <a:ea typeface="+mn-ea"/>
              <a:cs typeface="+mn-cs"/>
            </a:endParaRP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C534D46C-660F-AE44-B1C0-A537A01491F2}"/>
              </a:ext>
            </a:extLst>
          </p:cNvPr>
          <p:cNvSpPr txBox="1"/>
          <p:nvPr/>
        </p:nvSpPr>
        <p:spPr>
          <a:xfrm>
            <a:off x="829966" y="924213"/>
            <a:ext cx="11346295" cy="4739759"/>
          </a:xfrm>
          <a:prstGeom prst="rect">
            <a:avLst/>
          </a:prstGeom>
          <a:noFill/>
        </p:spPr>
        <p:txBody>
          <a:bodyPr wrap="square" rtlCol="0">
            <a:spAutoFit/>
          </a:bodyPr>
          <a:lstStyle/>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Focus time and effort on developing robust offset actions providing multiple benefits – </a:t>
            </a:r>
            <a:r>
              <a:rPr lang="en-US" sz="2800" b="1" dirty="0">
                <a:latin typeface="Dubai Light" panose="020B0303030403030204" pitchFamily="34" charset="-78"/>
                <a:cs typeface="Dubai Light" panose="020B0303030403030204" pitchFamily="34" charset="-78"/>
              </a:rPr>
              <a:t>Offset Projects</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20 years of domestic PE Consumptive Use is a relatively small impact to streamflow – conservatively estimate and move on to the important part</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Work collaboratively with local salmon groups – overcome the language barrier between Water Resource and Salmon Recovery Scientists</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QUANTIFY your offsets</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Aim for multiple benefits, multiple goals, and consider reaching big</a:t>
            </a:r>
          </a:p>
          <a:p>
            <a:pPr marL="457200" indent="-457200">
              <a:spcBef>
                <a:spcPts val="600"/>
              </a:spcBef>
              <a:spcAft>
                <a:spcPts val="600"/>
              </a:spcAft>
              <a:buFont typeface="Wingdings" pitchFamily="2" charset="2"/>
              <a:buChar char="Ø"/>
            </a:pPr>
            <a:r>
              <a:rPr lang="en-US" sz="2800" dirty="0">
                <a:latin typeface="Dubai Light" panose="020B0303030403030204" pitchFamily="34" charset="-78"/>
                <a:cs typeface="Dubai Light" panose="020B0303030403030204" pitchFamily="34" charset="-78"/>
              </a:rPr>
              <a:t>TRUST and PARTNERSHIPS and HISTORY of collaboration MATTER</a:t>
            </a:r>
          </a:p>
        </p:txBody>
      </p:sp>
      <p:sp>
        <p:nvSpPr>
          <p:cNvPr id="2" name="Title 1" hidden="1"/>
          <p:cNvSpPr>
            <a:spLocks noGrp="1"/>
          </p:cNvSpPr>
          <p:nvPr>
            <p:ph type="title"/>
          </p:nvPr>
        </p:nvSpPr>
        <p:spPr/>
        <p:txBody>
          <a:bodyPr/>
          <a:lstStyle/>
          <a:p>
            <a:r>
              <a:rPr lang="en-US" dirty="0">
                <a:solidFill>
                  <a:schemeClr val="bg1"/>
                </a:solidFill>
              </a:rPr>
              <a:t>Lessons Learned</a:t>
            </a:r>
            <a:r>
              <a:rPr lang="en-US" sz="4800" b="1" dirty="0">
                <a:solidFill>
                  <a:schemeClr val="bg1"/>
                </a:solidFill>
                <a:effectLst>
                  <a:outerShdw blurRad="38100" dist="38100" dir="2700000" algn="tl">
                    <a:srgbClr val="000000">
                      <a:alpha val="43137"/>
                    </a:srgbClr>
                  </a:outerShdw>
                </a:effectLst>
              </a:rPr>
              <a:t/>
            </a:r>
            <a:br>
              <a:rPr lang="en-US" sz="4800"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151115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 of the general land use in the Nisqually watershed.">
            <a:extLst>
              <a:ext uri="{FF2B5EF4-FFF2-40B4-BE49-F238E27FC236}">
                <a16:creationId xmlns:a16="http://schemas.microsoft.com/office/drawing/2014/main" id="{5B43B1D1-DFB3-8E44-8F83-CEB96EA5108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07886" y="-248014"/>
            <a:ext cx="11227854" cy="7265082"/>
          </a:xfrm>
        </p:spPr>
      </p:pic>
      <p:sp>
        <p:nvSpPr>
          <p:cNvPr id="2" name="Title 1" hidden="1">
            <a:extLst>
              <a:ext uri="{FF2B5EF4-FFF2-40B4-BE49-F238E27FC236}">
                <a16:creationId xmlns:a16="http://schemas.microsoft.com/office/drawing/2014/main" id="{34B84537-4DF7-4E4F-8ABC-52B9171A8C4C}"/>
              </a:ext>
            </a:extLst>
          </p:cNvPr>
          <p:cNvSpPr>
            <a:spLocks noGrp="1"/>
          </p:cNvSpPr>
          <p:nvPr>
            <p:ph type="title"/>
          </p:nvPr>
        </p:nvSpPr>
        <p:spPr/>
        <p:txBody>
          <a:bodyPr/>
          <a:lstStyle/>
          <a:p>
            <a:r>
              <a:rPr lang="en-US" dirty="0" smtClean="0"/>
              <a:t>Nisqually watershed</a:t>
            </a:r>
            <a:endParaRPr lang="en-US" dirty="0"/>
          </a:p>
        </p:txBody>
      </p:sp>
    </p:spTree>
    <p:extLst>
      <p:ext uri="{BB962C8B-B14F-4D97-AF65-F5344CB8AC3E}">
        <p14:creationId xmlns:p14="http://schemas.microsoft.com/office/powerpoint/2010/main" val="3896037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unt Rainier">
            <a:extLst>
              <a:ext uri="{FF2B5EF4-FFF2-40B4-BE49-F238E27FC236}">
                <a16:creationId xmlns:a16="http://schemas.microsoft.com/office/drawing/2014/main" id="{CDCE59BD-6009-9D4E-85B8-B105C93098A1}"/>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t="-7089" b="-7089"/>
          <a:stretch/>
        </p:blipFill>
        <p:spPr>
          <a:xfrm>
            <a:off x="-1078523" y="-2986782"/>
            <a:ext cx="13270523" cy="11364057"/>
          </a:xfrm>
        </p:spPr>
      </p:pic>
      <p:sp>
        <p:nvSpPr>
          <p:cNvPr id="6" name="TextBox 5">
            <a:extLst>
              <a:ext uri="{FF2B5EF4-FFF2-40B4-BE49-F238E27FC236}">
                <a16:creationId xmlns:a16="http://schemas.microsoft.com/office/drawing/2014/main" id="{76F6B727-7C45-B24B-873D-8D220A2EE723}"/>
              </a:ext>
            </a:extLst>
          </p:cNvPr>
          <p:cNvSpPr txBox="1"/>
          <p:nvPr/>
        </p:nvSpPr>
        <p:spPr>
          <a:xfrm>
            <a:off x="415636" y="-1007705"/>
            <a:ext cx="10888340" cy="7417415"/>
          </a:xfrm>
          <a:prstGeom prst="rect">
            <a:avLst/>
          </a:prstGeom>
          <a:noFill/>
        </p:spPr>
        <p:txBody>
          <a:bodyPr wrap="square" rtlCol="0">
            <a:spAutoFit/>
          </a:bodyPr>
          <a:lstStyle/>
          <a:p>
            <a:pPr algn="ctr">
              <a:spcBef>
                <a:spcPts val="600"/>
              </a:spcBef>
              <a:spcAft>
                <a:spcPts val="600"/>
              </a:spcAft>
            </a:pPr>
            <a:endParaRPr lang="en-US" sz="3600" b="1" dirty="0">
              <a:solidFill>
                <a:schemeClr val="bg1"/>
              </a:solidFill>
              <a:effectLst>
                <a:outerShdw blurRad="38100" dist="38100" dir="2700000" algn="tl">
                  <a:srgbClr val="000000">
                    <a:alpha val="43137"/>
                  </a:srgbClr>
                </a:outerShdw>
              </a:effectLst>
            </a:endParaRPr>
          </a:p>
          <a:p>
            <a:pPr algn="ctr">
              <a:spcBef>
                <a:spcPts val="600"/>
              </a:spcBef>
              <a:spcAft>
                <a:spcPts val="600"/>
              </a:spcAft>
            </a:pPr>
            <a:endParaRPr lang="en-US" sz="3600" b="1" dirty="0">
              <a:solidFill>
                <a:schemeClr val="bg1"/>
              </a:solidFill>
              <a:effectLst>
                <a:outerShdw blurRad="38100" dist="38100" dir="2700000" algn="tl">
                  <a:srgbClr val="000000">
                    <a:alpha val="43137"/>
                  </a:srgbClr>
                </a:outerShdw>
              </a:effectLst>
            </a:endParaRPr>
          </a:p>
          <a:p>
            <a:pPr algn="ctr">
              <a:spcBef>
                <a:spcPts val="600"/>
              </a:spcBef>
              <a:spcAft>
                <a:spcPts val="600"/>
              </a:spcAft>
            </a:pPr>
            <a:endParaRPr lang="en-US" sz="3600" b="1" dirty="0">
              <a:solidFill>
                <a:schemeClr val="bg1"/>
              </a:solidFill>
              <a:effectLst>
                <a:outerShdw blurRad="38100" dist="38100" dir="2700000" algn="tl">
                  <a:srgbClr val="000000">
                    <a:alpha val="43137"/>
                  </a:srgbClr>
                </a:outerShdw>
              </a:effectLst>
            </a:endParaRPr>
          </a:p>
          <a:p>
            <a:pPr algn="ctr">
              <a:spcBef>
                <a:spcPts val="600"/>
              </a:spcBef>
              <a:spcAft>
                <a:spcPts val="600"/>
              </a:spcAft>
            </a:pPr>
            <a:r>
              <a:rPr lang="en-US" sz="3600" b="1" dirty="0">
                <a:solidFill>
                  <a:schemeClr val="bg1"/>
                </a:solidFill>
                <a:effectLst>
                  <a:outerShdw blurRad="38100" dist="38100" dir="2700000" algn="tl">
                    <a:srgbClr val="000000">
                      <a:alpha val="43137"/>
                    </a:srgbClr>
                  </a:outerShdw>
                </a:effectLst>
              </a:rPr>
              <a:t>Thank You!</a:t>
            </a:r>
          </a:p>
          <a:p>
            <a:pPr algn="ctr">
              <a:spcBef>
                <a:spcPts val="600"/>
              </a:spcBef>
              <a:spcAft>
                <a:spcPts val="600"/>
              </a:spcAft>
            </a:pPr>
            <a:endParaRPr lang="en-US" sz="4000" b="1" dirty="0">
              <a:latin typeface="Dubai Light" panose="020B0303030403030204" pitchFamily="34" charset="-78"/>
              <a:cs typeface="Dubai Light" panose="020B0303030403030204" pitchFamily="34" charset="-78"/>
            </a:endParaRPr>
          </a:p>
          <a:p>
            <a:pPr>
              <a:spcBef>
                <a:spcPts val="600"/>
              </a:spcBef>
              <a:spcAft>
                <a:spcPts val="600"/>
              </a:spcAft>
            </a:pPr>
            <a:endParaRPr lang="en-US" b="1" dirty="0">
              <a:latin typeface="Dubai Light" panose="020B0303030403030204" pitchFamily="34" charset="-78"/>
              <a:cs typeface="Dubai Light" panose="020B0303030403030204" pitchFamily="34" charset="-78"/>
            </a:endParaRPr>
          </a:p>
          <a:p>
            <a:pPr>
              <a:spcBef>
                <a:spcPts val="600"/>
              </a:spcBef>
              <a:spcAft>
                <a:spcPts val="600"/>
              </a:spcAft>
            </a:pPr>
            <a:endParaRPr lang="en-US" b="1" dirty="0">
              <a:latin typeface="Dubai Light" panose="020B0303030403030204" pitchFamily="34" charset="-78"/>
              <a:cs typeface="Dubai Light" panose="020B0303030403030204" pitchFamily="34" charset="-78"/>
            </a:endParaRPr>
          </a:p>
          <a:p>
            <a:pPr>
              <a:spcBef>
                <a:spcPts val="600"/>
              </a:spcBef>
              <a:spcAft>
                <a:spcPts val="600"/>
              </a:spcAft>
            </a:pPr>
            <a:endParaRPr lang="en-US" b="1" dirty="0">
              <a:latin typeface="Dubai Light" panose="020B0303030403030204" pitchFamily="34" charset="-78"/>
              <a:cs typeface="Dubai Light" panose="020B0303030403030204" pitchFamily="34" charset="-78"/>
            </a:endParaRPr>
          </a:p>
          <a:p>
            <a:pPr>
              <a:spcBef>
                <a:spcPts val="600"/>
              </a:spcBef>
              <a:spcAft>
                <a:spcPts val="600"/>
              </a:spcAft>
            </a:pPr>
            <a:endParaRPr lang="en-US" b="1" dirty="0">
              <a:solidFill>
                <a:schemeClr val="bg1"/>
              </a:solidFill>
              <a:latin typeface="Dubai Light" panose="020B0303030403030204" pitchFamily="34" charset="-78"/>
              <a:cs typeface="Dubai Light" panose="020B0303030403030204" pitchFamily="34" charset="-78"/>
            </a:endParaRPr>
          </a:p>
          <a:p>
            <a:pPr>
              <a:spcBef>
                <a:spcPts val="600"/>
              </a:spcBef>
              <a:spcAft>
                <a:spcPts val="600"/>
              </a:spcAft>
            </a:pPr>
            <a:endParaRPr lang="en-US" b="1" dirty="0">
              <a:solidFill>
                <a:schemeClr val="bg1"/>
              </a:solidFill>
              <a:latin typeface="Dubai Light" panose="020B0303030403030204" pitchFamily="34" charset="-78"/>
              <a:cs typeface="Dubai Light" panose="020B0303030403030204" pitchFamily="34" charset="-78"/>
            </a:endParaRPr>
          </a:p>
          <a:p>
            <a:pPr>
              <a:spcBef>
                <a:spcPts val="600"/>
              </a:spcBef>
              <a:spcAft>
                <a:spcPts val="600"/>
              </a:spcAft>
            </a:pPr>
            <a:r>
              <a:rPr lang="en-US" b="1" dirty="0">
                <a:solidFill>
                  <a:schemeClr val="bg1"/>
                </a:solidFill>
                <a:latin typeface="Dubai Light" panose="020B0303030403030204" pitchFamily="34" charset="-78"/>
                <a:cs typeface="Dubai Light" panose="020B0303030403030204" pitchFamily="34" charset="-78"/>
              </a:rPr>
              <a:t>Lisa Dally Wilson, PE</a:t>
            </a:r>
          </a:p>
          <a:p>
            <a:pPr>
              <a:spcBef>
                <a:spcPts val="600"/>
              </a:spcBef>
              <a:spcAft>
                <a:spcPts val="600"/>
              </a:spcAft>
            </a:pPr>
            <a:r>
              <a:rPr lang="en-US" b="1" dirty="0">
                <a:solidFill>
                  <a:schemeClr val="bg1"/>
                </a:solidFill>
                <a:latin typeface="Dubai Light" panose="020B0303030403030204" pitchFamily="34" charset="-78"/>
                <a:cs typeface="Dubai Light" panose="020B0303030403030204" pitchFamily="34" charset="-78"/>
                <a:hlinkClick r:id="rId4">
                  <a:extLst>
                    <a:ext uri="{A12FA001-AC4F-418D-AE19-62706E023703}">
                      <ahyp:hlinkClr xmlns="" xmlns:ahyp="http://schemas.microsoft.com/office/drawing/2018/hyperlinkcolor" val="tx"/>
                    </a:ext>
                  </a:extLst>
                </a:hlinkClick>
              </a:rPr>
              <a:t>lisa@dallyenvironmental.com</a:t>
            </a:r>
            <a:endParaRPr lang="en-US" b="1" dirty="0">
              <a:solidFill>
                <a:schemeClr val="bg1"/>
              </a:solidFill>
              <a:latin typeface="Dubai Light" panose="020B0303030403030204" pitchFamily="34" charset="-78"/>
              <a:cs typeface="Dubai Light" panose="020B0303030403030204" pitchFamily="34" charset="-78"/>
            </a:endParaRPr>
          </a:p>
          <a:p>
            <a:pPr>
              <a:spcBef>
                <a:spcPts val="600"/>
              </a:spcBef>
              <a:spcAft>
                <a:spcPts val="600"/>
              </a:spcAft>
            </a:pPr>
            <a:r>
              <a:rPr lang="en-US" b="1" dirty="0">
                <a:solidFill>
                  <a:schemeClr val="bg1"/>
                </a:solidFill>
                <a:latin typeface="Dubai Light" panose="020B0303030403030204" pitchFamily="34" charset="-78"/>
                <a:cs typeface="Dubai Light" panose="020B0303030403030204" pitchFamily="34" charset="-78"/>
                <a:hlinkClick r:id="rId5">
                  <a:extLst>
                    <a:ext uri="{A12FA001-AC4F-418D-AE19-62706E023703}">
                      <ahyp:hlinkClr xmlns="" xmlns:ahyp="http://schemas.microsoft.com/office/drawing/2018/hyperlinkcolor" val="tx"/>
                    </a:ext>
                  </a:extLst>
                </a:hlinkClick>
              </a:rPr>
              <a:t>www.dallyenvironmental.com</a:t>
            </a:r>
            <a:endParaRPr lang="en-US" b="1" dirty="0">
              <a:solidFill>
                <a:schemeClr val="bg1"/>
              </a:solidFill>
              <a:latin typeface="Dubai Light" panose="020B0303030403030204" pitchFamily="34" charset="-78"/>
              <a:cs typeface="Dubai Light" panose="020B0303030403030204" pitchFamily="34" charset="-78"/>
            </a:endParaRPr>
          </a:p>
          <a:p>
            <a:pPr>
              <a:spcBef>
                <a:spcPts val="600"/>
              </a:spcBef>
              <a:spcAft>
                <a:spcPts val="600"/>
              </a:spcAft>
            </a:pPr>
            <a:r>
              <a:rPr lang="en-US" b="1" dirty="0">
                <a:solidFill>
                  <a:schemeClr val="bg1"/>
                </a:solidFill>
                <a:latin typeface="Dubai Light" panose="020B0303030403030204" pitchFamily="34" charset="-78"/>
                <a:cs typeface="Dubai Light" panose="020B0303030403030204" pitchFamily="34" charset="-78"/>
              </a:rPr>
              <a:t>(206) 915-9551</a:t>
            </a:r>
          </a:p>
        </p:txBody>
      </p:sp>
    </p:spTree>
    <p:extLst>
      <p:ext uri="{BB962C8B-B14F-4D97-AF65-F5344CB8AC3E}">
        <p14:creationId xmlns:p14="http://schemas.microsoft.com/office/powerpoint/2010/main" val="223887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753982"/>
            <a:ext cx="3844212" cy="705263"/>
          </a:xfrm>
          <a:prstGeom prst="rect">
            <a:avLst/>
          </a:prstGeom>
          <a:solidFill>
            <a:srgbClr val="96AD81">
              <a:alpha val="87451"/>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rPr>
              <a:t>WRIA 11 OVERVIEW</a:t>
            </a:r>
            <a:endParaRPr lang="en-US" sz="3600" b="1" dirty="0">
              <a:solidFill>
                <a:schemeClr val="bg1"/>
              </a:solidFill>
            </a:endParaRPr>
          </a:p>
        </p:txBody>
      </p:sp>
      <p:sp>
        <p:nvSpPr>
          <p:cNvPr id="7" name="TextBox 6">
            <a:extLst>
              <a:ext uri="{FF2B5EF4-FFF2-40B4-BE49-F238E27FC236}">
                <a16:creationId xmlns:a16="http://schemas.microsoft.com/office/drawing/2014/main" id="{3844471D-3263-405E-A15B-FBD4820DA18E}"/>
              </a:ext>
            </a:extLst>
          </p:cNvPr>
          <p:cNvSpPr txBox="1"/>
          <p:nvPr/>
        </p:nvSpPr>
        <p:spPr>
          <a:xfrm>
            <a:off x="939622" y="1902797"/>
            <a:ext cx="10421797" cy="6740307"/>
          </a:xfrm>
          <a:prstGeom prst="rect">
            <a:avLst/>
          </a:prstGeom>
          <a:noFill/>
        </p:spPr>
        <p:txBody>
          <a:bodyPr wrap="square" rtlCol="0">
            <a:spAutoFit/>
          </a:bodyPr>
          <a:lstStyle/>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History of Collaboration</a:t>
            </a:r>
          </a:p>
          <a:p>
            <a:pPr marL="1708150" lvl="2" indent="-793750">
              <a:buClr>
                <a:srgbClr val="96AD81"/>
              </a:buClr>
              <a:buFont typeface="Arial" panose="020B0604020202020204" pitchFamily="34" charset="0"/>
              <a:buChar char="•"/>
            </a:pPr>
            <a:r>
              <a:rPr lang="en-US" sz="2800" dirty="0">
                <a:latin typeface="Dubai Light" panose="020B0604020202020204" pitchFamily="34" charset="-78"/>
                <a:cs typeface="Dubai Light" panose="020B0604020202020204" pitchFamily="34" charset="-78"/>
              </a:rPr>
              <a:t>Nisqually River Council – 1987</a:t>
            </a:r>
          </a:p>
          <a:p>
            <a:pPr marL="1708150" lvl="2" indent="-793750">
              <a:buClr>
                <a:srgbClr val="96AD81"/>
              </a:buClr>
              <a:buFont typeface="Arial" panose="020B0604020202020204" pitchFamily="34" charset="0"/>
              <a:buChar char="•"/>
            </a:pPr>
            <a:r>
              <a:rPr lang="en-US" sz="2800" dirty="0">
                <a:latin typeface="Dubai Light" panose="020B0604020202020204" pitchFamily="34" charset="-78"/>
                <a:cs typeface="Dubai Light" panose="020B0604020202020204" pitchFamily="34" charset="-78"/>
              </a:rPr>
              <a:t>2003 Nisqually Watershed Plan</a:t>
            </a:r>
          </a:p>
          <a:p>
            <a:pPr marL="1708150" lvl="2" indent="-793750">
              <a:buClr>
                <a:srgbClr val="96AD81"/>
              </a:buClr>
              <a:buFont typeface="Arial" panose="020B0604020202020204" pitchFamily="34" charset="0"/>
              <a:buChar char="•"/>
            </a:pPr>
            <a:r>
              <a:rPr lang="en-US" sz="2800" dirty="0">
                <a:latin typeface="Dubai Light" panose="020B0604020202020204" pitchFamily="34" charset="-78"/>
                <a:cs typeface="Dubai Light" panose="020B0604020202020204" pitchFamily="34" charset="-78"/>
              </a:rPr>
              <a:t>Plan Addendum in Response to RCW90.94.020</a:t>
            </a:r>
            <a:endParaRPr lang="en-US" sz="2800" dirty="0">
              <a:solidFill>
                <a:srgbClr val="FF0000"/>
              </a:solidFill>
              <a:latin typeface="Dubai Light" panose="020B0604020202020204" pitchFamily="34" charset="-78"/>
              <a:cs typeface="Dubai Light" panose="020B0604020202020204" pitchFamily="34" charset="-78"/>
            </a:endParaRPr>
          </a:p>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Nisqually Tribe – Planning Unit Lead </a:t>
            </a:r>
          </a:p>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RCW90.94.020 - 3000 gpd – maximum daily consumption per connection</a:t>
            </a:r>
          </a:p>
          <a:p>
            <a:pPr marL="1250950" lvl="1" indent="-793750">
              <a:spcBef>
                <a:spcPts val="600"/>
              </a:spcBef>
              <a:spcAft>
                <a:spcPts val="600"/>
              </a:spcAft>
              <a:buClr>
                <a:srgbClr val="96AD81"/>
              </a:buClr>
              <a:buFont typeface="Wingdings" panose="05000000000000000000" pitchFamily="2" charset="2"/>
              <a:buChar char="v"/>
            </a:pPr>
            <a:r>
              <a:rPr lang="en-US" sz="3200" dirty="0">
                <a:latin typeface="Dubai Light" panose="020B0604020202020204" pitchFamily="34" charset="-78"/>
                <a:cs typeface="Dubai Light" panose="020B0604020202020204" pitchFamily="34" charset="-78"/>
              </a:rPr>
              <a:t>Adopted by Ecology – February 1, 2019</a:t>
            </a:r>
          </a:p>
          <a:p>
            <a:pPr marL="1250950" lvl="1" indent="-793750">
              <a:spcBef>
                <a:spcPts val="600"/>
              </a:spcBef>
              <a:spcAft>
                <a:spcPts val="600"/>
              </a:spcAft>
              <a:buClr>
                <a:srgbClr val="96AD81"/>
              </a:buClr>
              <a:buFont typeface="Wingdings" panose="05000000000000000000" pitchFamily="2" charset="2"/>
              <a:buChar char="v"/>
            </a:pPr>
            <a:endParaRPr lang="en-US" sz="3200" dirty="0">
              <a:latin typeface="Dubai Light" panose="020B0604020202020204" pitchFamily="34" charset="-78"/>
              <a:cs typeface="Dubai Light" panose="020B0604020202020204" pitchFamily="34" charset="-78"/>
            </a:endParaRPr>
          </a:p>
          <a:p>
            <a:pPr marL="1250950" lvl="1" indent="-793750">
              <a:spcBef>
                <a:spcPts val="600"/>
              </a:spcBef>
              <a:spcAft>
                <a:spcPts val="600"/>
              </a:spcAft>
              <a:buClr>
                <a:srgbClr val="96AD81"/>
              </a:buClr>
              <a:buFont typeface="Wingdings" panose="05000000000000000000" pitchFamily="2" charset="2"/>
              <a:buChar char="v"/>
            </a:pPr>
            <a:endParaRPr lang="en-US" sz="3200" dirty="0">
              <a:latin typeface="Dubai Light" panose="020B0604020202020204" pitchFamily="34" charset="-78"/>
              <a:cs typeface="Dubai Light" panose="020B0604020202020204" pitchFamily="34" charset="-78"/>
            </a:endParaRPr>
          </a:p>
          <a:p>
            <a:pPr lvl="1">
              <a:spcBef>
                <a:spcPts val="600"/>
              </a:spcBef>
              <a:spcAft>
                <a:spcPts val="600"/>
              </a:spcAft>
              <a:buClr>
                <a:srgbClr val="96AD81"/>
              </a:buClr>
            </a:pPr>
            <a:r>
              <a:rPr lang="en-US" sz="3200" dirty="0">
                <a:latin typeface="Dubai Light" panose="020B0604020202020204" pitchFamily="34" charset="-78"/>
                <a:cs typeface="Dubai Light" panose="020B0604020202020204" pitchFamily="34" charset="-78"/>
              </a:rPr>
              <a:t/>
            </a:r>
            <a:br>
              <a:rPr lang="en-US" sz="3200" dirty="0">
                <a:latin typeface="Dubai Light" panose="020B0604020202020204" pitchFamily="34" charset="-78"/>
                <a:cs typeface="Dubai Light" panose="020B0604020202020204" pitchFamily="34" charset="-78"/>
              </a:rPr>
            </a:br>
            <a:endParaRPr lang="en-US" sz="3200" dirty="0">
              <a:latin typeface="Dubai Light" panose="020B0604020202020204" pitchFamily="34" charset="-78"/>
              <a:cs typeface="Dubai Light" panose="020B0604020202020204" pitchFamily="34" charset="-78"/>
            </a:endParaRPr>
          </a:p>
        </p:txBody>
      </p:sp>
      <p:pic>
        <p:nvPicPr>
          <p:cNvPr id="8" name="Picture 7" descr="decorative">
            <a:extLst>
              <a:ext uri="{FF2B5EF4-FFF2-40B4-BE49-F238E27FC236}">
                <a16:creationId xmlns:a16="http://schemas.microsoft.com/office/drawing/2014/main" id="{EEEC3920-6D7D-40B3-885E-0BA438DCB4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400" y="18616"/>
            <a:ext cx="2133600" cy="800100"/>
          </a:xfrm>
          <a:prstGeom prst="rect">
            <a:avLst/>
          </a:prstGeom>
        </p:spPr>
      </p:pic>
      <p:sp>
        <p:nvSpPr>
          <p:cNvPr id="2" name="Title 1" hidden="1"/>
          <p:cNvSpPr>
            <a:spLocks noGrp="1"/>
          </p:cNvSpPr>
          <p:nvPr>
            <p:ph type="title"/>
          </p:nvPr>
        </p:nvSpPr>
        <p:spPr/>
        <p:txBody>
          <a:bodyPr/>
          <a:lstStyle/>
          <a:p>
            <a:r>
              <a:rPr lang="en-US" dirty="0" smtClean="0"/>
              <a:t>WRIA 11 Overview</a:t>
            </a:r>
            <a:endParaRPr lang="en-US" dirty="0"/>
          </a:p>
        </p:txBody>
      </p:sp>
    </p:spTree>
    <p:extLst>
      <p:ext uri="{BB962C8B-B14F-4D97-AF65-F5344CB8AC3E}">
        <p14:creationId xmlns:p14="http://schemas.microsoft.com/office/powerpoint/2010/main" val="100112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753982"/>
            <a:ext cx="3771900" cy="705263"/>
          </a:xfrm>
          <a:prstGeom prst="rect">
            <a:avLst/>
          </a:prstGeom>
          <a:solidFill>
            <a:srgbClr val="96AD81">
              <a:alpha val="87451"/>
            </a:srgbClr>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rPr>
              <a:t>PLANNING UNIT MEMBERS</a:t>
            </a:r>
            <a:endParaRPr lang="en-US" sz="3600" b="1" dirty="0">
              <a:solidFill>
                <a:schemeClr val="bg1"/>
              </a:solidFill>
            </a:endParaRPr>
          </a:p>
        </p:txBody>
      </p:sp>
      <p:sp>
        <p:nvSpPr>
          <p:cNvPr id="7" name="TextBox 6">
            <a:extLst>
              <a:ext uri="{FF2B5EF4-FFF2-40B4-BE49-F238E27FC236}">
                <a16:creationId xmlns:a16="http://schemas.microsoft.com/office/drawing/2014/main" id="{3844471D-3263-405E-A15B-FBD4820DA18E}"/>
              </a:ext>
            </a:extLst>
          </p:cNvPr>
          <p:cNvSpPr txBox="1"/>
          <p:nvPr/>
        </p:nvSpPr>
        <p:spPr>
          <a:xfrm>
            <a:off x="1752601" y="1828801"/>
            <a:ext cx="9575800" cy="4893647"/>
          </a:xfrm>
          <a:prstGeom prst="rect">
            <a:avLst/>
          </a:prstGeom>
          <a:noFill/>
        </p:spPr>
        <p:txBody>
          <a:bodyPr wrap="square" rtlCol="0">
            <a:spAutoFit/>
          </a:bodyPr>
          <a:lstStyle/>
          <a:p>
            <a:pPr lvl="1">
              <a:spcBef>
                <a:spcPts val="600"/>
              </a:spcBef>
              <a:spcAft>
                <a:spcPts val="600"/>
              </a:spcAft>
              <a:buClr>
                <a:srgbClr val="96AD81"/>
              </a:buClr>
            </a:pPr>
            <a:r>
              <a:rPr lang="en-US" sz="2800" u="sng" dirty="0">
                <a:latin typeface="Dubai Light" panose="020B0604020202020204" pitchFamily="34" charset="-78"/>
                <a:cs typeface="Dubai Light" panose="020B0604020202020204" pitchFamily="34" charset="-78"/>
              </a:rPr>
              <a:t>IMPLEMENTING GOVERNMENTS</a:t>
            </a:r>
          </a:p>
          <a:p>
            <a:pPr marL="1708150" lvl="2" indent="-793750">
              <a:buClr>
                <a:srgbClr val="96AD81"/>
              </a:buClr>
              <a:buFont typeface="Arial" panose="020B0604020202020204" pitchFamily="34" charset="0"/>
              <a:buChar char="•"/>
            </a:pPr>
            <a:r>
              <a:rPr lang="en-US" sz="2800" dirty="0">
                <a:latin typeface="Dubai Light" panose="020B0604020202020204" pitchFamily="34" charset="-78"/>
                <a:cs typeface="Dubai Light" panose="020B0604020202020204" pitchFamily="34" charset="-78"/>
              </a:rPr>
              <a:t>Nisqually Indian Tribe - LEAD</a:t>
            </a:r>
          </a:p>
          <a:p>
            <a:pPr marL="1708150" lvl="2" indent="-793750">
              <a:buClr>
                <a:srgbClr val="96AD81"/>
              </a:buClr>
              <a:buFont typeface="Arial" panose="020B0604020202020204" pitchFamily="34" charset="0"/>
              <a:buChar char="•"/>
            </a:pPr>
            <a:r>
              <a:rPr lang="en-US" sz="2800" dirty="0">
                <a:latin typeface="Dubai Light" panose="020B0604020202020204" pitchFamily="34" charset="-78"/>
                <a:cs typeface="Dubai Light" panose="020B0604020202020204" pitchFamily="34" charset="-78"/>
              </a:rPr>
              <a:t>Thurston, Pierce and Lewis Counties</a:t>
            </a:r>
          </a:p>
          <a:p>
            <a:pPr lvl="1">
              <a:spcBef>
                <a:spcPts val="600"/>
              </a:spcBef>
              <a:spcAft>
                <a:spcPts val="600"/>
              </a:spcAft>
              <a:buClr>
                <a:srgbClr val="96AD81"/>
              </a:buClr>
            </a:pPr>
            <a:r>
              <a:rPr lang="en-US" sz="2800" u="sng" dirty="0">
                <a:latin typeface="Dubai Light" panose="020B0604020202020204" pitchFamily="34" charset="-78"/>
                <a:cs typeface="Dubai Light" panose="020B0604020202020204" pitchFamily="34" charset="-78"/>
              </a:rPr>
              <a:t>OTHER PARTICIPANTS</a:t>
            </a:r>
          </a:p>
          <a:p>
            <a:pPr marL="1371600" lvl="2" indent="-457200">
              <a:spcBef>
                <a:spcPts val="600"/>
              </a:spcBef>
              <a:spcAft>
                <a:spcPts val="600"/>
              </a:spcAft>
              <a:buClr>
                <a:srgbClr val="96AD81"/>
              </a:buClr>
              <a:buFont typeface="Arial" panose="020B0604020202020204" pitchFamily="34" charset="0"/>
              <a:buChar char="•"/>
            </a:pPr>
            <a:r>
              <a:rPr lang="en-US" sz="2800" dirty="0">
                <a:latin typeface="Dubai Light" panose="020B0604020202020204" pitchFamily="34" charset="-78"/>
                <a:cs typeface="Dubai Light" panose="020B0604020202020204" pitchFamily="34" charset="-78"/>
              </a:rPr>
              <a:t>Cities of Lacey, Olympia, Yelm</a:t>
            </a:r>
          </a:p>
          <a:p>
            <a:pPr marL="1371600" lvl="2" indent="-457200">
              <a:spcBef>
                <a:spcPts val="600"/>
              </a:spcBef>
              <a:spcAft>
                <a:spcPts val="600"/>
              </a:spcAft>
              <a:buClr>
                <a:srgbClr val="96AD81"/>
              </a:buClr>
              <a:buFont typeface="Arial" panose="020B0604020202020204" pitchFamily="34" charset="0"/>
              <a:buChar char="•"/>
            </a:pPr>
            <a:r>
              <a:rPr lang="en-US" sz="2800" dirty="0">
                <a:latin typeface="Dubai Light" panose="020B0604020202020204" pitchFamily="34" charset="-78"/>
                <a:cs typeface="Dubai Light" panose="020B0604020202020204" pitchFamily="34" charset="-78"/>
              </a:rPr>
              <a:t>Town of Eatonville</a:t>
            </a:r>
          </a:p>
          <a:p>
            <a:pPr marL="1371600" lvl="2" indent="-457200">
              <a:spcBef>
                <a:spcPts val="600"/>
              </a:spcBef>
              <a:spcAft>
                <a:spcPts val="600"/>
              </a:spcAft>
              <a:buClr>
                <a:srgbClr val="96AD81"/>
              </a:buClr>
              <a:buFont typeface="Arial" panose="020B0604020202020204" pitchFamily="34" charset="0"/>
              <a:buChar char="•"/>
            </a:pPr>
            <a:r>
              <a:rPr lang="en-US" sz="2800" dirty="0">
                <a:latin typeface="Dubai Light" panose="020B0604020202020204" pitchFamily="34" charset="-78"/>
                <a:cs typeface="Dubai Light" panose="020B0604020202020204" pitchFamily="34" charset="-78"/>
              </a:rPr>
              <a:t>Thurston PUD</a:t>
            </a:r>
          </a:p>
          <a:p>
            <a:pPr marL="1371600" lvl="2" indent="-457200">
              <a:spcBef>
                <a:spcPts val="600"/>
              </a:spcBef>
              <a:spcAft>
                <a:spcPts val="600"/>
              </a:spcAft>
              <a:buClr>
                <a:srgbClr val="96AD81"/>
              </a:buClr>
              <a:buFont typeface="Arial" panose="020B0604020202020204" pitchFamily="34" charset="0"/>
              <a:buChar char="•"/>
            </a:pPr>
            <a:r>
              <a:rPr lang="en-US" sz="2800" dirty="0">
                <a:latin typeface="Dubai Light" panose="020B0604020202020204" pitchFamily="34" charset="-78"/>
                <a:cs typeface="Dubai Light" panose="020B0604020202020204" pitchFamily="34" charset="-78"/>
              </a:rPr>
              <a:t>WDFW, WA Dept of Ag, Ecology</a:t>
            </a:r>
          </a:p>
          <a:p>
            <a:pPr marL="1371600" lvl="2" indent="-457200">
              <a:spcBef>
                <a:spcPts val="600"/>
              </a:spcBef>
              <a:spcAft>
                <a:spcPts val="600"/>
              </a:spcAft>
              <a:buClr>
                <a:srgbClr val="96AD81"/>
              </a:buClr>
              <a:buFont typeface="Arial" panose="020B0604020202020204" pitchFamily="34" charset="0"/>
              <a:buChar char="•"/>
            </a:pPr>
            <a:r>
              <a:rPr lang="en-US" sz="2800" dirty="0">
                <a:latin typeface="Dubai Light" panose="020B0604020202020204" pitchFamily="34" charset="-78"/>
                <a:cs typeface="Dubai Light" panose="020B0604020202020204" pitchFamily="34" charset="-78"/>
              </a:rPr>
              <a:t>Nisqually River Council Citizens Advisory Committee</a:t>
            </a:r>
          </a:p>
        </p:txBody>
      </p:sp>
      <p:pic>
        <p:nvPicPr>
          <p:cNvPr id="8" name="Picture 7" descr="decorative">
            <a:extLst>
              <a:ext uri="{FF2B5EF4-FFF2-40B4-BE49-F238E27FC236}">
                <a16:creationId xmlns:a16="http://schemas.microsoft.com/office/drawing/2014/main" id="{EEEC3920-6D7D-40B3-885E-0BA438DCB4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8400" y="18616"/>
            <a:ext cx="2133600" cy="800100"/>
          </a:xfrm>
          <a:prstGeom prst="rect">
            <a:avLst/>
          </a:prstGeom>
        </p:spPr>
      </p:pic>
      <p:sp>
        <p:nvSpPr>
          <p:cNvPr id="2" name="Title 1" hidden="1"/>
          <p:cNvSpPr>
            <a:spLocks noGrp="1"/>
          </p:cNvSpPr>
          <p:nvPr>
            <p:ph type="title"/>
          </p:nvPr>
        </p:nvSpPr>
        <p:spPr/>
        <p:txBody>
          <a:bodyPr/>
          <a:lstStyle/>
          <a:p>
            <a:r>
              <a:rPr lang="en-US" dirty="0" smtClean="0"/>
              <a:t>Planning Unit Members</a:t>
            </a:r>
            <a:endParaRPr lang="en-US" dirty="0"/>
          </a:p>
        </p:txBody>
      </p:sp>
    </p:spTree>
    <p:extLst>
      <p:ext uri="{BB962C8B-B14F-4D97-AF65-F5344CB8AC3E}">
        <p14:creationId xmlns:p14="http://schemas.microsoft.com/office/powerpoint/2010/main" val="116004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WRIA 11 – Basic Steps to Implementing RCW 90.94.020</a:t>
            </a:r>
          </a:p>
        </p:txBody>
      </p:sp>
      <p:sp>
        <p:nvSpPr>
          <p:cNvPr id="4" name="TextBox 3">
            <a:extLst>
              <a:ext uri="{FF2B5EF4-FFF2-40B4-BE49-F238E27FC236}">
                <a16:creationId xmlns:a16="http://schemas.microsoft.com/office/drawing/2014/main" id="{9907F508-8547-E647-86D8-8D980A4A9278}"/>
              </a:ext>
            </a:extLst>
          </p:cNvPr>
          <p:cNvSpPr txBox="1"/>
          <p:nvPr/>
        </p:nvSpPr>
        <p:spPr>
          <a:xfrm>
            <a:off x="7315200" y="1047669"/>
            <a:ext cx="4575201" cy="5355312"/>
          </a:xfrm>
          <a:prstGeom prst="rect">
            <a:avLst/>
          </a:prstGeom>
          <a:noFill/>
        </p:spPr>
        <p:txBody>
          <a:bodyPr wrap="square" rtlCol="0">
            <a:spAutoFit/>
          </a:bodyPr>
          <a:lstStyle/>
          <a:p>
            <a:pPr marL="285750" indent="-285750">
              <a:buFont typeface="Wingdings" pitchFamily="2" charset="2"/>
              <a:buChar char="v"/>
            </a:pPr>
            <a:r>
              <a:rPr lang="en-US" dirty="0"/>
              <a:t>“Characterize and quantify potential impacts to instream resources from the proposed 20-year new domestic permit-exempt water use at a scale that allows meaningful determinations of whether proposed offsets will be in-time and/or in the same sub-basin.”</a:t>
            </a:r>
          </a:p>
          <a:p>
            <a:pPr marL="285750" indent="-285750">
              <a:buFont typeface="Wingdings" pitchFamily="2" charset="2"/>
              <a:buChar char="v"/>
            </a:pPr>
            <a:endParaRPr lang="en-US" dirty="0"/>
          </a:p>
          <a:p>
            <a:pPr marL="285750" indent="-285750">
              <a:buFont typeface="Wingdings" pitchFamily="2" charset="2"/>
              <a:buChar char="v"/>
            </a:pPr>
            <a:r>
              <a:rPr lang="en-US" dirty="0"/>
              <a:t>“Suitably sized sub-basins”</a:t>
            </a:r>
          </a:p>
          <a:p>
            <a:endParaRPr lang="en-US" dirty="0"/>
          </a:p>
          <a:p>
            <a:pPr marL="285750" indent="-285750">
              <a:buFont typeface="Wingdings" pitchFamily="2" charset="2"/>
              <a:buChar char="v"/>
            </a:pPr>
            <a:r>
              <a:rPr lang="en-US" dirty="0"/>
              <a:t>If available, estimates of:</a:t>
            </a:r>
          </a:p>
          <a:p>
            <a:pPr lvl="1"/>
            <a:r>
              <a:rPr lang="en-US" dirty="0"/>
              <a:t>-Timing of impacts</a:t>
            </a:r>
          </a:p>
          <a:p>
            <a:pPr lvl="1"/>
            <a:r>
              <a:rPr lang="en-US" dirty="0"/>
              <a:t>-Proportion of flow impacted</a:t>
            </a:r>
          </a:p>
          <a:p>
            <a:endParaRPr lang="en-US" dirty="0"/>
          </a:p>
          <a:p>
            <a:pPr marL="285750" indent="-285750">
              <a:buFont typeface="Wingdings" pitchFamily="2" charset="2"/>
              <a:buChar char="v"/>
            </a:pPr>
            <a:r>
              <a:rPr lang="en-US" dirty="0"/>
              <a:t>“Anticipated benefits to instream resources from actions [projects and policies] designed to restore streamflow will offset and exceed projected impacts from new water use”</a:t>
            </a:r>
            <a:endParaRPr lang="en-US" sz="2400" dirty="0">
              <a:latin typeface="Dubai Light" panose="020B0303030403030204" pitchFamily="34" charset="-78"/>
              <a:cs typeface="Dubai Light" panose="020B0303030403030204" pitchFamily="34" charset="-78"/>
            </a:endParaRPr>
          </a:p>
        </p:txBody>
      </p:sp>
      <p:sp>
        <p:nvSpPr>
          <p:cNvPr id="7" name="Title 1">
            <a:extLst>
              <a:ext uri="{FF2B5EF4-FFF2-40B4-BE49-F238E27FC236}">
                <a16:creationId xmlns:a16="http://schemas.microsoft.com/office/drawing/2014/main" id="{2BA404E3-5428-AE4D-B73C-B2C194A9AAA0}"/>
              </a:ext>
            </a:extLst>
          </p:cNvPr>
          <p:cNvSpPr>
            <a:spLocks noGrp="1"/>
          </p:cNvSpPr>
          <p:nvPr>
            <p:ph type="title"/>
          </p:nvPr>
        </p:nvSpPr>
        <p:spPr>
          <a:xfrm>
            <a:off x="804531" y="1047669"/>
            <a:ext cx="3833906" cy="2907643"/>
          </a:xfrm>
        </p:spPr>
        <p:txBody>
          <a:bodyPr>
            <a:normAutofit/>
          </a:bodyPr>
          <a:lstStyle/>
          <a:p>
            <a:pPr algn="r"/>
            <a:r>
              <a:rPr lang="en-US" sz="3200" dirty="0">
                <a:latin typeface="Dubai Light" panose="020B0604020202020204" pitchFamily="34" charset="-78"/>
                <a:ea typeface="+mn-ea"/>
                <a:cs typeface="Dubai Light" panose="020B0604020202020204" pitchFamily="34" charset="-78"/>
              </a:rPr>
              <a:t>Interim Guidance for Determining Net Ecological Benefit </a:t>
            </a:r>
            <a:br>
              <a:rPr lang="en-US" sz="3200" dirty="0">
                <a:latin typeface="Dubai Light" panose="020B0604020202020204" pitchFamily="34" charset="-78"/>
                <a:ea typeface="+mn-ea"/>
                <a:cs typeface="Dubai Light" panose="020B0604020202020204" pitchFamily="34" charset="-78"/>
              </a:rPr>
            </a:br>
            <a:r>
              <a:rPr lang="en-US" sz="3200" dirty="0">
                <a:latin typeface="Dubai Light" panose="020B0604020202020204" pitchFamily="34" charset="-78"/>
                <a:ea typeface="+mn-ea"/>
                <a:cs typeface="Dubai Light" panose="020B0604020202020204" pitchFamily="34" charset="-78"/>
              </a:rPr>
              <a:t/>
            </a:r>
            <a:br>
              <a:rPr lang="en-US" sz="3200" dirty="0">
                <a:latin typeface="Dubai Light" panose="020B0604020202020204" pitchFamily="34" charset="-78"/>
                <a:ea typeface="+mn-ea"/>
                <a:cs typeface="Dubai Light" panose="020B0604020202020204" pitchFamily="34" charset="-78"/>
              </a:rPr>
            </a:br>
            <a:r>
              <a:rPr lang="en-US" sz="3200" dirty="0" err="1">
                <a:latin typeface="Dubai Light" panose="020B0604020202020204" pitchFamily="34" charset="-78"/>
                <a:ea typeface="+mn-ea"/>
                <a:cs typeface="Dubai Light" panose="020B0604020202020204" pitchFamily="34" charset="-78"/>
              </a:rPr>
              <a:t>Dept</a:t>
            </a:r>
            <a:r>
              <a:rPr lang="en-US" sz="3200" dirty="0">
                <a:latin typeface="Dubai Light" panose="020B0604020202020204" pitchFamily="34" charset="-78"/>
                <a:ea typeface="+mn-ea"/>
                <a:cs typeface="Dubai Light" panose="020B0604020202020204" pitchFamily="34" charset="-78"/>
              </a:rPr>
              <a:t> of Ecology </a:t>
            </a:r>
            <a:br>
              <a:rPr lang="en-US" sz="3200" dirty="0">
                <a:latin typeface="Dubai Light" panose="020B0604020202020204" pitchFamily="34" charset="-78"/>
                <a:ea typeface="+mn-ea"/>
                <a:cs typeface="Dubai Light" panose="020B0604020202020204" pitchFamily="34" charset="-78"/>
              </a:rPr>
            </a:br>
            <a:r>
              <a:rPr lang="en-US" sz="3200" dirty="0">
                <a:latin typeface="Dubai Light" panose="020B0604020202020204" pitchFamily="34" charset="-78"/>
                <a:ea typeface="+mn-ea"/>
                <a:cs typeface="Dubai Light" panose="020B0604020202020204" pitchFamily="34" charset="-78"/>
              </a:rPr>
              <a:t>June 2018</a:t>
            </a:r>
          </a:p>
        </p:txBody>
      </p:sp>
      <p:pic>
        <p:nvPicPr>
          <p:cNvPr id="9" name="Picture 8" descr="Salmon">
            <a:extLst>
              <a:ext uri="{FF2B5EF4-FFF2-40B4-BE49-F238E27FC236}">
                <a16:creationId xmlns:a16="http://schemas.microsoft.com/office/drawing/2014/main" id="{3DD80F23-EE93-B246-A3D9-DF4A08915B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27722"/>
            <a:ext cx="4423144" cy="3030278"/>
          </a:xfrm>
          <a:prstGeom prst="rect">
            <a:avLst/>
          </a:prstGeom>
        </p:spPr>
      </p:pic>
    </p:spTree>
    <p:extLst>
      <p:ext uri="{BB962C8B-B14F-4D97-AF65-F5344CB8AC3E}">
        <p14:creationId xmlns:p14="http://schemas.microsoft.com/office/powerpoint/2010/main" val="283436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effectLst>
                  <a:outerShdw blurRad="38100" dist="38100" dir="2700000" algn="tl">
                    <a:srgbClr val="000000">
                      <a:alpha val="43137"/>
                    </a:srgbClr>
                  </a:outerShdw>
                </a:effectLst>
                <a:latin typeface="+mn-lt"/>
                <a:ea typeface="+mn-ea"/>
                <a:cs typeface="+mn-cs"/>
              </a:rPr>
              <a:t>Basic Steps to Implementing RCW 90.94.020</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556780" y="1728153"/>
            <a:ext cx="11078440" cy="5447645"/>
          </a:xfrm>
          <a:prstGeom prst="rect">
            <a:avLst/>
          </a:prstGeom>
          <a:noFill/>
        </p:spPr>
        <p:txBody>
          <a:bodyPr wrap="square" rtlCol="0">
            <a:spAutoFit/>
          </a:bodyPr>
          <a:lstStyle/>
          <a:p>
            <a:pPr marL="914400" lvl="1" indent="-457200">
              <a:spcBef>
                <a:spcPts val="600"/>
              </a:spcBef>
              <a:spcAft>
                <a:spcPts val="600"/>
              </a:spcAft>
              <a:buFont typeface="+mj-lt"/>
              <a:buAutoNum type="arabicPeriod"/>
            </a:pPr>
            <a:r>
              <a:rPr lang="en-US" sz="3200" dirty="0">
                <a:latin typeface="Dubai Light" panose="020B0303030403030204" pitchFamily="34" charset="-78"/>
                <a:cs typeface="Dubai Light" panose="020B0303030403030204" pitchFamily="34" charset="-78"/>
              </a:rPr>
              <a:t>Define and Delineate Appropriately Sized Sub-basins</a:t>
            </a:r>
          </a:p>
          <a:p>
            <a:pPr marL="914400" lvl="1" indent="-457200">
              <a:spcBef>
                <a:spcPts val="600"/>
              </a:spcBef>
              <a:spcAft>
                <a:spcPts val="600"/>
              </a:spcAft>
              <a:buFont typeface="+mj-lt"/>
              <a:buAutoNum type="arabicPeriod"/>
            </a:pPr>
            <a:r>
              <a:rPr lang="en-US" sz="3200" dirty="0">
                <a:latin typeface="Dubai Light" panose="020B0303030403030204" pitchFamily="34" charset="-78"/>
                <a:cs typeface="Dubai Light" panose="020B0303030403030204" pitchFamily="34" charset="-78"/>
              </a:rPr>
              <a:t>Estimate 20-Year Population Growth and New Dwelling Units</a:t>
            </a:r>
          </a:p>
          <a:p>
            <a:pPr marL="914400" lvl="1" indent="-457200">
              <a:spcBef>
                <a:spcPts val="600"/>
              </a:spcBef>
              <a:spcAft>
                <a:spcPts val="600"/>
              </a:spcAft>
              <a:buFont typeface="+mj-lt"/>
              <a:buAutoNum type="arabicPeriod"/>
            </a:pPr>
            <a:r>
              <a:rPr lang="en-US" altLang="en-US" sz="3200" dirty="0">
                <a:latin typeface="Dubai Light" panose="020B0303030403030204" pitchFamily="34" charset="-78"/>
                <a:cs typeface="Dubai Light" panose="020B0303030403030204" pitchFamily="34" charset="-78"/>
              </a:rPr>
              <a:t>Calculate New Domestic Permit-Exempt </a:t>
            </a:r>
            <a:r>
              <a:rPr lang="en-US" altLang="en-US" sz="3200" u="sng" dirty="0">
                <a:latin typeface="Dubai Light" panose="020B0303030403030204" pitchFamily="34" charset="-78"/>
                <a:cs typeface="Dubai Light" panose="020B0303030403030204" pitchFamily="34" charset="-78"/>
              </a:rPr>
              <a:t>Connections</a:t>
            </a:r>
          </a:p>
          <a:p>
            <a:pPr marL="914400" lvl="1" indent="-457200">
              <a:spcBef>
                <a:spcPts val="600"/>
              </a:spcBef>
              <a:spcAft>
                <a:spcPts val="600"/>
              </a:spcAft>
              <a:buFont typeface="+mj-lt"/>
              <a:buAutoNum type="arabicPeriod"/>
            </a:pPr>
            <a:r>
              <a:rPr lang="en-US" altLang="en-US" sz="3200" dirty="0">
                <a:latin typeface="Dubai Light" panose="020B0303030403030204" pitchFamily="34" charset="-78"/>
                <a:cs typeface="Dubai Light" panose="020B0303030403030204" pitchFamily="34" charset="-78"/>
              </a:rPr>
              <a:t>Estimate Consumptive Use (3 methods)</a:t>
            </a:r>
          </a:p>
          <a:p>
            <a:pPr marL="914400" lvl="1" indent="-457200">
              <a:spcBef>
                <a:spcPts val="600"/>
              </a:spcBef>
              <a:spcAft>
                <a:spcPts val="600"/>
              </a:spcAft>
              <a:buFont typeface="+mj-lt"/>
              <a:buAutoNum type="arabicPeriod"/>
            </a:pPr>
            <a:r>
              <a:rPr lang="en-US" altLang="en-US" sz="3200" dirty="0">
                <a:latin typeface="Dubai Light" panose="020B0303030403030204" pitchFamily="34" charset="-78"/>
                <a:cs typeface="Dubai Light" panose="020B0303030403030204" pitchFamily="34" charset="-78"/>
              </a:rPr>
              <a:t>Identify Projects and Actions to Offset 20 years of Consumptive Use </a:t>
            </a:r>
          </a:p>
          <a:p>
            <a:pPr marL="914400" lvl="1" indent="-457200">
              <a:spcBef>
                <a:spcPts val="600"/>
              </a:spcBef>
              <a:spcAft>
                <a:spcPts val="600"/>
              </a:spcAft>
              <a:buFont typeface="+mj-lt"/>
              <a:buAutoNum type="arabicPeriod"/>
            </a:pPr>
            <a:r>
              <a:rPr lang="en-US" sz="3200" dirty="0">
                <a:latin typeface="Dubai Light" panose="020B0303030403030204" pitchFamily="34" charset="-78"/>
                <a:cs typeface="Dubai Light" panose="020B0303030403030204" pitchFamily="34" charset="-78"/>
              </a:rPr>
              <a:t>Quantify/Develop Projects and Actions as Offsets</a:t>
            </a:r>
            <a:endParaRPr lang="en-US" altLang="en-US" sz="3200" dirty="0">
              <a:latin typeface="Dubai Light" panose="020B0303030403030204" pitchFamily="34" charset="-78"/>
              <a:cs typeface="Dubai Light" panose="020B0303030403030204" pitchFamily="34" charset="-78"/>
            </a:endParaRPr>
          </a:p>
          <a:p>
            <a:pPr lvl="1">
              <a:spcBef>
                <a:spcPts val="600"/>
              </a:spcBef>
              <a:spcAft>
                <a:spcPts val="600"/>
              </a:spcAft>
            </a:pPr>
            <a:r>
              <a:rPr lang="en-US" sz="3200" dirty="0">
                <a:latin typeface="Dubai Light" panose="020B0303030403030204" pitchFamily="34" charset="-78"/>
                <a:cs typeface="Dubai Light" panose="020B0303030403030204" pitchFamily="34" charset="-78"/>
              </a:rPr>
              <a:t/>
            </a:r>
            <a:br>
              <a:rPr lang="en-US" sz="3200" dirty="0">
                <a:latin typeface="Dubai Light" panose="020B0303030403030204" pitchFamily="34" charset="-78"/>
                <a:cs typeface="Dubai Light" panose="020B0303030403030204" pitchFamily="34" charset="-78"/>
              </a:rPr>
            </a:br>
            <a:endParaRPr lang="en-US" sz="3200" dirty="0">
              <a:latin typeface="Dubai Light" panose="020B0303030403030204" pitchFamily="34" charset="-78"/>
              <a:cs typeface="Dubai Light" panose="020B0303030403030204" pitchFamily="34" charset="-78"/>
            </a:endParaRPr>
          </a:p>
        </p:txBody>
      </p:sp>
      <p:sp>
        <p:nvSpPr>
          <p:cNvPr id="2" name="Title 1" hidden="1"/>
          <p:cNvSpPr>
            <a:spLocks noGrp="1"/>
          </p:cNvSpPr>
          <p:nvPr>
            <p:ph type="title"/>
          </p:nvPr>
        </p:nvSpPr>
        <p:spPr/>
        <p:txBody>
          <a:bodyPr/>
          <a:lstStyle/>
          <a:p>
            <a:r>
              <a:rPr lang="en-US" dirty="0" smtClean="0"/>
              <a:t>Basic Steps to Implementing RCW 90.94.020</a:t>
            </a:r>
            <a:endParaRPr lang="en-US" dirty="0"/>
          </a:p>
        </p:txBody>
      </p:sp>
    </p:spTree>
    <p:extLst>
      <p:ext uri="{BB962C8B-B14F-4D97-AF65-F5344CB8AC3E}">
        <p14:creationId xmlns:p14="http://schemas.microsoft.com/office/powerpoint/2010/main" val="101899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122625-C0D0-4208-A54B-B2E209129086}"/>
              </a:ext>
            </a:extLst>
          </p:cNvPr>
          <p:cNvSpPr txBox="1">
            <a:spLocks/>
          </p:cNvSpPr>
          <p:nvPr/>
        </p:nvSpPr>
        <p:spPr>
          <a:xfrm>
            <a:off x="0" y="0"/>
            <a:ext cx="12192000" cy="705263"/>
          </a:xfrm>
          <a:prstGeom prst="rect">
            <a:avLst/>
          </a:prstGeom>
          <a:solidFill>
            <a:srgbClr val="96AD81">
              <a:alpha val="87843"/>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1"/>
                </a:solidFill>
              </a:rPr>
              <a:t> </a:t>
            </a:r>
            <a:r>
              <a:rPr lang="en-US" sz="3600" b="1" dirty="0">
                <a:solidFill>
                  <a:schemeClr val="bg1"/>
                </a:solidFill>
                <a:effectLst>
                  <a:outerShdw blurRad="38100" dist="38100" dir="2700000" algn="tl">
                    <a:srgbClr val="000000">
                      <a:alpha val="43137"/>
                    </a:srgbClr>
                  </a:outerShdw>
                </a:effectLst>
                <a:latin typeface="+mn-lt"/>
                <a:ea typeface="+mn-ea"/>
                <a:cs typeface="+mn-cs"/>
              </a:rPr>
              <a:t>Basic Steps to Implementing RCW 90.94.020</a:t>
            </a:r>
          </a:p>
        </p:txBody>
      </p:sp>
      <p:pic>
        <p:nvPicPr>
          <p:cNvPr id="5" name="Picture 4" descr="decorative">
            <a:extLst>
              <a:ext uri="{FF2B5EF4-FFF2-40B4-BE49-F238E27FC236}">
                <a16:creationId xmlns:a16="http://schemas.microsoft.com/office/drawing/2014/main" id="{1A07C8F5-E1F6-4D9D-85E9-99077A4C9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7458" y="19462"/>
            <a:ext cx="1828803" cy="685801"/>
          </a:xfrm>
          <a:prstGeom prst="rect">
            <a:avLst/>
          </a:prstGeom>
        </p:spPr>
      </p:pic>
      <p:sp>
        <p:nvSpPr>
          <p:cNvPr id="7" name="TextBox 6">
            <a:extLst>
              <a:ext uri="{FF2B5EF4-FFF2-40B4-BE49-F238E27FC236}">
                <a16:creationId xmlns:a16="http://schemas.microsoft.com/office/drawing/2014/main" id="{3844471D-3263-405E-A15B-FBD4820DA18E}"/>
              </a:ext>
            </a:extLst>
          </p:cNvPr>
          <p:cNvSpPr txBox="1"/>
          <p:nvPr/>
        </p:nvSpPr>
        <p:spPr>
          <a:xfrm>
            <a:off x="556779" y="1431705"/>
            <a:ext cx="11199791" cy="4955203"/>
          </a:xfrm>
          <a:prstGeom prst="rect">
            <a:avLst/>
          </a:prstGeom>
          <a:noFill/>
        </p:spPr>
        <p:txBody>
          <a:bodyPr wrap="square" rtlCol="0">
            <a:spAutoFit/>
          </a:bodyPr>
          <a:lstStyle/>
          <a:p>
            <a:pPr marL="914400" lvl="1" indent="-457200">
              <a:spcBef>
                <a:spcPts val="600"/>
              </a:spcBef>
              <a:spcAft>
                <a:spcPts val="600"/>
              </a:spcAft>
              <a:buFont typeface="+mj-lt"/>
              <a:buAutoNum type="arabicPeriod"/>
            </a:pPr>
            <a:r>
              <a:rPr lang="en-US" sz="3200" dirty="0">
                <a:latin typeface="Dubai Light" panose="020B0303030403030204" pitchFamily="34" charset="-78"/>
                <a:cs typeface="Dubai Light" panose="020B0303030403030204" pitchFamily="34" charset="-78"/>
              </a:rPr>
              <a:t>Define and Delineate Appropriately Sized Sub-basins</a:t>
            </a:r>
          </a:p>
          <a:p>
            <a:pPr marL="914400" lvl="1" indent="-457200">
              <a:spcBef>
                <a:spcPts val="600"/>
              </a:spcBef>
              <a:spcAft>
                <a:spcPts val="600"/>
              </a:spcAft>
              <a:buFont typeface="+mj-lt"/>
              <a:buAutoNum type="arabicPeriod"/>
            </a:pPr>
            <a:r>
              <a:rPr lang="en-US" sz="3200" dirty="0">
                <a:latin typeface="Dubai Light" panose="020B0303030403030204" pitchFamily="34" charset="-78"/>
                <a:cs typeface="Dubai Light" panose="020B0303030403030204" pitchFamily="34" charset="-78"/>
              </a:rPr>
              <a:t>Estimate 20-Year Population Growth and New Dwelling Units</a:t>
            </a:r>
          </a:p>
          <a:p>
            <a:pPr marL="914400" lvl="1" indent="-457200">
              <a:spcBef>
                <a:spcPts val="600"/>
              </a:spcBef>
              <a:spcAft>
                <a:spcPts val="600"/>
              </a:spcAft>
              <a:buFont typeface="+mj-lt"/>
              <a:buAutoNum type="arabicPeriod"/>
            </a:pPr>
            <a:r>
              <a:rPr lang="en-US" altLang="en-US" sz="3200" dirty="0">
                <a:latin typeface="Dubai Light" panose="020B0303030403030204" pitchFamily="34" charset="-78"/>
                <a:cs typeface="Dubai Light" panose="020B0303030403030204" pitchFamily="34" charset="-78"/>
              </a:rPr>
              <a:t>Calculate New Domestic Permit-Exempt </a:t>
            </a:r>
            <a:r>
              <a:rPr lang="en-US" altLang="en-US" sz="3200" u="sng" dirty="0">
                <a:latin typeface="Dubai Light" panose="020B0303030403030204" pitchFamily="34" charset="-78"/>
                <a:cs typeface="Dubai Light" panose="020B0303030403030204" pitchFamily="34" charset="-78"/>
              </a:rPr>
              <a:t>Connections</a:t>
            </a:r>
          </a:p>
          <a:p>
            <a:pPr marL="914400" lvl="1" indent="-457200">
              <a:spcBef>
                <a:spcPts val="600"/>
              </a:spcBef>
              <a:spcAft>
                <a:spcPts val="600"/>
              </a:spcAft>
              <a:buFont typeface="+mj-lt"/>
              <a:buAutoNum type="arabicPeriod"/>
            </a:pPr>
            <a:r>
              <a:rPr lang="en-US" altLang="en-US" sz="3200" dirty="0">
                <a:latin typeface="Dubai Light" panose="020B0303030403030204" pitchFamily="34" charset="-78"/>
                <a:cs typeface="Dubai Light" panose="020B0303030403030204" pitchFamily="34" charset="-78"/>
              </a:rPr>
              <a:t>Estimate Consumptive Use (3 methods)</a:t>
            </a:r>
          </a:p>
          <a:p>
            <a:pPr marL="914400" lvl="1" indent="-457200">
              <a:spcBef>
                <a:spcPts val="600"/>
              </a:spcBef>
              <a:spcAft>
                <a:spcPts val="600"/>
              </a:spcAft>
              <a:buFont typeface="+mj-lt"/>
              <a:buAutoNum type="arabicPeriod"/>
            </a:pPr>
            <a:endParaRPr lang="en-US" altLang="en-US" sz="3200" dirty="0">
              <a:latin typeface="Dubai Light" panose="020B0303030403030204" pitchFamily="34" charset="-78"/>
              <a:cs typeface="Dubai Light" panose="020B0303030403030204" pitchFamily="34" charset="-78"/>
            </a:endParaRPr>
          </a:p>
          <a:p>
            <a:pPr marL="914400" lvl="1" indent="-457200">
              <a:spcBef>
                <a:spcPts val="600"/>
              </a:spcBef>
              <a:spcAft>
                <a:spcPts val="600"/>
              </a:spcAft>
              <a:buFont typeface="+mj-lt"/>
              <a:buAutoNum type="arabicPeriod"/>
            </a:pPr>
            <a:r>
              <a:rPr lang="en-US" altLang="en-US" sz="3200" b="1" dirty="0">
                <a:solidFill>
                  <a:srgbClr val="C00000"/>
                </a:solidFill>
                <a:latin typeface="Dubai Light" panose="020B0303030403030204" pitchFamily="34" charset="-78"/>
                <a:cs typeface="Dubai Light" panose="020B0303030403030204" pitchFamily="34" charset="-78"/>
              </a:rPr>
              <a:t>Identify Projects and Actions to Offset 20 years of Consumptive Use </a:t>
            </a:r>
          </a:p>
          <a:p>
            <a:pPr marL="914400" lvl="1" indent="-457200">
              <a:spcBef>
                <a:spcPts val="600"/>
              </a:spcBef>
              <a:spcAft>
                <a:spcPts val="600"/>
              </a:spcAft>
              <a:buFont typeface="+mj-lt"/>
              <a:buAutoNum type="arabicPeriod"/>
            </a:pPr>
            <a:r>
              <a:rPr lang="en-US" sz="3200" b="1" dirty="0">
                <a:solidFill>
                  <a:srgbClr val="C00000"/>
                </a:solidFill>
                <a:latin typeface="Dubai Light" panose="020B0303030403030204" pitchFamily="34" charset="-78"/>
                <a:cs typeface="Dubai Light" panose="020B0303030403030204" pitchFamily="34" charset="-78"/>
              </a:rPr>
              <a:t>Quantify/Develop Projects and Actions as Offsets</a:t>
            </a:r>
            <a:endParaRPr lang="en-US" sz="3200" b="1" dirty="0">
              <a:latin typeface="Dubai Light" panose="020B0303030403030204" pitchFamily="34" charset="-78"/>
              <a:cs typeface="Dubai Light" panose="020B0303030403030204" pitchFamily="34" charset="-78"/>
            </a:endParaRPr>
          </a:p>
        </p:txBody>
      </p:sp>
      <p:cxnSp>
        <p:nvCxnSpPr>
          <p:cNvPr id="3" name="Straight Connector 2" descr="decorative">
            <a:extLst>
              <a:ext uri="{FF2B5EF4-FFF2-40B4-BE49-F238E27FC236}">
                <a16:creationId xmlns:a16="http://schemas.microsoft.com/office/drawing/2014/main" id="{2D645BE5-74CD-D448-B5B2-F89D8CBA2133}"/>
              </a:ext>
            </a:extLst>
          </p:cNvPr>
          <p:cNvCxnSpPr/>
          <p:nvPr/>
        </p:nvCxnSpPr>
        <p:spPr>
          <a:xfrm>
            <a:off x="839755" y="4478694"/>
            <a:ext cx="1052493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hidden="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Basic Steps to Implementing RCW 90.94.020</a:t>
            </a:r>
            <a:br>
              <a:rPr lang="en-US" b="1"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2070565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7ED565BBD1434694F55D60D1AC51F4" ma:contentTypeVersion="4" ma:contentTypeDescription="Create a new document." ma:contentTypeScope="" ma:versionID="0f623f3f0475d3a42ce59baeabfb01e1">
  <xsd:schema xmlns:xsd="http://www.w3.org/2001/XMLSchema" xmlns:xs="http://www.w3.org/2001/XMLSchema" xmlns:p="http://schemas.microsoft.com/office/2006/metadata/properties" xmlns:ns2="81b753b0-5f84-4476-b087-97d9c3e0d4e3" xmlns:ns3="fa9a4940-7a8b-4399-b0b9-597dee2fdc40" targetNamespace="http://schemas.microsoft.com/office/2006/metadata/properties" ma:root="true" ma:fieldsID="bf5d9fa9873f79032b7be0a3e29dfab9" ns2:_="" ns3:_="">
    <xsd:import namespace="81b753b0-5f84-4476-b087-97d9c3e0d4e3"/>
    <xsd:import namespace="fa9a4940-7a8b-4399-b0b9-597dee2fdc40"/>
    <xsd:element name="properties">
      <xsd:complexType>
        <xsd:sequence>
          <xsd:element name="documentManagement">
            <xsd:complexType>
              <xsd:all>
                <xsd:element ref="ns2:WRIA" minOccurs="0"/>
                <xsd:element ref="ns2:Accessibility" minOccurs="0"/>
                <xsd:element ref="ns2:EZview"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753b0-5f84-4476-b087-97d9c3e0d4e3" elementFormDefault="qualified">
    <xsd:import namespace="http://schemas.microsoft.com/office/2006/documentManagement/types"/>
    <xsd:import namespace="http://schemas.microsoft.com/office/infopath/2007/PartnerControls"/>
    <xsd:element name="WRIA" ma:index="8" nillable="true" ma:displayName="WRIA" ma:default="7" ma:description="Committee's WRIA" ma:internalName="WRIA" ma:requiredMultiChoice="true">
      <xsd:complexType>
        <xsd:complexContent>
          <xsd:extension base="dms:MultiChoice">
            <xsd:sequence>
              <xsd:element name="Value" maxOccurs="unbounded" minOccurs="0" nillable="true">
                <xsd:simpleType>
                  <xsd:restriction base="dms:Choice">
                    <xsd:enumeration value="7"/>
                    <xsd:enumeration value="8"/>
                    <xsd:enumeration value="9"/>
                    <xsd:enumeration value="10"/>
                    <xsd:enumeration value="12"/>
                    <xsd:enumeration value="13"/>
                    <xsd:enumeration value="14"/>
                    <xsd:enumeration value="15"/>
                  </xsd:restriction>
                </xsd:simpleType>
              </xsd:element>
            </xsd:sequence>
          </xsd:extension>
        </xsd:complexContent>
      </xsd:complexType>
    </xsd:element>
    <xsd:element name="Accessibility" ma:index="9" nillable="true" ma:displayName="Accessibility" ma:default="Needs review" ma:description="Status of Accessibility check." ma:format="Dropdown" ma:internalName="Accessibility">
      <xsd:simpleType>
        <xsd:restriction base="dms:Choice">
          <xsd:enumeration value="Sent Back to Planner"/>
          <xsd:enumeration value="Needs review"/>
          <xsd:enumeration value="In Progress"/>
          <xsd:enumeration value="Completed"/>
        </xsd:restriction>
      </xsd:simpleType>
    </xsd:element>
    <xsd:element name="EZview" ma:index="10" nillable="true" ma:displayName="EZview" ma:default="Needs to be posted" ma:description="Status of document on EZview." ma:format="Dropdown" ma:internalName="EZview">
      <xsd:simpleType>
        <xsd:restriction base="dms:Choice">
          <xsd:enumeration value="Needs to be posted"/>
          <xsd:enumeration value="Pending review"/>
          <xsd:enumeration value="Posted"/>
          <xsd:enumeration value="Removed"/>
        </xsd:restriction>
      </xsd:simpleType>
    </xsd:element>
  </xsd:schema>
  <xsd:schema xmlns:xsd="http://www.w3.org/2001/XMLSchema" xmlns:xs="http://www.w3.org/2001/XMLSchema" xmlns:dms="http://schemas.microsoft.com/office/2006/documentManagement/types" xmlns:pc="http://schemas.microsoft.com/office/infopath/2007/PartnerControls" targetNamespace="fa9a4940-7a8b-4399-b0b9-597dee2fdc4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Zview xmlns="81b753b0-5f84-4476-b087-97d9c3e0d4e3">Needs to be posted</EZview>
    <WRIA xmlns="81b753b0-5f84-4476-b087-97d9c3e0d4e3">
      <Value>7</Value>
    </WRIA>
    <Accessibility xmlns="81b753b0-5f84-4476-b087-97d9c3e0d4e3">Needs review</Accessibility>
  </documentManagement>
</p:properties>
</file>

<file path=customXml/itemProps1.xml><?xml version="1.0" encoding="utf-8"?>
<ds:datastoreItem xmlns:ds="http://schemas.openxmlformats.org/officeDocument/2006/customXml" ds:itemID="{7BF2A848-58F7-40F3-83BD-8259F1CD2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b753b0-5f84-4476-b087-97d9c3e0d4e3"/>
    <ds:schemaRef ds:uri="fa9a4940-7a8b-4399-b0b9-597dee2fdc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A2D77-7A8E-4CA2-AEF1-20B42F1C6A9F}">
  <ds:schemaRefs>
    <ds:schemaRef ds:uri="http://schemas.microsoft.com/sharepoint/v3/contenttype/forms"/>
  </ds:schemaRefs>
</ds:datastoreItem>
</file>

<file path=customXml/itemProps3.xml><?xml version="1.0" encoding="utf-8"?>
<ds:datastoreItem xmlns:ds="http://schemas.openxmlformats.org/officeDocument/2006/customXml" ds:itemID="{2857B8C4-1771-49F9-ACFF-93CC9D8986A7}">
  <ds:schemaRefs>
    <ds:schemaRef ds:uri="81b753b0-5f84-4476-b087-97d9c3e0d4e3"/>
    <ds:schemaRef ds:uri="http://schemas.microsoft.com/office/2006/documentManagement/types"/>
    <ds:schemaRef ds:uri="http://purl.org/dc/terms/"/>
    <ds:schemaRef ds:uri="http://schemas.openxmlformats.org/package/2006/metadata/core-properties"/>
    <ds:schemaRef ds:uri="http://purl.org/dc/dcmitype/"/>
    <ds:schemaRef ds:uri="fa9a4940-7a8b-4399-b0b9-597dee2fdc40"/>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2209</TotalTime>
  <Words>3530</Words>
  <Application>Microsoft Office PowerPoint</Application>
  <PresentationFormat>Widescreen</PresentationFormat>
  <Paragraphs>602</Paragraphs>
  <Slides>40</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MS Gothic</vt:lpstr>
      <vt:lpstr>Arial</vt:lpstr>
      <vt:lpstr>Calibri</vt:lpstr>
      <vt:lpstr>Calibri Light</vt:lpstr>
      <vt:lpstr>Courier New</vt:lpstr>
      <vt:lpstr>Dubai</vt:lpstr>
      <vt:lpstr>Dubai Light</vt:lpstr>
      <vt:lpstr>MS Mincho</vt:lpstr>
      <vt:lpstr>Times New Roman</vt:lpstr>
      <vt:lpstr>Wingdings</vt:lpstr>
      <vt:lpstr>Office Theme</vt:lpstr>
      <vt:lpstr> </vt:lpstr>
      <vt:lpstr>Contents</vt:lpstr>
      <vt:lpstr>PowerPoint Presentation</vt:lpstr>
      <vt:lpstr>Nisqually watershed</vt:lpstr>
      <vt:lpstr>WRIA 11 Overview</vt:lpstr>
      <vt:lpstr>Planning Unit Members</vt:lpstr>
      <vt:lpstr>Interim Guidance for Determining Net Ecological Benefit   Dept of Ecology  June 2018</vt:lpstr>
      <vt:lpstr>Basic Steps to Implementing RCW 90.94.020</vt:lpstr>
      <vt:lpstr>Basic Steps to Implementing RCW 90.94.020 </vt:lpstr>
      <vt:lpstr>Impacts of permit-exempt use on streamflow – Little Spokane River Watershed</vt:lpstr>
      <vt:lpstr>Basic Steps to Implementing RCW 90.94.020 </vt:lpstr>
      <vt:lpstr>Step 1 Define appropriate  sub-basins   </vt:lpstr>
      <vt:lpstr>Subbasins</vt:lpstr>
      <vt:lpstr>Committee Process Consideration </vt:lpstr>
      <vt:lpstr>Step 2 22 Year Population Growth and New Dwelling Units (2018-2040)   </vt:lpstr>
      <vt:lpstr>Committee Process Consideration </vt:lpstr>
      <vt:lpstr>Committee Process Consideration </vt:lpstr>
      <vt:lpstr>Step 3 Calculate New Domestic Permit-Exempt Well Connections </vt:lpstr>
      <vt:lpstr>  Step 3  Calculate new domestic  permit-exempt  connections,  2018-2040  </vt:lpstr>
      <vt:lpstr>Committee Process Consideration </vt:lpstr>
      <vt:lpstr>Step 4  Estimate Consumptive Use </vt:lpstr>
      <vt:lpstr>Possible Committee Process Considerations </vt:lpstr>
      <vt:lpstr> Estimate New Domestic  Permit-exempt Well Connections  and Associated Consumptive Use  2018 – 2040 ECOLOGY METHOD </vt:lpstr>
      <vt:lpstr>Step 4  3 METHODS to Calculate Consumptive Water Use </vt:lpstr>
      <vt:lpstr>USGS – McKenna Gage on Nisqually River  August Mean Discharge, 2000- 2010</vt:lpstr>
      <vt:lpstr>Committee Process Consideration </vt:lpstr>
      <vt:lpstr>Step 5  Identify Offset Projects and Actions  Micro Mitigation (Offsets) </vt:lpstr>
      <vt:lpstr>Step 5  Watershed Scale Offsets  Macro Mitigation (Offsets) </vt:lpstr>
      <vt:lpstr>Coordinating with Ongoing Recovery Priorities </vt:lpstr>
      <vt:lpstr>PowerPoint Presentation</vt:lpstr>
      <vt:lpstr>Ohop Creek Restoration</vt:lpstr>
      <vt:lpstr>Consumptive Use (Ecology Method) Compared to Minimum and Maximum Estimated Offsets (See Table 7-2)</vt:lpstr>
      <vt:lpstr>Step 5: Projects and Actions </vt:lpstr>
      <vt:lpstr>Net Ecological Benefit (NEB) </vt:lpstr>
      <vt:lpstr>Net Ecological Benefit (NEB) </vt:lpstr>
      <vt:lpstr> Ecology Review  </vt:lpstr>
      <vt:lpstr>Committee Process Consideration </vt:lpstr>
      <vt:lpstr>Step 6 Quantify/Develop Projects &amp;  Actions as Offsets  Next Steps</vt:lpstr>
      <vt:lpstr>Lessons Learned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acw</dc:creator>
  <cp:lastModifiedBy>Medcalf, RiAnne (ECY)</cp:lastModifiedBy>
  <cp:revision>156</cp:revision>
  <dcterms:created xsi:type="dcterms:W3CDTF">2018-07-07T16:10:13Z</dcterms:created>
  <dcterms:modified xsi:type="dcterms:W3CDTF">2019-07-26T17:39:21Z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0x010100E87ED565BBD1434694F55D60D1AC51F4</vt:lpwstr>
  </property>
</Properties>
</file>