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5"/>
  </p:notesMasterIdLst>
  <p:handoutMasterIdLst>
    <p:handoutMasterId r:id="rId26"/>
  </p:handoutMasterIdLst>
  <p:sldIdLst>
    <p:sldId id="417" r:id="rId5"/>
    <p:sldId id="461" r:id="rId6"/>
    <p:sldId id="448" r:id="rId7"/>
    <p:sldId id="446" r:id="rId8"/>
    <p:sldId id="443" r:id="rId9"/>
    <p:sldId id="451" r:id="rId10"/>
    <p:sldId id="456" r:id="rId11"/>
    <p:sldId id="434" r:id="rId12"/>
    <p:sldId id="457" r:id="rId13"/>
    <p:sldId id="458" r:id="rId14"/>
    <p:sldId id="441" r:id="rId15"/>
    <p:sldId id="261" r:id="rId16"/>
    <p:sldId id="463" r:id="rId17"/>
    <p:sldId id="465" r:id="rId18"/>
    <p:sldId id="466" r:id="rId19"/>
    <p:sldId id="439" r:id="rId20"/>
    <p:sldId id="460" r:id="rId21"/>
    <p:sldId id="453" r:id="rId22"/>
    <p:sldId id="459" r:id="rId23"/>
    <p:sldId id="467" r:id="rId24"/>
  </p:sldIdLst>
  <p:sldSz cx="18284825" cy="10285413"/>
  <p:notesSz cx="7010400" cy="9296400"/>
  <p:embeddedFontLst>
    <p:embeddedFont>
      <p:font typeface="Franklin Gothic Medium" panose="020B0603020102020204" pitchFamily="34" charset="0"/>
      <p:regular r:id="rId27"/>
      <p:italic r:id="rId28"/>
    </p:embeddedFont>
    <p:embeddedFont>
      <p:font typeface="Roboto Medium" panose="020B0604020202020204" charset="0"/>
      <p:regular r:id="rId29"/>
      <p:italic r:id="rId30"/>
    </p:embeddedFont>
    <p:embeddedFont>
      <p:font typeface="Calibri Light" panose="020F0302020204030204" pitchFamily="34" charset="0"/>
      <p:regular r:id="rId31"/>
      <p:italic r:id="rId32"/>
    </p:embeddedFont>
    <p:embeddedFont>
      <p:font typeface="Franklin Gothic Book" panose="020B0503020102020204" pitchFamily="34" charset="0"/>
      <p:regular r:id="rId33"/>
      <p:italic r:id="rId34"/>
    </p:embeddedFont>
    <p:embeddedFont>
      <p:font typeface="Calibri" panose="020F0502020204030204" pitchFamily="34" charset="0"/>
      <p:regular r:id="rId35"/>
      <p:bold r:id="rId36"/>
      <p:italic r:id="rId37"/>
      <p:boldItalic r:id="rId38"/>
    </p:embeddedFont>
    <p:embeddedFont>
      <p:font typeface="Roboto" panose="020B0604020202020204" charset="0"/>
      <p:regular r:id="rId39"/>
      <p:bold r:id="rId40"/>
      <p:italic r:id="rId41"/>
      <p:boldItalic r:id="rId42"/>
    </p:embeddedFont>
    <p:embeddedFont>
      <p:font typeface="Yu Gothic" panose="020B0400000000000000" pitchFamily="34" charset="-128"/>
      <p:regular r:id="rId43"/>
      <p:bold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61"/>
            <p14:sldId id="448"/>
            <p14:sldId id="446"/>
            <p14:sldId id="443"/>
            <p14:sldId id="451"/>
            <p14:sldId id="456"/>
            <p14:sldId id="434"/>
            <p14:sldId id="457"/>
            <p14:sldId id="458"/>
            <p14:sldId id="441"/>
            <p14:sldId id="261"/>
            <p14:sldId id="463"/>
            <p14:sldId id="465"/>
            <p14:sldId id="466"/>
            <p14:sldId id="439"/>
            <p14:sldId id="460"/>
            <p14:sldId id="453"/>
            <p14:sldId id="459"/>
            <p14:sldId id="467"/>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tts, Stephanie (ECY)" initials="PS(" lastIdx="7" clrIdx="0">
    <p:extLst>
      <p:ext uri="{19B8F6BF-5375-455C-9EA6-DF929625EA0E}">
        <p15:presenceInfo xmlns:p15="http://schemas.microsoft.com/office/powerpoint/2012/main" userId="S-1-5-21-2487942767-1439223106-4058045846-44467" providerId="AD"/>
      </p:ext>
    </p:extLst>
  </p:cmAuthor>
  <p:cmAuthor id="2" name="SVYN461@ecy.wa.lcl" initials="S" lastIdx="3" clrIdx="1">
    <p:extLst>
      <p:ext uri="{19B8F6BF-5375-455C-9EA6-DF929625EA0E}">
        <p15:presenceInfo xmlns:p15="http://schemas.microsoft.com/office/powerpoint/2012/main" userId="SVYN461@ecy.wa.lcl" providerId="None"/>
      </p:ext>
    </p:extLst>
  </p:cmAuthor>
  <p:cmAuthor id="3" name="step461@ecy.wa.lcl" initials="s" lastIdx="2" clrIdx="2">
    <p:extLst>
      <p:ext uri="{19B8F6BF-5375-455C-9EA6-DF929625EA0E}">
        <p15:presenceInfo xmlns:p15="http://schemas.microsoft.com/office/powerpoint/2012/main" userId="step461@ecy.wa.lcl" providerId="None"/>
      </p:ext>
    </p:extLst>
  </p:cmAuthor>
  <p:cmAuthor id="4" name="Brown, Rebecca (ECY)" initials="BR(" lastIdx="1" clrIdx="3">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7" autoAdjust="0"/>
    <p:restoredTop sz="66213" autoAdjust="0"/>
  </p:normalViewPr>
  <p:slideViewPr>
    <p:cSldViewPr snapToGrid="0" showGuides="1">
      <p:cViewPr varScale="1">
        <p:scale>
          <a:sx n="58" d="100"/>
          <a:sy n="58" d="100"/>
        </p:scale>
        <p:origin x="1656" y="90"/>
      </p:cViewPr>
      <p:guideLst>
        <p:guide orient="horz" pos="3240"/>
        <p:guide pos="5759"/>
      </p:guideLst>
    </p:cSldViewPr>
  </p:slideViewPr>
  <p:outlineViewPr>
    <p:cViewPr>
      <p:scale>
        <a:sx n="33" d="100"/>
        <a:sy n="33" d="100"/>
      </p:scale>
      <p:origin x="0" y="-67660"/>
    </p:cViewPr>
  </p:outlineViewPr>
  <p:notesTextViewPr>
    <p:cViewPr>
      <p:scale>
        <a:sx n="100" d="100"/>
        <a:sy n="100" d="100"/>
      </p:scale>
      <p:origin x="0" y="0"/>
    </p:cViewPr>
  </p:notesTextViewPr>
  <p:sorterViewPr>
    <p:cViewPr>
      <p:scale>
        <a:sx n="26" d="100"/>
        <a:sy n="26" d="100"/>
      </p:scale>
      <p:origin x="0" y="-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23T09:48:05.594" idx="2">
    <p:pos x="10" y="10"/>
    <p:text>add photo of your Cmte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8-23T14:21:32.257" idx="6">
    <p:pos x="10" y="10"/>
    <p:text>why call out the WSU supplement in the talking points?</p:text>
    <p:extLst>
      <p:ext uri="{C676402C-5697-4E1C-873F-D02D1690AC5C}">
        <p15:threadingInfo xmlns:p15="http://schemas.microsoft.com/office/powerpoint/2012/main" timeZoneBias="420"/>
      </p:ext>
    </p:extLst>
  </p:cm>
  <p:cm authorId="2" dt="2019-08-23T15:17:24.635" idx="2">
    <p:pos x="10" y="146"/>
    <p:text>i thought it would be important to acknowledge as part of the appendix, especially since i didn't print it for my committee.</p:text>
    <p:extLst>
      <p:ext uri="{C676402C-5697-4E1C-873F-D02D1690AC5C}">
        <p15:threadingInfo xmlns:p15="http://schemas.microsoft.com/office/powerpoint/2012/main" timeZoneBias="420">
          <p15:parentCm authorId="1" idx="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9-08-26T07:45:20.314" idx="2">
    <p:pos x="10" y="10"/>
    <p:text>you can change the text in the graphic by opening the original Ross ppt in Sharepoint and editing it, then copying and pasting to this ppt</p:text>
    <p:extLst>
      <p:ext uri="{C676402C-5697-4E1C-873F-D02D1690AC5C}">
        <p15:threadingInfo xmlns:p15="http://schemas.microsoft.com/office/powerpoint/2012/main" timeZoneBias="420"/>
      </p:ext>
    </p:extLst>
  </p:cm>
  <p:cm authorId="4" dt="2019-08-26T11:26:37.274" idx="1">
    <p:pos x="146" y="146"/>
    <p:text>Add in the speaking notes that the legislation requires "an evaluation or estimation of the costs of offestting" pe domestic constumptive water use. It's not really mentioned in the NEB guidance, but we have to keep it mind.</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8-23T12:43:31.042" idx="4">
    <p:pos x="10" y="10"/>
    <p:text>Annie S mentioned Bennett's talking point about funding to support execution. Where can I find that?</p:text>
    <p:extLst mod="1">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8-23T14:27:21.927" idx="7">
    <p:pos x="10" y="10"/>
    <p:text>included this in case we want to change the "smart art"</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83B9D-C0A8-4900-BC6A-99584423AF3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0878D6A-C0C4-4090-B1C5-A81055F5C38A}">
      <dgm:prSet phldrT="[Text]"/>
      <dgm:spPr/>
      <dgm:t>
        <a:bodyPr/>
        <a:lstStyle/>
        <a:p>
          <a:r>
            <a:rPr lang="en-US" dirty="0" smtClean="0"/>
            <a:t>Workshops</a:t>
          </a:r>
          <a:endParaRPr lang="en-US" dirty="0"/>
        </a:p>
      </dgm:t>
    </dgm:pt>
    <dgm:pt modelId="{035B2B43-0488-485D-A356-6E96E55A1667}" type="parTrans" cxnId="{113E2483-0386-4A23-A41C-4BA0157AD1C3}">
      <dgm:prSet/>
      <dgm:spPr/>
      <dgm:t>
        <a:bodyPr/>
        <a:lstStyle/>
        <a:p>
          <a:endParaRPr lang="en-US"/>
        </a:p>
      </dgm:t>
    </dgm:pt>
    <dgm:pt modelId="{8C74D106-FD18-4C5D-9227-1E019C599036}" type="sibTrans" cxnId="{113E2483-0386-4A23-A41C-4BA0157AD1C3}">
      <dgm:prSet/>
      <dgm:spPr/>
      <dgm:t>
        <a:bodyPr/>
        <a:lstStyle/>
        <a:p>
          <a:endParaRPr lang="en-US"/>
        </a:p>
      </dgm:t>
    </dgm:pt>
    <dgm:pt modelId="{B5BBB62E-A85D-45F4-A53A-B014439785AD}">
      <dgm:prSet phldrT="[Text]"/>
      <dgm:spPr/>
      <dgm:t>
        <a:bodyPr/>
        <a:lstStyle/>
        <a:p>
          <a:r>
            <a:rPr lang="en-US" dirty="0" smtClean="0"/>
            <a:t>June 2018</a:t>
          </a:r>
          <a:endParaRPr lang="en-US" dirty="0"/>
        </a:p>
      </dgm:t>
    </dgm:pt>
    <dgm:pt modelId="{CCEEBD28-79FC-475E-85B2-B5EDE1DEDE2A}" type="parTrans" cxnId="{5A00419C-0C76-4E60-83CE-22224652C0A5}">
      <dgm:prSet/>
      <dgm:spPr/>
      <dgm:t>
        <a:bodyPr/>
        <a:lstStyle/>
        <a:p>
          <a:endParaRPr lang="en-US"/>
        </a:p>
      </dgm:t>
    </dgm:pt>
    <dgm:pt modelId="{195E0FD1-DCA2-4143-83F4-9066E3094927}" type="sibTrans" cxnId="{5A00419C-0C76-4E60-83CE-22224652C0A5}">
      <dgm:prSet/>
      <dgm:spPr/>
      <dgm:t>
        <a:bodyPr/>
        <a:lstStyle/>
        <a:p>
          <a:endParaRPr lang="en-US"/>
        </a:p>
      </dgm:t>
    </dgm:pt>
    <dgm:pt modelId="{33C3DE70-360A-484C-A84E-F4C6743B4D0F}">
      <dgm:prSet phldrT="[Text]" custT="1"/>
      <dgm:spPr/>
      <dgm:t>
        <a:bodyPr/>
        <a:lstStyle/>
        <a:p>
          <a:r>
            <a:rPr lang="en-US" sz="2800" dirty="0" smtClean="0"/>
            <a:t>Interim Guidance for Determining Net Ecological Benefit</a:t>
          </a:r>
          <a:endParaRPr lang="en-US" sz="2800" dirty="0"/>
        </a:p>
      </dgm:t>
    </dgm:pt>
    <dgm:pt modelId="{9B8998CD-8DD1-46E3-9212-DB9090790394}" type="parTrans" cxnId="{F0B01346-8949-4636-B13C-EA2B7B6FB9BA}">
      <dgm:prSet/>
      <dgm:spPr/>
      <dgm:t>
        <a:bodyPr/>
        <a:lstStyle/>
        <a:p>
          <a:endParaRPr lang="en-US"/>
        </a:p>
      </dgm:t>
    </dgm:pt>
    <dgm:pt modelId="{322895B8-54ED-438C-9E16-1D242DA4CA0B}" type="sibTrans" cxnId="{F0B01346-8949-4636-B13C-EA2B7B6FB9BA}">
      <dgm:prSet/>
      <dgm:spPr/>
      <dgm:t>
        <a:bodyPr/>
        <a:lstStyle/>
        <a:p>
          <a:endParaRPr lang="en-US"/>
        </a:p>
      </dgm:t>
    </dgm:pt>
    <dgm:pt modelId="{AC931939-FA5E-461E-88CA-369ADCBCA2F7}">
      <dgm:prSet phldrT="[Text]"/>
      <dgm:spPr/>
      <dgm:t>
        <a:bodyPr/>
        <a:lstStyle/>
        <a:p>
          <a:r>
            <a:rPr lang="en-US" dirty="0" smtClean="0"/>
            <a:t>Fall 2018</a:t>
          </a:r>
          <a:endParaRPr lang="en-US" dirty="0"/>
        </a:p>
      </dgm:t>
    </dgm:pt>
    <dgm:pt modelId="{0AABE97E-B0EB-45FB-A3D0-FF6BAAB9C678}" type="parTrans" cxnId="{6DC26D86-B2FD-4BF4-AE74-E64B9E83ADE8}">
      <dgm:prSet/>
      <dgm:spPr/>
      <dgm:t>
        <a:bodyPr/>
        <a:lstStyle/>
        <a:p>
          <a:endParaRPr lang="en-US"/>
        </a:p>
      </dgm:t>
    </dgm:pt>
    <dgm:pt modelId="{4A1CA658-BFC5-4584-AE13-E38A46D4493F}" type="sibTrans" cxnId="{6DC26D86-B2FD-4BF4-AE74-E64B9E83ADE8}">
      <dgm:prSet/>
      <dgm:spPr/>
      <dgm:t>
        <a:bodyPr/>
        <a:lstStyle/>
        <a:p>
          <a:endParaRPr lang="en-US"/>
        </a:p>
      </dgm:t>
    </dgm:pt>
    <dgm:pt modelId="{F1B4B3DD-27EE-46C4-9A20-6F512B1FC4ED}">
      <dgm:prSet phldrT="[Text]"/>
      <dgm:spPr/>
      <dgm:t>
        <a:bodyPr/>
        <a:lstStyle/>
        <a:p>
          <a:r>
            <a:rPr lang="en-US" dirty="0" smtClean="0"/>
            <a:t>Public Meetings and comment period</a:t>
          </a:r>
          <a:endParaRPr lang="en-US" dirty="0"/>
        </a:p>
      </dgm:t>
    </dgm:pt>
    <dgm:pt modelId="{AE7E2952-FBCB-4075-99B1-4561BB7F79FA}" type="parTrans" cxnId="{E0011F3E-AAD4-4EA4-AEA2-2A8261FFC94B}">
      <dgm:prSet/>
      <dgm:spPr/>
      <dgm:t>
        <a:bodyPr/>
        <a:lstStyle/>
        <a:p>
          <a:endParaRPr lang="en-US"/>
        </a:p>
      </dgm:t>
    </dgm:pt>
    <dgm:pt modelId="{9C67D9CC-C4FD-4DE3-8616-A4EA9535CDDB}" type="sibTrans" cxnId="{E0011F3E-AAD4-4EA4-AEA2-2A8261FFC94B}">
      <dgm:prSet/>
      <dgm:spPr/>
      <dgm:t>
        <a:bodyPr/>
        <a:lstStyle/>
        <a:p>
          <a:endParaRPr lang="en-US"/>
        </a:p>
      </dgm:t>
    </dgm:pt>
    <dgm:pt modelId="{8F1A2A86-B78B-4679-A660-E709FDAD26A6}">
      <dgm:prSet phldrT="[Text]"/>
      <dgm:spPr/>
      <dgm:t>
        <a:bodyPr/>
        <a:lstStyle/>
        <a:p>
          <a:r>
            <a:rPr lang="en-US" dirty="0" smtClean="0"/>
            <a:t>Spring 2018</a:t>
          </a:r>
          <a:endParaRPr lang="en-US" dirty="0"/>
        </a:p>
      </dgm:t>
    </dgm:pt>
    <dgm:pt modelId="{104F7A95-C4FE-45BF-81DF-E93C94A3DEB8}" type="parTrans" cxnId="{39D9F553-E88D-4E5B-A5F5-B2D9A9FE080C}">
      <dgm:prSet/>
      <dgm:spPr/>
      <dgm:t>
        <a:bodyPr/>
        <a:lstStyle/>
        <a:p>
          <a:endParaRPr lang="en-US"/>
        </a:p>
      </dgm:t>
    </dgm:pt>
    <dgm:pt modelId="{2A4B700B-F364-432A-95A9-FA3C952130C2}" type="sibTrans" cxnId="{39D9F553-E88D-4E5B-A5F5-B2D9A9FE080C}">
      <dgm:prSet/>
      <dgm:spPr/>
      <dgm:t>
        <a:bodyPr/>
        <a:lstStyle/>
        <a:p>
          <a:endParaRPr lang="en-US"/>
        </a:p>
      </dgm:t>
    </dgm:pt>
    <dgm:pt modelId="{1A0EB186-FCB5-48EC-9F95-27292CE2FBA5}">
      <dgm:prSet phldrT="[Text]"/>
      <dgm:spPr/>
      <dgm:t>
        <a:bodyPr/>
        <a:lstStyle/>
        <a:p>
          <a:r>
            <a:rPr lang="en-US" dirty="0" smtClean="0"/>
            <a:t>Public Comment Period</a:t>
          </a:r>
          <a:endParaRPr lang="en-US" dirty="0"/>
        </a:p>
      </dgm:t>
    </dgm:pt>
    <dgm:pt modelId="{364DFBA1-71FD-414B-8173-8F51F03A36EA}" type="parTrans" cxnId="{C66213B3-0D8C-4B45-9370-C395AC476EC9}">
      <dgm:prSet/>
      <dgm:spPr/>
      <dgm:t>
        <a:bodyPr/>
        <a:lstStyle/>
        <a:p>
          <a:endParaRPr lang="en-US"/>
        </a:p>
      </dgm:t>
    </dgm:pt>
    <dgm:pt modelId="{7C0402F6-26BF-42C3-858C-6B3C3918F405}" type="sibTrans" cxnId="{C66213B3-0D8C-4B45-9370-C395AC476EC9}">
      <dgm:prSet/>
      <dgm:spPr/>
      <dgm:t>
        <a:bodyPr/>
        <a:lstStyle/>
        <a:p>
          <a:endParaRPr lang="en-US"/>
        </a:p>
      </dgm:t>
    </dgm:pt>
    <dgm:pt modelId="{93606A30-4C5A-4C23-BFE8-0AA0F37CE112}">
      <dgm:prSet phldrT="[Text]"/>
      <dgm:spPr/>
      <dgm:t>
        <a:bodyPr/>
        <a:lstStyle/>
        <a:p>
          <a:r>
            <a:rPr lang="en-US" dirty="0" smtClean="0"/>
            <a:t>July 2019</a:t>
          </a:r>
          <a:endParaRPr lang="en-US" dirty="0"/>
        </a:p>
      </dgm:t>
    </dgm:pt>
    <dgm:pt modelId="{5D2F102B-09F7-43A7-8191-15BF12D66FED}" type="parTrans" cxnId="{01E242D6-783B-4D48-A1F0-2BBD9006D293}">
      <dgm:prSet/>
      <dgm:spPr/>
      <dgm:t>
        <a:bodyPr/>
        <a:lstStyle/>
        <a:p>
          <a:endParaRPr lang="en-US"/>
        </a:p>
      </dgm:t>
    </dgm:pt>
    <dgm:pt modelId="{72BB8938-BB05-44AC-A2EA-735A4906830E}" type="sibTrans" cxnId="{01E242D6-783B-4D48-A1F0-2BBD9006D293}">
      <dgm:prSet/>
      <dgm:spPr/>
      <dgm:t>
        <a:bodyPr/>
        <a:lstStyle/>
        <a:p>
          <a:endParaRPr lang="en-US"/>
        </a:p>
      </dgm:t>
    </dgm:pt>
    <dgm:pt modelId="{DED24200-D06E-4019-B5C7-96388EBADEDC}">
      <dgm:prSet phldrT="[Text]"/>
      <dgm:spPr/>
      <dgm:t>
        <a:bodyPr/>
        <a:lstStyle/>
        <a:p>
          <a:r>
            <a:rPr lang="en-US" dirty="0" smtClean="0"/>
            <a:t>Final Guidance for Determining Net Ecological Benefit</a:t>
          </a:r>
          <a:endParaRPr lang="en-US" dirty="0"/>
        </a:p>
      </dgm:t>
    </dgm:pt>
    <dgm:pt modelId="{3423E489-AC5A-44C0-AFB6-51E7CA349BF9}" type="parTrans" cxnId="{D053AA12-CE38-4A18-900F-4E9E1C392399}">
      <dgm:prSet/>
      <dgm:spPr/>
      <dgm:t>
        <a:bodyPr/>
        <a:lstStyle/>
        <a:p>
          <a:endParaRPr lang="en-US"/>
        </a:p>
      </dgm:t>
    </dgm:pt>
    <dgm:pt modelId="{FBDBAAA3-6EBB-4753-93EF-1DE9BA60C62A}" type="sibTrans" cxnId="{D053AA12-CE38-4A18-900F-4E9E1C392399}">
      <dgm:prSet/>
      <dgm:spPr/>
      <dgm:t>
        <a:bodyPr/>
        <a:lstStyle/>
        <a:p>
          <a:endParaRPr lang="en-US"/>
        </a:p>
      </dgm:t>
    </dgm:pt>
    <dgm:pt modelId="{E1916037-2A5D-4766-BFAC-5901F5FC30CA}">
      <dgm:prSet phldrT="[Text]"/>
      <dgm:spPr/>
      <dgm:t>
        <a:bodyPr/>
        <a:lstStyle/>
        <a:p>
          <a:r>
            <a:rPr lang="en-US" dirty="0" smtClean="0"/>
            <a:t>Draft Final Guidance</a:t>
          </a:r>
          <a:endParaRPr lang="en-US" dirty="0"/>
        </a:p>
      </dgm:t>
    </dgm:pt>
    <dgm:pt modelId="{9A88D4D5-595F-4662-A85D-82405E296F3F}" type="parTrans" cxnId="{73515280-2334-4286-AE52-2A4559CB71D9}">
      <dgm:prSet/>
      <dgm:spPr/>
      <dgm:t>
        <a:bodyPr/>
        <a:lstStyle/>
        <a:p>
          <a:endParaRPr lang="en-US"/>
        </a:p>
      </dgm:t>
    </dgm:pt>
    <dgm:pt modelId="{C6340A22-2A01-4557-9237-40E0B9F964F2}" type="sibTrans" cxnId="{73515280-2334-4286-AE52-2A4559CB71D9}">
      <dgm:prSet/>
      <dgm:spPr/>
      <dgm:t>
        <a:bodyPr/>
        <a:lstStyle/>
        <a:p>
          <a:endParaRPr lang="en-US"/>
        </a:p>
      </dgm:t>
    </dgm:pt>
    <dgm:pt modelId="{BCDF17C6-442F-4F78-9312-69898432AF89}">
      <dgm:prSet phldrT="[Text]"/>
      <dgm:spPr/>
      <dgm:t>
        <a:bodyPr/>
        <a:lstStyle/>
        <a:p>
          <a:r>
            <a:rPr lang="en-US" dirty="0" smtClean="0"/>
            <a:t>Spring 2018</a:t>
          </a:r>
          <a:endParaRPr lang="en-US" dirty="0"/>
        </a:p>
      </dgm:t>
    </dgm:pt>
    <dgm:pt modelId="{B35C0E26-8EEB-4514-86D0-670AE6FC1E6A}" type="parTrans" cxnId="{0914759B-40D6-4AC2-893D-9902410FE84D}">
      <dgm:prSet/>
      <dgm:spPr/>
      <dgm:t>
        <a:bodyPr/>
        <a:lstStyle/>
        <a:p>
          <a:endParaRPr lang="en-US"/>
        </a:p>
      </dgm:t>
    </dgm:pt>
    <dgm:pt modelId="{69173FBF-5D39-4B77-A06C-3AA9FFFEB96E}" type="sibTrans" cxnId="{0914759B-40D6-4AC2-893D-9902410FE84D}">
      <dgm:prSet/>
      <dgm:spPr/>
      <dgm:t>
        <a:bodyPr/>
        <a:lstStyle/>
        <a:p>
          <a:endParaRPr lang="en-US"/>
        </a:p>
      </dgm:t>
    </dgm:pt>
    <dgm:pt modelId="{001855EA-E31A-4075-9DDE-446AA45BACE1}">
      <dgm:prSet phldrT="[Text]"/>
      <dgm:spPr/>
      <dgm:t>
        <a:bodyPr/>
        <a:lstStyle/>
        <a:p>
          <a:endParaRPr lang="en-US" dirty="0"/>
        </a:p>
      </dgm:t>
    </dgm:pt>
    <dgm:pt modelId="{D4B88AD6-95F6-4095-BBD1-6F76CA7BC533}" type="parTrans" cxnId="{0BEFC103-B77D-496A-BB0D-1E95CB36177C}">
      <dgm:prSet/>
      <dgm:spPr/>
      <dgm:t>
        <a:bodyPr/>
        <a:lstStyle/>
        <a:p>
          <a:endParaRPr lang="en-US"/>
        </a:p>
      </dgm:t>
    </dgm:pt>
    <dgm:pt modelId="{FDDADB74-D436-4E59-A5AA-E6890A6B0B1D}" type="sibTrans" cxnId="{0BEFC103-B77D-496A-BB0D-1E95CB36177C}">
      <dgm:prSet/>
      <dgm:spPr/>
      <dgm:t>
        <a:bodyPr/>
        <a:lstStyle/>
        <a:p>
          <a:endParaRPr lang="en-US"/>
        </a:p>
      </dgm:t>
    </dgm:pt>
    <dgm:pt modelId="{22A6BBD3-EA34-4EE3-91CE-E4A8DC7184AF}" type="pres">
      <dgm:prSet presAssocID="{59F83B9D-C0A8-4900-BC6A-99584423AF3F}" presName="Name0" presStyleCnt="0">
        <dgm:presLayoutVars>
          <dgm:dir/>
          <dgm:animLvl val="lvl"/>
          <dgm:resizeHandles val="exact"/>
        </dgm:presLayoutVars>
      </dgm:prSet>
      <dgm:spPr/>
      <dgm:t>
        <a:bodyPr/>
        <a:lstStyle/>
        <a:p>
          <a:endParaRPr lang="en-US"/>
        </a:p>
      </dgm:t>
    </dgm:pt>
    <dgm:pt modelId="{639F9F97-066E-408C-A597-E798A7B835CF}" type="pres">
      <dgm:prSet presAssocID="{59F83B9D-C0A8-4900-BC6A-99584423AF3F}" presName="tSp" presStyleCnt="0"/>
      <dgm:spPr/>
    </dgm:pt>
    <dgm:pt modelId="{C7FC0F5D-925A-48C7-85BE-B422FB5D4440}" type="pres">
      <dgm:prSet presAssocID="{59F83B9D-C0A8-4900-BC6A-99584423AF3F}" presName="bSp" presStyleCnt="0"/>
      <dgm:spPr/>
    </dgm:pt>
    <dgm:pt modelId="{4408366E-228B-4A8A-8B7D-7DFF54F41A12}" type="pres">
      <dgm:prSet presAssocID="{59F83B9D-C0A8-4900-BC6A-99584423AF3F}" presName="process" presStyleCnt="0"/>
      <dgm:spPr/>
    </dgm:pt>
    <dgm:pt modelId="{7C5265BA-CA53-48AD-918A-8781C542232E}" type="pres">
      <dgm:prSet presAssocID="{BCDF17C6-442F-4F78-9312-69898432AF89}" presName="composite1" presStyleCnt="0"/>
      <dgm:spPr/>
    </dgm:pt>
    <dgm:pt modelId="{BD989D51-2BF1-461A-8F74-FA06BBC8D531}" type="pres">
      <dgm:prSet presAssocID="{BCDF17C6-442F-4F78-9312-69898432AF89}" presName="dummyNode1" presStyleLbl="node1" presStyleIdx="0" presStyleCnt="5"/>
      <dgm:spPr/>
    </dgm:pt>
    <dgm:pt modelId="{0E3CF610-C385-458D-A0F6-B0141AB31884}" type="pres">
      <dgm:prSet presAssocID="{BCDF17C6-442F-4F78-9312-69898432AF89}" presName="childNode1" presStyleLbl="bgAcc1" presStyleIdx="0" presStyleCnt="5" custLinFactNeighborX="6480">
        <dgm:presLayoutVars>
          <dgm:bulletEnabled val="1"/>
        </dgm:presLayoutVars>
      </dgm:prSet>
      <dgm:spPr/>
      <dgm:t>
        <a:bodyPr/>
        <a:lstStyle/>
        <a:p>
          <a:endParaRPr lang="en-US"/>
        </a:p>
      </dgm:t>
    </dgm:pt>
    <dgm:pt modelId="{57C367C3-030B-40D0-939A-4A6FDA232622}" type="pres">
      <dgm:prSet presAssocID="{BCDF17C6-442F-4F78-9312-69898432AF89}" presName="childNode1tx" presStyleLbl="bgAcc1" presStyleIdx="0" presStyleCnt="5">
        <dgm:presLayoutVars>
          <dgm:bulletEnabled val="1"/>
        </dgm:presLayoutVars>
      </dgm:prSet>
      <dgm:spPr/>
      <dgm:t>
        <a:bodyPr/>
        <a:lstStyle/>
        <a:p>
          <a:endParaRPr lang="en-US"/>
        </a:p>
      </dgm:t>
    </dgm:pt>
    <dgm:pt modelId="{63F55D43-A570-41C4-913E-A15ABEB452D1}" type="pres">
      <dgm:prSet presAssocID="{BCDF17C6-442F-4F78-9312-69898432AF89}" presName="parentNode1" presStyleLbl="node1" presStyleIdx="0" presStyleCnt="5" custLinFactNeighborX="4555">
        <dgm:presLayoutVars>
          <dgm:chMax val="1"/>
          <dgm:bulletEnabled val="1"/>
        </dgm:presLayoutVars>
      </dgm:prSet>
      <dgm:spPr/>
      <dgm:t>
        <a:bodyPr/>
        <a:lstStyle/>
        <a:p>
          <a:endParaRPr lang="en-US"/>
        </a:p>
      </dgm:t>
    </dgm:pt>
    <dgm:pt modelId="{14282E0F-9E75-4C61-BB33-8A568A838411}" type="pres">
      <dgm:prSet presAssocID="{BCDF17C6-442F-4F78-9312-69898432AF89}" presName="connSite1" presStyleCnt="0"/>
      <dgm:spPr/>
    </dgm:pt>
    <dgm:pt modelId="{22BEA5AA-8241-4FD3-8284-ADCFCEE17623}" type="pres">
      <dgm:prSet presAssocID="{69173FBF-5D39-4B77-A06C-3AA9FFFEB96E}" presName="Name9" presStyleLbl="sibTrans2D1" presStyleIdx="0" presStyleCnt="4"/>
      <dgm:spPr/>
      <dgm:t>
        <a:bodyPr/>
        <a:lstStyle/>
        <a:p>
          <a:endParaRPr lang="en-US"/>
        </a:p>
      </dgm:t>
    </dgm:pt>
    <dgm:pt modelId="{44E07D41-68E1-4852-B70B-048355DD387A}" type="pres">
      <dgm:prSet presAssocID="{B5BBB62E-A85D-45F4-A53A-B014439785AD}" presName="composite2" presStyleCnt="0"/>
      <dgm:spPr/>
    </dgm:pt>
    <dgm:pt modelId="{AF2B28FA-81BC-4389-A6AA-54A443C8B28D}" type="pres">
      <dgm:prSet presAssocID="{B5BBB62E-A85D-45F4-A53A-B014439785AD}" presName="dummyNode2" presStyleLbl="node1" presStyleIdx="0" presStyleCnt="5"/>
      <dgm:spPr/>
    </dgm:pt>
    <dgm:pt modelId="{B9D51A73-8F37-484D-84F8-9D0429A02684}" type="pres">
      <dgm:prSet presAssocID="{B5BBB62E-A85D-45F4-A53A-B014439785AD}" presName="childNode2" presStyleLbl="bgAcc1" presStyleIdx="1" presStyleCnt="5" custScaleX="115922">
        <dgm:presLayoutVars>
          <dgm:bulletEnabled val="1"/>
        </dgm:presLayoutVars>
      </dgm:prSet>
      <dgm:spPr/>
      <dgm:t>
        <a:bodyPr/>
        <a:lstStyle/>
        <a:p>
          <a:endParaRPr lang="en-US"/>
        </a:p>
      </dgm:t>
    </dgm:pt>
    <dgm:pt modelId="{58159D76-87BA-4CA0-8820-05B8FAD139F3}" type="pres">
      <dgm:prSet presAssocID="{B5BBB62E-A85D-45F4-A53A-B014439785AD}" presName="childNode2tx" presStyleLbl="bgAcc1" presStyleIdx="1" presStyleCnt="5">
        <dgm:presLayoutVars>
          <dgm:bulletEnabled val="1"/>
        </dgm:presLayoutVars>
      </dgm:prSet>
      <dgm:spPr/>
      <dgm:t>
        <a:bodyPr/>
        <a:lstStyle/>
        <a:p>
          <a:endParaRPr lang="en-US"/>
        </a:p>
      </dgm:t>
    </dgm:pt>
    <dgm:pt modelId="{4ACE2C08-F442-421C-BD17-86F2BB144E4C}" type="pres">
      <dgm:prSet presAssocID="{B5BBB62E-A85D-45F4-A53A-B014439785AD}" presName="parentNode2" presStyleLbl="node1" presStyleIdx="1" presStyleCnt="5">
        <dgm:presLayoutVars>
          <dgm:chMax val="0"/>
          <dgm:bulletEnabled val="1"/>
        </dgm:presLayoutVars>
      </dgm:prSet>
      <dgm:spPr/>
      <dgm:t>
        <a:bodyPr/>
        <a:lstStyle/>
        <a:p>
          <a:endParaRPr lang="en-US"/>
        </a:p>
      </dgm:t>
    </dgm:pt>
    <dgm:pt modelId="{6921778E-9DC6-461D-BC1C-9AC0254032FB}" type="pres">
      <dgm:prSet presAssocID="{B5BBB62E-A85D-45F4-A53A-B014439785AD}" presName="connSite2" presStyleCnt="0"/>
      <dgm:spPr/>
    </dgm:pt>
    <dgm:pt modelId="{A33AF73C-380D-4BDD-9010-EA0382C92297}" type="pres">
      <dgm:prSet presAssocID="{195E0FD1-DCA2-4143-83F4-9066E3094927}" presName="Name18" presStyleLbl="sibTrans2D1" presStyleIdx="1" presStyleCnt="4"/>
      <dgm:spPr/>
      <dgm:t>
        <a:bodyPr/>
        <a:lstStyle/>
        <a:p>
          <a:endParaRPr lang="en-US"/>
        </a:p>
      </dgm:t>
    </dgm:pt>
    <dgm:pt modelId="{DBD08079-0638-487C-A030-451A342D2159}" type="pres">
      <dgm:prSet presAssocID="{AC931939-FA5E-461E-88CA-369ADCBCA2F7}" presName="composite1" presStyleCnt="0"/>
      <dgm:spPr/>
    </dgm:pt>
    <dgm:pt modelId="{7AD356AD-324F-426C-81C1-75F1EB561D59}" type="pres">
      <dgm:prSet presAssocID="{AC931939-FA5E-461E-88CA-369ADCBCA2F7}" presName="dummyNode1" presStyleLbl="node1" presStyleIdx="1" presStyleCnt="5"/>
      <dgm:spPr/>
    </dgm:pt>
    <dgm:pt modelId="{C63E81B1-8D2D-4B53-942D-DF576DD74A84}" type="pres">
      <dgm:prSet presAssocID="{AC931939-FA5E-461E-88CA-369ADCBCA2F7}" presName="childNode1" presStyleLbl="bgAcc1" presStyleIdx="2" presStyleCnt="5">
        <dgm:presLayoutVars>
          <dgm:bulletEnabled val="1"/>
        </dgm:presLayoutVars>
      </dgm:prSet>
      <dgm:spPr/>
      <dgm:t>
        <a:bodyPr/>
        <a:lstStyle/>
        <a:p>
          <a:endParaRPr lang="en-US"/>
        </a:p>
      </dgm:t>
    </dgm:pt>
    <dgm:pt modelId="{55C08BFF-85DA-44E0-BBDC-B8A820E33CDA}" type="pres">
      <dgm:prSet presAssocID="{AC931939-FA5E-461E-88CA-369ADCBCA2F7}" presName="childNode1tx" presStyleLbl="bgAcc1" presStyleIdx="2" presStyleCnt="5">
        <dgm:presLayoutVars>
          <dgm:bulletEnabled val="1"/>
        </dgm:presLayoutVars>
      </dgm:prSet>
      <dgm:spPr/>
      <dgm:t>
        <a:bodyPr/>
        <a:lstStyle/>
        <a:p>
          <a:endParaRPr lang="en-US"/>
        </a:p>
      </dgm:t>
    </dgm:pt>
    <dgm:pt modelId="{BCCA799C-2EB7-47E7-A33C-E3D3236D4059}" type="pres">
      <dgm:prSet presAssocID="{AC931939-FA5E-461E-88CA-369ADCBCA2F7}" presName="parentNode1" presStyleLbl="node1" presStyleIdx="2" presStyleCnt="5">
        <dgm:presLayoutVars>
          <dgm:chMax val="1"/>
          <dgm:bulletEnabled val="1"/>
        </dgm:presLayoutVars>
      </dgm:prSet>
      <dgm:spPr/>
      <dgm:t>
        <a:bodyPr/>
        <a:lstStyle/>
        <a:p>
          <a:endParaRPr lang="en-US"/>
        </a:p>
      </dgm:t>
    </dgm:pt>
    <dgm:pt modelId="{8C4AFFE8-92FC-4222-BB07-337495D86479}" type="pres">
      <dgm:prSet presAssocID="{AC931939-FA5E-461E-88CA-369ADCBCA2F7}" presName="connSite1" presStyleCnt="0"/>
      <dgm:spPr/>
    </dgm:pt>
    <dgm:pt modelId="{FB42FA07-EC6C-4008-B926-6ADD6FB7E133}" type="pres">
      <dgm:prSet presAssocID="{4A1CA658-BFC5-4584-AE13-E38A46D4493F}" presName="Name9" presStyleLbl="sibTrans2D1" presStyleIdx="2" presStyleCnt="4"/>
      <dgm:spPr/>
      <dgm:t>
        <a:bodyPr/>
        <a:lstStyle/>
        <a:p>
          <a:endParaRPr lang="en-US"/>
        </a:p>
      </dgm:t>
    </dgm:pt>
    <dgm:pt modelId="{E337C622-8DE3-44DB-9AE4-AE4615BC7AD4}" type="pres">
      <dgm:prSet presAssocID="{8F1A2A86-B78B-4679-A660-E709FDAD26A6}" presName="composite2" presStyleCnt="0"/>
      <dgm:spPr/>
    </dgm:pt>
    <dgm:pt modelId="{B26BC736-54A0-4927-86FB-8BE338543B42}" type="pres">
      <dgm:prSet presAssocID="{8F1A2A86-B78B-4679-A660-E709FDAD26A6}" presName="dummyNode2" presStyleLbl="node1" presStyleIdx="2" presStyleCnt="5"/>
      <dgm:spPr/>
    </dgm:pt>
    <dgm:pt modelId="{6F487CF6-452A-4A43-974A-DC0BCC12E37B}" type="pres">
      <dgm:prSet presAssocID="{8F1A2A86-B78B-4679-A660-E709FDAD26A6}" presName="childNode2" presStyleLbl="bgAcc1" presStyleIdx="3" presStyleCnt="5">
        <dgm:presLayoutVars>
          <dgm:bulletEnabled val="1"/>
        </dgm:presLayoutVars>
      </dgm:prSet>
      <dgm:spPr/>
      <dgm:t>
        <a:bodyPr/>
        <a:lstStyle/>
        <a:p>
          <a:endParaRPr lang="en-US"/>
        </a:p>
      </dgm:t>
    </dgm:pt>
    <dgm:pt modelId="{BD3AEBE7-590B-4962-84AD-13144E7A3679}" type="pres">
      <dgm:prSet presAssocID="{8F1A2A86-B78B-4679-A660-E709FDAD26A6}" presName="childNode2tx" presStyleLbl="bgAcc1" presStyleIdx="3" presStyleCnt="5">
        <dgm:presLayoutVars>
          <dgm:bulletEnabled val="1"/>
        </dgm:presLayoutVars>
      </dgm:prSet>
      <dgm:spPr/>
      <dgm:t>
        <a:bodyPr/>
        <a:lstStyle/>
        <a:p>
          <a:endParaRPr lang="en-US"/>
        </a:p>
      </dgm:t>
    </dgm:pt>
    <dgm:pt modelId="{510708F6-ADC5-40BC-A783-AC75FBE15B6A}" type="pres">
      <dgm:prSet presAssocID="{8F1A2A86-B78B-4679-A660-E709FDAD26A6}" presName="parentNode2" presStyleLbl="node1" presStyleIdx="3" presStyleCnt="5">
        <dgm:presLayoutVars>
          <dgm:chMax val="0"/>
          <dgm:bulletEnabled val="1"/>
        </dgm:presLayoutVars>
      </dgm:prSet>
      <dgm:spPr/>
      <dgm:t>
        <a:bodyPr/>
        <a:lstStyle/>
        <a:p>
          <a:endParaRPr lang="en-US"/>
        </a:p>
      </dgm:t>
    </dgm:pt>
    <dgm:pt modelId="{CBA1756C-4681-44E1-A787-983BD07CE959}" type="pres">
      <dgm:prSet presAssocID="{8F1A2A86-B78B-4679-A660-E709FDAD26A6}" presName="connSite2" presStyleCnt="0"/>
      <dgm:spPr/>
    </dgm:pt>
    <dgm:pt modelId="{20B10E03-B194-46CE-B9F3-1C2A27986745}" type="pres">
      <dgm:prSet presAssocID="{2A4B700B-F364-432A-95A9-FA3C952130C2}" presName="Name18" presStyleLbl="sibTrans2D1" presStyleIdx="3" presStyleCnt="4"/>
      <dgm:spPr/>
      <dgm:t>
        <a:bodyPr/>
        <a:lstStyle/>
        <a:p>
          <a:endParaRPr lang="en-US"/>
        </a:p>
      </dgm:t>
    </dgm:pt>
    <dgm:pt modelId="{4393B7F6-6722-4C1F-B45D-5E8677A21BFB}" type="pres">
      <dgm:prSet presAssocID="{93606A30-4C5A-4C23-BFE8-0AA0F37CE112}" presName="composite1" presStyleCnt="0"/>
      <dgm:spPr/>
    </dgm:pt>
    <dgm:pt modelId="{9C89A8CC-278E-4589-AC9F-3C03550AFA01}" type="pres">
      <dgm:prSet presAssocID="{93606A30-4C5A-4C23-BFE8-0AA0F37CE112}" presName="dummyNode1" presStyleLbl="node1" presStyleIdx="3" presStyleCnt="5"/>
      <dgm:spPr/>
    </dgm:pt>
    <dgm:pt modelId="{D49B548F-C82D-4DB0-9C33-6F53F5EEA618}" type="pres">
      <dgm:prSet presAssocID="{93606A30-4C5A-4C23-BFE8-0AA0F37CE112}" presName="childNode1" presStyleLbl="bgAcc1" presStyleIdx="4" presStyleCnt="5">
        <dgm:presLayoutVars>
          <dgm:bulletEnabled val="1"/>
        </dgm:presLayoutVars>
      </dgm:prSet>
      <dgm:spPr/>
      <dgm:t>
        <a:bodyPr/>
        <a:lstStyle/>
        <a:p>
          <a:endParaRPr lang="en-US"/>
        </a:p>
      </dgm:t>
    </dgm:pt>
    <dgm:pt modelId="{694B88D4-045B-4CE5-9965-86A6E7D7A4FB}" type="pres">
      <dgm:prSet presAssocID="{93606A30-4C5A-4C23-BFE8-0AA0F37CE112}" presName="childNode1tx" presStyleLbl="bgAcc1" presStyleIdx="4" presStyleCnt="5">
        <dgm:presLayoutVars>
          <dgm:bulletEnabled val="1"/>
        </dgm:presLayoutVars>
      </dgm:prSet>
      <dgm:spPr/>
      <dgm:t>
        <a:bodyPr/>
        <a:lstStyle/>
        <a:p>
          <a:endParaRPr lang="en-US"/>
        </a:p>
      </dgm:t>
    </dgm:pt>
    <dgm:pt modelId="{5C4754CD-B6BD-4319-A89E-6B8423714869}" type="pres">
      <dgm:prSet presAssocID="{93606A30-4C5A-4C23-BFE8-0AA0F37CE112}" presName="parentNode1" presStyleLbl="node1" presStyleIdx="4" presStyleCnt="5">
        <dgm:presLayoutVars>
          <dgm:chMax val="1"/>
          <dgm:bulletEnabled val="1"/>
        </dgm:presLayoutVars>
      </dgm:prSet>
      <dgm:spPr/>
      <dgm:t>
        <a:bodyPr/>
        <a:lstStyle/>
        <a:p>
          <a:endParaRPr lang="en-US"/>
        </a:p>
      </dgm:t>
    </dgm:pt>
    <dgm:pt modelId="{7CE2FAE0-4851-4FF1-ABAA-A899B01B3539}" type="pres">
      <dgm:prSet presAssocID="{93606A30-4C5A-4C23-BFE8-0AA0F37CE112}" presName="connSite1" presStyleCnt="0"/>
      <dgm:spPr/>
    </dgm:pt>
  </dgm:ptLst>
  <dgm:cxnLst>
    <dgm:cxn modelId="{7586D1B9-12AC-4CC1-9837-9C78B0C7C293}" type="presOf" srcId="{93606A30-4C5A-4C23-BFE8-0AA0F37CE112}" destId="{5C4754CD-B6BD-4319-A89E-6B8423714869}" srcOrd="0" destOrd="0" presId="urn:microsoft.com/office/officeart/2005/8/layout/hProcess4"/>
    <dgm:cxn modelId="{24A42A6D-C94D-4EBC-B1D4-F6803A86DEDF}" type="presOf" srcId="{2A4B700B-F364-432A-95A9-FA3C952130C2}" destId="{20B10E03-B194-46CE-B9F3-1C2A27986745}" srcOrd="0" destOrd="0" presId="urn:microsoft.com/office/officeart/2005/8/layout/hProcess4"/>
    <dgm:cxn modelId="{EA157407-4C31-4761-AA16-AF43C479C582}" type="presOf" srcId="{59F83B9D-C0A8-4900-BC6A-99584423AF3F}" destId="{22A6BBD3-EA34-4EE3-91CE-E4A8DC7184AF}" srcOrd="0" destOrd="0" presId="urn:microsoft.com/office/officeart/2005/8/layout/hProcess4"/>
    <dgm:cxn modelId="{73515280-2334-4286-AE52-2A4559CB71D9}" srcId="{8F1A2A86-B78B-4679-A660-E709FDAD26A6}" destId="{E1916037-2A5D-4766-BFAC-5901F5FC30CA}" srcOrd="0" destOrd="0" parTransId="{9A88D4D5-595F-4662-A85D-82405E296F3F}" sibTransId="{C6340A22-2A01-4557-9237-40E0B9F964F2}"/>
    <dgm:cxn modelId="{6A2DF096-7424-4594-B538-C91323B63D27}" type="presOf" srcId="{001855EA-E31A-4075-9DDE-446AA45BACE1}" destId="{57C367C3-030B-40D0-939A-4A6FDA232622}" srcOrd="1" destOrd="1" presId="urn:microsoft.com/office/officeart/2005/8/layout/hProcess4"/>
    <dgm:cxn modelId="{1CBDB1EF-CA83-4C1D-811B-5983B2F820C9}" type="presOf" srcId="{33C3DE70-360A-484C-A84E-F4C6743B4D0F}" destId="{B9D51A73-8F37-484D-84F8-9D0429A02684}" srcOrd="0" destOrd="0" presId="urn:microsoft.com/office/officeart/2005/8/layout/hProcess4"/>
    <dgm:cxn modelId="{D96E2AD1-4BC8-4B60-B539-B5C77EC4BB6A}" type="presOf" srcId="{B5BBB62E-A85D-45F4-A53A-B014439785AD}" destId="{4ACE2C08-F442-421C-BD17-86F2BB144E4C}" srcOrd="0" destOrd="0" presId="urn:microsoft.com/office/officeart/2005/8/layout/hProcess4"/>
    <dgm:cxn modelId="{6DC26D86-B2FD-4BF4-AE74-E64B9E83ADE8}" srcId="{59F83B9D-C0A8-4900-BC6A-99584423AF3F}" destId="{AC931939-FA5E-461E-88CA-369ADCBCA2F7}" srcOrd="2" destOrd="0" parTransId="{0AABE97E-B0EB-45FB-A3D0-FF6BAAB9C678}" sibTransId="{4A1CA658-BFC5-4584-AE13-E38A46D4493F}"/>
    <dgm:cxn modelId="{01E242D6-783B-4D48-A1F0-2BBD9006D293}" srcId="{59F83B9D-C0A8-4900-BC6A-99584423AF3F}" destId="{93606A30-4C5A-4C23-BFE8-0AA0F37CE112}" srcOrd="4" destOrd="0" parTransId="{5D2F102B-09F7-43A7-8191-15BF12D66FED}" sibTransId="{72BB8938-BB05-44AC-A2EA-735A4906830E}"/>
    <dgm:cxn modelId="{C66213B3-0D8C-4B45-9370-C395AC476EC9}" srcId="{8F1A2A86-B78B-4679-A660-E709FDAD26A6}" destId="{1A0EB186-FCB5-48EC-9F95-27292CE2FBA5}" srcOrd="1" destOrd="0" parTransId="{364DFBA1-71FD-414B-8173-8F51F03A36EA}" sibTransId="{7C0402F6-26BF-42C3-858C-6B3C3918F405}"/>
    <dgm:cxn modelId="{B1311D16-4C3D-4209-AA31-78AA2669A3B0}" type="presOf" srcId="{195E0FD1-DCA2-4143-83F4-9066E3094927}" destId="{A33AF73C-380D-4BDD-9010-EA0382C92297}" srcOrd="0" destOrd="0" presId="urn:microsoft.com/office/officeart/2005/8/layout/hProcess4"/>
    <dgm:cxn modelId="{F0B01346-8949-4636-B13C-EA2B7B6FB9BA}" srcId="{B5BBB62E-A85D-45F4-A53A-B014439785AD}" destId="{33C3DE70-360A-484C-A84E-F4C6743B4D0F}" srcOrd="0" destOrd="0" parTransId="{9B8998CD-8DD1-46E3-9212-DB9090790394}" sibTransId="{322895B8-54ED-438C-9E16-1D242DA4CA0B}"/>
    <dgm:cxn modelId="{E0011F3E-AAD4-4EA4-AEA2-2A8261FFC94B}" srcId="{AC931939-FA5E-461E-88CA-369ADCBCA2F7}" destId="{F1B4B3DD-27EE-46C4-9A20-6F512B1FC4ED}" srcOrd="0" destOrd="0" parTransId="{AE7E2952-FBCB-4075-99B1-4561BB7F79FA}" sibTransId="{9C67D9CC-C4FD-4DE3-8616-A4EA9535CDDB}"/>
    <dgm:cxn modelId="{C35393E6-63F7-4057-8662-700D5AA68FF9}" type="presOf" srcId="{AC931939-FA5E-461E-88CA-369ADCBCA2F7}" destId="{BCCA799C-2EB7-47E7-A33C-E3D3236D4059}" srcOrd="0" destOrd="0" presId="urn:microsoft.com/office/officeart/2005/8/layout/hProcess4"/>
    <dgm:cxn modelId="{2661AD4B-C2FA-4D67-AE13-45851B531566}" type="presOf" srcId="{F1B4B3DD-27EE-46C4-9A20-6F512B1FC4ED}" destId="{C63E81B1-8D2D-4B53-942D-DF576DD74A84}" srcOrd="0" destOrd="0" presId="urn:microsoft.com/office/officeart/2005/8/layout/hProcess4"/>
    <dgm:cxn modelId="{522AE1CE-A5CA-44B8-BC9C-456CA6E0E73C}" type="presOf" srcId="{BCDF17C6-442F-4F78-9312-69898432AF89}" destId="{63F55D43-A570-41C4-913E-A15ABEB452D1}" srcOrd="0" destOrd="0" presId="urn:microsoft.com/office/officeart/2005/8/layout/hProcess4"/>
    <dgm:cxn modelId="{52C74270-EF18-42B1-A725-F2CC03EE20AB}" type="presOf" srcId="{F1B4B3DD-27EE-46C4-9A20-6F512B1FC4ED}" destId="{55C08BFF-85DA-44E0-BBDC-B8A820E33CDA}" srcOrd="1" destOrd="0" presId="urn:microsoft.com/office/officeart/2005/8/layout/hProcess4"/>
    <dgm:cxn modelId="{74F0BBB7-B49E-4BBF-B0FD-DA9A66A446C8}" type="presOf" srcId="{E1916037-2A5D-4766-BFAC-5901F5FC30CA}" destId="{6F487CF6-452A-4A43-974A-DC0BCC12E37B}" srcOrd="0" destOrd="0" presId="urn:microsoft.com/office/officeart/2005/8/layout/hProcess4"/>
    <dgm:cxn modelId="{0BEFC103-B77D-496A-BB0D-1E95CB36177C}" srcId="{BCDF17C6-442F-4F78-9312-69898432AF89}" destId="{001855EA-E31A-4075-9DDE-446AA45BACE1}" srcOrd="1" destOrd="0" parTransId="{D4B88AD6-95F6-4095-BBD1-6F76CA7BC533}" sibTransId="{FDDADB74-D436-4E59-A5AA-E6890A6B0B1D}"/>
    <dgm:cxn modelId="{113E2483-0386-4A23-A41C-4BA0157AD1C3}" srcId="{BCDF17C6-442F-4F78-9312-69898432AF89}" destId="{60878D6A-C0C4-4090-B1C5-A81055F5C38A}" srcOrd="0" destOrd="0" parTransId="{035B2B43-0488-485D-A356-6E96E55A1667}" sibTransId="{8C74D106-FD18-4C5D-9227-1E019C599036}"/>
    <dgm:cxn modelId="{C51D6A52-CC94-4233-B4EF-544A9C01BC2F}" type="presOf" srcId="{4A1CA658-BFC5-4584-AE13-E38A46D4493F}" destId="{FB42FA07-EC6C-4008-B926-6ADD6FB7E133}" srcOrd="0" destOrd="0" presId="urn:microsoft.com/office/officeart/2005/8/layout/hProcess4"/>
    <dgm:cxn modelId="{0F8AFDD3-EF20-489C-8F80-7C68146C8E5C}" type="presOf" srcId="{8F1A2A86-B78B-4679-A660-E709FDAD26A6}" destId="{510708F6-ADC5-40BC-A783-AC75FBE15B6A}" srcOrd="0" destOrd="0" presId="urn:microsoft.com/office/officeart/2005/8/layout/hProcess4"/>
    <dgm:cxn modelId="{F9190BB7-3DF5-423D-BC91-8201CDD78569}" type="presOf" srcId="{33C3DE70-360A-484C-A84E-F4C6743B4D0F}" destId="{58159D76-87BA-4CA0-8820-05B8FAD139F3}" srcOrd="1" destOrd="0" presId="urn:microsoft.com/office/officeart/2005/8/layout/hProcess4"/>
    <dgm:cxn modelId="{32F6E9DD-99CE-4E99-B3CA-4D6C64ADA483}" type="presOf" srcId="{60878D6A-C0C4-4090-B1C5-A81055F5C38A}" destId="{0E3CF610-C385-458D-A0F6-B0141AB31884}" srcOrd="0" destOrd="0" presId="urn:microsoft.com/office/officeart/2005/8/layout/hProcess4"/>
    <dgm:cxn modelId="{1C33A395-CDFE-4DEC-8BB1-D25DF4D41E4A}" type="presOf" srcId="{001855EA-E31A-4075-9DDE-446AA45BACE1}" destId="{0E3CF610-C385-458D-A0F6-B0141AB31884}" srcOrd="0" destOrd="1" presId="urn:microsoft.com/office/officeart/2005/8/layout/hProcess4"/>
    <dgm:cxn modelId="{189493ED-BED3-403B-A0CD-205CB8716A87}" type="presOf" srcId="{60878D6A-C0C4-4090-B1C5-A81055F5C38A}" destId="{57C367C3-030B-40D0-939A-4A6FDA232622}" srcOrd="1" destOrd="0" presId="urn:microsoft.com/office/officeart/2005/8/layout/hProcess4"/>
    <dgm:cxn modelId="{BCD3825B-B5A2-4921-865B-080B7D1D962E}" type="presOf" srcId="{1A0EB186-FCB5-48EC-9F95-27292CE2FBA5}" destId="{BD3AEBE7-590B-4962-84AD-13144E7A3679}" srcOrd="1" destOrd="1" presId="urn:microsoft.com/office/officeart/2005/8/layout/hProcess4"/>
    <dgm:cxn modelId="{4292797B-29F7-4CA5-884E-C3C4B6463A20}" type="presOf" srcId="{69173FBF-5D39-4B77-A06C-3AA9FFFEB96E}" destId="{22BEA5AA-8241-4FD3-8284-ADCFCEE17623}" srcOrd="0" destOrd="0" presId="urn:microsoft.com/office/officeart/2005/8/layout/hProcess4"/>
    <dgm:cxn modelId="{D053AA12-CE38-4A18-900F-4E9E1C392399}" srcId="{93606A30-4C5A-4C23-BFE8-0AA0F37CE112}" destId="{DED24200-D06E-4019-B5C7-96388EBADEDC}" srcOrd="0" destOrd="0" parTransId="{3423E489-AC5A-44C0-AFB6-51E7CA349BF9}" sibTransId="{FBDBAAA3-6EBB-4753-93EF-1DE9BA60C62A}"/>
    <dgm:cxn modelId="{46DE82DF-BB00-49F3-92D4-DE56F98FA9B6}" type="presOf" srcId="{1A0EB186-FCB5-48EC-9F95-27292CE2FBA5}" destId="{6F487CF6-452A-4A43-974A-DC0BCC12E37B}" srcOrd="0" destOrd="1" presId="urn:microsoft.com/office/officeart/2005/8/layout/hProcess4"/>
    <dgm:cxn modelId="{0914759B-40D6-4AC2-893D-9902410FE84D}" srcId="{59F83B9D-C0A8-4900-BC6A-99584423AF3F}" destId="{BCDF17C6-442F-4F78-9312-69898432AF89}" srcOrd="0" destOrd="0" parTransId="{B35C0E26-8EEB-4514-86D0-670AE6FC1E6A}" sibTransId="{69173FBF-5D39-4B77-A06C-3AA9FFFEB96E}"/>
    <dgm:cxn modelId="{57005CCE-08FB-4BFB-935C-97E3F7DF6C85}" type="presOf" srcId="{DED24200-D06E-4019-B5C7-96388EBADEDC}" destId="{D49B548F-C82D-4DB0-9C33-6F53F5EEA618}" srcOrd="0" destOrd="0" presId="urn:microsoft.com/office/officeart/2005/8/layout/hProcess4"/>
    <dgm:cxn modelId="{39D9F553-E88D-4E5B-A5F5-B2D9A9FE080C}" srcId="{59F83B9D-C0A8-4900-BC6A-99584423AF3F}" destId="{8F1A2A86-B78B-4679-A660-E709FDAD26A6}" srcOrd="3" destOrd="0" parTransId="{104F7A95-C4FE-45BF-81DF-E93C94A3DEB8}" sibTransId="{2A4B700B-F364-432A-95A9-FA3C952130C2}"/>
    <dgm:cxn modelId="{41AAA3AF-58CC-4356-B3CB-953AC423D4CA}" type="presOf" srcId="{E1916037-2A5D-4766-BFAC-5901F5FC30CA}" destId="{BD3AEBE7-590B-4962-84AD-13144E7A3679}" srcOrd="1" destOrd="0" presId="urn:microsoft.com/office/officeart/2005/8/layout/hProcess4"/>
    <dgm:cxn modelId="{5A00419C-0C76-4E60-83CE-22224652C0A5}" srcId="{59F83B9D-C0A8-4900-BC6A-99584423AF3F}" destId="{B5BBB62E-A85D-45F4-A53A-B014439785AD}" srcOrd="1" destOrd="0" parTransId="{CCEEBD28-79FC-475E-85B2-B5EDE1DEDE2A}" sibTransId="{195E0FD1-DCA2-4143-83F4-9066E3094927}"/>
    <dgm:cxn modelId="{69BCAE10-DE3D-4C21-8580-38ADA6C2D7F9}" type="presOf" srcId="{DED24200-D06E-4019-B5C7-96388EBADEDC}" destId="{694B88D4-045B-4CE5-9965-86A6E7D7A4FB}" srcOrd="1" destOrd="0" presId="urn:microsoft.com/office/officeart/2005/8/layout/hProcess4"/>
    <dgm:cxn modelId="{14D96322-CB4F-4096-9A36-19032CDC1F80}" type="presParOf" srcId="{22A6BBD3-EA34-4EE3-91CE-E4A8DC7184AF}" destId="{639F9F97-066E-408C-A597-E798A7B835CF}" srcOrd="0" destOrd="0" presId="urn:microsoft.com/office/officeart/2005/8/layout/hProcess4"/>
    <dgm:cxn modelId="{507C0A68-691D-4D32-9B53-C499F9C978F8}" type="presParOf" srcId="{22A6BBD3-EA34-4EE3-91CE-E4A8DC7184AF}" destId="{C7FC0F5D-925A-48C7-85BE-B422FB5D4440}" srcOrd="1" destOrd="0" presId="urn:microsoft.com/office/officeart/2005/8/layout/hProcess4"/>
    <dgm:cxn modelId="{B624FF28-8A6B-4E75-9315-1B8E39A469D7}" type="presParOf" srcId="{22A6BBD3-EA34-4EE3-91CE-E4A8DC7184AF}" destId="{4408366E-228B-4A8A-8B7D-7DFF54F41A12}" srcOrd="2" destOrd="0" presId="urn:microsoft.com/office/officeart/2005/8/layout/hProcess4"/>
    <dgm:cxn modelId="{B01F6243-1821-4D0D-A698-90CAD720011B}" type="presParOf" srcId="{4408366E-228B-4A8A-8B7D-7DFF54F41A12}" destId="{7C5265BA-CA53-48AD-918A-8781C542232E}" srcOrd="0" destOrd="0" presId="urn:microsoft.com/office/officeart/2005/8/layout/hProcess4"/>
    <dgm:cxn modelId="{B6C2C572-5D6B-4585-AA0B-65A48C3579E6}" type="presParOf" srcId="{7C5265BA-CA53-48AD-918A-8781C542232E}" destId="{BD989D51-2BF1-461A-8F74-FA06BBC8D531}" srcOrd="0" destOrd="0" presId="urn:microsoft.com/office/officeart/2005/8/layout/hProcess4"/>
    <dgm:cxn modelId="{B5AA4EA2-191B-4575-993F-6446D13F01E5}" type="presParOf" srcId="{7C5265BA-CA53-48AD-918A-8781C542232E}" destId="{0E3CF610-C385-458D-A0F6-B0141AB31884}" srcOrd="1" destOrd="0" presId="urn:microsoft.com/office/officeart/2005/8/layout/hProcess4"/>
    <dgm:cxn modelId="{CE18948D-1D51-4BA7-B61D-969DA6AF8B33}" type="presParOf" srcId="{7C5265BA-CA53-48AD-918A-8781C542232E}" destId="{57C367C3-030B-40D0-939A-4A6FDA232622}" srcOrd="2" destOrd="0" presId="urn:microsoft.com/office/officeart/2005/8/layout/hProcess4"/>
    <dgm:cxn modelId="{FFC231F5-2B54-41AB-9E5F-859FF322BB02}" type="presParOf" srcId="{7C5265BA-CA53-48AD-918A-8781C542232E}" destId="{63F55D43-A570-41C4-913E-A15ABEB452D1}" srcOrd="3" destOrd="0" presId="urn:microsoft.com/office/officeart/2005/8/layout/hProcess4"/>
    <dgm:cxn modelId="{E7B5FE4B-2257-4C37-8B1A-3E22EBAC0A48}" type="presParOf" srcId="{7C5265BA-CA53-48AD-918A-8781C542232E}" destId="{14282E0F-9E75-4C61-BB33-8A568A838411}" srcOrd="4" destOrd="0" presId="urn:microsoft.com/office/officeart/2005/8/layout/hProcess4"/>
    <dgm:cxn modelId="{F98C8153-FFCA-4AB5-98CE-AF3DC0366F2F}" type="presParOf" srcId="{4408366E-228B-4A8A-8B7D-7DFF54F41A12}" destId="{22BEA5AA-8241-4FD3-8284-ADCFCEE17623}" srcOrd="1" destOrd="0" presId="urn:microsoft.com/office/officeart/2005/8/layout/hProcess4"/>
    <dgm:cxn modelId="{75872B3A-C60F-4A74-9D2C-4DFB590DAF83}" type="presParOf" srcId="{4408366E-228B-4A8A-8B7D-7DFF54F41A12}" destId="{44E07D41-68E1-4852-B70B-048355DD387A}" srcOrd="2" destOrd="0" presId="urn:microsoft.com/office/officeart/2005/8/layout/hProcess4"/>
    <dgm:cxn modelId="{7F3D3CB3-1047-49D6-8A11-9089A4803A30}" type="presParOf" srcId="{44E07D41-68E1-4852-B70B-048355DD387A}" destId="{AF2B28FA-81BC-4389-A6AA-54A443C8B28D}" srcOrd="0" destOrd="0" presId="urn:microsoft.com/office/officeart/2005/8/layout/hProcess4"/>
    <dgm:cxn modelId="{CF1BA775-0BE3-464D-B2EA-B3C0A9BA5145}" type="presParOf" srcId="{44E07D41-68E1-4852-B70B-048355DD387A}" destId="{B9D51A73-8F37-484D-84F8-9D0429A02684}" srcOrd="1" destOrd="0" presId="urn:microsoft.com/office/officeart/2005/8/layout/hProcess4"/>
    <dgm:cxn modelId="{E40B8183-5299-4D74-8BE6-13560F735258}" type="presParOf" srcId="{44E07D41-68E1-4852-B70B-048355DD387A}" destId="{58159D76-87BA-4CA0-8820-05B8FAD139F3}" srcOrd="2" destOrd="0" presId="urn:microsoft.com/office/officeart/2005/8/layout/hProcess4"/>
    <dgm:cxn modelId="{5CA941D7-0DB5-4EE3-8F3E-2669655C6AFD}" type="presParOf" srcId="{44E07D41-68E1-4852-B70B-048355DD387A}" destId="{4ACE2C08-F442-421C-BD17-86F2BB144E4C}" srcOrd="3" destOrd="0" presId="urn:microsoft.com/office/officeart/2005/8/layout/hProcess4"/>
    <dgm:cxn modelId="{1BEA1496-9D9F-45D6-BF87-E2D079BB7568}" type="presParOf" srcId="{44E07D41-68E1-4852-B70B-048355DD387A}" destId="{6921778E-9DC6-461D-BC1C-9AC0254032FB}" srcOrd="4" destOrd="0" presId="urn:microsoft.com/office/officeart/2005/8/layout/hProcess4"/>
    <dgm:cxn modelId="{F79B1C81-2A28-48C3-A1EB-4B2385C932C7}" type="presParOf" srcId="{4408366E-228B-4A8A-8B7D-7DFF54F41A12}" destId="{A33AF73C-380D-4BDD-9010-EA0382C92297}" srcOrd="3" destOrd="0" presId="urn:microsoft.com/office/officeart/2005/8/layout/hProcess4"/>
    <dgm:cxn modelId="{2F4D07BC-3A6F-47DF-A0FB-9C296712AD5B}" type="presParOf" srcId="{4408366E-228B-4A8A-8B7D-7DFF54F41A12}" destId="{DBD08079-0638-487C-A030-451A342D2159}" srcOrd="4" destOrd="0" presId="urn:microsoft.com/office/officeart/2005/8/layout/hProcess4"/>
    <dgm:cxn modelId="{AEDCB6A3-ABF4-4374-8581-8CC85E9DE136}" type="presParOf" srcId="{DBD08079-0638-487C-A030-451A342D2159}" destId="{7AD356AD-324F-426C-81C1-75F1EB561D59}" srcOrd="0" destOrd="0" presId="urn:microsoft.com/office/officeart/2005/8/layout/hProcess4"/>
    <dgm:cxn modelId="{710DB239-A755-41E3-BA9B-CECE60A522CF}" type="presParOf" srcId="{DBD08079-0638-487C-A030-451A342D2159}" destId="{C63E81B1-8D2D-4B53-942D-DF576DD74A84}" srcOrd="1" destOrd="0" presId="urn:microsoft.com/office/officeart/2005/8/layout/hProcess4"/>
    <dgm:cxn modelId="{1B1B287C-1A24-44F2-B733-7B4C79FE8B4B}" type="presParOf" srcId="{DBD08079-0638-487C-A030-451A342D2159}" destId="{55C08BFF-85DA-44E0-BBDC-B8A820E33CDA}" srcOrd="2" destOrd="0" presId="urn:microsoft.com/office/officeart/2005/8/layout/hProcess4"/>
    <dgm:cxn modelId="{D168EDE9-707A-440C-8778-9B1DCB680C3E}" type="presParOf" srcId="{DBD08079-0638-487C-A030-451A342D2159}" destId="{BCCA799C-2EB7-47E7-A33C-E3D3236D4059}" srcOrd="3" destOrd="0" presId="urn:microsoft.com/office/officeart/2005/8/layout/hProcess4"/>
    <dgm:cxn modelId="{12D76C64-5B30-4BC8-B60C-94FD7BC63A84}" type="presParOf" srcId="{DBD08079-0638-487C-A030-451A342D2159}" destId="{8C4AFFE8-92FC-4222-BB07-337495D86479}" srcOrd="4" destOrd="0" presId="urn:microsoft.com/office/officeart/2005/8/layout/hProcess4"/>
    <dgm:cxn modelId="{131AAF5B-A8B1-4079-9A97-1ED6BF90345A}" type="presParOf" srcId="{4408366E-228B-4A8A-8B7D-7DFF54F41A12}" destId="{FB42FA07-EC6C-4008-B926-6ADD6FB7E133}" srcOrd="5" destOrd="0" presId="urn:microsoft.com/office/officeart/2005/8/layout/hProcess4"/>
    <dgm:cxn modelId="{42265B9D-E229-4802-8686-C5D49AA14D1E}" type="presParOf" srcId="{4408366E-228B-4A8A-8B7D-7DFF54F41A12}" destId="{E337C622-8DE3-44DB-9AE4-AE4615BC7AD4}" srcOrd="6" destOrd="0" presId="urn:microsoft.com/office/officeart/2005/8/layout/hProcess4"/>
    <dgm:cxn modelId="{4589E01F-3437-4AB3-8A8F-E8BF5EA8DD5F}" type="presParOf" srcId="{E337C622-8DE3-44DB-9AE4-AE4615BC7AD4}" destId="{B26BC736-54A0-4927-86FB-8BE338543B42}" srcOrd="0" destOrd="0" presId="urn:microsoft.com/office/officeart/2005/8/layout/hProcess4"/>
    <dgm:cxn modelId="{CC104A66-B661-47EF-9171-9710E638902E}" type="presParOf" srcId="{E337C622-8DE3-44DB-9AE4-AE4615BC7AD4}" destId="{6F487CF6-452A-4A43-974A-DC0BCC12E37B}" srcOrd="1" destOrd="0" presId="urn:microsoft.com/office/officeart/2005/8/layout/hProcess4"/>
    <dgm:cxn modelId="{01D1EDE4-5937-427A-A6C6-398C1FEE250C}" type="presParOf" srcId="{E337C622-8DE3-44DB-9AE4-AE4615BC7AD4}" destId="{BD3AEBE7-590B-4962-84AD-13144E7A3679}" srcOrd="2" destOrd="0" presId="urn:microsoft.com/office/officeart/2005/8/layout/hProcess4"/>
    <dgm:cxn modelId="{A72967CE-9FC1-4A5F-ABBE-FEA056ED3193}" type="presParOf" srcId="{E337C622-8DE3-44DB-9AE4-AE4615BC7AD4}" destId="{510708F6-ADC5-40BC-A783-AC75FBE15B6A}" srcOrd="3" destOrd="0" presId="urn:microsoft.com/office/officeart/2005/8/layout/hProcess4"/>
    <dgm:cxn modelId="{3630BB4F-C2BF-48A9-AE64-C6D7E0AF76F4}" type="presParOf" srcId="{E337C622-8DE3-44DB-9AE4-AE4615BC7AD4}" destId="{CBA1756C-4681-44E1-A787-983BD07CE959}" srcOrd="4" destOrd="0" presId="urn:microsoft.com/office/officeart/2005/8/layout/hProcess4"/>
    <dgm:cxn modelId="{0D10F602-C891-45A7-89BF-F11906C9B9F6}" type="presParOf" srcId="{4408366E-228B-4A8A-8B7D-7DFF54F41A12}" destId="{20B10E03-B194-46CE-B9F3-1C2A27986745}" srcOrd="7" destOrd="0" presId="urn:microsoft.com/office/officeart/2005/8/layout/hProcess4"/>
    <dgm:cxn modelId="{EDBB54E1-CED3-4DEA-B0F6-D55C6A24D674}" type="presParOf" srcId="{4408366E-228B-4A8A-8B7D-7DFF54F41A12}" destId="{4393B7F6-6722-4C1F-B45D-5E8677A21BFB}" srcOrd="8" destOrd="0" presId="urn:microsoft.com/office/officeart/2005/8/layout/hProcess4"/>
    <dgm:cxn modelId="{19A48C72-B7D2-4812-995E-89D71BC6317B}" type="presParOf" srcId="{4393B7F6-6722-4C1F-B45D-5E8677A21BFB}" destId="{9C89A8CC-278E-4589-AC9F-3C03550AFA01}" srcOrd="0" destOrd="0" presId="urn:microsoft.com/office/officeart/2005/8/layout/hProcess4"/>
    <dgm:cxn modelId="{F5C35866-5581-4139-AD63-1FC11FBDF6B4}" type="presParOf" srcId="{4393B7F6-6722-4C1F-B45D-5E8677A21BFB}" destId="{D49B548F-C82D-4DB0-9C33-6F53F5EEA618}" srcOrd="1" destOrd="0" presId="urn:microsoft.com/office/officeart/2005/8/layout/hProcess4"/>
    <dgm:cxn modelId="{EA9A2676-3B85-499B-B012-608C6D936619}" type="presParOf" srcId="{4393B7F6-6722-4C1F-B45D-5E8677A21BFB}" destId="{694B88D4-045B-4CE5-9965-86A6E7D7A4FB}" srcOrd="2" destOrd="0" presId="urn:microsoft.com/office/officeart/2005/8/layout/hProcess4"/>
    <dgm:cxn modelId="{B428A612-03BE-4BFC-8C74-4B9B9DC3E10C}" type="presParOf" srcId="{4393B7F6-6722-4C1F-B45D-5E8677A21BFB}" destId="{5C4754CD-B6BD-4319-A89E-6B8423714869}" srcOrd="3" destOrd="0" presId="urn:microsoft.com/office/officeart/2005/8/layout/hProcess4"/>
    <dgm:cxn modelId="{C821F10B-53C8-4962-ACFA-73DEE90177D6}" type="presParOf" srcId="{4393B7F6-6722-4C1F-B45D-5E8677A21BFB}" destId="{7CE2FAE0-4851-4FF1-ABAA-A899B01B353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a:t>Evaluates NEB</a:t>
          </a:r>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7EFC1AB8-1EFC-44CB-BE27-F85E0F6E3773}" srcId="{115FE373-7C04-4031-A313-59819A27355D}" destId="{F02FD60C-FEEB-4631-BC48-6637113B1C9C}" srcOrd="1" destOrd="0" parTransId="{627C261A-93A5-4E5D-94FA-E86F1C80CB8D}" sibTransId="{BEA4EC2E-DF4A-4DB0-A0E2-B7F5C1832D39}"/>
    <dgm:cxn modelId="{AC0DD1B6-1BE1-4CAA-8D24-9E2C03CAB7ED}"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30E26843-B2BB-49E9-8421-50EAC001F3A9}" type="presOf" srcId="{642DD56C-CE41-48E6-B178-67AE2A13338A}" destId="{516C8C68-88FC-47E4-ACF9-71C8E87B23D0}" srcOrd="0" destOrd="1" presId="urn:microsoft.com/office/officeart/2005/8/layout/chevron2"/>
    <dgm:cxn modelId="{8F67BD4A-04A8-4BC2-B71D-799895D91244}" type="presOf" srcId="{5ACD1BFC-B3A2-4F86-B89C-5ACCE4EA6AA6}" destId="{D9A8F5BC-E852-400E-A229-2AB6B89BC2E6}" srcOrd="0" destOrd="0" presId="urn:microsoft.com/office/officeart/2005/8/layout/chevron2"/>
    <dgm:cxn modelId="{713F580D-965D-474E-9585-A49CB2681BAD}" type="presOf" srcId="{687320C7-38A2-4FD5-8998-9738EE0C3843}" destId="{EA8BAF17-A798-41EF-A497-F7C0AC2A87E9}" srcOrd="0" destOrd="0" presId="urn:microsoft.com/office/officeart/2005/8/layout/chevron2"/>
    <dgm:cxn modelId="{EA41B2AB-E3B1-4B0B-B0A5-0287A67F0F6A}" srcId="{F02FD60C-FEEB-4631-BC48-6637113B1C9C}" destId="{642DD56C-CE41-48E6-B178-67AE2A13338A}" srcOrd="1" destOrd="0" parTransId="{AFC0E169-5027-479B-91EF-627B08B4CD5C}" sibTransId="{AAD216D9-ED93-40D6-A1E2-17C4E9AFE2C1}"/>
    <dgm:cxn modelId="{22E60FA0-0385-49D2-9C9D-22867F1C506B}" srcId="{687320C7-38A2-4FD5-8998-9738EE0C3843}" destId="{5ACD1BFC-B3A2-4F86-B89C-5ACCE4EA6AA6}" srcOrd="0" destOrd="0" parTransId="{6E7F669D-170D-4972-83B5-DD4E0BD9E1F6}" sibTransId="{A2BE51BB-50AE-43A5-90C8-4259C782530F}"/>
    <dgm:cxn modelId="{DD9D6A5F-540C-4421-ACF3-20D37002EB79}" type="presOf" srcId="{A9D84D8E-BE55-4798-9A71-E124C7977C66}" destId="{D9A8F5BC-E852-400E-A229-2AB6B89BC2E6}" srcOrd="0" destOrd="1" presId="urn:microsoft.com/office/officeart/2005/8/layout/chevron2"/>
    <dgm:cxn modelId="{6BB58ED7-2096-4199-9E15-7A67E78E3DDB}" type="presOf" srcId="{F02FD60C-FEEB-4631-BC48-6637113B1C9C}" destId="{2700B56F-8C3F-4325-AAF5-7408DA4E9CB5}" srcOrd="0" destOrd="0" presId="urn:microsoft.com/office/officeart/2005/8/layout/chevron2"/>
    <dgm:cxn modelId="{BA6B0886-450C-4DDC-A11B-B17EA2D184BF}" srcId="{F02FD60C-FEEB-4631-BC48-6637113B1C9C}" destId="{A24B56A7-D993-4B57-8A02-415CBABF2EA1}" srcOrd="0" destOrd="0" parTransId="{D4A0DA10-D97E-4C5F-A535-D6CC7DF6EC9D}" sibTransId="{32B5F22D-E960-4D13-85C6-44DF119F9A89}"/>
    <dgm:cxn modelId="{7E06D1E4-9039-4C37-B05A-A35A169359F3}" srcId="{115FE373-7C04-4031-A313-59819A27355D}" destId="{687320C7-38A2-4FD5-8998-9738EE0C3843}" srcOrd="0" destOrd="0" parTransId="{0EC9F9F5-E12A-4DF3-B23A-0DAB88E682D7}" sibTransId="{DF18C69B-88D0-4ECE-A33F-3A1AFBB02931}"/>
    <dgm:cxn modelId="{1DD25C16-2925-4279-A858-6E6B216F3EC8}" type="presOf" srcId="{A24B56A7-D993-4B57-8A02-415CBABF2EA1}" destId="{516C8C68-88FC-47E4-ACF9-71C8E87B23D0}" srcOrd="0" destOrd="0" presId="urn:microsoft.com/office/officeart/2005/8/layout/chevron2"/>
    <dgm:cxn modelId="{5D9BC3FB-4928-42B3-AAF1-F980CB9CC84B}" type="presParOf" srcId="{5BCA475D-EBCD-4503-B518-84725AC90030}" destId="{EE0017B1-8741-4489-BA9F-FD47C89EC009}" srcOrd="0" destOrd="0" presId="urn:microsoft.com/office/officeart/2005/8/layout/chevron2"/>
    <dgm:cxn modelId="{636AE0F3-3098-438F-8BF4-FC10E4223144}" type="presParOf" srcId="{EE0017B1-8741-4489-BA9F-FD47C89EC009}" destId="{EA8BAF17-A798-41EF-A497-F7C0AC2A87E9}" srcOrd="0" destOrd="0" presId="urn:microsoft.com/office/officeart/2005/8/layout/chevron2"/>
    <dgm:cxn modelId="{B329DC1B-791E-4DC7-887A-833F5F3EE70E}" type="presParOf" srcId="{EE0017B1-8741-4489-BA9F-FD47C89EC009}" destId="{D9A8F5BC-E852-400E-A229-2AB6B89BC2E6}" srcOrd="1" destOrd="0" presId="urn:microsoft.com/office/officeart/2005/8/layout/chevron2"/>
    <dgm:cxn modelId="{9CEA26DA-B484-4B82-87C2-3F866622DC82}" type="presParOf" srcId="{5BCA475D-EBCD-4503-B518-84725AC90030}" destId="{20950AAA-6BA0-4CCC-981D-67586F6BD207}" srcOrd="1" destOrd="0" presId="urn:microsoft.com/office/officeart/2005/8/layout/chevron2"/>
    <dgm:cxn modelId="{39523909-C682-4D1C-BA7D-D64DBD1B6C14}" type="presParOf" srcId="{5BCA475D-EBCD-4503-B518-84725AC90030}" destId="{5950A9B5-619B-422F-8D8F-C2223481D254}" srcOrd="2" destOrd="0" presId="urn:microsoft.com/office/officeart/2005/8/layout/chevron2"/>
    <dgm:cxn modelId="{E72CB916-3ECE-4BCC-A9F8-247F8ABA938E}" type="presParOf" srcId="{5950A9B5-619B-422F-8D8F-C2223481D254}" destId="{2700B56F-8C3F-4325-AAF5-7408DA4E9CB5}" srcOrd="0" destOrd="0" presId="urn:microsoft.com/office/officeart/2005/8/layout/chevron2"/>
    <dgm:cxn modelId="{F85DA90E-C1C4-4269-AF58-7C1D2AAFB63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F83B9D-C0A8-4900-BC6A-99584423AF3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0878D6A-C0C4-4090-B1C5-A81055F5C38A}">
      <dgm:prSet phldrT="[Text]"/>
      <dgm:spPr/>
      <dgm:t>
        <a:bodyPr/>
        <a:lstStyle/>
        <a:p>
          <a:r>
            <a:rPr lang="en-US" dirty="0" smtClean="0"/>
            <a:t>Workshops</a:t>
          </a:r>
          <a:endParaRPr lang="en-US" dirty="0"/>
        </a:p>
      </dgm:t>
    </dgm:pt>
    <dgm:pt modelId="{035B2B43-0488-485D-A356-6E96E55A1667}" type="parTrans" cxnId="{113E2483-0386-4A23-A41C-4BA0157AD1C3}">
      <dgm:prSet/>
      <dgm:spPr/>
      <dgm:t>
        <a:bodyPr/>
        <a:lstStyle/>
        <a:p>
          <a:endParaRPr lang="en-US"/>
        </a:p>
      </dgm:t>
    </dgm:pt>
    <dgm:pt modelId="{8C74D106-FD18-4C5D-9227-1E019C599036}" type="sibTrans" cxnId="{113E2483-0386-4A23-A41C-4BA0157AD1C3}">
      <dgm:prSet/>
      <dgm:spPr/>
      <dgm:t>
        <a:bodyPr/>
        <a:lstStyle/>
        <a:p>
          <a:endParaRPr lang="en-US"/>
        </a:p>
      </dgm:t>
    </dgm:pt>
    <dgm:pt modelId="{B5BBB62E-A85D-45F4-A53A-B014439785AD}">
      <dgm:prSet phldrT="[Text]"/>
      <dgm:spPr/>
      <dgm:t>
        <a:bodyPr/>
        <a:lstStyle/>
        <a:p>
          <a:r>
            <a:rPr lang="en-US" dirty="0" smtClean="0"/>
            <a:t>June 2018</a:t>
          </a:r>
          <a:endParaRPr lang="en-US" dirty="0"/>
        </a:p>
      </dgm:t>
    </dgm:pt>
    <dgm:pt modelId="{CCEEBD28-79FC-475E-85B2-B5EDE1DEDE2A}" type="parTrans" cxnId="{5A00419C-0C76-4E60-83CE-22224652C0A5}">
      <dgm:prSet/>
      <dgm:spPr/>
      <dgm:t>
        <a:bodyPr/>
        <a:lstStyle/>
        <a:p>
          <a:endParaRPr lang="en-US"/>
        </a:p>
      </dgm:t>
    </dgm:pt>
    <dgm:pt modelId="{195E0FD1-DCA2-4143-83F4-9066E3094927}" type="sibTrans" cxnId="{5A00419C-0C76-4E60-83CE-22224652C0A5}">
      <dgm:prSet/>
      <dgm:spPr/>
      <dgm:t>
        <a:bodyPr/>
        <a:lstStyle/>
        <a:p>
          <a:endParaRPr lang="en-US"/>
        </a:p>
      </dgm:t>
    </dgm:pt>
    <dgm:pt modelId="{33C3DE70-360A-484C-A84E-F4C6743B4D0F}">
      <dgm:prSet phldrT="[Text]" custT="1"/>
      <dgm:spPr/>
      <dgm:t>
        <a:bodyPr/>
        <a:lstStyle/>
        <a:p>
          <a:r>
            <a:rPr lang="en-US" sz="2800" dirty="0" smtClean="0"/>
            <a:t>Interim Guidance for Determining Net Ecological Benefit</a:t>
          </a:r>
          <a:endParaRPr lang="en-US" sz="2800" dirty="0"/>
        </a:p>
      </dgm:t>
    </dgm:pt>
    <dgm:pt modelId="{9B8998CD-8DD1-46E3-9212-DB9090790394}" type="parTrans" cxnId="{F0B01346-8949-4636-B13C-EA2B7B6FB9BA}">
      <dgm:prSet/>
      <dgm:spPr/>
      <dgm:t>
        <a:bodyPr/>
        <a:lstStyle/>
        <a:p>
          <a:endParaRPr lang="en-US"/>
        </a:p>
      </dgm:t>
    </dgm:pt>
    <dgm:pt modelId="{322895B8-54ED-438C-9E16-1D242DA4CA0B}" type="sibTrans" cxnId="{F0B01346-8949-4636-B13C-EA2B7B6FB9BA}">
      <dgm:prSet/>
      <dgm:spPr/>
      <dgm:t>
        <a:bodyPr/>
        <a:lstStyle/>
        <a:p>
          <a:endParaRPr lang="en-US"/>
        </a:p>
      </dgm:t>
    </dgm:pt>
    <dgm:pt modelId="{AC931939-FA5E-461E-88CA-369ADCBCA2F7}">
      <dgm:prSet phldrT="[Text]"/>
      <dgm:spPr/>
      <dgm:t>
        <a:bodyPr/>
        <a:lstStyle/>
        <a:p>
          <a:r>
            <a:rPr lang="en-US" dirty="0" smtClean="0"/>
            <a:t>Fall 2018</a:t>
          </a:r>
          <a:endParaRPr lang="en-US" dirty="0"/>
        </a:p>
      </dgm:t>
    </dgm:pt>
    <dgm:pt modelId="{0AABE97E-B0EB-45FB-A3D0-FF6BAAB9C678}" type="parTrans" cxnId="{6DC26D86-B2FD-4BF4-AE74-E64B9E83ADE8}">
      <dgm:prSet/>
      <dgm:spPr/>
      <dgm:t>
        <a:bodyPr/>
        <a:lstStyle/>
        <a:p>
          <a:endParaRPr lang="en-US"/>
        </a:p>
      </dgm:t>
    </dgm:pt>
    <dgm:pt modelId="{4A1CA658-BFC5-4584-AE13-E38A46D4493F}" type="sibTrans" cxnId="{6DC26D86-B2FD-4BF4-AE74-E64B9E83ADE8}">
      <dgm:prSet/>
      <dgm:spPr/>
      <dgm:t>
        <a:bodyPr/>
        <a:lstStyle/>
        <a:p>
          <a:endParaRPr lang="en-US"/>
        </a:p>
      </dgm:t>
    </dgm:pt>
    <dgm:pt modelId="{F1B4B3DD-27EE-46C4-9A20-6F512B1FC4ED}">
      <dgm:prSet phldrT="[Text]"/>
      <dgm:spPr/>
      <dgm:t>
        <a:bodyPr/>
        <a:lstStyle/>
        <a:p>
          <a:r>
            <a:rPr lang="en-US" dirty="0" smtClean="0"/>
            <a:t>Public Meetings and comment period</a:t>
          </a:r>
          <a:endParaRPr lang="en-US" dirty="0"/>
        </a:p>
      </dgm:t>
    </dgm:pt>
    <dgm:pt modelId="{AE7E2952-FBCB-4075-99B1-4561BB7F79FA}" type="parTrans" cxnId="{E0011F3E-AAD4-4EA4-AEA2-2A8261FFC94B}">
      <dgm:prSet/>
      <dgm:spPr/>
      <dgm:t>
        <a:bodyPr/>
        <a:lstStyle/>
        <a:p>
          <a:endParaRPr lang="en-US"/>
        </a:p>
      </dgm:t>
    </dgm:pt>
    <dgm:pt modelId="{9C67D9CC-C4FD-4DE3-8616-A4EA9535CDDB}" type="sibTrans" cxnId="{E0011F3E-AAD4-4EA4-AEA2-2A8261FFC94B}">
      <dgm:prSet/>
      <dgm:spPr/>
      <dgm:t>
        <a:bodyPr/>
        <a:lstStyle/>
        <a:p>
          <a:endParaRPr lang="en-US"/>
        </a:p>
      </dgm:t>
    </dgm:pt>
    <dgm:pt modelId="{8F1A2A86-B78B-4679-A660-E709FDAD26A6}">
      <dgm:prSet phldrT="[Text]"/>
      <dgm:spPr/>
      <dgm:t>
        <a:bodyPr/>
        <a:lstStyle/>
        <a:p>
          <a:r>
            <a:rPr lang="en-US" dirty="0" smtClean="0"/>
            <a:t>Spring 2018</a:t>
          </a:r>
          <a:endParaRPr lang="en-US" dirty="0"/>
        </a:p>
      </dgm:t>
    </dgm:pt>
    <dgm:pt modelId="{104F7A95-C4FE-45BF-81DF-E93C94A3DEB8}" type="parTrans" cxnId="{39D9F553-E88D-4E5B-A5F5-B2D9A9FE080C}">
      <dgm:prSet/>
      <dgm:spPr/>
      <dgm:t>
        <a:bodyPr/>
        <a:lstStyle/>
        <a:p>
          <a:endParaRPr lang="en-US"/>
        </a:p>
      </dgm:t>
    </dgm:pt>
    <dgm:pt modelId="{2A4B700B-F364-432A-95A9-FA3C952130C2}" type="sibTrans" cxnId="{39D9F553-E88D-4E5B-A5F5-B2D9A9FE080C}">
      <dgm:prSet/>
      <dgm:spPr/>
      <dgm:t>
        <a:bodyPr/>
        <a:lstStyle/>
        <a:p>
          <a:endParaRPr lang="en-US"/>
        </a:p>
      </dgm:t>
    </dgm:pt>
    <dgm:pt modelId="{1A0EB186-FCB5-48EC-9F95-27292CE2FBA5}">
      <dgm:prSet phldrT="[Text]"/>
      <dgm:spPr/>
      <dgm:t>
        <a:bodyPr/>
        <a:lstStyle/>
        <a:p>
          <a:r>
            <a:rPr lang="en-US" dirty="0" smtClean="0"/>
            <a:t>Public Comment Period</a:t>
          </a:r>
          <a:endParaRPr lang="en-US" dirty="0"/>
        </a:p>
      </dgm:t>
    </dgm:pt>
    <dgm:pt modelId="{364DFBA1-71FD-414B-8173-8F51F03A36EA}" type="parTrans" cxnId="{C66213B3-0D8C-4B45-9370-C395AC476EC9}">
      <dgm:prSet/>
      <dgm:spPr/>
      <dgm:t>
        <a:bodyPr/>
        <a:lstStyle/>
        <a:p>
          <a:endParaRPr lang="en-US"/>
        </a:p>
      </dgm:t>
    </dgm:pt>
    <dgm:pt modelId="{7C0402F6-26BF-42C3-858C-6B3C3918F405}" type="sibTrans" cxnId="{C66213B3-0D8C-4B45-9370-C395AC476EC9}">
      <dgm:prSet/>
      <dgm:spPr/>
      <dgm:t>
        <a:bodyPr/>
        <a:lstStyle/>
        <a:p>
          <a:endParaRPr lang="en-US"/>
        </a:p>
      </dgm:t>
    </dgm:pt>
    <dgm:pt modelId="{93606A30-4C5A-4C23-BFE8-0AA0F37CE112}">
      <dgm:prSet phldrT="[Text]"/>
      <dgm:spPr/>
      <dgm:t>
        <a:bodyPr/>
        <a:lstStyle/>
        <a:p>
          <a:r>
            <a:rPr lang="en-US" dirty="0" smtClean="0"/>
            <a:t>July 2019</a:t>
          </a:r>
          <a:endParaRPr lang="en-US" dirty="0"/>
        </a:p>
      </dgm:t>
    </dgm:pt>
    <dgm:pt modelId="{5D2F102B-09F7-43A7-8191-15BF12D66FED}" type="parTrans" cxnId="{01E242D6-783B-4D48-A1F0-2BBD9006D293}">
      <dgm:prSet/>
      <dgm:spPr/>
      <dgm:t>
        <a:bodyPr/>
        <a:lstStyle/>
        <a:p>
          <a:endParaRPr lang="en-US"/>
        </a:p>
      </dgm:t>
    </dgm:pt>
    <dgm:pt modelId="{72BB8938-BB05-44AC-A2EA-735A4906830E}" type="sibTrans" cxnId="{01E242D6-783B-4D48-A1F0-2BBD9006D293}">
      <dgm:prSet/>
      <dgm:spPr/>
      <dgm:t>
        <a:bodyPr/>
        <a:lstStyle/>
        <a:p>
          <a:endParaRPr lang="en-US"/>
        </a:p>
      </dgm:t>
    </dgm:pt>
    <dgm:pt modelId="{DED24200-D06E-4019-B5C7-96388EBADEDC}">
      <dgm:prSet phldrT="[Text]"/>
      <dgm:spPr/>
      <dgm:t>
        <a:bodyPr/>
        <a:lstStyle/>
        <a:p>
          <a:r>
            <a:rPr lang="en-US" dirty="0" smtClean="0"/>
            <a:t>Final Guidance for Determining Net Ecological Benefit</a:t>
          </a:r>
          <a:endParaRPr lang="en-US" dirty="0"/>
        </a:p>
      </dgm:t>
    </dgm:pt>
    <dgm:pt modelId="{3423E489-AC5A-44C0-AFB6-51E7CA349BF9}" type="parTrans" cxnId="{D053AA12-CE38-4A18-900F-4E9E1C392399}">
      <dgm:prSet/>
      <dgm:spPr/>
      <dgm:t>
        <a:bodyPr/>
        <a:lstStyle/>
        <a:p>
          <a:endParaRPr lang="en-US"/>
        </a:p>
      </dgm:t>
    </dgm:pt>
    <dgm:pt modelId="{FBDBAAA3-6EBB-4753-93EF-1DE9BA60C62A}" type="sibTrans" cxnId="{D053AA12-CE38-4A18-900F-4E9E1C392399}">
      <dgm:prSet/>
      <dgm:spPr/>
      <dgm:t>
        <a:bodyPr/>
        <a:lstStyle/>
        <a:p>
          <a:endParaRPr lang="en-US"/>
        </a:p>
      </dgm:t>
    </dgm:pt>
    <dgm:pt modelId="{E1916037-2A5D-4766-BFAC-5901F5FC30CA}">
      <dgm:prSet phldrT="[Text]"/>
      <dgm:spPr/>
      <dgm:t>
        <a:bodyPr/>
        <a:lstStyle/>
        <a:p>
          <a:r>
            <a:rPr lang="en-US" dirty="0" smtClean="0"/>
            <a:t>Draft Final Guidance</a:t>
          </a:r>
          <a:endParaRPr lang="en-US" dirty="0"/>
        </a:p>
      </dgm:t>
    </dgm:pt>
    <dgm:pt modelId="{9A88D4D5-595F-4662-A85D-82405E296F3F}" type="parTrans" cxnId="{73515280-2334-4286-AE52-2A4559CB71D9}">
      <dgm:prSet/>
      <dgm:spPr/>
      <dgm:t>
        <a:bodyPr/>
        <a:lstStyle/>
        <a:p>
          <a:endParaRPr lang="en-US"/>
        </a:p>
      </dgm:t>
    </dgm:pt>
    <dgm:pt modelId="{C6340A22-2A01-4557-9237-40E0B9F964F2}" type="sibTrans" cxnId="{73515280-2334-4286-AE52-2A4559CB71D9}">
      <dgm:prSet/>
      <dgm:spPr/>
      <dgm:t>
        <a:bodyPr/>
        <a:lstStyle/>
        <a:p>
          <a:endParaRPr lang="en-US"/>
        </a:p>
      </dgm:t>
    </dgm:pt>
    <dgm:pt modelId="{BCDF17C6-442F-4F78-9312-69898432AF89}">
      <dgm:prSet phldrT="[Text]"/>
      <dgm:spPr/>
      <dgm:t>
        <a:bodyPr/>
        <a:lstStyle/>
        <a:p>
          <a:r>
            <a:rPr lang="en-US" dirty="0" smtClean="0"/>
            <a:t>Spring 2018</a:t>
          </a:r>
          <a:endParaRPr lang="en-US" dirty="0"/>
        </a:p>
      </dgm:t>
    </dgm:pt>
    <dgm:pt modelId="{B35C0E26-8EEB-4514-86D0-670AE6FC1E6A}" type="parTrans" cxnId="{0914759B-40D6-4AC2-893D-9902410FE84D}">
      <dgm:prSet/>
      <dgm:spPr/>
      <dgm:t>
        <a:bodyPr/>
        <a:lstStyle/>
        <a:p>
          <a:endParaRPr lang="en-US"/>
        </a:p>
      </dgm:t>
    </dgm:pt>
    <dgm:pt modelId="{69173FBF-5D39-4B77-A06C-3AA9FFFEB96E}" type="sibTrans" cxnId="{0914759B-40D6-4AC2-893D-9902410FE84D}">
      <dgm:prSet/>
      <dgm:spPr/>
      <dgm:t>
        <a:bodyPr/>
        <a:lstStyle/>
        <a:p>
          <a:endParaRPr lang="en-US"/>
        </a:p>
      </dgm:t>
    </dgm:pt>
    <dgm:pt modelId="{001855EA-E31A-4075-9DDE-446AA45BACE1}">
      <dgm:prSet phldrT="[Text]"/>
      <dgm:spPr/>
      <dgm:t>
        <a:bodyPr/>
        <a:lstStyle/>
        <a:p>
          <a:endParaRPr lang="en-US" dirty="0"/>
        </a:p>
      </dgm:t>
    </dgm:pt>
    <dgm:pt modelId="{D4B88AD6-95F6-4095-BBD1-6F76CA7BC533}" type="parTrans" cxnId="{0BEFC103-B77D-496A-BB0D-1E95CB36177C}">
      <dgm:prSet/>
      <dgm:spPr/>
      <dgm:t>
        <a:bodyPr/>
        <a:lstStyle/>
        <a:p>
          <a:endParaRPr lang="en-US"/>
        </a:p>
      </dgm:t>
    </dgm:pt>
    <dgm:pt modelId="{FDDADB74-D436-4E59-A5AA-E6890A6B0B1D}" type="sibTrans" cxnId="{0BEFC103-B77D-496A-BB0D-1E95CB36177C}">
      <dgm:prSet/>
      <dgm:spPr/>
      <dgm:t>
        <a:bodyPr/>
        <a:lstStyle/>
        <a:p>
          <a:endParaRPr lang="en-US"/>
        </a:p>
      </dgm:t>
    </dgm:pt>
    <dgm:pt modelId="{22A6BBD3-EA34-4EE3-91CE-E4A8DC7184AF}" type="pres">
      <dgm:prSet presAssocID="{59F83B9D-C0A8-4900-BC6A-99584423AF3F}" presName="Name0" presStyleCnt="0">
        <dgm:presLayoutVars>
          <dgm:dir/>
          <dgm:animLvl val="lvl"/>
          <dgm:resizeHandles val="exact"/>
        </dgm:presLayoutVars>
      </dgm:prSet>
      <dgm:spPr/>
      <dgm:t>
        <a:bodyPr/>
        <a:lstStyle/>
        <a:p>
          <a:endParaRPr lang="en-US"/>
        </a:p>
      </dgm:t>
    </dgm:pt>
    <dgm:pt modelId="{639F9F97-066E-408C-A597-E798A7B835CF}" type="pres">
      <dgm:prSet presAssocID="{59F83B9D-C0A8-4900-BC6A-99584423AF3F}" presName="tSp" presStyleCnt="0"/>
      <dgm:spPr/>
    </dgm:pt>
    <dgm:pt modelId="{C7FC0F5D-925A-48C7-85BE-B422FB5D4440}" type="pres">
      <dgm:prSet presAssocID="{59F83B9D-C0A8-4900-BC6A-99584423AF3F}" presName="bSp" presStyleCnt="0"/>
      <dgm:spPr/>
    </dgm:pt>
    <dgm:pt modelId="{4408366E-228B-4A8A-8B7D-7DFF54F41A12}" type="pres">
      <dgm:prSet presAssocID="{59F83B9D-C0A8-4900-BC6A-99584423AF3F}" presName="process" presStyleCnt="0"/>
      <dgm:spPr/>
    </dgm:pt>
    <dgm:pt modelId="{7C5265BA-CA53-48AD-918A-8781C542232E}" type="pres">
      <dgm:prSet presAssocID="{BCDF17C6-442F-4F78-9312-69898432AF89}" presName="composite1" presStyleCnt="0"/>
      <dgm:spPr/>
    </dgm:pt>
    <dgm:pt modelId="{BD989D51-2BF1-461A-8F74-FA06BBC8D531}" type="pres">
      <dgm:prSet presAssocID="{BCDF17C6-442F-4F78-9312-69898432AF89}" presName="dummyNode1" presStyleLbl="node1" presStyleIdx="0" presStyleCnt="5"/>
      <dgm:spPr/>
    </dgm:pt>
    <dgm:pt modelId="{0E3CF610-C385-458D-A0F6-B0141AB31884}" type="pres">
      <dgm:prSet presAssocID="{BCDF17C6-442F-4F78-9312-69898432AF89}" presName="childNode1" presStyleLbl="bgAcc1" presStyleIdx="0" presStyleCnt="5">
        <dgm:presLayoutVars>
          <dgm:bulletEnabled val="1"/>
        </dgm:presLayoutVars>
      </dgm:prSet>
      <dgm:spPr/>
      <dgm:t>
        <a:bodyPr/>
        <a:lstStyle/>
        <a:p>
          <a:endParaRPr lang="en-US"/>
        </a:p>
      </dgm:t>
    </dgm:pt>
    <dgm:pt modelId="{57C367C3-030B-40D0-939A-4A6FDA232622}" type="pres">
      <dgm:prSet presAssocID="{BCDF17C6-442F-4F78-9312-69898432AF89}" presName="childNode1tx" presStyleLbl="bgAcc1" presStyleIdx="0" presStyleCnt="5">
        <dgm:presLayoutVars>
          <dgm:bulletEnabled val="1"/>
        </dgm:presLayoutVars>
      </dgm:prSet>
      <dgm:spPr/>
      <dgm:t>
        <a:bodyPr/>
        <a:lstStyle/>
        <a:p>
          <a:endParaRPr lang="en-US"/>
        </a:p>
      </dgm:t>
    </dgm:pt>
    <dgm:pt modelId="{63F55D43-A570-41C4-913E-A15ABEB452D1}" type="pres">
      <dgm:prSet presAssocID="{BCDF17C6-442F-4F78-9312-69898432AF89}" presName="parentNode1" presStyleLbl="node1" presStyleIdx="0" presStyleCnt="5">
        <dgm:presLayoutVars>
          <dgm:chMax val="1"/>
          <dgm:bulletEnabled val="1"/>
        </dgm:presLayoutVars>
      </dgm:prSet>
      <dgm:spPr/>
      <dgm:t>
        <a:bodyPr/>
        <a:lstStyle/>
        <a:p>
          <a:endParaRPr lang="en-US"/>
        </a:p>
      </dgm:t>
    </dgm:pt>
    <dgm:pt modelId="{14282E0F-9E75-4C61-BB33-8A568A838411}" type="pres">
      <dgm:prSet presAssocID="{BCDF17C6-442F-4F78-9312-69898432AF89}" presName="connSite1" presStyleCnt="0"/>
      <dgm:spPr/>
    </dgm:pt>
    <dgm:pt modelId="{22BEA5AA-8241-4FD3-8284-ADCFCEE17623}" type="pres">
      <dgm:prSet presAssocID="{69173FBF-5D39-4B77-A06C-3AA9FFFEB96E}" presName="Name9" presStyleLbl="sibTrans2D1" presStyleIdx="0" presStyleCnt="4"/>
      <dgm:spPr/>
      <dgm:t>
        <a:bodyPr/>
        <a:lstStyle/>
        <a:p>
          <a:endParaRPr lang="en-US"/>
        </a:p>
      </dgm:t>
    </dgm:pt>
    <dgm:pt modelId="{44E07D41-68E1-4852-B70B-048355DD387A}" type="pres">
      <dgm:prSet presAssocID="{B5BBB62E-A85D-45F4-A53A-B014439785AD}" presName="composite2" presStyleCnt="0"/>
      <dgm:spPr/>
    </dgm:pt>
    <dgm:pt modelId="{AF2B28FA-81BC-4389-A6AA-54A443C8B28D}" type="pres">
      <dgm:prSet presAssocID="{B5BBB62E-A85D-45F4-A53A-B014439785AD}" presName="dummyNode2" presStyleLbl="node1" presStyleIdx="0" presStyleCnt="5"/>
      <dgm:spPr/>
    </dgm:pt>
    <dgm:pt modelId="{B9D51A73-8F37-484D-84F8-9D0429A02684}" type="pres">
      <dgm:prSet presAssocID="{B5BBB62E-A85D-45F4-A53A-B014439785AD}" presName="childNode2" presStyleLbl="bgAcc1" presStyleIdx="1" presStyleCnt="5" custScaleX="115922">
        <dgm:presLayoutVars>
          <dgm:bulletEnabled val="1"/>
        </dgm:presLayoutVars>
      </dgm:prSet>
      <dgm:spPr/>
      <dgm:t>
        <a:bodyPr/>
        <a:lstStyle/>
        <a:p>
          <a:endParaRPr lang="en-US"/>
        </a:p>
      </dgm:t>
    </dgm:pt>
    <dgm:pt modelId="{58159D76-87BA-4CA0-8820-05B8FAD139F3}" type="pres">
      <dgm:prSet presAssocID="{B5BBB62E-A85D-45F4-A53A-B014439785AD}" presName="childNode2tx" presStyleLbl="bgAcc1" presStyleIdx="1" presStyleCnt="5">
        <dgm:presLayoutVars>
          <dgm:bulletEnabled val="1"/>
        </dgm:presLayoutVars>
      </dgm:prSet>
      <dgm:spPr/>
      <dgm:t>
        <a:bodyPr/>
        <a:lstStyle/>
        <a:p>
          <a:endParaRPr lang="en-US"/>
        </a:p>
      </dgm:t>
    </dgm:pt>
    <dgm:pt modelId="{4ACE2C08-F442-421C-BD17-86F2BB144E4C}" type="pres">
      <dgm:prSet presAssocID="{B5BBB62E-A85D-45F4-A53A-B014439785AD}" presName="parentNode2" presStyleLbl="node1" presStyleIdx="1" presStyleCnt="5">
        <dgm:presLayoutVars>
          <dgm:chMax val="0"/>
          <dgm:bulletEnabled val="1"/>
        </dgm:presLayoutVars>
      </dgm:prSet>
      <dgm:spPr/>
      <dgm:t>
        <a:bodyPr/>
        <a:lstStyle/>
        <a:p>
          <a:endParaRPr lang="en-US"/>
        </a:p>
      </dgm:t>
    </dgm:pt>
    <dgm:pt modelId="{6921778E-9DC6-461D-BC1C-9AC0254032FB}" type="pres">
      <dgm:prSet presAssocID="{B5BBB62E-A85D-45F4-A53A-B014439785AD}" presName="connSite2" presStyleCnt="0"/>
      <dgm:spPr/>
    </dgm:pt>
    <dgm:pt modelId="{A33AF73C-380D-4BDD-9010-EA0382C92297}" type="pres">
      <dgm:prSet presAssocID="{195E0FD1-DCA2-4143-83F4-9066E3094927}" presName="Name18" presStyleLbl="sibTrans2D1" presStyleIdx="1" presStyleCnt="4"/>
      <dgm:spPr/>
      <dgm:t>
        <a:bodyPr/>
        <a:lstStyle/>
        <a:p>
          <a:endParaRPr lang="en-US"/>
        </a:p>
      </dgm:t>
    </dgm:pt>
    <dgm:pt modelId="{DBD08079-0638-487C-A030-451A342D2159}" type="pres">
      <dgm:prSet presAssocID="{AC931939-FA5E-461E-88CA-369ADCBCA2F7}" presName="composite1" presStyleCnt="0"/>
      <dgm:spPr/>
    </dgm:pt>
    <dgm:pt modelId="{7AD356AD-324F-426C-81C1-75F1EB561D59}" type="pres">
      <dgm:prSet presAssocID="{AC931939-FA5E-461E-88CA-369ADCBCA2F7}" presName="dummyNode1" presStyleLbl="node1" presStyleIdx="1" presStyleCnt="5"/>
      <dgm:spPr/>
    </dgm:pt>
    <dgm:pt modelId="{C63E81B1-8D2D-4B53-942D-DF576DD74A84}" type="pres">
      <dgm:prSet presAssocID="{AC931939-FA5E-461E-88CA-369ADCBCA2F7}" presName="childNode1" presStyleLbl="bgAcc1" presStyleIdx="2" presStyleCnt="5">
        <dgm:presLayoutVars>
          <dgm:bulletEnabled val="1"/>
        </dgm:presLayoutVars>
      </dgm:prSet>
      <dgm:spPr/>
      <dgm:t>
        <a:bodyPr/>
        <a:lstStyle/>
        <a:p>
          <a:endParaRPr lang="en-US"/>
        </a:p>
      </dgm:t>
    </dgm:pt>
    <dgm:pt modelId="{55C08BFF-85DA-44E0-BBDC-B8A820E33CDA}" type="pres">
      <dgm:prSet presAssocID="{AC931939-FA5E-461E-88CA-369ADCBCA2F7}" presName="childNode1tx" presStyleLbl="bgAcc1" presStyleIdx="2" presStyleCnt="5">
        <dgm:presLayoutVars>
          <dgm:bulletEnabled val="1"/>
        </dgm:presLayoutVars>
      </dgm:prSet>
      <dgm:spPr/>
      <dgm:t>
        <a:bodyPr/>
        <a:lstStyle/>
        <a:p>
          <a:endParaRPr lang="en-US"/>
        </a:p>
      </dgm:t>
    </dgm:pt>
    <dgm:pt modelId="{BCCA799C-2EB7-47E7-A33C-E3D3236D4059}" type="pres">
      <dgm:prSet presAssocID="{AC931939-FA5E-461E-88CA-369ADCBCA2F7}" presName="parentNode1" presStyleLbl="node1" presStyleIdx="2" presStyleCnt="5">
        <dgm:presLayoutVars>
          <dgm:chMax val="1"/>
          <dgm:bulletEnabled val="1"/>
        </dgm:presLayoutVars>
      </dgm:prSet>
      <dgm:spPr/>
      <dgm:t>
        <a:bodyPr/>
        <a:lstStyle/>
        <a:p>
          <a:endParaRPr lang="en-US"/>
        </a:p>
      </dgm:t>
    </dgm:pt>
    <dgm:pt modelId="{8C4AFFE8-92FC-4222-BB07-337495D86479}" type="pres">
      <dgm:prSet presAssocID="{AC931939-FA5E-461E-88CA-369ADCBCA2F7}" presName="connSite1" presStyleCnt="0"/>
      <dgm:spPr/>
    </dgm:pt>
    <dgm:pt modelId="{FB42FA07-EC6C-4008-B926-6ADD6FB7E133}" type="pres">
      <dgm:prSet presAssocID="{4A1CA658-BFC5-4584-AE13-E38A46D4493F}" presName="Name9" presStyleLbl="sibTrans2D1" presStyleIdx="2" presStyleCnt="4"/>
      <dgm:spPr/>
      <dgm:t>
        <a:bodyPr/>
        <a:lstStyle/>
        <a:p>
          <a:endParaRPr lang="en-US"/>
        </a:p>
      </dgm:t>
    </dgm:pt>
    <dgm:pt modelId="{E337C622-8DE3-44DB-9AE4-AE4615BC7AD4}" type="pres">
      <dgm:prSet presAssocID="{8F1A2A86-B78B-4679-A660-E709FDAD26A6}" presName="composite2" presStyleCnt="0"/>
      <dgm:spPr/>
    </dgm:pt>
    <dgm:pt modelId="{B26BC736-54A0-4927-86FB-8BE338543B42}" type="pres">
      <dgm:prSet presAssocID="{8F1A2A86-B78B-4679-A660-E709FDAD26A6}" presName="dummyNode2" presStyleLbl="node1" presStyleIdx="2" presStyleCnt="5"/>
      <dgm:spPr/>
    </dgm:pt>
    <dgm:pt modelId="{6F487CF6-452A-4A43-974A-DC0BCC12E37B}" type="pres">
      <dgm:prSet presAssocID="{8F1A2A86-B78B-4679-A660-E709FDAD26A6}" presName="childNode2" presStyleLbl="bgAcc1" presStyleIdx="3" presStyleCnt="5">
        <dgm:presLayoutVars>
          <dgm:bulletEnabled val="1"/>
        </dgm:presLayoutVars>
      </dgm:prSet>
      <dgm:spPr/>
      <dgm:t>
        <a:bodyPr/>
        <a:lstStyle/>
        <a:p>
          <a:endParaRPr lang="en-US"/>
        </a:p>
      </dgm:t>
    </dgm:pt>
    <dgm:pt modelId="{BD3AEBE7-590B-4962-84AD-13144E7A3679}" type="pres">
      <dgm:prSet presAssocID="{8F1A2A86-B78B-4679-A660-E709FDAD26A6}" presName="childNode2tx" presStyleLbl="bgAcc1" presStyleIdx="3" presStyleCnt="5">
        <dgm:presLayoutVars>
          <dgm:bulletEnabled val="1"/>
        </dgm:presLayoutVars>
      </dgm:prSet>
      <dgm:spPr/>
      <dgm:t>
        <a:bodyPr/>
        <a:lstStyle/>
        <a:p>
          <a:endParaRPr lang="en-US"/>
        </a:p>
      </dgm:t>
    </dgm:pt>
    <dgm:pt modelId="{510708F6-ADC5-40BC-A783-AC75FBE15B6A}" type="pres">
      <dgm:prSet presAssocID="{8F1A2A86-B78B-4679-A660-E709FDAD26A6}" presName="parentNode2" presStyleLbl="node1" presStyleIdx="3" presStyleCnt="5">
        <dgm:presLayoutVars>
          <dgm:chMax val="0"/>
          <dgm:bulletEnabled val="1"/>
        </dgm:presLayoutVars>
      </dgm:prSet>
      <dgm:spPr/>
      <dgm:t>
        <a:bodyPr/>
        <a:lstStyle/>
        <a:p>
          <a:endParaRPr lang="en-US"/>
        </a:p>
      </dgm:t>
    </dgm:pt>
    <dgm:pt modelId="{CBA1756C-4681-44E1-A787-983BD07CE959}" type="pres">
      <dgm:prSet presAssocID="{8F1A2A86-B78B-4679-A660-E709FDAD26A6}" presName="connSite2" presStyleCnt="0"/>
      <dgm:spPr/>
    </dgm:pt>
    <dgm:pt modelId="{20B10E03-B194-46CE-B9F3-1C2A27986745}" type="pres">
      <dgm:prSet presAssocID="{2A4B700B-F364-432A-95A9-FA3C952130C2}" presName="Name18" presStyleLbl="sibTrans2D1" presStyleIdx="3" presStyleCnt="4"/>
      <dgm:spPr/>
      <dgm:t>
        <a:bodyPr/>
        <a:lstStyle/>
        <a:p>
          <a:endParaRPr lang="en-US"/>
        </a:p>
      </dgm:t>
    </dgm:pt>
    <dgm:pt modelId="{4393B7F6-6722-4C1F-B45D-5E8677A21BFB}" type="pres">
      <dgm:prSet presAssocID="{93606A30-4C5A-4C23-BFE8-0AA0F37CE112}" presName="composite1" presStyleCnt="0"/>
      <dgm:spPr/>
    </dgm:pt>
    <dgm:pt modelId="{9C89A8CC-278E-4589-AC9F-3C03550AFA01}" type="pres">
      <dgm:prSet presAssocID="{93606A30-4C5A-4C23-BFE8-0AA0F37CE112}" presName="dummyNode1" presStyleLbl="node1" presStyleIdx="3" presStyleCnt="5"/>
      <dgm:spPr/>
    </dgm:pt>
    <dgm:pt modelId="{D49B548F-C82D-4DB0-9C33-6F53F5EEA618}" type="pres">
      <dgm:prSet presAssocID="{93606A30-4C5A-4C23-BFE8-0AA0F37CE112}" presName="childNode1" presStyleLbl="bgAcc1" presStyleIdx="4" presStyleCnt="5">
        <dgm:presLayoutVars>
          <dgm:bulletEnabled val="1"/>
        </dgm:presLayoutVars>
      </dgm:prSet>
      <dgm:spPr/>
      <dgm:t>
        <a:bodyPr/>
        <a:lstStyle/>
        <a:p>
          <a:endParaRPr lang="en-US"/>
        </a:p>
      </dgm:t>
    </dgm:pt>
    <dgm:pt modelId="{694B88D4-045B-4CE5-9965-86A6E7D7A4FB}" type="pres">
      <dgm:prSet presAssocID="{93606A30-4C5A-4C23-BFE8-0AA0F37CE112}" presName="childNode1tx" presStyleLbl="bgAcc1" presStyleIdx="4" presStyleCnt="5">
        <dgm:presLayoutVars>
          <dgm:bulletEnabled val="1"/>
        </dgm:presLayoutVars>
      </dgm:prSet>
      <dgm:spPr/>
      <dgm:t>
        <a:bodyPr/>
        <a:lstStyle/>
        <a:p>
          <a:endParaRPr lang="en-US"/>
        </a:p>
      </dgm:t>
    </dgm:pt>
    <dgm:pt modelId="{5C4754CD-B6BD-4319-A89E-6B8423714869}" type="pres">
      <dgm:prSet presAssocID="{93606A30-4C5A-4C23-BFE8-0AA0F37CE112}" presName="parentNode1" presStyleLbl="node1" presStyleIdx="4" presStyleCnt="5">
        <dgm:presLayoutVars>
          <dgm:chMax val="1"/>
          <dgm:bulletEnabled val="1"/>
        </dgm:presLayoutVars>
      </dgm:prSet>
      <dgm:spPr/>
      <dgm:t>
        <a:bodyPr/>
        <a:lstStyle/>
        <a:p>
          <a:endParaRPr lang="en-US"/>
        </a:p>
      </dgm:t>
    </dgm:pt>
    <dgm:pt modelId="{7CE2FAE0-4851-4FF1-ABAA-A899B01B3539}" type="pres">
      <dgm:prSet presAssocID="{93606A30-4C5A-4C23-BFE8-0AA0F37CE112}" presName="connSite1" presStyleCnt="0"/>
      <dgm:spPr/>
    </dgm:pt>
  </dgm:ptLst>
  <dgm:cxnLst>
    <dgm:cxn modelId="{7586D1B9-12AC-4CC1-9837-9C78B0C7C293}" type="presOf" srcId="{93606A30-4C5A-4C23-BFE8-0AA0F37CE112}" destId="{5C4754CD-B6BD-4319-A89E-6B8423714869}" srcOrd="0" destOrd="0" presId="urn:microsoft.com/office/officeart/2005/8/layout/hProcess4"/>
    <dgm:cxn modelId="{24A42A6D-C94D-4EBC-B1D4-F6803A86DEDF}" type="presOf" srcId="{2A4B700B-F364-432A-95A9-FA3C952130C2}" destId="{20B10E03-B194-46CE-B9F3-1C2A27986745}" srcOrd="0" destOrd="0" presId="urn:microsoft.com/office/officeart/2005/8/layout/hProcess4"/>
    <dgm:cxn modelId="{EA157407-4C31-4761-AA16-AF43C479C582}" type="presOf" srcId="{59F83B9D-C0A8-4900-BC6A-99584423AF3F}" destId="{22A6BBD3-EA34-4EE3-91CE-E4A8DC7184AF}" srcOrd="0" destOrd="0" presId="urn:microsoft.com/office/officeart/2005/8/layout/hProcess4"/>
    <dgm:cxn modelId="{73515280-2334-4286-AE52-2A4559CB71D9}" srcId="{8F1A2A86-B78B-4679-A660-E709FDAD26A6}" destId="{E1916037-2A5D-4766-BFAC-5901F5FC30CA}" srcOrd="0" destOrd="0" parTransId="{9A88D4D5-595F-4662-A85D-82405E296F3F}" sibTransId="{C6340A22-2A01-4557-9237-40E0B9F964F2}"/>
    <dgm:cxn modelId="{6A2DF096-7424-4594-B538-C91323B63D27}" type="presOf" srcId="{001855EA-E31A-4075-9DDE-446AA45BACE1}" destId="{57C367C3-030B-40D0-939A-4A6FDA232622}" srcOrd="1" destOrd="1" presId="urn:microsoft.com/office/officeart/2005/8/layout/hProcess4"/>
    <dgm:cxn modelId="{1CBDB1EF-CA83-4C1D-811B-5983B2F820C9}" type="presOf" srcId="{33C3DE70-360A-484C-A84E-F4C6743B4D0F}" destId="{B9D51A73-8F37-484D-84F8-9D0429A02684}" srcOrd="0" destOrd="0" presId="urn:microsoft.com/office/officeart/2005/8/layout/hProcess4"/>
    <dgm:cxn modelId="{D96E2AD1-4BC8-4B60-B539-B5C77EC4BB6A}" type="presOf" srcId="{B5BBB62E-A85D-45F4-A53A-B014439785AD}" destId="{4ACE2C08-F442-421C-BD17-86F2BB144E4C}" srcOrd="0" destOrd="0" presId="urn:microsoft.com/office/officeart/2005/8/layout/hProcess4"/>
    <dgm:cxn modelId="{6DC26D86-B2FD-4BF4-AE74-E64B9E83ADE8}" srcId="{59F83B9D-C0A8-4900-BC6A-99584423AF3F}" destId="{AC931939-FA5E-461E-88CA-369ADCBCA2F7}" srcOrd="2" destOrd="0" parTransId="{0AABE97E-B0EB-45FB-A3D0-FF6BAAB9C678}" sibTransId="{4A1CA658-BFC5-4584-AE13-E38A46D4493F}"/>
    <dgm:cxn modelId="{01E242D6-783B-4D48-A1F0-2BBD9006D293}" srcId="{59F83B9D-C0A8-4900-BC6A-99584423AF3F}" destId="{93606A30-4C5A-4C23-BFE8-0AA0F37CE112}" srcOrd="4" destOrd="0" parTransId="{5D2F102B-09F7-43A7-8191-15BF12D66FED}" sibTransId="{72BB8938-BB05-44AC-A2EA-735A4906830E}"/>
    <dgm:cxn modelId="{C66213B3-0D8C-4B45-9370-C395AC476EC9}" srcId="{8F1A2A86-B78B-4679-A660-E709FDAD26A6}" destId="{1A0EB186-FCB5-48EC-9F95-27292CE2FBA5}" srcOrd="1" destOrd="0" parTransId="{364DFBA1-71FD-414B-8173-8F51F03A36EA}" sibTransId="{7C0402F6-26BF-42C3-858C-6B3C3918F405}"/>
    <dgm:cxn modelId="{B1311D16-4C3D-4209-AA31-78AA2669A3B0}" type="presOf" srcId="{195E0FD1-DCA2-4143-83F4-9066E3094927}" destId="{A33AF73C-380D-4BDD-9010-EA0382C92297}" srcOrd="0" destOrd="0" presId="urn:microsoft.com/office/officeart/2005/8/layout/hProcess4"/>
    <dgm:cxn modelId="{F0B01346-8949-4636-B13C-EA2B7B6FB9BA}" srcId="{B5BBB62E-A85D-45F4-A53A-B014439785AD}" destId="{33C3DE70-360A-484C-A84E-F4C6743B4D0F}" srcOrd="0" destOrd="0" parTransId="{9B8998CD-8DD1-46E3-9212-DB9090790394}" sibTransId="{322895B8-54ED-438C-9E16-1D242DA4CA0B}"/>
    <dgm:cxn modelId="{E0011F3E-AAD4-4EA4-AEA2-2A8261FFC94B}" srcId="{AC931939-FA5E-461E-88CA-369ADCBCA2F7}" destId="{F1B4B3DD-27EE-46C4-9A20-6F512B1FC4ED}" srcOrd="0" destOrd="0" parTransId="{AE7E2952-FBCB-4075-99B1-4561BB7F79FA}" sibTransId="{9C67D9CC-C4FD-4DE3-8616-A4EA9535CDDB}"/>
    <dgm:cxn modelId="{C35393E6-63F7-4057-8662-700D5AA68FF9}" type="presOf" srcId="{AC931939-FA5E-461E-88CA-369ADCBCA2F7}" destId="{BCCA799C-2EB7-47E7-A33C-E3D3236D4059}" srcOrd="0" destOrd="0" presId="urn:microsoft.com/office/officeart/2005/8/layout/hProcess4"/>
    <dgm:cxn modelId="{2661AD4B-C2FA-4D67-AE13-45851B531566}" type="presOf" srcId="{F1B4B3DD-27EE-46C4-9A20-6F512B1FC4ED}" destId="{C63E81B1-8D2D-4B53-942D-DF576DD74A84}" srcOrd="0" destOrd="0" presId="urn:microsoft.com/office/officeart/2005/8/layout/hProcess4"/>
    <dgm:cxn modelId="{522AE1CE-A5CA-44B8-BC9C-456CA6E0E73C}" type="presOf" srcId="{BCDF17C6-442F-4F78-9312-69898432AF89}" destId="{63F55D43-A570-41C4-913E-A15ABEB452D1}" srcOrd="0" destOrd="0" presId="urn:microsoft.com/office/officeart/2005/8/layout/hProcess4"/>
    <dgm:cxn modelId="{52C74270-EF18-42B1-A725-F2CC03EE20AB}" type="presOf" srcId="{F1B4B3DD-27EE-46C4-9A20-6F512B1FC4ED}" destId="{55C08BFF-85DA-44E0-BBDC-B8A820E33CDA}" srcOrd="1" destOrd="0" presId="urn:microsoft.com/office/officeart/2005/8/layout/hProcess4"/>
    <dgm:cxn modelId="{74F0BBB7-B49E-4BBF-B0FD-DA9A66A446C8}" type="presOf" srcId="{E1916037-2A5D-4766-BFAC-5901F5FC30CA}" destId="{6F487CF6-452A-4A43-974A-DC0BCC12E37B}" srcOrd="0" destOrd="0" presId="urn:microsoft.com/office/officeart/2005/8/layout/hProcess4"/>
    <dgm:cxn modelId="{0BEFC103-B77D-496A-BB0D-1E95CB36177C}" srcId="{BCDF17C6-442F-4F78-9312-69898432AF89}" destId="{001855EA-E31A-4075-9DDE-446AA45BACE1}" srcOrd="1" destOrd="0" parTransId="{D4B88AD6-95F6-4095-BBD1-6F76CA7BC533}" sibTransId="{FDDADB74-D436-4E59-A5AA-E6890A6B0B1D}"/>
    <dgm:cxn modelId="{113E2483-0386-4A23-A41C-4BA0157AD1C3}" srcId="{BCDF17C6-442F-4F78-9312-69898432AF89}" destId="{60878D6A-C0C4-4090-B1C5-A81055F5C38A}" srcOrd="0" destOrd="0" parTransId="{035B2B43-0488-485D-A356-6E96E55A1667}" sibTransId="{8C74D106-FD18-4C5D-9227-1E019C599036}"/>
    <dgm:cxn modelId="{C51D6A52-CC94-4233-B4EF-544A9C01BC2F}" type="presOf" srcId="{4A1CA658-BFC5-4584-AE13-E38A46D4493F}" destId="{FB42FA07-EC6C-4008-B926-6ADD6FB7E133}" srcOrd="0" destOrd="0" presId="urn:microsoft.com/office/officeart/2005/8/layout/hProcess4"/>
    <dgm:cxn modelId="{0F8AFDD3-EF20-489C-8F80-7C68146C8E5C}" type="presOf" srcId="{8F1A2A86-B78B-4679-A660-E709FDAD26A6}" destId="{510708F6-ADC5-40BC-A783-AC75FBE15B6A}" srcOrd="0" destOrd="0" presId="urn:microsoft.com/office/officeart/2005/8/layout/hProcess4"/>
    <dgm:cxn modelId="{F9190BB7-3DF5-423D-BC91-8201CDD78569}" type="presOf" srcId="{33C3DE70-360A-484C-A84E-F4C6743B4D0F}" destId="{58159D76-87BA-4CA0-8820-05B8FAD139F3}" srcOrd="1" destOrd="0" presId="urn:microsoft.com/office/officeart/2005/8/layout/hProcess4"/>
    <dgm:cxn modelId="{32F6E9DD-99CE-4E99-B3CA-4D6C64ADA483}" type="presOf" srcId="{60878D6A-C0C4-4090-B1C5-A81055F5C38A}" destId="{0E3CF610-C385-458D-A0F6-B0141AB31884}" srcOrd="0" destOrd="0" presId="urn:microsoft.com/office/officeart/2005/8/layout/hProcess4"/>
    <dgm:cxn modelId="{1C33A395-CDFE-4DEC-8BB1-D25DF4D41E4A}" type="presOf" srcId="{001855EA-E31A-4075-9DDE-446AA45BACE1}" destId="{0E3CF610-C385-458D-A0F6-B0141AB31884}" srcOrd="0" destOrd="1" presId="urn:microsoft.com/office/officeart/2005/8/layout/hProcess4"/>
    <dgm:cxn modelId="{189493ED-BED3-403B-A0CD-205CB8716A87}" type="presOf" srcId="{60878D6A-C0C4-4090-B1C5-A81055F5C38A}" destId="{57C367C3-030B-40D0-939A-4A6FDA232622}" srcOrd="1" destOrd="0" presId="urn:microsoft.com/office/officeart/2005/8/layout/hProcess4"/>
    <dgm:cxn modelId="{BCD3825B-B5A2-4921-865B-080B7D1D962E}" type="presOf" srcId="{1A0EB186-FCB5-48EC-9F95-27292CE2FBA5}" destId="{BD3AEBE7-590B-4962-84AD-13144E7A3679}" srcOrd="1" destOrd="1" presId="urn:microsoft.com/office/officeart/2005/8/layout/hProcess4"/>
    <dgm:cxn modelId="{4292797B-29F7-4CA5-884E-C3C4B6463A20}" type="presOf" srcId="{69173FBF-5D39-4B77-A06C-3AA9FFFEB96E}" destId="{22BEA5AA-8241-4FD3-8284-ADCFCEE17623}" srcOrd="0" destOrd="0" presId="urn:microsoft.com/office/officeart/2005/8/layout/hProcess4"/>
    <dgm:cxn modelId="{D053AA12-CE38-4A18-900F-4E9E1C392399}" srcId="{93606A30-4C5A-4C23-BFE8-0AA0F37CE112}" destId="{DED24200-D06E-4019-B5C7-96388EBADEDC}" srcOrd="0" destOrd="0" parTransId="{3423E489-AC5A-44C0-AFB6-51E7CA349BF9}" sibTransId="{FBDBAAA3-6EBB-4753-93EF-1DE9BA60C62A}"/>
    <dgm:cxn modelId="{46DE82DF-BB00-49F3-92D4-DE56F98FA9B6}" type="presOf" srcId="{1A0EB186-FCB5-48EC-9F95-27292CE2FBA5}" destId="{6F487CF6-452A-4A43-974A-DC0BCC12E37B}" srcOrd="0" destOrd="1" presId="urn:microsoft.com/office/officeart/2005/8/layout/hProcess4"/>
    <dgm:cxn modelId="{0914759B-40D6-4AC2-893D-9902410FE84D}" srcId="{59F83B9D-C0A8-4900-BC6A-99584423AF3F}" destId="{BCDF17C6-442F-4F78-9312-69898432AF89}" srcOrd="0" destOrd="0" parTransId="{B35C0E26-8EEB-4514-86D0-670AE6FC1E6A}" sibTransId="{69173FBF-5D39-4B77-A06C-3AA9FFFEB96E}"/>
    <dgm:cxn modelId="{57005CCE-08FB-4BFB-935C-97E3F7DF6C85}" type="presOf" srcId="{DED24200-D06E-4019-B5C7-96388EBADEDC}" destId="{D49B548F-C82D-4DB0-9C33-6F53F5EEA618}" srcOrd="0" destOrd="0" presId="urn:microsoft.com/office/officeart/2005/8/layout/hProcess4"/>
    <dgm:cxn modelId="{39D9F553-E88D-4E5B-A5F5-B2D9A9FE080C}" srcId="{59F83B9D-C0A8-4900-BC6A-99584423AF3F}" destId="{8F1A2A86-B78B-4679-A660-E709FDAD26A6}" srcOrd="3" destOrd="0" parTransId="{104F7A95-C4FE-45BF-81DF-E93C94A3DEB8}" sibTransId="{2A4B700B-F364-432A-95A9-FA3C952130C2}"/>
    <dgm:cxn modelId="{41AAA3AF-58CC-4356-B3CB-953AC423D4CA}" type="presOf" srcId="{E1916037-2A5D-4766-BFAC-5901F5FC30CA}" destId="{BD3AEBE7-590B-4962-84AD-13144E7A3679}" srcOrd="1" destOrd="0" presId="urn:microsoft.com/office/officeart/2005/8/layout/hProcess4"/>
    <dgm:cxn modelId="{5A00419C-0C76-4E60-83CE-22224652C0A5}" srcId="{59F83B9D-C0A8-4900-BC6A-99584423AF3F}" destId="{B5BBB62E-A85D-45F4-A53A-B014439785AD}" srcOrd="1" destOrd="0" parTransId="{CCEEBD28-79FC-475E-85B2-B5EDE1DEDE2A}" sibTransId="{195E0FD1-DCA2-4143-83F4-9066E3094927}"/>
    <dgm:cxn modelId="{69BCAE10-DE3D-4C21-8580-38ADA6C2D7F9}" type="presOf" srcId="{DED24200-D06E-4019-B5C7-96388EBADEDC}" destId="{694B88D4-045B-4CE5-9965-86A6E7D7A4FB}" srcOrd="1" destOrd="0" presId="urn:microsoft.com/office/officeart/2005/8/layout/hProcess4"/>
    <dgm:cxn modelId="{14D96322-CB4F-4096-9A36-19032CDC1F80}" type="presParOf" srcId="{22A6BBD3-EA34-4EE3-91CE-E4A8DC7184AF}" destId="{639F9F97-066E-408C-A597-E798A7B835CF}" srcOrd="0" destOrd="0" presId="urn:microsoft.com/office/officeart/2005/8/layout/hProcess4"/>
    <dgm:cxn modelId="{507C0A68-691D-4D32-9B53-C499F9C978F8}" type="presParOf" srcId="{22A6BBD3-EA34-4EE3-91CE-E4A8DC7184AF}" destId="{C7FC0F5D-925A-48C7-85BE-B422FB5D4440}" srcOrd="1" destOrd="0" presId="urn:microsoft.com/office/officeart/2005/8/layout/hProcess4"/>
    <dgm:cxn modelId="{B624FF28-8A6B-4E75-9315-1B8E39A469D7}" type="presParOf" srcId="{22A6BBD3-EA34-4EE3-91CE-E4A8DC7184AF}" destId="{4408366E-228B-4A8A-8B7D-7DFF54F41A12}" srcOrd="2" destOrd="0" presId="urn:microsoft.com/office/officeart/2005/8/layout/hProcess4"/>
    <dgm:cxn modelId="{B01F6243-1821-4D0D-A698-90CAD720011B}" type="presParOf" srcId="{4408366E-228B-4A8A-8B7D-7DFF54F41A12}" destId="{7C5265BA-CA53-48AD-918A-8781C542232E}" srcOrd="0" destOrd="0" presId="urn:microsoft.com/office/officeart/2005/8/layout/hProcess4"/>
    <dgm:cxn modelId="{B6C2C572-5D6B-4585-AA0B-65A48C3579E6}" type="presParOf" srcId="{7C5265BA-CA53-48AD-918A-8781C542232E}" destId="{BD989D51-2BF1-461A-8F74-FA06BBC8D531}" srcOrd="0" destOrd="0" presId="urn:microsoft.com/office/officeart/2005/8/layout/hProcess4"/>
    <dgm:cxn modelId="{B5AA4EA2-191B-4575-993F-6446D13F01E5}" type="presParOf" srcId="{7C5265BA-CA53-48AD-918A-8781C542232E}" destId="{0E3CF610-C385-458D-A0F6-B0141AB31884}" srcOrd="1" destOrd="0" presId="urn:microsoft.com/office/officeart/2005/8/layout/hProcess4"/>
    <dgm:cxn modelId="{CE18948D-1D51-4BA7-B61D-969DA6AF8B33}" type="presParOf" srcId="{7C5265BA-CA53-48AD-918A-8781C542232E}" destId="{57C367C3-030B-40D0-939A-4A6FDA232622}" srcOrd="2" destOrd="0" presId="urn:microsoft.com/office/officeart/2005/8/layout/hProcess4"/>
    <dgm:cxn modelId="{FFC231F5-2B54-41AB-9E5F-859FF322BB02}" type="presParOf" srcId="{7C5265BA-CA53-48AD-918A-8781C542232E}" destId="{63F55D43-A570-41C4-913E-A15ABEB452D1}" srcOrd="3" destOrd="0" presId="urn:microsoft.com/office/officeart/2005/8/layout/hProcess4"/>
    <dgm:cxn modelId="{E7B5FE4B-2257-4C37-8B1A-3E22EBAC0A48}" type="presParOf" srcId="{7C5265BA-CA53-48AD-918A-8781C542232E}" destId="{14282E0F-9E75-4C61-BB33-8A568A838411}" srcOrd="4" destOrd="0" presId="urn:microsoft.com/office/officeart/2005/8/layout/hProcess4"/>
    <dgm:cxn modelId="{F98C8153-FFCA-4AB5-98CE-AF3DC0366F2F}" type="presParOf" srcId="{4408366E-228B-4A8A-8B7D-7DFF54F41A12}" destId="{22BEA5AA-8241-4FD3-8284-ADCFCEE17623}" srcOrd="1" destOrd="0" presId="urn:microsoft.com/office/officeart/2005/8/layout/hProcess4"/>
    <dgm:cxn modelId="{75872B3A-C60F-4A74-9D2C-4DFB590DAF83}" type="presParOf" srcId="{4408366E-228B-4A8A-8B7D-7DFF54F41A12}" destId="{44E07D41-68E1-4852-B70B-048355DD387A}" srcOrd="2" destOrd="0" presId="urn:microsoft.com/office/officeart/2005/8/layout/hProcess4"/>
    <dgm:cxn modelId="{7F3D3CB3-1047-49D6-8A11-9089A4803A30}" type="presParOf" srcId="{44E07D41-68E1-4852-B70B-048355DD387A}" destId="{AF2B28FA-81BC-4389-A6AA-54A443C8B28D}" srcOrd="0" destOrd="0" presId="urn:microsoft.com/office/officeart/2005/8/layout/hProcess4"/>
    <dgm:cxn modelId="{CF1BA775-0BE3-464D-B2EA-B3C0A9BA5145}" type="presParOf" srcId="{44E07D41-68E1-4852-B70B-048355DD387A}" destId="{B9D51A73-8F37-484D-84F8-9D0429A02684}" srcOrd="1" destOrd="0" presId="urn:microsoft.com/office/officeart/2005/8/layout/hProcess4"/>
    <dgm:cxn modelId="{E40B8183-5299-4D74-8BE6-13560F735258}" type="presParOf" srcId="{44E07D41-68E1-4852-B70B-048355DD387A}" destId="{58159D76-87BA-4CA0-8820-05B8FAD139F3}" srcOrd="2" destOrd="0" presId="urn:microsoft.com/office/officeart/2005/8/layout/hProcess4"/>
    <dgm:cxn modelId="{5CA941D7-0DB5-4EE3-8F3E-2669655C6AFD}" type="presParOf" srcId="{44E07D41-68E1-4852-B70B-048355DD387A}" destId="{4ACE2C08-F442-421C-BD17-86F2BB144E4C}" srcOrd="3" destOrd="0" presId="urn:microsoft.com/office/officeart/2005/8/layout/hProcess4"/>
    <dgm:cxn modelId="{1BEA1496-9D9F-45D6-BF87-E2D079BB7568}" type="presParOf" srcId="{44E07D41-68E1-4852-B70B-048355DD387A}" destId="{6921778E-9DC6-461D-BC1C-9AC0254032FB}" srcOrd="4" destOrd="0" presId="urn:microsoft.com/office/officeart/2005/8/layout/hProcess4"/>
    <dgm:cxn modelId="{F79B1C81-2A28-48C3-A1EB-4B2385C932C7}" type="presParOf" srcId="{4408366E-228B-4A8A-8B7D-7DFF54F41A12}" destId="{A33AF73C-380D-4BDD-9010-EA0382C92297}" srcOrd="3" destOrd="0" presId="urn:microsoft.com/office/officeart/2005/8/layout/hProcess4"/>
    <dgm:cxn modelId="{2F4D07BC-3A6F-47DF-A0FB-9C296712AD5B}" type="presParOf" srcId="{4408366E-228B-4A8A-8B7D-7DFF54F41A12}" destId="{DBD08079-0638-487C-A030-451A342D2159}" srcOrd="4" destOrd="0" presId="urn:microsoft.com/office/officeart/2005/8/layout/hProcess4"/>
    <dgm:cxn modelId="{AEDCB6A3-ABF4-4374-8581-8CC85E9DE136}" type="presParOf" srcId="{DBD08079-0638-487C-A030-451A342D2159}" destId="{7AD356AD-324F-426C-81C1-75F1EB561D59}" srcOrd="0" destOrd="0" presId="urn:microsoft.com/office/officeart/2005/8/layout/hProcess4"/>
    <dgm:cxn modelId="{710DB239-A755-41E3-BA9B-CECE60A522CF}" type="presParOf" srcId="{DBD08079-0638-487C-A030-451A342D2159}" destId="{C63E81B1-8D2D-4B53-942D-DF576DD74A84}" srcOrd="1" destOrd="0" presId="urn:microsoft.com/office/officeart/2005/8/layout/hProcess4"/>
    <dgm:cxn modelId="{1B1B287C-1A24-44F2-B733-7B4C79FE8B4B}" type="presParOf" srcId="{DBD08079-0638-487C-A030-451A342D2159}" destId="{55C08BFF-85DA-44E0-BBDC-B8A820E33CDA}" srcOrd="2" destOrd="0" presId="urn:microsoft.com/office/officeart/2005/8/layout/hProcess4"/>
    <dgm:cxn modelId="{D168EDE9-707A-440C-8778-9B1DCB680C3E}" type="presParOf" srcId="{DBD08079-0638-487C-A030-451A342D2159}" destId="{BCCA799C-2EB7-47E7-A33C-E3D3236D4059}" srcOrd="3" destOrd="0" presId="urn:microsoft.com/office/officeart/2005/8/layout/hProcess4"/>
    <dgm:cxn modelId="{12D76C64-5B30-4BC8-B60C-94FD7BC63A84}" type="presParOf" srcId="{DBD08079-0638-487C-A030-451A342D2159}" destId="{8C4AFFE8-92FC-4222-BB07-337495D86479}" srcOrd="4" destOrd="0" presId="urn:microsoft.com/office/officeart/2005/8/layout/hProcess4"/>
    <dgm:cxn modelId="{131AAF5B-A8B1-4079-9A97-1ED6BF90345A}" type="presParOf" srcId="{4408366E-228B-4A8A-8B7D-7DFF54F41A12}" destId="{FB42FA07-EC6C-4008-B926-6ADD6FB7E133}" srcOrd="5" destOrd="0" presId="urn:microsoft.com/office/officeart/2005/8/layout/hProcess4"/>
    <dgm:cxn modelId="{42265B9D-E229-4802-8686-C5D49AA14D1E}" type="presParOf" srcId="{4408366E-228B-4A8A-8B7D-7DFF54F41A12}" destId="{E337C622-8DE3-44DB-9AE4-AE4615BC7AD4}" srcOrd="6" destOrd="0" presId="urn:microsoft.com/office/officeart/2005/8/layout/hProcess4"/>
    <dgm:cxn modelId="{4589E01F-3437-4AB3-8A8F-E8BF5EA8DD5F}" type="presParOf" srcId="{E337C622-8DE3-44DB-9AE4-AE4615BC7AD4}" destId="{B26BC736-54A0-4927-86FB-8BE338543B42}" srcOrd="0" destOrd="0" presId="urn:microsoft.com/office/officeart/2005/8/layout/hProcess4"/>
    <dgm:cxn modelId="{CC104A66-B661-47EF-9171-9710E638902E}" type="presParOf" srcId="{E337C622-8DE3-44DB-9AE4-AE4615BC7AD4}" destId="{6F487CF6-452A-4A43-974A-DC0BCC12E37B}" srcOrd="1" destOrd="0" presId="urn:microsoft.com/office/officeart/2005/8/layout/hProcess4"/>
    <dgm:cxn modelId="{01D1EDE4-5937-427A-A6C6-398C1FEE250C}" type="presParOf" srcId="{E337C622-8DE3-44DB-9AE4-AE4615BC7AD4}" destId="{BD3AEBE7-590B-4962-84AD-13144E7A3679}" srcOrd="2" destOrd="0" presId="urn:microsoft.com/office/officeart/2005/8/layout/hProcess4"/>
    <dgm:cxn modelId="{A72967CE-9FC1-4A5F-ABBE-FEA056ED3193}" type="presParOf" srcId="{E337C622-8DE3-44DB-9AE4-AE4615BC7AD4}" destId="{510708F6-ADC5-40BC-A783-AC75FBE15B6A}" srcOrd="3" destOrd="0" presId="urn:microsoft.com/office/officeart/2005/8/layout/hProcess4"/>
    <dgm:cxn modelId="{3630BB4F-C2BF-48A9-AE64-C6D7E0AF76F4}" type="presParOf" srcId="{E337C622-8DE3-44DB-9AE4-AE4615BC7AD4}" destId="{CBA1756C-4681-44E1-A787-983BD07CE959}" srcOrd="4" destOrd="0" presId="urn:microsoft.com/office/officeart/2005/8/layout/hProcess4"/>
    <dgm:cxn modelId="{0D10F602-C891-45A7-89BF-F11906C9B9F6}" type="presParOf" srcId="{4408366E-228B-4A8A-8B7D-7DFF54F41A12}" destId="{20B10E03-B194-46CE-B9F3-1C2A27986745}" srcOrd="7" destOrd="0" presId="urn:microsoft.com/office/officeart/2005/8/layout/hProcess4"/>
    <dgm:cxn modelId="{EDBB54E1-CED3-4DEA-B0F6-D55C6A24D674}" type="presParOf" srcId="{4408366E-228B-4A8A-8B7D-7DFF54F41A12}" destId="{4393B7F6-6722-4C1F-B45D-5E8677A21BFB}" srcOrd="8" destOrd="0" presId="urn:microsoft.com/office/officeart/2005/8/layout/hProcess4"/>
    <dgm:cxn modelId="{19A48C72-B7D2-4812-995E-89D71BC6317B}" type="presParOf" srcId="{4393B7F6-6722-4C1F-B45D-5E8677A21BFB}" destId="{9C89A8CC-278E-4589-AC9F-3C03550AFA01}" srcOrd="0" destOrd="0" presId="urn:microsoft.com/office/officeart/2005/8/layout/hProcess4"/>
    <dgm:cxn modelId="{F5C35866-5581-4139-AD63-1FC11FBDF6B4}" type="presParOf" srcId="{4393B7F6-6722-4C1F-B45D-5E8677A21BFB}" destId="{D49B548F-C82D-4DB0-9C33-6F53F5EEA618}" srcOrd="1" destOrd="0" presId="urn:microsoft.com/office/officeart/2005/8/layout/hProcess4"/>
    <dgm:cxn modelId="{EA9A2676-3B85-499B-B012-608C6D936619}" type="presParOf" srcId="{4393B7F6-6722-4C1F-B45D-5E8677A21BFB}" destId="{694B88D4-045B-4CE5-9965-86A6E7D7A4FB}" srcOrd="2" destOrd="0" presId="urn:microsoft.com/office/officeart/2005/8/layout/hProcess4"/>
    <dgm:cxn modelId="{B428A612-03BE-4BFC-8C74-4B9B9DC3E10C}" type="presParOf" srcId="{4393B7F6-6722-4C1F-B45D-5E8677A21BFB}" destId="{5C4754CD-B6BD-4319-A89E-6B8423714869}" srcOrd="3" destOrd="0" presId="urn:microsoft.com/office/officeart/2005/8/layout/hProcess4"/>
    <dgm:cxn modelId="{C821F10B-53C8-4962-ACFA-73DEE90177D6}" type="presParOf" srcId="{4393B7F6-6722-4C1F-B45D-5E8677A21BFB}" destId="{7CE2FAE0-4851-4FF1-ABAA-A899B01B353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610-C385-458D-A0F6-B0141AB31884}">
      <dsp:nvSpPr>
        <dsp:cNvPr id="0" name=""/>
        <dsp:cNvSpPr/>
      </dsp:nvSpPr>
      <dsp:spPr>
        <a:xfrm>
          <a:off x="19842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Workshops</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253366" y="3464133"/>
        <a:ext cx="2784935" cy="1766100"/>
      </dsp:txXfrm>
    </dsp:sp>
    <dsp:sp modelId="{22BEA5AA-8241-4FD3-8284-ADCFCEE17623}">
      <dsp:nvSpPr>
        <dsp:cNvPr id="0" name=""/>
        <dsp:cNvSpPr/>
      </dsp:nvSpPr>
      <dsp:spPr>
        <a:xfrm>
          <a:off x="1745176" y="3876292"/>
          <a:ext cx="3329014" cy="3329014"/>
        </a:xfrm>
        <a:prstGeom prst="leftCircularArrow">
          <a:avLst>
            <a:gd name="adj1" fmla="val 3050"/>
            <a:gd name="adj2" fmla="val 374395"/>
            <a:gd name="adj3" fmla="val 2149906"/>
            <a:gd name="adj4" fmla="val 9024489"/>
            <a:gd name="adj5" fmla="val 35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5D43-A570-41C4-913E-A15ABEB452D1}">
      <dsp:nvSpPr>
        <dsp:cNvPr id="0" name=""/>
        <dsp:cNvSpPr/>
      </dsp:nvSpPr>
      <dsp:spPr>
        <a:xfrm>
          <a:off x="771338"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801308" y="5315150"/>
        <a:ext cx="2513239" cy="963328"/>
      </dsp:txXfrm>
    </dsp:sp>
    <dsp:sp modelId="{B9D51A73-8F37-484D-84F8-9D0429A02684}">
      <dsp:nvSpPr>
        <dsp:cNvPr id="0" name=""/>
        <dsp:cNvSpPr/>
      </dsp:nvSpPr>
      <dsp:spPr>
        <a:xfrm>
          <a:off x="3710780" y="3409187"/>
          <a:ext cx="3355741"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Interim Guidance for Determining Net Ecological Benefit</a:t>
          </a:r>
          <a:endParaRPr lang="en-US" sz="2800" kern="1200" dirty="0"/>
        </a:p>
      </dsp:txBody>
      <dsp:txXfrm>
        <a:off x="3765726" y="3975767"/>
        <a:ext cx="3245849" cy="1766100"/>
      </dsp:txXfrm>
    </dsp:sp>
    <dsp:sp modelId="{A33AF73C-380D-4BDD-9010-EA0382C92297}">
      <dsp:nvSpPr>
        <dsp:cNvPr id="0" name=""/>
        <dsp:cNvSpPr/>
      </dsp:nvSpPr>
      <dsp:spPr>
        <a:xfrm>
          <a:off x="5542739"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CE2C08-F442-421C-BD17-86F2BB144E4C}">
      <dsp:nvSpPr>
        <dsp:cNvPr id="0" name=""/>
        <dsp:cNvSpPr/>
      </dsp:nvSpPr>
      <dsp:spPr>
        <a:xfrm>
          <a:off x="4584532"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June 2018</a:t>
          </a:r>
          <a:endParaRPr lang="en-US" sz="3800" kern="1200" dirty="0"/>
        </a:p>
      </dsp:txBody>
      <dsp:txXfrm>
        <a:off x="4614502" y="2927523"/>
        <a:ext cx="2513239" cy="963328"/>
      </dsp:txXfrm>
    </dsp:sp>
    <dsp:sp modelId="{C63E81B1-8D2D-4B53-942D-DF576DD74A84}">
      <dsp:nvSpPr>
        <dsp:cNvPr id="0" name=""/>
        <dsp:cNvSpPr/>
      </dsp:nvSpPr>
      <dsp:spPr>
        <a:xfrm>
          <a:off x="7641181"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Public Meetings and comment period</a:t>
          </a:r>
          <a:endParaRPr lang="en-US" sz="2800" kern="1200" dirty="0"/>
        </a:p>
      </dsp:txBody>
      <dsp:txXfrm>
        <a:off x="7696127" y="3464133"/>
        <a:ext cx="2784935" cy="1766100"/>
      </dsp:txXfrm>
    </dsp:sp>
    <dsp:sp modelId="{FB42FA07-EC6C-4008-B926-6ADD6FB7E133}">
      <dsp:nvSpPr>
        <dsp:cNvPr id="0" name=""/>
        <dsp:cNvSpPr/>
      </dsp:nvSpPr>
      <dsp:spPr>
        <a:xfrm>
          <a:off x="9266807" y="3973566"/>
          <a:ext cx="3198778" cy="3198778"/>
        </a:xfrm>
        <a:prstGeom prst="leftCircularArrow">
          <a:avLst>
            <a:gd name="adj1" fmla="val 3174"/>
            <a:gd name="adj2" fmla="val 390781"/>
            <a:gd name="adj3" fmla="val 2166292"/>
            <a:gd name="adj4" fmla="val 9024489"/>
            <a:gd name="adj5" fmla="val 370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799C-2EB7-47E7-A33C-E3D3236D4059}">
      <dsp:nvSpPr>
        <dsp:cNvPr id="0" name=""/>
        <dsp:cNvSpPr/>
      </dsp:nvSpPr>
      <dsp:spPr>
        <a:xfrm>
          <a:off x="8284476"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Fall 2018</a:t>
          </a:r>
          <a:endParaRPr lang="en-US" sz="3800" kern="1200" dirty="0"/>
        </a:p>
      </dsp:txBody>
      <dsp:txXfrm>
        <a:off x="8314446" y="5315150"/>
        <a:ext cx="2513239" cy="963328"/>
      </dsp:txXfrm>
    </dsp:sp>
    <dsp:sp modelId="{6F487CF6-452A-4A43-974A-DC0BCC12E37B}">
      <dsp:nvSpPr>
        <dsp:cNvPr id="0" name=""/>
        <dsp:cNvSpPr/>
      </dsp:nvSpPr>
      <dsp:spPr>
        <a:xfrm>
          <a:off x="11341126"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Draft Final Guidance</a:t>
          </a:r>
          <a:endParaRPr lang="en-US" sz="2800" kern="1200" dirty="0"/>
        </a:p>
        <a:p>
          <a:pPr marL="285750" lvl="1" indent="-285750" algn="l" defTabSz="1244600">
            <a:lnSpc>
              <a:spcPct val="90000"/>
            </a:lnSpc>
            <a:spcBef>
              <a:spcPct val="0"/>
            </a:spcBef>
            <a:spcAft>
              <a:spcPct val="15000"/>
            </a:spcAft>
            <a:buChar char="••"/>
          </a:pPr>
          <a:r>
            <a:rPr lang="en-US" sz="2800" kern="1200" dirty="0" smtClean="0"/>
            <a:t>Public Comment Period</a:t>
          </a:r>
          <a:endParaRPr lang="en-US" sz="2800" kern="1200" dirty="0"/>
        </a:p>
      </dsp:txBody>
      <dsp:txXfrm>
        <a:off x="11396072" y="3975767"/>
        <a:ext cx="2784935" cy="1766100"/>
      </dsp:txXfrm>
    </dsp:sp>
    <dsp:sp modelId="{20B10E03-B194-46CE-B9F3-1C2A27986745}">
      <dsp:nvSpPr>
        <dsp:cNvPr id="0" name=""/>
        <dsp:cNvSpPr/>
      </dsp:nvSpPr>
      <dsp:spPr>
        <a:xfrm>
          <a:off x="12942628"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708F6-ADC5-40BC-A783-AC75FBE15B6A}">
      <dsp:nvSpPr>
        <dsp:cNvPr id="0" name=""/>
        <dsp:cNvSpPr/>
      </dsp:nvSpPr>
      <dsp:spPr>
        <a:xfrm>
          <a:off x="11984421"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12014391" y="2927523"/>
        <a:ext cx="2513239" cy="963328"/>
      </dsp:txXfrm>
    </dsp:sp>
    <dsp:sp modelId="{D49B548F-C82D-4DB0-9C33-6F53F5EEA618}">
      <dsp:nvSpPr>
        <dsp:cNvPr id="0" name=""/>
        <dsp:cNvSpPr/>
      </dsp:nvSpPr>
      <dsp:spPr>
        <a:xfrm>
          <a:off x="1504107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Final Guidance for Determining Net Ecological Benefit</a:t>
          </a:r>
          <a:endParaRPr lang="en-US" sz="2800" kern="1200" dirty="0"/>
        </a:p>
      </dsp:txBody>
      <dsp:txXfrm>
        <a:off x="15096016" y="3464133"/>
        <a:ext cx="2784935" cy="1766100"/>
      </dsp:txXfrm>
    </dsp:sp>
    <dsp:sp modelId="{5C4754CD-B6BD-4319-A89E-6B8423714869}">
      <dsp:nvSpPr>
        <dsp:cNvPr id="0" name=""/>
        <dsp:cNvSpPr/>
      </dsp:nvSpPr>
      <dsp:spPr>
        <a:xfrm>
          <a:off x="15684365"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July 2019</a:t>
          </a:r>
          <a:endParaRPr lang="en-US" sz="3800" kern="1200" dirty="0"/>
        </a:p>
      </dsp:txBody>
      <dsp:txXfrm>
        <a:off x="15714335" y="5315150"/>
        <a:ext cx="2513239" cy="96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629346" y="632881"/>
          <a:ext cx="4195644" cy="2936950"/>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Committee</a:t>
          </a:r>
        </a:p>
      </dsp:txBody>
      <dsp:txXfrm rot="-5400000">
        <a:off x="1" y="1472009"/>
        <a:ext cx="2936950" cy="1258694"/>
      </dsp:txXfrm>
    </dsp:sp>
    <dsp:sp modelId="{D9A8F5BC-E852-400E-A229-2AB6B89BC2E6}">
      <dsp:nvSpPr>
        <dsp:cNvPr id="0" name=""/>
        <dsp:cNvSpPr/>
      </dsp:nvSpPr>
      <dsp:spPr>
        <a:xfrm rot="5400000">
          <a:off x="4598234" y="-1657748"/>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a:t>Evaluates NEB</a:t>
          </a:r>
        </a:p>
        <a:p>
          <a:pPr marL="285750" lvl="1" indent="-285750" algn="l" defTabSz="2667000">
            <a:lnSpc>
              <a:spcPct val="90000"/>
            </a:lnSpc>
            <a:spcBef>
              <a:spcPct val="0"/>
            </a:spcBef>
            <a:spcAft>
              <a:spcPct val="15000"/>
            </a:spcAft>
            <a:buChar char="••"/>
          </a:pPr>
          <a:r>
            <a:rPr lang="en-US" sz="6000" kern="1200" dirty="0"/>
            <a:t>Approves Plan</a:t>
          </a:r>
        </a:p>
      </dsp:txBody>
      <dsp:txXfrm rot="-5400000">
        <a:off x="2936951" y="136664"/>
        <a:ext cx="5916607" cy="2460910"/>
      </dsp:txXfrm>
    </dsp:sp>
    <dsp:sp modelId="{2700B56F-8C3F-4325-AAF5-7408DA4E9CB5}">
      <dsp:nvSpPr>
        <dsp:cNvPr id="0" name=""/>
        <dsp:cNvSpPr/>
      </dsp:nvSpPr>
      <dsp:spPr>
        <a:xfrm rot="5400000">
          <a:off x="-629346" y="4551792"/>
          <a:ext cx="4195644" cy="2936950"/>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Ecology</a:t>
          </a:r>
        </a:p>
      </dsp:txBody>
      <dsp:txXfrm rot="-5400000">
        <a:off x="1" y="5390920"/>
        <a:ext cx="2936950" cy="1258694"/>
      </dsp:txXfrm>
    </dsp:sp>
    <dsp:sp modelId="{516C8C68-88FC-47E4-ACF9-71C8E87B23D0}">
      <dsp:nvSpPr>
        <dsp:cNvPr id="0" name=""/>
        <dsp:cNvSpPr/>
      </dsp:nvSpPr>
      <dsp:spPr>
        <a:xfrm rot="5400000">
          <a:off x="4598234" y="2261162"/>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a:t>Determines NEB</a:t>
          </a:r>
        </a:p>
        <a:p>
          <a:pPr marL="285750" lvl="1" indent="-285750" algn="l" defTabSz="2667000">
            <a:lnSpc>
              <a:spcPct val="90000"/>
            </a:lnSpc>
            <a:spcBef>
              <a:spcPct val="0"/>
            </a:spcBef>
            <a:spcAft>
              <a:spcPct val="15000"/>
            </a:spcAft>
            <a:buChar char="••"/>
          </a:pPr>
          <a:r>
            <a:rPr lang="en-US" sz="6000" kern="1200" dirty="0"/>
            <a:t>Adopts Plan</a:t>
          </a:r>
        </a:p>
      </dsp:txBody>
      <dsp:txXfrm rot="-5400000">
        <a:off x="2936951" y="4055575"/>
        <a:ext cx="5916607" cy="2460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610-C385-458D-A0F6-B0141AB31884}">
      <dsp:nvSpPr>
        <dsp:cNvPr id="0" name=""/>
        <dsp:cNvSpPr/>
      </dsp:nvSpPr>
      <dsp:spPr>
        <a:xfrm>
          <a:off x="10835"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Workshops</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65781" y="3464133"/>
        <a:ext cx="2784935" cy="1766100"/>
      </dsp:txXfrm>
    </dsp:sp>
    <dsp:sp modelId="{22BEA5AA-8241-4FD3-8284-ADCFCEE17623}">
      <dsp:nvSpPr>
        <dsp:cNvPr id="0" name=""/>
        <dsp:cNvSpPr/>
      </dsp:nvSpPr>
      <dsp:spPr>
        <a:xfrm>
          <a:off x="1619177" y="3775616"/>
          <a:ext cx="3463804" cy="3463804"/>
        </a:xfrm>
        <a:prstGeom prst="leftCircularArrow">
          <a:avLst>
            <a:gd name="adj1" fmla="val 2931"/>
            <a:gd name="adj2" fmla="val 358824"/>
            <a:gd name="adj3" fmla="val 2134334"/>
            <a:gd name="adj4" fmla="val 9024489"/>
            <a:gd name="adj5" fmla="val 342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5D43-A570-41C4-913E-A15ABEB452D1}">
      <dsp:nvSpPr>
        <dsp:cNvPr id="0" name=""/>
        <dsp:cNvSpPr/>
      </dsp:nvSpPr>
      <dsp:spPr>
        <a:xfrm>
          <a:off x="654130"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684100" y="5315150"/>
        <a:ext cx="2513239" cy="963328"/>
      </dsp:txXfrm>
    </dsp:sp>
    <dsp:sp modelId="{B9D51A73-8F37-484D-84F8-9D0429A02684}">
      <dsp:nvSpPr>
        <dsp:cNvPr id="0" name=""/>
        <dsp:cNvSpPr/>
      </dsp:nvSpPr>
      <dsp:spPr>
        <a:xfrm>
          <a:off x="3710780" y="3409187"/>
          <a:ext cx="3355741"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Interim Guidance for Determining Net Ecological Benefit</a:t>
          </a:r>
          <a:endParaRPr lang="en-US" sz="2800" kern="1200" dirty="0"/>
        </a:p>
      </dsp:txBody>
      <dsp:txXfrm>
        <a:off x="3765726" y="3975767"/>
        <a:ext cx="3245849" cy="1766100"/>
      </dsp:txXfrm>
    </dsp:sp>
    <dsp:sp modelId="{A33AF73C-380D-4BDD-9010-EA0382C92297}">
      <dsp:nvSpPr>
        <dsp:cNvPr id="0" name=""/>
        <dsp:cNvSpPr/>
      </dsp:nvSpPr>
      <dsp:spPr>
        <a:xfrm>
          <a:off x="5542739"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CE2C08-F442-421C-BD17-86F2BB144E4C}">
      <dsp:nvSpPr>
        <dsp:cNvPr id="0" name=""/>
        <dsp:cNvSpPr/>
      </dsp:nvSpPr>
      <dsp:spPr>
        <a:xfrm>
          <a:off x="4584532"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June 2018</a:t>
          </a:r>
          <a:endParaRPr lang="en-US" sz="3800" kern="1200" dirty="0"/>
        </a:p>
      </dsp:txBody>
      <dsp:txXfrm>
        <a:off x="4614502" y="2927523"/>
        <a:ext cx="2513239" cy="963328"/>
      </dsp:txXfrm>
    </dsp:sp>
    <dsp:sp modelId="{C63E81B1-8D2D-4B53-942D-DF576DD74A84}">
      <dsp:nvSpPr>
        <dsp:cNvPr id="0" name=""/>
        <dsp:cNvSpPr/>
      </dsp:nvSpPr>
      <dsp:spPr>
        <a:xfrm>
          <a:off x="7641181"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Public Meetings and comment period</a:t>
          </a:r>
          <a:endParaRPr lang="en-US" sz="2800" kern="1200" dirty="0"/>
        </a:p>
      </dsp:txBody>
      <dsp:txXfrm>
        <a:off x="7696127" y="3464133"/>
        <a:ext cx="2784935" cy="1766100"/>
      </dsp:txXfrm>
    </dsp:sp>
    <dsp:sp modelId="{FB42FA07-EC6C-4008-B926-6ADD6FB7E133}">
      <dsp:nvSpPr>
        <dsp:cNvPr id="0" name=""/>
        <dsp:cNvSpPr/>
      </dsp:nvSpPr>
      <dsp:spPr>
        <a:xfrm>
          <a:off x="9266807" y="3973566"/>
          <a:ext cx="3198778" cy="3198778"/>
        </a:xfrm>
        <a:prstGeom prst="leftCircularArrow">
          <a:avLst>
            <a:gd name="adj1" fmla="val 3174"/>
            <a:gd name="adj2" fmla="val 390781"/>
            <a:gd name="adj3" fmla="val 2166292"/>
            <a:gd name="adj4" fmla="val 9024489"/>
            <a:gd name="adj5" fmla="val 370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799C-2EB7-47E7-A33C-E3D3236D4059}">
      <dsp:nvSpPr>
        <dsp:cNvPr id="0" name=""/>
        <dsp:cNvSpPr/>
      </dsp:nvSpPr>
      <dsp:spPr>
        <a:xfrm>
          <a:off x="8284476"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Fall 2018</a:t>
          </a:r>
          <a:endParaRPr lang="en-US" sz="3800" kern="1200" dirty="0"/>
        </a:p>
      </dsp:txBody>
      <dsp:txXfrm>
        <a:off x="8314446" y="5315150"/>
        <a:ext cx="2513239" cy="963328"/>
      </dsp:txXfrm>
    </dsp:sp>
    <dsp:sp modelId="{6F487CF6-452A-4A43-974A-DC0BCC12E37B}">
      <dsp:nvSpPr>
        <dsp:cNvPr id="0" name=""/>
        <dsp:cNvSpPr/>
      </dsp:nvSpPr>
      <dsp:spPr>
        <a:xfrm>
          <a:off x="11341126"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Draft Final Guidance</a:t>
          </a:r>
          <a:endParaRPr lang="en-US" sz="2800" kern="1200" dirty="0"/>
        </a:p>
        <a:p>
          <a:pPr marL="285750" lvl="1" indent="-285750" algn="l" defTabSz="1244600">
            <a:lnSpc>
              <a:spcPct val="90000"/>
            </a:lnSpc>
            <a:spcBef>
              <a:spcPct val="0"/>
            </a:spcBef>
            <a:spcAft>
              <a:spcPct val="15000"/>
            </a:spcAft>
            <a:buChar char="••"/>
          </a:pPr>
          <a:r>
            <a:rPr lang="en-US" sz="2800" kern="1200" dirty="0" smtClean="0"/>
            <a:t>Public Comment Period</a:t>
          </a:r>
          <a:endParaRPr lang="en-US" sz="2800" kern="1200" dirty="0"/>
        </a:p>
      </dsp:txBody>
      <dsp:txXfrm>
        <a:off x="11396072" y="3975767"/>
        <a:ext cx="2784935" cy="1766100"/>
      </dsp:txXfrm>
    </dsp:sp>
    <dsp:sp modelId="{20B10E03-B194-46CE-B9F3-1C2A27986745}">
      <dsp:nvSpPr>
        <dsp:cNvPr id="0" name=""/>
        <dsp:cNvSpPr/>
      </dsp:nvSpPr>
      <dsp:spPr>
        <a:xfrm>
          <a:off x="12942628"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708F6-ADC5-40BC-A783-AC75FBE15B6A}">
      <dsp:nvSpPr>
        <dsp:cNvPr id="0" name=""/>
        <dsp:cNvSpPr/>
      </dsp:nvSpPr>
      <dsp:spPr>
        <a:xfrm>
          <a:off x="11984421"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12014391" y="2927523"/>
        <a:ext cx="2513239" cy="963328"/>
      </dsp:txXfrm>
    </dsp:sp>
    <dsp:sp modelId="{D49B548F-C82D-4DB0-9C33-6F53F5EEA618}">
      <dsp:nvSpPr>
        <dsp:cNvPr id="0" name=""/>
        <dsp:cNvSpPr/>
      </dsp:nvSpPr>
      <dsp:spPr>
        <a:xfrm>
          <a:off x="1504107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Final Guidance for Determining Net Ecological Benefit</a:t>
          </a:r>
          <a:endParaRPr lang="en-US" sz="2800" kern="1200" dirty="0"/>
        </a:p>
      </dsp:txBody>
      <dsp:txXfrm>
        <a:off x="15096016" y="3464133"/>
        <a:ext cx="2784935" cy="1766100"/>
      </dsp:txXfrm>
    </dsp:sp>
    <dsp:sp modelId="{5C4754CD-B6BD-4319-A89E-6B8423714869}">
      <dsp:nvSpPr>
        <dsp:cNvPr id="0" name=""/>
        <dsp:cNvSpPr/>
      </dsp:nvSpPr>
      <dsp:spPr>
        <a:xfrm>
          <a:off x="15684365"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July 2019</a:t>
          </a:r>
          <a:endParaRPr lang="en-US" sz="3800" kern="1200" dirty="0"/>
        </a:p>
      </dsp:txBody>
      <dsp:txXfrm>
        <a:off x="15714335" y="5315150"/>
        <a:ext cx="2513239" cy="9633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8/26/2019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2019/8/26</a:t>
            </a:fld>
            <a:endParaRPr kumimoji="1" lang="ja-JP" alt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This presentation will review the key components of the final NEB guidance, which was released on July 31st. I will also provide a very brief overview of the components we anticipate including in the plan and will bring forward a more detailed plan outline for your input in the next couple of months. </a:t>
            </a:r>
          </a:p>
          <a:p>
            <a:pPr marL="171450" indent="-171450">
              <a:buFont typeface="Arial" panose="020B0604020202020204" pitchFamily="34" charset="0"/>
              <a:buChar char="•"/>
            </a:pP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The final policy interpretations document was also released on July 31st – I will not discuss that document in detail but am happy to take questions. </a:t>
            </a:r>
          </a:p>
          <a:p>
            <a:pPr marL="0" indent="0">
              <a:buFont typeface="Arial" panose="020B0604020202020204" pitchFamily="34" charset="0"/>
              <a:buNone/>
            </a:pP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Please </a:t>
            </a: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save </a:t>
            </a: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your </a:t>
            </a: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questions/comments </a:t>
            </a: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for the </a:t>
            </a: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end.</a:t>
            </a: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72268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There are many different types of projects and actions that could address the new consumptive water use and achievement of a net ecological benefit. The examples provided in the NEB guidance are some suggestions. The Committee can come up with new ideas for projects and actions that don’t fit into these categories. Some of the projects in our plan will likely be eligible to apply for streamflow restoration grant funding.</a:t>
            </a:r>
          </a:p>
          <a:p>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Notes if pressed about certain project types:</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t>
            </a:r>
            <a:r>
              <a:rPr lang="en-US" sz="1200" b="1" i="1" dirty="0" smtClean="0">
                <a:latin typeface="Arial" panose="020B0604020202020204" pitchFamily="34" charset="0"/>
                <a:cs typeface="Arial" panose="020B0604020202020204" pitchFamily="34" charset="0"/>
              </a:rPr>
              <a:t>Acquisitions</a:t>
            </a:r>
            <a:r>
              <a:rPr lang="en-US" sz="1200" i="1" dirty="0" smtClean="0">
                <a:latin typeface="Arial" panose="020B0604020202020204" pitchFamily="34" charset="0"/>
                <a:cs typeface="Arial" panose="020B0604020202020204" pitchFamily="34" charset="0"/>
              </a:rPr>
              <a:t> are where Ecology acquires water rights and holds the rights in the Trust Water Rights Program. These trust water rights are managed by Ecology for the benefit of instream and out-of-stream uses. Water rights that Ecology acquires at the recommendation of the Committees must be permanently and legally held by Ecology in the Trust Water Rights program.</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Non-acquisition water offset projects </a:t>
            </a:r>
            <a:r>
              <a:rPr lang="en-US" sz="1200" i="1" dirty="0" smtClean="0">
                <a:latin typeface="Arial" panose="020B0604020202020204" pitchFamily="34" charset="0"/>
                <a:cs typeface="Arial" panose="020B0604020202020204" pitchFamily="34" charset="0"/>
              </a:rPr>
              <a:t>typically focus on retiming high flow season surface waters</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Offset benefits for some of these projects will be straightforward to analyze but for others may be more difficult.</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Examples are: Managed Aquifer Recharge, off-channel storage, source switches for water rights from surface water to groundwater, and streamflow augmentation.</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Habitat projects </a:t>
            </a:r>
            <a:r>
              <a:rPr lang="en-US" sz="1200" i="1" dirty="0" smtClean="0">
                <a:latin typeface="Arial" panose="020B0604020202020204" pitchFamily="34" charset="0"/>
                <a:cs typeface="Arial" panose="020B0604020202020204" pitchFamily="34" charset="0"/>
              </a:rPr>
              <a:t>may increase streamflow, but by design they prioritize habitat benefits. </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Examples of habitat projects include floodplain restoration, instream habitat restoration, beaver reintroduction, land conservation, forest management, and fish barrier removal</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It may be difficult to quantify offset benefits for these projects. If our Committee finds the needed offsets from other projects then we don’t need to provide a quantitative estimate of offset benefits from these types of projects. </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If we do use these types of projects to contribute to our needed offsets, Ecology will apply a conservative approach in assessing the estimated water offset quantity relying on the substantial technical analysis provided by planning group.</a:t>
            </a:r>
            <a:endParaRPr lang="en-US" sz="1200" dirty="0" smtClean="0">
              <a:latin typeface="Arial" panose="020B0604020202020204" pitchFamily="34" charset="0"/>
              <a:cs typeface="Arial" panose="020B0604020202020204" pitchFamily="34" charset="0"/>
            </a:endParaRPr>
          </a:p>
          <a:p>
            <a:pPr marL="685754" lvl="1"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can also include recommended actions, such as change to state regulations or local ordinances</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will consider “actions” that go into effect after the legislation was passed (January 19, 2018) and that were adopted for the purpose of streamflow restoration</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legislation specifically called out changes to the fee and water usage limits for new homes that rely on wells</a:t>
            </a:r>
          </a:p>
          <a:p>
            <a:pPr marL="685754" lvl="1"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and WDFW staff provided an overview of these project types during the May webinar. The [WRIA XX] Committees will spend time in the coming months talking in more detail about projects types appropriate for the [watershed name] watershed.</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417320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The committee includes</a:t>
            </a:r>
            <a:r>
              <a:rPr lang="en-US" sz="1200" baseline="0" dirty="0" smtClean="0">
                <a:latin typeface="Arial" panose="020B0604020202020204" pitchFamily="34" charset="0"/>
                <a:cs typeface="Arial" panose="020B0604020202020204" pitchFamily="34" charset="0"/>
              </a:rPr>
              <a:t> an NEB evaluation in the plan, and then we vote to approve the plan. Assuming the plan is approved, then Ecology will determine NEB and adopt the plan.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95780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For the 203 Committees, Ecology will work with the Committee to write the WRE plan. Ecology will lead the process for writing the plans. We anticipate the plans will be brief (~30 pages) with several detailed technical appendices developed by our technical support consultants that will be summarized to include in the main body of the plan.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Ecology is building from the NEB guidance and the statute to develop a detailed template outline which will be a launching point for committees to provide input on the content, structure and flow of the plan. The following slide provides a high level overview of the required sections (per statute and NEB guidance), recommended sections, and other areas for consideration. We will provide a more detailed template outline for your written feedback in the coming months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This coming</a:t>
            </a:r>
            <a:r>
              <a:rPr lang="en-US" sz="1200" baseline="0" dirty="0" smtClean="0">
                <a:latin typeface="Arial" panose="020B0604020202020204" pitchFamily="34" charset="0"/>
                <a:cs typeface="Arial" panose="020B0604020202020204" pitchFamily="34" charset="0"/>
              </a:rPr>
              <a:t> winter and spring, the committee will start </a:t>
            </a:r>
            <a:r>
              <a:rPr lang="en-US" sz="1200" dirty="0" smtClean="0">
                <a:latin typeface="Arial" panose="020B0604020202020204" pitchFamily="34" charset="0"/>
                <a:cs typeface="Arial" panose="020B0604020202020204" pitchFamily="34" charset="0"/>
              </a:rPr>
              <a:t>reviewing </a:t>
            </a:r>
            <a:r>
              <a:rPr lang="en-US" sz="1200" dirty="0" smtClean="0">
                <a:latin typeface="Arial" panose="020B0604020202020204" pitchFamily="34" charset="0"/>
                <a:cs typeface="Arial" panose="020B0604020202020204" pitchFamily="34" charset="0"/>
              </a:rPr>
              <a:t>and providing input on the draft sections of the plan</a:t>
            </a:r>
            <a:r>
              <a:rPr lang="en-US" sz="1200" dirty="0" smtClean="0">
                <a:latin typeface="Arial" panose="020B0604020202020204" pitchFamily="34" charset="0"/>
                <a:cs typeface="Arial" panose="020B0604020202020204" pitchFamily="34" charset="0"/>
              </a:rPr>
              <a:t>.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a:t>
            </a:r>
            <a:r>
              <a:rPr lang="en-US" sz="1200" b="1" i="1" dirty="0" smtClean="0">
                <a:latin typeface="Arial" panose="020B0604020202020204" pitchFamily="34" charset="0"/>
                <a:cs typeface="Arial" panose="020B0604020202020204" pitchFamily="34" charset="0"/>
              </a:rPr>
              <a:t>note if pressed- </a:t>
            </a:r>
            <a:r>
              <a:rPr lang="en-US" sz="1200" dirty="0" smtClean="0">
                <a:latin typeface="Arial" panose="020B0604020202020204" pitchFamily="34" charset="0"/>
                <a:cs typeface="Arial" panose="020B0604020202020204" pitchFamily="34" charset="0"/>
              </a:rPr>
              <a:t>each committee can then tailor the outline but the master template will be the minimum requirements across all 203 plans].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366680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panose="020B0604020202020204" pitchFamily="34" charset="0"/>
                <a:cs typeface="Arial" panose="020B0604020202020204" pitchFamily="34" charset="0"/>
              </a:rPr>
              <a:t>Required</a:t>
            </a:r>
            <a:r>
              <a:rPr lang="en-US" sz="1200" dirty="0" smtClean="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Most of these sections will include a summary of the technical memos that you all will review and provide input on throughout this process, particularly over the next few months. The detailed appendices will include technical memos, various versions of maps that we don’t want to include in the main body of the plan, variations on the project and action list, etc.</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Regarding projects and actions, beyond the dirt/water moving projects, we need to talk about policy and regulatory measures that may want to be considered. I </a:t>
            </a:r>
            <a:r>
              <a:rPr lang="en-US" sz="1200" dirty="0" smtClean="0">
                <a:latin typeface="Arial" panose="020B0604020202020204" pitchFamily="34" charset="0"/>
                <a:cs typeface="Arial" panose="020B0604020202020204" pitchFamily="34" charset="0"/>
              </a:rPr>
              <a:t>encourage </a:t>
            </a:r>
            <a:r>
              <a:rPr lang="en-US" sz="1200" dirty="0" smtClean="0">
                <a:latin typeface="Arial" panose="020B0604020202020204" pitchFamily="34" charset="0"/>
                <a:cs typeface="Arial" panose="020B0604020202020204" pitchFamily="34" charset="0"/>
              </a:rPr>
              <a:t>you all to consider ideas you may want to bring forward that could gain traction with the committee. The </a:t>
            </a:r>
            <a:r>
              <a:rPr lang="en-US" sz="1200" dirty="0" smtClean="0">
                <a:latin typeface="Arial" panose="020B0604020202020204" pitchFamily="34" charset="0"/>
                <a:cs typeface="Arial" panose="020B0604020202020204" pitchFamily="34" charset="0"/>
              </a:rPr>
              <a:t>legislation refers to changing </a:t>
            </a:r>
            <a:r>
              <a:rPr lang="en-US" sz="1200" dirty="0" smtClean="0">
                <a:latin typeface="Arial" panose="020B0604020202020204" pitchFamily="34" charset="0"/>
                <a:cs typeface="Arial" panose="020B0604020202020204" pitchFamily="34" charset="0"/>
              </a:rPr>
              <a:t>the building permit fee </a:t>
            </a:r>
            <a:r>
              <a:rPr lang="en-US" sz="1200" dirty="0" smtClean="0">
                <a:latin typeface="Arial" panose="020B0604020202020204" pitchFamily="34" charset="0"/>
                <a:cs typeface="Arial" panose="020B0604020202020204" pitchFamily="34" charset="0"/>
              </a:rPr>
              <a:t>and water use amounts as options that the plan can change </a:t>
            </a:r>
            <a:r>
              <a:rPr lang="en-US" sz="1200" dirty="0" smtClean="0">
                <a:latin typeface="Arial" panose="020B0604020202020204" pitchFamily="34" charset="0"/>
                <a:cs typeface="Arial" panose="020B0604020202020204" pitchFamily="34" charset="0"/>
              </a:rPr>
              <a:t>– both of which would trigger rulemaking. However, there may be other considerations, </a:t>
            </a:r>
            <a:r>
              <a:rPr lang="en-US" sz="1200" dirty="0" smtClean="0">
                <a:latin typeface="Arial" panose="020B0604020202020204" pitchFamily="34" charset="0"/>
                <a:cs typeface="Arial" panose="020B0604020202020204" pitchFamily="34" charset="0"/>
              </a:rPr>
              <a:t>for instance I’ve heard</a:t>
            </a:r>
            <a:r>
              <a:rPr lang="en-US" sz="1200" baseline="0" dirty="0" smtClean="0">
                <a:latin typeface="Arial" panose="020B0604020202020204" pitchFamily="34" charset="0"/>
                <a:cs typeface="Arial" panose="020B0604020202020204" pitchFamily="34" charset="0"/>
              </a:rPr>
              <a:t> ideas like</a:t>
            </a:r>
            <a:r>
              <a:rPr lang="en-US" sz="1200" dirty="0" smtClean="0">
                <a:latin typeface="Arial" panose="020B0604020202020204" pitchFamily="34" charset="0"/>
                <a:cs typeface="Arial" panose="020B0604020202020204" pitchFamily="34" charset="0"/>
              </a:rPr>
              <a:t> metering new wells,</a:t>
            </a:r>
            <a:r>
              <a:rPr lang="en-US" sz="1200" baseline="0" dirty="0" smtClean="0">
                <a:latin typeface="Arial" panose="020B0604020202020204" pitchFamily="34" charset="0"/>
                <a:cs typeface="Arial" panose="020B0604020202020204" pitchFamily="34" charset="0"/>
              </a:rPr>
              <a:t> and developing a system to track permanently de-commissioned wells. </a:t>
            </a:r>
            <a:r>
              <a:rPr lang="en-US" sz="1200" dirty="0" smtClean="0">
                <a:latin typeface="Arial" panose="020B0604020202020204" pitchFamily="34" charset="0"/>
                <a:cs typeface="Arial" panose="020B0604020202020204" pitchFamily="34" charset="0"/>
              </a:rPr>
              <a:t>Reminder </a:t>
            </a:r>
            <a:r>
              <a:rPr lang="en-US" sz="1200" dirty="0" smtClean="0">
                <a:latin typeface="Arial" panose="020B0604020202020204" pitchFamily="34" charset="0"/>
                <a:cs typeface="Arial" panose="020B0604020202020204" pitchFamily="34" charset="0"/>
              </a:rPr>
              <a:t>that we’ll need to get approval from around the table on all items.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275243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200" b="1" i="0" u="none" kern="1200" dirty="0" smtClean="0">
                <a:solidFill>
                  <a:schemeClr val="tx1"/>
                </a:solidFill>
                <a:effectLst/>
                <a:latin typeface="Arial" panose="020B0604020202020204" pitchFamily="34" charset="0"/>
                <a:ea typeface="+mn-ea"/>
                <a:cs typeface="Arial" panose="020B0604020202020204" pitchFamily="34" charset="0"/>
              </a:rPr>
              <a:t>Recommended: </a:t>
            </a:r>
          </a:p>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Both of these items are strongly recommended in the NEB guidance and will help increase certainty around our plan meeting NEB and being implemented in the future. We have consultant support for the NEB evaluation. I’ve heard a lot of interest in </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ensuring </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the plan is </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implemented, and adaptive management</a:t>
            </a:r>
            <a:r>
              <a:rPr kumimoji="1" lang="en-US" sz="1200" b="0" i="0" u="none" kern="1200" baseline="0" dirty="0" smtClean="0">
                <a:solidFill>
                  <a:schemeClr val="tx1"/>
                </a:solidFill>
                <a:effectLst/>
                <a:latin typeface="Arial" panose="020B0604020202020204" pitchFamily="34" charset="0"/>
                <a:ea typeface="+mn-ea"/>
                <a:cs typeface="Arial" panose="020B0604020202020204" pitchFamily="34" charset="0"/>
              </a:rPr>
              <a:t> measures area n opportunity to address that interest.</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 </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We’ll </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will</a:t>
            </a:r>
            <a:r>
              <a:rPr kumimoji="1" lang="en-US" sz="1200" b="0" i="0" u="none" kern="1200" baseline="0" dirty="0" smtClean="0">
                <a:solidFill>
                  <a:schemeClr val="tx1"/>
                </a:solidFill>
                <a:effectLst/>
                <a:latin typeface="Arial" panose="020B0604020202020204" pitchFamily="34" charset="0"/>
                <a:ea typeface="+mn-ea"/>
                <a:cs typeface="Arial" panose="020B0604020202020204" pitchFamily="34" charset="0"/>
              </a:rPr>
              <a:t> have time to discuss how we want to approach</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 </a:t>
            </a: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adaptive management – be thinking about if/how you or this committee should engage in monitoring plan implementation and in implementation itself after June 2021.</a:t>
            </a:r>
          </a:p>
          <a:p>
            <a:endParaRPr lang="en-US" sz="1200" b="0" i="0" u="none" dirty="0" smtClean="0">
              <a:latin typeface="Arial" panose="020B0604020202020204" pitchFamily="34" charset="0"/>
              <a:cs typeface="Arial" panose="020B0604020202020204" pitchFamily="34" charset="0"/>
            </a:endParaRPr>
          </a:p>
          <a:p>
            <a:endParaRPr lang="en-US" sz="120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1750099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dirty="0" smtClean="0">
                <a:latin typeface="Arial" panose="020B0604020202020204" pitchFamily="34" charset="0"/>
                <a:cs typeface="Arial" panose="020B0604020202020204" pitchFamily="34" charset="0"/>
              </a:rPr>
              <a:t>This </a:t>
            </a:r>
            <a:r>
              <a:rPr lang="en-US" sz="1200" b="0" i="0" u="none" dirty="0" smtClean="0">
                <a:latin typeface="Arial" panose="020B0604020202020204" pitchFamily="34" charset="0"/>
                <a:cs typeface="Arial" panose="020B0604020202020204" pitchFamily="34" charset="0"/>
              </a:rPr>
              <a:t>committee may – time dependent- want to consider other elements to include in the plan. We’ve heard a lot of interest in climate change </a:t>
            </a:r>
            <a:r>
              <a:rPr lang="en-US" sz="1200" b="0" i="0" u="none" dirty="0" smtClean="0">
                <a:latin typeface="Arial" panose="020B0604020202020204" pitchFamily="34" charset="0"/>
                <a:cs typeface="Arial" panose="020B0604020202020204" pitchFamily="34" charset="0"/>
              </a:rPr>
              <a:t>considerations, and we can</a:t>
            </a:r>
            <a:r>
              <a:rPr lang="en-US" sz="1200" b="0" i="0" u="none" baseline="0" dirty="0" smtClean="0">
                <a:latin typeface="Arial" panose="020B0604020202020204" pitchFamily="34" charset="0"/>
                <a:cs typeface="Arial" panose="020B0604020202020204" pitchFamily="34" charset="0"/>
              </a:rPr>
              <a:t> decide </a:t>
            </a:r>
            <a:r>
              <a:rPr lang="en-US" sz="1200" b="0" i="0" u="none" dirty="0" smtClean="0">
                <a:latin typeface="Arial" panose="020B0604020202020204" pitchFamily="34" charset="0"/>
                <a:cs typeface="Arial" panose="020B0604020202020204" pitchFamily="34" charset="0"/>
              </a:rPr>
              <a:t>our </a:t>
            </a:r>
            <a:r>
              <a:rPr lang="en-US" sz="1200" b="0" i="0" u="none" dirty="0" smtClean="0">
                <a:latin typeface="Arial" panose="020B0604020202020204" pitchFamily="34" charset="0"/>
                <a:cs typeface="Arial" panose="020B0604020202020204" pitchFamily="34" charset="0"/>
              </a:rPr>
              <a:t>committee wants to approach climate change considerations in our </a:t>
            </a:r>
            <a:r>
              <a:rPr lang="en-US" sz="1200" b="0" i="0" u="none" dirty="0" smtClean="0">
                <a:latin typeface="Arial" panose="020B0604020202020204" pitchFamily="34" charset="0"/>
                <a:cs typeface="Arial" panose="020B0604020202020204" pitchFamily="34" charset="0"/>
              </a:rPr>
              <a:t>plan—as its</a:t>
            </a:r>
            <a:r>
              <a:rPr lang="en-US" sz="1200" b="0" i="0" u="none" baseline="0" dirty="0" smtClean="0">
                <a:latin typeface="Arial" panose="020B0604020202020204" pitchFamily="34" charset="0"/>
                <a:cs typeface="Arial" panose="020B0604020202020204" pitchFamily="34" charset="0"/>
              </a:rPr>
              <a:t> own section, or included throughout</a:t>
            </a:r>
            <a:r>
              <a:rPr lang="en-US" sz="1200" b="0" i="0" u="none" dirty="0" smtClean="0">
                <a:latin typeface="Arial" panose="020B0604020202020204" pitchFamily="34" charset="0"/>
                <a:cs typeface="Arial" panose="020B0604020202020204" pitchFamily="34" charset="0"/>
              </a:rPr>
              <a:t>.  We</a:t>
            </a:r>
            <a:r>
              <a:rPr lang="en-US" sz="1200" b="0" i="0" u="none" baseline="0" dirty="0" smtClean="0">
                <a:latin typeface="Arial" panose="020B0604020202020204" pitchFamily="34" charset="0"/>
                <a:cs typeface="Arial" panose="020B0604020202020204" pitchFamily="34" charset="0"/>
              </a:rPr>
              <a:t> will have balance what else we want to see in the plan with our interested in streamlining the process.</a:t>
            </a:r>
            <a:r>
              <a:rPr lang="en-US" sz="1200" b="0" i="0" u="none" dirty="0" smtClean="0">
                <a:latin typeface="Arial" panose="020B0604020202020204" pitchFamily="34" charset="0"/>
                <a:cs typeface="Arial" panose="020B0604020202020204" pitchFamily="34" charset="0"/>
              </a:rPr>
              <a:t> </a:t>
            </a:r>
            <a:endParaRPr lang="en-US" sz="1200" b="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13625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Arial" panose="020B0604020202020204" pitchFamily="34" charset="0"/>
                <a:cs typeface="Arial" panose="020B0604020202020204" pitchFamily="34" charset="0"/>
              </a:rPr>
              <a:t>Additional notes:</a:t>
            </a: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The law does not create an obligation that the plans are implemented. Additionally, the law does not prohibit issuing building permits, regardless of the plan’s implementation status</a:t>
            </a:r>
          </a:p>
          <a:p>
            <a:pPr marL="0" indent="0">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Q: My feedback wasn’t addressed. Why not? A: Thank you for providing feedback. All comments were reviewed throughout a rigorous and multi-stage public comment process. We believe the final document describes Ecology’s interpretation of the law in clear terms and in detail.</a:t>
            </a:r>
          </a:p>
          <a:p>
            <a:pPr marL="0" indent="0">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it is crucial to keep in mind that the purpose, meaning, and operation of “offsets” for planning under chapter 90.94 RCW are fundamentally different than “mitigation” for water right permits (or other regulatory purposes) authorized by other water law statutes such as Chapter 90.03 RCW, where “mitigation” is typically required to be in-time and in-place.</a:t>
            </a:r>
          </a:p>
          <a:p>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414865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66838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616843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this section of the NEB guidance, Ecology recommends a process for planning groups to use to complete a NEB evaluation.</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Steps are:</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Compare consumptive water use to water offsets at the WRIA scale</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Compare consumptive water use to offsets within each subbasin</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Identify the projects and actions that go beyond the needed offset in order to achieve NEB</a:t>
            </a:r>
          </a:p>
          <a:p>
            <a:pPr marL="1657259" lvl="2"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degree to which the plan must exceed this minimum offset is a matter for the planning group to decide, along with any margin of error or safety factor they choose to include in the plan. Plans should include the planning group’s reasoning for the “safety factor/margin of error” </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evaluation should include a clear statement that the planning group finds that the combined components of the plan do or do not achieve a net ecological benefit</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Can talk about adaptive management</a:t>
            </a:r>
          </a:p>
          <a:p>
            <a:pPr marL="285750" lvl="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encourage planning groups to include an NEB evaluation based on guidance in Section 3.2.4.</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will review those plan with considerable deference in light of the knowledge, insights, and expertise of the partners and stakeholders who influenced the preparation of their plan.</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 watershed plan that includes a NEB evaluation based on this guidance significantly contributes to the reasonable assurances that the offsets and NEB within the plan will occur.</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is more likely to adopt watershed plans that include rigorous science and reasonable assurances that the projects and actions will achieve the desired outcomes. </a:t>
            </a:r>
          </a:p>
          <a:p>
            <a:pPr marL="285750" lvl="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Planning groups may choose not to include a NEB evaluation. Ecology will review plans that do not include a NEB evaluation, as well as any plans that include a NEB evaluation that does not meet the standards described in this guidance. However, without this information and technical foundation, Ecology will not have benefit of the knowledge, insights, and expertise of partners and stakeholders. Consequently, Ecology will review any such plan with considerably less deference than plans that include NEB evaluations that meet the standards described in the guidance.</a:t>
            </a:r>
          </a:p>
          <a:p>
            <a:pPr marL="285750" lvl="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must complete the NEB review before the plan adoption deadline of June 30, 2021. In order for Ecology to have time to review the 8 plans coming in from the WRECs, our Committee needs to get the plan completed and approved by January or February 2021</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404646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Streamflow Restoration </a:t>
            </a:r>
            <a:r>
              <a:rPr lang="en-US" sz="1200" dirty="0" smtClean="0">
                <a:latin typeface="Arial" panose="020B0604020202020204" pitchFamily="34" charset="0"/>
                <a:cs typeface="Arial" panose="020B0604020202020204" pitchFamily="34" charset="0"/>
              </a:rPr>
              <a:t>law</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requires Ecology </a:t>
            </a:r>
            <a:r>
              <a:rPr lang="en-US" sz="1200" dirty="0" smtClean="0">
                <a:latin typeface="Arial" panose="020B0604020202020204" pitchFamily="34" charset="0"/>
                <a:cs typeface="Arial" panose="020B0604020202020204" pitchFamily="34" charset="0"/>
              </a:rPr>
              <a:t>to determine whether a Net Ecological Benefit will result from the implementation of watershed restoration and enhancement plans </a:t>
            </a:r>
            <a:r>
              <a:rPr lang="en-US" sz="1200" dirty="0" smtClean="0">
                <a:latin typeface="Arial" panose="020B0604020202020204" pitchFamily="34" charset="0"/>
                <a:cs typeface="Arial" panose="020B0604020202020204" pitchFamily="34" charset="0"/>
              </a:rPr>
              <a:t>before </a:t>
            </a:r>
            <a:r>
              <a:rPr lang="en-US" sz="1200" dirty="0" smtClean="0">
                <a:latin typeface="Arial" panose="020B0604020202020204" pitchFamily="34" charset="0"/>
                <a:cs typeface="Arial" panose="020B0604020202020204" pitchFamily="34" charset="0"/>
              </a:rPr>
              <a:t>Ecology can adopt them.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We published </a:t>
            </a:r>
            <a:r>
              <a:rPr lang="en-US" sz="1200" dirty="0" smtClean="0">
                <a:latin typeface="Arial" panose="020B0604020202020204" pitchFamily="34" charset="0"/>
                <a:cs typeface="Arial" panose="020B0604020202020204" pitchFamily="34" charset="0"/>
              </a:rPr>
              <a:t>this Net Ecological Benefit guidance to provide Ecology’s interpretation of the term and notify committees of the standards Ecology will apply when reviewing watershed restoration and enhancement plans submitted to Ecology.</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Ecology’s </a:t>
            </a:r>
            <a:r>
              <a:rPr lang="en-US" sz="1200" dirty="0" smtClean="0">
                <a:latin typeface="Arial" panose="020B0604020202020204" pitchFamily="34" charset="0"/>
                <a:cs typeface="Arial" panose="020B0604020202020204" pitchFamily="34" charset="0"/>
              </a:rPr>
              <a:t>definition from the final</a:t>
            </a:r>
            <a:r>
              <a:rPr lang="en-US" sz="1200" baseline="0" dirty="0" smtClean="0">
                <a:latin typeface="Arial" panose="020B0604020202020204" pitchFamily="34" charset="0"/>
                <a:cs typeface="Arial" panose="020B0604020202020204" pitchFamily="34" charset="0"/>
              </a:rPr>
              <a:t> NEB Guidance is </a:t>
            </a:r>
            <a:r>
              <a:rPr lang="en-US" sz="1200" dirty="0" smtClean="0">
                <a:latin typeface="Arial" panose="020B0604020202020204" pitchFamily="34" charset="0"/>
                <a:cs typeface="Arial" panose="020B0604020202020204" pitchFamily="34" charset="0"/>
              </a:rPr>
              <a:t>“The </a:t>
            </a:r>
            <a:r>
              <a:rPr lang="en-US" sz="1200" dirty="0" smtClean="0">
                <a:latin typeface="Arial" panose="020B0604020202020204" pitchFamily="34" charset="0"/>
                <a:cs typeface="Arial" panose="020B0604020202020204" pitchFamily="34" charset="0"/>
              </a:rPr>
              <a:t>outcome that is anticipated to occur through implementation of projects and actions in a plan to yield offsets that exceed impacts within: a) the planning horizon; and, b) the relevant WRIA boundary</a:t>
            </a:r>
            <a:r>
              <a:rPr lang="en-US" sz="1200" dirty="0" smtClean="0">
                <a:latin typeface="Arial" panose="020B0604020202020204" pitchFamily="34" charset="0"/>
                <a:cs typeface="Arial" panose="020B0604020202020204" pitchFamily="34" charset="0"/>
              </a:rPr>
              <a:t>.”</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Ecology believes that clarity and consistency are important parts of implementing the streamflow restoration law. This document provide transparency for how Ecology interprets Net Ecological Benefit. It is intended to help those participating in the streamflow restoration planning processes</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final guidance replaces the Interim guidance as well as the Recommendations for Water Use Estimates.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342405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the spring of 2018, we held workshop with key partners to inform the development of interim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issued Interim Guidance for Determining NEB in June 2018 for the planning groups with deadlines in early 2019 for completing their plans. We wanted to take additional time to consider the subject and solicit public feedback before issuing the Final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asked for feedback on the Interim Guidance in October 2018 and held several workshops around the state to take input</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a:t>
            </a:r>
            <a:r>
              <a:rPr lang="en-US" sz="1200" baseline="0" dirty="0" smtClean="0">
                <a:latin typeface="Arial" panose="020B0604020202020204" pitchFamily="34" charset="0"/>
                <a:cs typeface="Arial" panose="020B0604020202020204" pitchFamily="34" charset="0"/>
              </a:rPr>
              <a:t> released the draft final Guidance and </a:t>
            </a:r>
            <a:r>
              <a:rPr lang="en-US" sz="1200" dirty="0" smtClean="0">
                <a:latin typeface="Arial" panose="020B0604020202020204" pitchFamily="34" charset="0"/>
                <a:cs typeface="Arial" panose="020B0604020202020204" pitchFamily="34" charset="0"/>
              </a:rPr>
              <a:t>held a public comment period in May-June 2019.</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There were several opportunities for partners and the public to provide comments on the development of these documents. We appreciate the feedback that we received and have considered all input as we finalized the NEB guidance.</a:t>
            </a:r>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02155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There were several opportunities for partners and the public to provide comments on the development of these documents. </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a:t>
            </a:r>
            <a:r>
              <a:rPr lang="en-US" sz="1200" dirty="0" smtClean="0">
                <a:latin typeface="Arial" panose="020B0604020202020204" pitchFamily="34" charset="0"/>
                <a:cs typeface="Arial" panose="020B0604020202020204" pitchFamily="34" charset="0"/>
              </a:rPr>
              <a:t>the spring of 2018, we held workshop with key partners to inform the development of interim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issued Interim Guidance for Determining NEB </a:t>
            </a:r>
            <a:r>
              <a:rPr lang="en-US" sz="1200" dirty="0" smtClean="0">
                <a:latin typeface="Arial" panose="020B0604020202020204" pitchFamily="34" charset="0"/>
                <a:cs typeface="Arial" panose="020B0604020202020204" pitchFamily="34" charset="0"/>
              </a:rPr>
              <a:t>for </a:t>
            </a:r>
            <a:r>
              <a:rPr lang="en-US" sz="1200" dirty="0" smtClean="0">
                <a:latin typeface="Arial" panose="020B0604020202020204" pitchFamily="34" charset="0"/>
                <a:cs typeface="Arial" panose="020B0604020202020204" pitchFamily="34" charset="0"/>
              </a:rPr>
              <a:t>the planning groups with </a:t>
            </a:r>
            <a:r>
              <a:rPr lang="en-US" sz="1200" dirty="0" smtClean="0">
                <a:latin typeface="Arial" panose="020B0604020202020204" pitchFamily="34" charset="0"/>
                <a:cs typeface="Arial" panose="020B0604020202020204" pitchFamily="34" charset="0"/>
              </a:rPr>
              <a:t>early deadlines for </a:t>
            </a:r>
            <a:r>
              <a:rPr lang="en-US" sz="1200" dirty="0" smtClean="0">
                <a:latin typeface="Arial" panose="020B0604020202020204" pitchFamily="34" charset="0"/>
                <a:cs typeface="Arial" panose="020B0604020202020204" pitchFamily="34" charset="0"/>
              </a:rPr>
              <a:t>completing their plans. We wanted to take additional time to consider the subject and solicit public feedback before issuing the Final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received</a:t>
            </a:r>
            <a:r>
              <a:rPr lang="en-US" sz="1200" baseline="0" dirty="0" smtClean="0">
                <a:latin typeface="Arial" panose="020B0604020202020204" pitchFamily="34" charset="0"/>
                <a:cs typeface="Arial" panose="020B0604020202020204" pitchFamily="34" charset="0"/>
              </a:rPr>
              <a:t> feedback during public comment periods and statewide workshops.</a:t>
            </a:r>
          </a:p>
          <a:p>
            <a:pPr marL="171450" indent="-171450">
              <a:buFont typeface="Arial" panose="020B0604020202020204" pitchFamily="34" charset="0"/>
              <a:buChar char="•"/>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appreciate the feedback that we received and have considered all input as we finalized the NEB guidance.</a:t>
            </a:r>
            <a:endParaRPr lang="en-US" sz="12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290767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Applies to watershed restoration and enhancement plans (including our plan), the watershed plan updates submitted after December 2019, and the Foster Pilot Projects.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This document does not apply to any of Ecology’s decisions relating to competitive grants applications or any regulatory matter.</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76162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a:t>
            </a:r>
            <a:r>
              <a:rPr lang="en-US" sz="1200" dirty="0" smtClean="0">
                <a:latin typeface="Arial" panose="020B0604020202020204" pitchFamily="34" charset="0"/>
                <a:cs typeface="Arial" panose="020B0604020202020204" pitchFamily="34" charset="0"/>
              </a:rPr>
              <a:t>gives considerable deference to the planning groups to decide what NEB means for our watershed. This committee knows this watershed best; Ecology is depending on our local expertise to put together a plan that meets the requirements of the law and enhances our watershed.</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guidance sets the minimum threshold: do more than offset the consumptive use from </a:t>
            </a:r>
            <a:r>
              <a:rPr lang="en-US" sz="1200" dirty="0" smtClean="0">
                <a:latin typeface="Arial" panose="020B0604020202020204" pitchFamily="34" charset="0"/>
                <a:cs typeface="Arial" panose="020B0604020202020204" pitchFamily="34" charset="0"/>
              </a:rPr>
              <a:t>new permit-exempt domestic </a:t>
            </a:r>
            <a:r>
              <a:rPr lang="en-US" sz="1200" dirty="0" smtClean="0">
                <a:latin typeface="Arial" panose="020B0604020202020204" pitchFamily="34" charset="0"/>
                <a:cs typeface="Arial" panose="020B0604020202020204" pitchFamily="34" charset="0"/>
              </a:rPr>
              <a:t>groundwater withdrawals over the planning </a:t>
            </a:r>
            <a:r>
              <a:rPr lang="en-US" sz="1200" dirty="0" smtClean="0">
                <a:latin typeface="Arial" panose="020B0604020202020204" pitchFamily="34" charset="0"/>
                <a:cs typeface="Arial" panose="020B0604020202020204" pitchFamily="34" charset="0"/>
              </a:rPr>
              <a:t>horizon.</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Planning groups can decide to do more; however, we need to balance the desire in doing more with the ability to meet all of the needs and interests around this table and the ability to meet our deadline of having an adopted plan by June 2021.</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326654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is our roadmap</a:t>
            </a:r>
            <a:r>
              <a:rPr lang="en-US" sz="1200" baseline="0" dirty="0" smtClean="0">
                <a:latin typeface="Arial" panose="020B0604020202020204" pitchFamily="34" charset="0"/>
                <a:cs typeface="Arial" panose="020B0604020202020204" pitchFamily="34" charset="0"/>
              </a:rPr>
              <a:t> for developing the plan. It </a:t>
            </a:r>
            <a:r>
              <a:rPr lang="en-US" sz="1200" dirty="0" smtClean="0">
                <a:latin typeface="Arial" panose="020B0604020202020204" pitchFamily="34" charset="0"/>
                <a:cs typeface="Arial" panose="020B0604020202020204" pitchFamily="34" charset="0"/>
              </a:rPr>
              <a:t>explains </a:t>
            </a:r>
            <a:r>
              <a:rPr lang="en-US" sz="1200" dirty="0" smtClean="0">
                <a:latin typeface="Arial" panose="020B0604020202020204" pitchFamily="34" charset="0"/>
                <a:cs typeface="Arial" panose="020B0604020202020204" pitchFamily="34" charset="0"/>
              </a:rPr>
              <a:t>the scope of the planning process, information on the minimum requirements of the plan, and helps our committee prepare a NEB evaluation</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Appendices provide recommendations on how to estimate consumptive use and evaluate hydrologic impacts. There is an additional technical supplement prepared by WSU for our </a:t>
            </a:r>
            <a:r>
              <a:rPr lang="en-US" sz="1200" dirty="0" smtClean="0">
                <a:latin typeface="Arial" panose="020B0604020202020204" pitchFamily="34" charset="0"/>
                <a:cs typeface="Arial" panose="020B0604020202020204" pitchFamily="34" charset="0"/>
              </a:rPr>
              <a:t>consideration, which I didn’t include in the version I printed for</a:t>
            </a:r>
            <a:r>
              <a:rPr lang="en-US" sz="1200" baseline="0" dirty="0" smtClean="0">
                <a:latin typeface="Arial" panose="020B0604020202020204" pitchFamily="34" charset="0"/>
                <a:cs typeface="Arial" panose="020B0604020202020204" pitchFamily="34" charset="0"/>
              </a:rPr>
              <a:t> you</a:t>
            </a:r>
            <a:r>
              <a:rPr lang="en-US" sz="1200" dirty="0" smtClean="0">
                <a:latin typeface="Arial" panose="020B0604020202020204" pitchFamily="34" charset="0"/>
                <a:cs typeface="Arial" panose="020B0604020202020204" pitchFamily="34" charset="0"/>
              </a:rPr>
              <a:t>.</a:t>
            </a:r>
            <a:endParaRPr lang="en-US" sz="1200" dirty="0" smtClean="0">
              <a:latin typeface="Arial" panose="020B0604020202020204" pitchFamily="34" charset="0"/>
              <a:cs typeface="Arial" panose="020B0604020202020204" pitchFamily="34" charset="0"/>
            </a:endParaRPr>
          </a:p>
          <a:p>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43691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smtClean="0">
                <a:latin typeface="Arial" panose="020B0604020202020204" pitchFamily="34" charset="0"/>
                <a:cs typeface="Arial" panose="020B0604020202020204" pitchFamily="34" charset="0"/>
              </a:rPr>
              <a:t>The plan must address Indoor and outdoor household water use from new permit-exempt domestic groundwater withdrawals over the 20 year horizon: January 19, 2018 – January 18, 2038</a:t>
            </a:r>
          </a:p>
          <a:p>
            <a:pPr marL="228600" indent="-228600">
              <a:buFont typeface="+mj-lt"/>
              <a:buAutoNum type="arabicPeriod"/>
            </a:pPr>
            <a:endParaRPr lang="en-US" sz="1200" dirty="0" smtClean="0">
              <a:latin typeface="Arial" panose="020B0604020202020204" pitchFamily="34" charset="0"/>
              <a:cs typeface="Arial" panose="020B0604020202020204" pitchFamily="34" charset="0"/>
            </a:endParaRPr>
          </a:p>
          <a:p>
            <a:pPr marL="228600" indent="-228600">
              <a:buFont typeface="+mj-lt"/>
              <a:buAutoNum type="arabicPeriod"/>
            </a:pPr>
            <a:r>
              <a:rPr lang="en-US" sz="1200" dirty="0" smtClean="0">
                <a:latin typeface="Arial" panose="020B0604020202020204" pitchFamily="34" charset="0"/>
                <a:cs typeface="Arial" panose="020B0604020202020204" pitchFamily="34" charset="0"/>
              </a:rPr>
              <a:t>The plan must include projects and actions to offset new consumptive water use and the offsets must continue as long as well pumping </a:t>
            </a:r>
            <a:r>
              <a:rPr lang="en-US" sz="1200" dirty="0" smtClean="0">
                <a:latin typeface="Arial" panose="020B0604020202020204" pitchFamily="34" charset="0"/>
                <a:cs typeface="Arial" panose="020B0604020202020204" pitchFamily="34" charset="0"/>
              </a:rPr>
              <a:t>continues.</a:t>
            </a:r>
          </a:p>
          <a:p>
            <a:pPr marL="228600" indent="-228600">
              <a:buFont typeface="+mj-lt"/>
              <a:buAutoNum type="arabicPeriod"/>
            </a:pPr>
            <a:endParaRPr lang="en-US" sz="1200" dirty="0" smtClean="0">
              <a:latin typeface="Arial" panose="020B0604020202020204" pitchFamily="34" charset="0"/>
              <a:cs typeface="Arial" panose="020B0604020202020204" pitchFamily="34" charset="0"/>
            </a:endParaRPr>
          </a:p>
          <a:p>
            <a:pPr marL="228600" indent="-228600">
              <a:buFont typeface="+mj-lt"/>
              <a:buAutoNum type="arabicPeriod"/>
            </a:pPr>
            <a:r>
              <a:rPr lang="en-US" sz="1200" dirty="0" smtClean="0">
                <a:latin typeface="Arial" panose="020B0604020202020204" pitchFamily="34" charset="0"/>
                <a:cs typeface="Arial" panose="020B0604020202020204" pitchFamily="34" charset="0"/>
              </a:rPr>
              <a:t>NEB is evaluated at the WRIA scale</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latin typeface="Arial" panose="020B0604020202020204" pitchFamily="34" charset="0"/>
                <a:cs typeface="Arial" panose="020B0604020202020204" pitchFamily="34" charset="0"/>
              </a:rPr>
              <a:t>The plan must include an evaluation</a:t>
            </a:r>
            <a:r>
              <a:rPr lang="en-US" sz="1200" baseline="0" dirty="0" smtClean="0">
                <a:latin typeface="Arial" panose="020B0604020202020204" pitchFamily="34" charset="0"/>
                <a:cs typeface="Arial" panose="020B0604020202020204" pitchFamily="34" charset="0"/>
              </a:rPr>
              <a:t> or estimation of the costs of offsetting the new PE domestic consumptive use.</a:t>
            </a:r>
            <a:endParaRPr lang="en-US" sz="12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69126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Arial" panose="020B0604020202020204" pitchFamily="34" charset="0"/>
              </a:rPr>
              <a:t>Planning groups must include the following information in the plans: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­Document assumptions and explain our methods for reaching our conclusions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­Discuss coordination with existing planning efforts like salmon recovery planning and ecosystem recovery planning</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­Delineate subbasins to explain the relationship between consumptive use and offset projects, and whether the offsets are “in place”</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­Estimate consumptive water use by subbasin. Recommended methods are in Appendix A.</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­Evaluate impacts. </a:t>
            </a:r>
            <a:r>
              <a:rPr lang="en-US" sz="1200" dirty="0" smtClean="0">
                <a:latin typeface="Arial" panose="020B0604020202020204" pitchFamily="34" charset="0"/>
                <a:cs typeface="Arial" panose="020B0604020202020204" pitchFamily="34" charset="0"/>
              </a:rPr>
              <a:t>We </a:t>
            </a:r>
            <a:r>
              <a:rPr lang="en-US" sz="1200" dirty="0" smtClean="0">
                <a:latin typeface="Arial" panose="020B0604020202020204" pitchFamily="34" charset="0"/>
                <a:cs typeface="Arial" panose="020B0604020202020204" pitchFamily="34" charset="0"/>
              </a:rPr>
              <a:t>do not have time or resources for the detailed hydrogeologic modeling needed to identify consumptive use impacts to </a:t>
            </a:r>
            <a:r>
              <a:rPr lang="en-US" sz="1200" dirty="0" smtClean="0">
                <a:latin typeface="Arial" panose="020B0604020202020204" pitchFamily="34" charset="0"/>
                <a:cs typeface="Arial" panose="020B0604020202020204" pitchFamily="34" charset="0"/>
              </a:rPr>
              <a:t>streamflow,</a:t>
            </a:r>
            <a:r>
              <a:rPr lang="en-US" sz="1200" baseline="0" dirty="0" smtClean="0">
                <a:latin typeface="Arial" panose="020B0604020202020204" pitchFamily="34" charset="0"/>
                <a:cs typeface="Arial" panose="020B0604020202020204" pitchFamily="34" charset="0"/>
              </a:rPr>
              <a:t> so the guidance allows us to use consumptive use as a proxy for impact. </a:t>
            </a:r>
            <a:r>
              <a:rPr lang="en-US" sz="1200" dirty="0" smtClean="0">
                <a:latin typeface="Arial" panose="020B0604020202020204" pitchFamily="34" charset="0"/>
                <a:cs typeface="Arial" panose="020B0604020202020204" pitchFamily="34" charset="0"/>
              </a:rPr>
              <a:t>We can </a:t>
            </a:r>
            <a:r>
              <a:rPr lang="en-US" sz="1200" dirty="0" smtClean="0">
                <a:latin typeface="Arial" panose="020B0604020202020204" pitchFamily="34" charset="0"/>
                <a:cs typeface="Arial" panose="020B0604020202020204" pitchFamily="34" charset="0"/>
              </a:rPr>
              <a:t>assume the impacts from new permit-exempt domestic withdrawals over the planning horizon will be steady-state.</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Appendix </a:t>
            </a:r>
            <a:r>
              <a:rPr lang="en-US" sz="1200" dirty="0" smtClean="0">
                <a:latin typeface="Arial" panose="020B0604020202020204" pitchFamily="34" charset="0"/>
                <a:cs typeface="Arial" panose="020B0604020202020204" pitchFamily="34" charset="0"/>
              </a:rPr>
              <a:t>B provides </a:t>
            </a:r>
            <a:r>
              <a:rPr lang="en-US" sz="1200" dirty="0" smtClean="0">
                <a:latin typeface="Arial" panose="020B0604020202020204" pitchFamily="34" charset="0"/>
                <a:cs typeface="Arial" panose="020B0604020202020204" pitchFamily="34" charset="0"/>
              </a:rPr>
              <a:t>more</a:t>
            </a:r>
            <a:r>
              <a:rPr lang="en-US" sz="1200" baseline="0" dirty="0" smtClean="0">
                <a:latin typeface="Arial" panose="020B0604020202020204" pitchFamily="34" charset="0"/>
                <a:cs typeface="Arial" panose="020B0604020202020204" pitchFamily="34" charset="0"/>
              </a:rPr>
              <a:t> detail on evaluating impacts and offset projects and concludes domestic well pumping is likely to be small, dispersed, and nearly steady-state with impact on streams. </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encourages </a:t>
            </a:r>
            <a:r>
              <a:rPr lang="en-US" sz="1200" dirty="0" smtClean="0">
                <a:latin typeface="Arial" panose="020B0604020202020204" pitchFamily="34" charset="0"/>
                <a:cs typeface="Arial" panose="020B0604020202020204" pitchFamily="34" charset="0"/>
              </a:rPr>
              <a:t>planning groups to focus their efforts on identifying water offset and habitat projects that are most beneficial for fish.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[note if pressed: if Committees want to conduct a more detailed analysis in certain locations, ECY will consider resources available. E.g. existing contract, data needs funding.]</a:t>
            </a:r>
          </a:p>
          <a:p>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[note if pressed : The Streamflow Restoration Policy and Interpretive Statement (POL-2094), states: “Though the statute requires the offset of “consumptive impacts to instream flows associated with permit-exempt domestic water use” (RCW 90.94.020(4)(b)) and 90.94.030(3)(b)), watershed plans should address the consumptive use of new permit-exempt domestic withdrawals. Ecology recommends consumptive use as a surrogate for consumptive impact to eliminate the need for detailed </a:t>
            </a:r>
            <a:r>
              <a:rPr lang="en-US" sz="1200" dirty="0" err="1" smtClean="0">
                <a:latin typeface="Arial" panose="020B0604020202020204" pitchFamily="34" charset="0"/>
                <a:cs typeface="Arial" panose="020B0604020202020204" pitchFamily="34" charset="0"/>
              </a:rPr>
              <a:t>hydrogeologic</a:t>
            </a:r>
            <a:r>
              <a:rPr lang="en-US" sz="1200" dirty="0" smtClean="0">
                <a:latin typeface="Arial" panose="020B0604020202020204" pitchFamily="34" charset="0"/>
                <a:cs typeface="Arial" panose="020B0604020202020204" pitchFamily="34" charset="0"/>
              </a:rPr>
              <a:t> modeling, which is costly and unlikely feasible to complete within the limited planning timeframes provided in chapter 90.94 RCW.”]</a:t>
            </a:r>
          </a:p>
          <a:p>
            <a:endParaRPr lang="en-US" sz="1200" baseline="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407821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The</a:t>
            </a:r>
            <a:r>
              <a:rPr lang="en-US" sz="1200" b="1" baseline="0" dirty="0" smtClean="0">
                <a:latin typeface="Arial" panose="020B0604020202020204" pitchFamily="34" charset="0"/>
                <a:cs typeface="Arial" panose="020B0604020202020204" pitchFamily="34" charset="0"/>
              </a:rPr>
              <a:t> NEB requires or suggests to include a number elements to describe each project, its streamflow benefits and/or instream resource enhancements, and its likelihood of being implemented.</a:t>
            </a:r>
            <a:endParaRPr lang="en-US" sz="1200" b="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a:t>
            </a:r>
            <a:r>
              <a:rPr lang="en-US" sz="1200" b="1" dirty="0" smtClean="0">
                <a:latin typeface="Arial" panose="020B0604020202020204" pitchFamily="34" charset="0"/>
                <a:cs typeface="Arial" panose="020B0604020202020204" pitchFamily="34" charset="0"/>
              </a:rPr>
              <a:t>Project and Action description: </a:t>
            </a:r>
            <a:r>
              <a:rPr lang="en-US" sz="1200" dirty="0" smtClean="0">
                <a:latin typeface="Arial" panose="020B0604020202020204" pitchFamily="34" charset="0"/>
                <a:cs typeface="Arial" panose="020B0604020202020204" pitchFamily="34" charset="0"/>
              </a:rPr>
              <a:t>the </a:t>
            </a:r>
            <a:r>
              <a:rPr lang="en-US" sz="1200" dirty="0" smtClean="0">
                <a:latin typeface="Arial" panose="020B0604020202020204" pitchFamily="34" charset="0"/>
                <a:cs typeface="Arial" panose="020B0604020202020204" pitchFamily="34" charset="0"/>
              </a:rPr>
              <a:t>plan should </a:t>
            </a:r>
            <a:r>
              <a:rPr lang="en-US" sz="1200" dirty="0" smtClean="0">
                <a:latin typeface="Arial" panose="020B0604020202020204" pitchFamily="34" charset="0"/>
                <a:cs typeface="Arial" panose="020B0604020202020204" pitchFamily="34" charset="0"/>
              </a:rPr>
              <a:t>include</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 </a:t>
            </a:r>
            <a:r>
              <a:rPr lang="en-US" sz="1200" dirty="0" smtClean="0">
                <a:latin typeface="Arial" panose="020B0604020202020204" pitchFamily="34" charset="0"/>
                <a:cs typeface="Arial" panose="020B0604020202020204" pitchFamily="34" charset="0"/>
              </a:rPr>
              <a:t>narrative description, quantitative or qualitative assessment of impacts, likely benefits, performance measures, etc.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should describe how the project will offset new consumptive use, if applicable, as well as how it will improve “instream resources” such as fish.</a:t>
            </a: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Offset estimates</a:t>
            </a:r>
            <a:r>
              <a:rPr lang="en-US" sz="1200" dirty="0" smtClean="0">
                <a:latin typeface="Arial" panose="020B0604020202020204" pitchFamily="34" charset="0"/>
                <a:cs typeface="Arial" panose="020B0604020202020204" pitchFamily="34" charset="0"/>
              </a:rPr>
              <a:t>: Projects that contribute toward the offset should quantify the amount of water going back to the stream.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There is no requirement that offsets are in the same time and place as impacts. Plans need to meet NEB at the WRIA scale. Committees can decide where to direct offset projects based on the needs of the watershed.</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a:t>
            </a:r>
            <a:r>
              <a:rPr lang="en-US" sz="1200" dirty="0" smtClean="0">
                <a:latin typeface="Arial" panose="020B0604020202020204" pitchFamily="34" charset="0"/>
                <a:cs typeface="Arial" panose="020B0604020202020204" pitchFamily="34" charset="0"/>
              </a:rPr>
              <a:t>must offset consumptive water use from new permit-exempt domestic groundwater withdrawals in the planning horizon of 2019-2038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talks about 3 ways to for committees to consider organizing project lists. None of these are required nor even recommended, but are put forward in case it helps the committee in thinking about how to organize the list. </a:t>
            </a: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Benefit </a:t>
            </a:r>
            <a:r>
              <a:rPr lang="en-US" sz="1200" b="1" dirty="0" smtClean="0">
                <a:latin typeface="Arial" panose="020B0604020202020204" pitchFamily="34" charset="0"/>
                <a:cs typeface="Arial" panose="020B0604020202020204" pitchFamily="34" charset="0"/>
              </a:rPr>
              <a:t>summary and NEB evaluation</a:t>
            </a:r>
            <a:r>
              <a:rPr lang="en-US" sz="1200" dirty="0" smtClean="0">
                <a:latin typeface="Arial" panose="020B0604020202020204" pitchFamily="34" charset="0"/>
                <a:cs typeface="Arial" panose="020B0604020202020204" pitchFamily="34" charset="0"/>
              </a:rPr>
              <a:t>: the plan must include a well-organized and transparent evaluation of the benefits from projects and actions to demonstrate that we’ve met our offset and achieved NEB. Plans must also include an assessment of the likelihood the project and action benefits will occur, including local support and barriers to implementation. The committee can choose to complete their own NEB evaluation (and our consultants have budget to do so) which can help put forward our own justification on why we – the local watershed experts - believe we meet NEB to the Ecology reviewers as they work on the NEB determination. The NEB guidance provide detailed steps on how to complete the NEB evaluation </a:t>
            </a:r>
            <a:r>
              <a:rPr lang="en-US" sz="1200" b="1" i="1" dirty="0" smtClean="0">
                <a:latin typeface="Arial" panose="020B0604020202020204" pitchFamily="34" charset="0"/>
                <a:cs typeface="Arial" panose="020B0604020202020204" pitchFamily="34" charset="0"/>
              </a:rPr>
              <a:t>[note hidden slide if pressed on this </a:t>
            </a:r>
            <a:r>
              <a:rPr lang="en-US" sz="1200" b="1" i="1" dirty="0" smtClean="0">
                <a:latin typeface="Arial" panose="020B0604020202020204" pitchFamily="34" charset="0"/>
                <a:cs typeface="Arial" panose="020B0604020202020204" pitchFamily="34" charset="0"/>
              </a:rPr>
              <a:t>topic</a:t>
            </a:r>
            <a:r>
              <a:rPr lang="en-US" sz="1200" dirty="0" smtClean="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Adaptive </a:t>
            </a:r>
            <a:r>
              <a:rPr lang="en-US" sz="1200" b="1" dirty="0" smtClean="0">
                <a:latin typeface="Arial" panose="020B0604020202020204" pitchFamily="34" charset="0"/>
                <a:cs typeface="Arial" panose="020B0604020202020204" pitchFamily="34" charset="0"/>
              </a:rPr>
              <a:t>management </a:t>
            </a:r>
            <a:r>
              <a:rPr lang="en-US" sz="1200" dirty="0" smtClean="0">
                <a:latin typeface="Arial" panose="020B0604020202020204" pitchFamily="34" charset="0"/>
                <a:cs typeface="Arial" panose="020B0604020202020204" pitchFamily="34" charset="0"/>
              </a:rPr>
              <a:t>(not required): an adaptive management component provides greater assurance that the plan will be implemented, however Ecology cannot obligate the planning group to keep meeting. We will discuss this more in the coming months</a:t>
            </a:r>
            <a:r>
              <a:rPr lang="en-US" sz="1200" dirty="0" smtClean="0">
                <a:latin typeface="Arial" panose="020B0604020202020204" pitchFamily="34" charset="0"/>
                <a:cs typeface="Arial" panose="020B0604020202020204" pitchFamily="34" charset="0"/>
              </a:rPr>
              <a:t>.</a:t>
            </a:r>
          </a:p>
          <a:p>
            <a:pPr marL="228600" lvl="0" indent="-22860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8600" marR="0" lvl="0" indent="-22860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smtClean="0">
                <a:latin typeface="Arial" panose="020B0604020202020204" pitchFamily="34" charset="0"/>
                <a:cs typeface="Arial" panose="020B0604020202020204" pitchFamily="34" charset="0"/>
              </a:rPr>
              <a:t>Note if pressed</a:t>
            </a:r>
            <a:r>
              <a:rPr lang="en-US" sz="1200" dirty="0" smtClean="0">
                <a:latin typeface="Arial" panose="020B0604020202020204" pitchFamily="34" charset="0"/>
                <a:cs typeface="Arial" panose="020B0604020202020204" pitchFamily="34" charset="0"/>
              </a:rPr>
              <a:t>: “offsets” for our plans are fundamentally different than “mitigation” for water right permits (or other regulatory purposes) where “mitigation” is typically required to be in-time and in-place.</a:t>
            </a:r>
          </a:p>
          <a:p>
            <a:pPr marL="228600" lvl="0" indent="-22860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857204" lvl="1"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[note on</a:t>
            </a:r>
            <a:r>
              <a:rPr lang="en-US" sz="1200" b="1" baseline="0" dirty="0" smtClean="0">
                <a:latin typeface="Arial" panose="020B0604020202020204" pitchFamily="34" charset="0"/>
                <a:cs typeface="Arial" panose="020B0604020202020204" pitchFamily="34" charset="0"/>
              </a:rPr>
              <a:t> the below – use if pressed for more information on the different ways to organize the list or share if you think interest by the committee]</a:t>
            </a:r>
            <a:endParaRPr lang="en-US" sz="1200" b="1" dirty="0" smtClean="0">
              <a:latin typeface="Arial" panose="020B0604020202020204" pitchFamily="34" charset="0"/>
              <a:cs typeface="Arial" panose="020B0604020202020204" pitchFamily="34" charset="0"/>
            </a:endParaRP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Priority.  The law talks about high priority and lower priority offsets, with high priority being in-time and in-place. The law does not require committees to use these labels or include high priority projects (i.e. We are not required to include projects that are in the same subbasin as our projected impacts). Plan development should be focused on developing projects that provide the most benefits to fish regardless of how they align with priority labels.</a:t>
            </a: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Sequencing: The NEB guidance recommends planning groups “sequence” projects in order of most to least benefit, to inform the streamflow restoration grant funding scoring ONLY.</a:t>
            </a:r>
          </a:p>
          <a:p>
            <a:pPr marL="1600109" lvl="2" indent="-228600">
              <a:buFont typeface="Arial" panose="020B0604020202020204" pitchFamily="34" charset="0"/>
              <a:buChar char="•"/>
            </a:pPr>
            <a:r>
              <a:rPr lang="en-US" sz="1200" dirty="0" err="1" smtClean="0">
                <a:latin typeface="Arial" panose="020B0604020202020204" pitchFamily="34" charset="0"/>
                <a:cs typeface="Arial" panose="020B0604020202020204" pitchFamily="34" charset="0"/>
              </a:rPr>
              <a:t>Tiering</a:t>
            </a:r>
            <a:r>
              <a:rPr lang="en-US" sz="1200" dirty="0" smtClean="0">
                <a:latin typeface="Arial" panose="020B0604020202020204" pitchFamily="34" charset="0"/>
                <a:cs typeface="Arial" panose="020B0604020202020204" pitchFamily="34" charset="0"/>
              </a:rPr>
              <a:t>: planning groups can organize projects into tiers based on likelihood of implementation or certainty of benefits. This could be useful if the Committee finds a lot more projects than what we think is needed to achieve NEB. Allows us to focus the more detailed project descriptions and analysis on those projects needed for NEB. We have limited consultant capacity for this type of detailed analysis.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41159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dirty="0"/>
              <a:t>Click to edit Master title style</a:t>
            </a:r>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80088"/>
            <a:ext cx="18284825" cy="3743325"/>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4336297" y="6669465"/>
            <a:ext cx="9612231" cy="1931833"/>
          </a:xfrm>
        </p:spPr>
        <p:txBody>
          <a:bodyPr anchor="t">
            <a:normAutofit/>
          </a:bodyPr>
          <a:lstStyle>
            <a:lvl1pPr marL="0" indent="0" algn="ctr">
              <a:buFontTx/>
              <a:buNone/>
              <a:defRPr sz="40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075" y="5382756"/>
            <a:ext cx="12240675"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
        <p:nvSpPr>
          <p:cNvPr id="9"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16292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776726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126556" y="4034971"/>
            <a:ext cx="9421822" cy="3051630"/>
          </a:xfrm>
        </p:spPr>
        <p:txBody>
          <a:bodyPr numCol="1" spcCol="540000" anchor="t">
            <a:normAutofit/>
          </a:bodyPr>
          <a:lstStyle>
            <a:lvl1pPr marL="457200" indent="-457200" algn="l">
              <a:spcBef>
                <a:spcPts val="0"/>
              </a:spcBef>
              <a:buFont typeface="Wingdings" panose="05000000000000000000" pitchFamily="2" charset="2"/>
              <a:buChar char="§"/>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126557" y="2719236"/>
            <a:ext cx="9421820" cy="1146681"/>
          </a:xfrm>
        </p:spPr>
        <p:txBody>
          <a:bodyPr anchor="b">
            <a:noAutofit/>
          </a:bodyPr>
          <a:lstStyle>
            <a:lvl1pPr marL="0" indent="0" algn="l">
              <a:lnSpc>
                <a:spcPct val="100000"/>
              </a:lnSpc>
              <a:spcBef>
                <a:spcPts val="0"/>
              </a:spcBef>
              <a:buFontTx/>
              <a:buNone/>
              <a:defRPr sz="32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Rectangle 7"/>
          <p:cNvSpPr/>
          <p:nvPr userDrawn="1"/>
        </p:nvSpPr>
        <p:spPr>
          <a:xfrm rot="5400000">
            <a:off x="2624160" y="5158858"/>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402635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5182638" y="9386339"/>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b="40507"/>
          <a:stretch/>
        </p:blipFill>
        <p:spPr>
          <a:xfrm>
            <a:off x="17003517" y="9410686"/>
            <a:ext cx="749586" cy="497930"/>
          </a:xfrm>
          <a:prstGeom prst="rect">
            <a:avLst/>
          </a:prstGeom>
        </p:spPr>
      </p:pic>
    </p:spTree>
    <p:extLst>
      <p:ext uri="{BB962C8B-B14F-4D97-AF65-F5344CB8AC3E}">
        <p14:creationId xmlns:p14="http://schemas.microsoft.com/office/powerpoint/2010/main" val="253834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106" y="2116811"/>
            <a:ext cx="4517695"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105" y="5365095"/>
            <a:ext cx="4517696" cy="3512273"/>
          </a:xfrm>
        </p:spPr>
        <p:txBody>
          <a:bodyPr anchor="t">
            <a:normAutofit/>
          </a:bodyPr>
          <a:lstStyle>
            <a:lvl1pPr marL="457200" indent="-457200" algn="just">
              <a:lnSpc>
                <a:spcPct val="100000"/>
              </a:lnSpc>
              <a:spcBef>
                <a:spcPts val="0"/>
              </a:spcBef>
              <a:spcAft>
                <a:spcPts val="800"/>
              </a:spcAft>
              <a:buFont typeface="Wingdings" panose="05000000000000000000" pitchFamily="2" charset="2"/>
              <a:buChar char="§"/>
              <a:defRPr sz="3200" baseline="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6637" y="1398588"/>
            <a:ext cx="9755081" cy="7478780"/>
          </a:xfrm>
          <a:solidFill>
            <a:srgbClr val="DAE1E9"/>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15" name="Straight Connector 14"/>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2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04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 </a:t>
            </a:r>
          </a:p>
          <a:p>
            <a:pPr lvl="0"/>
            <a:r>
              <a:rPr kumimoji="1" lang="en-US" altLang="ja-JP" dirty="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266815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185359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7487" y="-1"/>
            <a:ext cx="5654828"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11167711" y="1997249"/>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7711" y="1338013"/>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7711" y="4731437"/>
            <a:ext cx="5715961" cy="1421200"/>
          </a:xfrm>
        </p:spPr>
        <p:txBody>
          <a:bodyPr anchor="t">
            <a:normAutofit/>
          </a:bodyPr>
          <a:lstStyle>
            <a:lvl1pPr marL="0" indent="0" algn="l">
              <a:spcBef>
                <a:spcPts val="0"/>
              </a:spcBef>
              <a:buFontTx/>
              <a:buNone/>
              <a:defRPr sz="2400">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7711" y="4072201"/>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7711" y="7465625"/>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7711" y="6806389"/>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107" y="3633536"/>
            <a:ext cx="4524494" cy="3018343"/>
          </a:xfrm>
        </p:spPr>
        <p:txBody>
          <a:bodyPr anchor="ctr"/>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27641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dirty="0"/>
              <a:t>Click to edit Master title style</a:t>
            </a:r>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dirty="0"/>
              <a:t>Click icon to add picture</a:t>
            </a:r>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8/26/2019</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2" r:id="rId12"/>
    <p:sldLayoutId id="2147483828" r:id="rId13"/>
    <p:sldLayoutId id="2147483831" r:id="rId14"/>
    <p:sldLayoutId id="2147483834" r:id="rId15"/>
    <p:sldLayoutId id="2147483840" r:id="rId16"/>
    <p:sldLayoutId id="2147483780" r:id="rId17"/>
    <p:sldLayoutId id="2147483793" r:id="rId18"/>
    <p:sldLayoutId id="2147483789" r:id="rId19"/>
    <p:sldLayoutId id="2147483784" r:id="rId20"/>
    <p:sldLayoutId id="2147483786" r:id="rId21"/>
    <p:sldLayoutId id="2147483699" r:id="rId22"/>
    <p:sldLayoutId id="2147483806" r:id="rId23"/>
    <p:sldLayoutId id="2147483752" r:id="rId24"/>
    <p:sldLayoutId id="2147483841" r:id="rId25"/>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p15:clr>
            <a:srgbClr val="F26B43"/>
          </p15:clr>
        </p15:guide>
        <p15:guide id="2" pos="5759">
          <p15:clr>
            <a:srgbClr val="F26B43"/>
          </p15:clr>
        </p15:guide>
        <p15:guide id="3" orient="horz" pos="881">
          <p15:clr>
            <a:srgbClr val="F26B43"/>
          </p15:clr>
        </p15:guide>
        <p15:guide id="4" orient="horz" pos="5598">
          <p15:clr>
            <a:srgbClr val="F26B43"/>
          </p15:clr>
        </p15:guide>
        <p15:guide id="5" pos="1224">
          <p15:clr>
            <a:srgbClr val="F26B43"/>
          </p15:clr>
        </p15:guide>
        <p15:guide id="6" pos="10294">
          <p15:clr>
            <a:srgbClr val="F26B43"/>
          </p15:clr>
        </p15:guide>
        <p15:guide id="7" pos="9614">
          <p15:clr>
            <a:srgbClr val="F26B43"/>
          </p15:clr>
        </p15:guide>
        <p15:guide id="8" pos="1904">
          <p15:clr>
            <a:srgbClr val="F26B43"/>
          </p15:clr>
        </p15:guide>
        <p15:guide id="9" pos="884">
          <p15:clr>
            <a:srgbClr val="F26B43"/>
          </p15:clr>
        </p15:guide>
        <p15:guide id="10" pos="10634">
          <p15:clr>
            <a:srgbClr val="F26B43"/>
          </p15:clr>
        </p15:guide>
        <p15:guide id="11" orient="horz" pos="2060">
          <p15:clr>
            <a:srgbClr val="F26B43"/>
          </p15:clr>
        </p15:guide>
        <p15:guide id="12" orient="horz" pos="4419">
          <p15:clr>
            <a:srgbClr val="F26B43"/>
          </p15:clr>
        </p15:guide>
        <p15:guide id="13" pos="7029">
          <p15:clr>
            <a:srgbClr val="F26B43"/>
          </p15:clr>
        </p15:guide>
        <p15:guide id="14" pos="4489">
          <p15:clr>
            <a:srgbClr val="F26B43"/>
          </p15:clr>
        </p15:guide>
        <p15:guide id="15" pos="41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ear Creek Wetland"/>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33718" b="24293"/>
          <a:stretch/>
        </p:blipFill>
        <p:spPr>
          <a:xfrm>
            <a:off x="-1587" y="-2564"/>
            <a:ext cx="18274002" cy="5754971"/>
          </a:xfrm>
          <a:solidFill>
            <a:schemeClr val="accent2"/>
          </a:solidFill>
        </p:spPr>
      </p:pic>
      <p:sp>
        <p:nvSpPr>
          <p:cNvPr id="4" name="Title 3"/>
          <p:cNvSpPr>
            <a:spLocks noGrp="1"/>
          </p:cNvSpPr>
          <p:nvPr>
            <p:ph type="title"/>
          </p:nvPr>
        </p:nvSpPr>
        <p:spPr/>
        <p:txBody>
          <a:bodyPr>
            <a:normAutofit fontScale="90000"/>
          </a:bodyPr>
          <a:lstStyle/>
          <a:p>
            <a:r>
              <a:rPr lang="en-US" dirty="0" smtClean="0"/>
              <a:t>Final Guidance for Determining Net Ecological Benefit</a:t>
            </a:r>
            <a:endParaRPr lang="en-US" dirty="0"/>
          </a:p>
        </p:txBody>
      </p:sp>
      <p:sp>
        <p:nvSpPr>
          <p:cNvPr id="5" name="Text Placeholder 4"/>
          <p:cNvSpPr>
            <a:spLocks noGrp="1"/>
          </p:cNvSpPr>
          <p:nvPr>
            <p:ph type="body" sz="quarter" idx="12"/>
          </p:nvPr>
        </p:nvSpPr>
        <p:spPr/>
        <p:txBody>
          <a:bodyPr>
            <a:noAutofit/>
          </a:bodyPr>
          <a:lstStyle/>
          <a:p>
            <a:pPr>
              <a:lnSpc>
                <a:spcPct val="134000"/>
              </a:lnSpc>
            </a:pPr>
            <a:r>
              <a:rPr lang="en-US" sz="3600" dirty="0" smtClean="0">
                <a:solidFill>
                  <a:schemeClr val="tx1">
                    <a:lumMod val="65000"/>
                    <a:lumOff val="35000"/>
                  </a:schemeClr>
                </a:solidFill>
              </a:rPr>
              <a:t>Puyallup-White </a:t>
            </a:r>
            <a:r>
              <a:rPr lang="en-US" sz="3600" dirty="0" smtClean="0">
                <a:solidFill>
                  <a:schemeClr val="tx1">
                    <a:lumMod val="65000"/>
                    <a:lumOff val="35000"/>
                  </a:schemeClr>
                </a:solidFill>
              </a:rPr>
              <a:t>(WRIA </a:t>
            </a:r>
            <a:r>
              <a:rPr lang="en-US" sz="3600" dirty="0" smtClean="0">
                <a:solidFill>
                  <a:schemeClr val="tx1">
                    <a:lumMod val="65000"/>
                    <a:lumOff val="35000"/>
                  </a:schemeClr>
                </a:solidFill>
              </a:rPr>
              <a:t>10) </a:t>
            </a:r>
            <a:r>
              <a:rPr lang="en-US" sz="3600" dirty="0" smtClean="0">
                <a:solidFill>
                  <a:schemeClr val="tx1">
                    <a:lumMod val="65000"/>
                    <a:lumOff val="35000"/>
                  </a:schemeClr>
                </a:solidFill>
              </a:rPr>
              <a:t>Watershed Restoration and Enhancement Committee</a:t>
            </a:r>
            <a:endParaRPr lang="en-US" sz="3600" dirty="0">
              <a:solidFill>
                <a:schemeClr val="tx1">
                  <a:lumMod val="65000"/>
                  <a:lumOff val="35000"/>
                </a:schemeClr>
              </a:solidFill>
            </a:endParaRPr>
          </a:p>
          <a:p>
            <a:pPr>
              <a:lnSpc>
                <a:spcPct val="134000"/>
              </a:lnSpc>
            </a:pPr>
            <a:r>
              <a:rPr lang="en-US" sz="3600" dirty="0" smtClean="0">
                <a:solidFill>
                  <a:schemeClr val="tx1">
                    <a:lumMod val="65000"/>
                    <a:lumOff val="35000"/>
                  </a:schemeClr>
                </a:solidFill>
              </a:rPr>
              <a:t>September 24, 2019</a:t>
            </a:r>
            <a:endParaRPr lang="en-US" sz="2400" dirty="0">
              <a:solidFill>
                <a:schemeClr val="tx1">
                  <a:lumMod val="65000"/>
                  <a:lumOff val="35000"/>
                </a:schemeClr>
              </a:solidFill>
            </a:endParaRPr>
          </a:p>
        </p:txBody>
      </p:sp>
      <p:sp>
        <p:nvSpPr>
          <p:cNvPr id="8" name="Rectangle 7"/>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9" name="Rectangle 8"/>
          <p:cNvSpPr/>
          <p:nvPr/>
        </p:nvSpPr>
        <p:spPr>
          <a:xfrm>
            <a:off x="-1588" y="5873945"/>
            <a:ext cx="18287999" cy="80579"/>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Tree>
    <p:extLst>
      <p:ext uri="{BB962C8B-B14F-4D97-AF65-F5344CB8AC3E}">
        <p14:creationId xmlns:p14="http://schemas.microsoft.com/office/powerpoint/2010/main" val="2182586179"/>
      </p:ext>
    </p:extLst>
  </p:cSld>
  <p:clrMapOvr>
    <a:masterClrMapping/>
  </p:clrMapOvr>
  <mc:AlternateContent xmlns:mc="http://schemas.openxmlformats.org/markup-compatibility/2006">
    <mc:Choice xmlns:p14="http://schemas.microsoft.com/office/powerpoint/2010/main" Requires="p14">
      <p:transition spd="slow" p14:dur="2000" advTm="1993"/>
    </mc:Choice>
    <mc:Fallback>
      <p:transition spd="slow" advTm="19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5" y="1398588"/>
            <a:ext cx="4517695" cy="3018343"/>
          </a:xfrm>
        </p:spPr>
        <p:txBody>
          <a:bodyPr>
            <a:normAutofit/>
          </a:bodyPr>
          <a:lstStyle/>
          <a:p>
            <a:r>
              <a:rPr lang="en-US" dirty="0" smtClean="0"/>
              <a:t>Examples </a:t>
            </a:r>
            <a:r>
              <a:rPr lang="en-US" dirty="0"/>
              <a:t>of </a:t>
            </a:r>
            <a:r>
              <a:rPr lang="en-US" dirty="0" smtClean="0"/>
              <a:t>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1403105" y="4641263"/>
            <a:ext cx="5723532" cy="4236105"/>
          </a:xfrm>
        </p:spPr>
        <p:txBody>
          <a:bodyPr>
            <a:noAutofit/>
          </a:bodyPr>
          <a:lstStyle/>
          <a:p>
            <a:pPr algn="l"/>
            <a:r>
              <a:rPr lang="en-US" sz="3600" dirty="0" smtClean="0"/>
              <a:t>Water </a:t>
            </a:r>
            <a:r>
              <a:rPr lang="en-US" sz="3600" dirty="0"/>
              <a:t>rights acquisition offset projects</a:t>
            </a:r>
          </a:p>
          <a:p>
            <a:pPr algn="l"/>
            <a:r>
              <a:rPr lang="en-US" sz="3600" dirty="0" smtClean="0"/>
              <a:t>Non-acquisition </a:t>
            </a:r>
            <a:r>
              <a:rPr lang="en-US" sz="3600" dirty="0"/>
              <a:t>water offset projects</a:t>
            </a:r>
          </a:p>
          <a:p>
            <a:pPr algn="l"/>
            <a:r>
              <a:rPr lang="en-US" sz="3600" dirty="0" smtClean="0"/>
              <a:t>Habitat </a:t>
            </a:r>
            <a:r>
              <a:rPr lang="en-US" sz="3600" dirty="0"/>
              <a:t>and other related projects</a:t>
            </a:r>
          </a:p>
          <a:p>
            <a:pPr algn="l"/>
            <a:r>
              <a:rPr lang="en-US" sz="3600" dirty="0" smtClean="0"/>
              <a:t>Regulatory </a:t>
            </a:r>
            <a:r>
              <a:rPr lang="en-US" sz="3600" dirty="0"/>
              <a:t>actions</a:t>
            </a:r>
          </a:p>
          <a:p>
            <a:pPr algn="l"/>
            <a:endParaRPr lang="en-US" sz="3600" dirty="0"/>
          </a:p>
        </p:txBody>
      </p:sp>
      <p:pic>
        <p:nvPicPr>
          <p:cNvPr id="13" name="Picture Placeholder 12" descr="Rive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3320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777" y="3629326"/>
            <a:ext cx="5034805" cy="3103983"/>
          </a:xfrm>
        </p:spPr>
        <p:txBody>
          <a:bodyPr/>
          <a:lstStyle/>
          <a:p>
            <a:r>
              <a:rPr lang="en-US" dirty="0"/>
              <a:t>What is the Committee’s role?</a:t>
            </a:r>
          </a:p>
        </p:txBody>
      </p:sp>
      <p:graphicFrame>
        <p:nvGraphicFramePr>
          <p:cNvPr id="5" name="Diagram 4" descr="Graphic showing relationship between committee approval and Ecology adoption."/>
          <p:cNvGraphicFramePr/>
          <p:nvPr>
            <p:extLst>
              <p:ext uri="{D42A27DB-BD31-4B8C-83A1-F6EECF244321}">
                <p14:modId xmlns:p14="http://schemas.microsoft.com/office/powerpoint/2010/main" val="2299122483"/>
              </p:ext>
            </p:extLst>
          </p:nvPr>
        </p:nvGraphicFramePr>
        <p:xfrm>
          <a:off x="7635799" y="1077686"/>
          <a:ext cx="8986687" cy="812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362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a:t>What </a:t>
            </a:r>
            <a:r>
              <a:rPr kumimoji="1" lang="en-US" altLang="ja-JP" dirty="0" smtClean="0"/>
              <a:t>will </a:t>
            </a:r>
            <a:r>
              <a:rPr kumimoji="1" lang="en-US" altLang="ja-JP" dirty="0"/>
              <a:t>the p</a:t>
            </a:r>
            <a:r>
              <a:rPr kumimoji="1" lang="en-US" altLang="ja-JP" dirty="0" smtClean="0"/>
              <a:t>lans look like?</a:t>
            </a:r>
            <a:endParaRPr kumimoji="1" lang="ja-JP" altLang="en-US" dirty="0"/>
          </a:p>
        </p:txBody>
      </p:sp>
      <p:pic>
        <p:nvPicPr>
          <p:cNvPr id="5" name="Picture Placeholder 4" descr="View from Bear Mountain. Territorial view of the Cascade hills." title="Bear Mountai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descr="decorative"/>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2" y="0"/>
            <a:ext cx="3867148"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2800" kern="1200" dirty="0" smtClean="0"/>
              <a:t>NEB Evaluation</a:t>
            </a:r>
          </a:p>
          <a:p>
            <a:pPr lvl="0" algn="l" defTabSz="1066800">
              <a:lnSpc>
                <a:spcPct val="90000"/>
              </a:lnSpc>
              <a:spcBef>
                <a:spcPct val="0"/>
              </a:spcBef>
              <a:spcAft>
                <a:spcPct val="35000"/>
              </a:spcAft>
            </a:pPr>
            <a:endParaRPr lang="en-US" sz="2800" kern="1200" dirty="0"/>
          </a:p>
          <a:p>
            <a:pPr lvl="0" algn="l" defTabSz="1066800">
              <a:lnSpc>
                <a:spcPct val="90000"/>
              </a:lnSpc>
              <a:spcBef>
                <a:spcPct val="0"/>
              </a:spcBef>
              <a:spcAft>
                <a:spcPct val="35000"/>
              </a:spcAft>
            </a:pPr>
            <a:r>
              <a:rPr lang="en-US" sz="2800" kern="1200" dirty="0" smtClean="0"/>
              <a:t>Adaptive Management/Plan Implementation</a:t>
            </a:r>
            <a:endParaRPr lang="en-US" sz="2800" kern="1200" dirty="0"/>
          </a:p>
        </p:txBody>
      </p:sp>
      <p:sp>
        <p:nvSpPr>
          <p:cNvPr id="44" name="Title 43"/>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791782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descr="decorative"/>
          <p:cNvSpPr/>
          <p:nvPr/>
        </p:nvSpPr>
        <p:spPr>
          <a:xfrm rot="16200000">
            <a:off x="4656653" y="3691296"/>
            <a:ext cx="9010021" cy="4079472"/>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descr="decorative"/>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110265"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2" name="Title 1"/>
          <p:cNvSpPr>
            <a:spLocks noGrp="1"/>
          </p:cNvSpPr>
          <p:nvPr>
            <p:ph type="title"/>
          </p:nvPr>
        </p:nvSpPr>
        <p:spPr>
          <a:xfrm>
            <a:off x="11887200" y="-1"/>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1599322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descr="Decorative"/>
          <p:cNvSpPr/>
          <p:nvPr/>
        </p:nvSpPr>
        <p:spPr>
          <a:xfrm rot="16200000">
            <a:off x="9999425" y="4066129"/>
            <a:ext cx="7713031" cy="4635024"/>
          </a:xfrm>
          <a:custGeom>
            <a:avLst/>
            <a:gdLst>
              <a:gd name="connsiteX0" fmla="*/ 0 w 4054017"/>
              <a:gd name="connsiteY0" fmla="*/ 0 h 7713031"/>
              <a:gd name="connsiteX1" fmla="*/ 4054017 w 4054017"/>
              <a:gd name="connsiteY1" fmla="*/ 0 h 7713031"/>
              <a:gd name="connsiteX2" fmla="*/ 4054017 w 4054017"/>
              <a:gd name="connsiteY2" fmla="*/ 7713031 h 7713031"/>
              <a:gd name="connsiteX3" fmla="*/ 0 w 4054017"/>
              <a:gd name="connsiteY3" fmla="*/ 7713031 h 7713031"/>
              <a:gd name="connsiteX4" fmla="*/ 0 w 4054017"/>
              <a:gd name="connsiteY4" fmla="*/ 0 h 771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7713031">
                <a:moveTo>
                  <a:pt x="4054017" y="2"/>
                </a:moveTo>
                <a:lnTo>
                  <a:pt x="4054017" y="7713029"/>
                </a:lnTo>
                <a:lnTo>
                  <a:pt x="0" y="771302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8473" tIns="2899871" rIns="325755" bIns="172492"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Other Considerations</a:t>
            </a:r>
            <a:endParaRPr lang="en-US" sz="5700" b="1" kern="1200" dirty="0"/>
          </a:p>
        </p:txBody>
      </p:sp>
      <p:sp>
        <p:nvSpPr>
          <p:cNvPr id="11" name="Freeform 10" descr="decorative"/>
          <p:cNvSpPr/>
          <p:nvPr/>
        </p:nvSpPr>
        <p:spPr>
          <a:xfrm rot="16200000">
            <a:off x="4643926" y="3704023"/>
            <a:ext cx="9010021" cy="4054018"/>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descr="Decorative"/>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003159"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15" name="Freeform 14"/>
          <p:cNvSpPr/>
          <p:nvPr/>
        </p:nvSpPr>
        <p:spPr>
          <a:xfrm>
            <a:off x="11538428" y="2527125"/>
            <a:ext cx="3549171" cy="7758287"/>
          </a:xfrm>
          <a:custGeom>
            <a:avLst/>
            <a:gdLst>
              <a:gd name="connsiteX0" fmla="*/ 0 w 2878352"/>
              <a:gd name="connsiteY0" fmla="*/ 0 h 7758287"/>
              <a:gd name="connsiteX1" fmla="*/ 2878352 w 2878352"/>
              <a:gd name="connsiteY1" fmla="*/ 0 h 7758287"/>
              <a:gd name="connsiteX2" fmla="*/ 2878352 w 2878352"/>
              <a:gd name="connsiteY2" fmla="*/ 7758287 h 7758287"/>
              <a:gd name="connsiteX3" fmla="*/ 0 w 2878352"/>
              <a:gd name="connsiteY3" fmla="*/ 7758287 h 7758287"/>
              <a:gd name="connsiteX4" fmla="*/ 0 w 2878352"/>
              <a:gd name="connsiteY4" fmla="*/ 0 h 775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7758287">
                <a:moveTo>
                  <a:pt x="0" y="0"/>
                </a:moveTo>
                <a:lnTo>
                  <a:pt x="2878352" y="0"/>
                </a:lnTo>
                <a:lnTo>
                  <a:pt x="2878352" y="7758287"/>
                </a:lnTo>
                <a:lnTo>
                  <a:pt x="0" y="77582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3000" kern="1200" dirty="0" smtClean="0"/>
          </a:p>
          <a:p>
            <a:pPr lvl="0" algn="l" defTabSz="1066800">
              <a:lnSpc>
                <a:spcPct val="90000"/>
              </a:lnSpc>
              <a:spcBef>
                <a:spcPct val="0"/>
              </a:spcBef>
              <a:spcAft>
                <a:spcPct val="35000"/>
              </a:spcAft>
            </a:pPr>
            <a:r>
              <a:rPr lang="en-US" sz="3000" kern="1200" dirty="0" smtClean="0"/>
              <a:t>Climate change</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History of water use and anticipated future water use, beyond permit-exempt wells</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Detailed funding strategy</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Others</a:t>
            </a:r>
            <a:endParaRPr lang="en-US" sz="3000" kern="1200" dirty="0"/>
          </a:p>
        </p:txBody>
      </p:sp>
      <p:sp>
        <p:nvSpPr>
          <p:cNvPr id="2" name="Title 1"/>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531956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p:sp>
      <p:sp>
        <p:nvSpPr>
          <p:cNvPr id="3" name="Title 2" hidden="1"/>
          <p:cNvSpPr>
            <a:spLocks noGrp="1"/>
          </p:cNvSpPr>
          <p:nvPr>
            <p:ph type="title"/>
          </p:nvPr>
        </p:nvSpPr>
        <p:spPr/>
        <p:txBody>
          <a:bodyPr/>
          <a:lstStyle/>
          <a:p>
            <a:r>
              <a:rPr lang="en-US" dirty="0" smtClean="0"/>
              <a:t>Inspirational quote</a:t>
            </a:r>
            <a:endParaRPr lang="en-US" dirty="0"/>
          </a:p>
        </p:txBody>
      </p:sp>
      <p:sp>
        <p:nvSpPr>
          <p:cNvPr id="6" name="Text Placeholder 5"/>
          <p:cNvSpPr>
            <a:spLocks noGrp="1"/>
          </p:cNvSpPr>
          <p:nvPr>
            <p:ph type="body" sz="quarter" idx="12"/>
          </p:nvPr>
        </p:nvSpPr>
        <p:spPr/>
        <p:txBody>
          <a:bodyPr/>
          <a:lstStyle/>
          <a:p>
            <a:r>
              <a:rPr lang="en-US" dirty="0" smtClean="0"/>
              <a:t>Rebecca Brown</a:t>
            </a:r>
            <a:endParaRPr lang="en-US" dirty="0" smtClean="0"/>
          </a:p>
          <a:p>
            <a:r>
              <a:rPr lang="en-US" dirty="0" smtClean="0"/>
              <a:t>Chair, </a:t>
            </a:r>
            <a:r>
              <a:rPr lang="en-US" dirty="0" smtClean="0"/>
              <a:t>Puyallup-White </a:t>
            </a:r>
            <a:r>
              <a:rPr lang="en-US" dirty="0" smtClean="0"/>
              <a:t>(WRIA </a:t>
            </a:r>
            <a:r>
              <a:rPr lang="en-US" dirty="0" smtClean="0"/>
              <a:t>10) </a:t>
            </a:r>
            <a:endParaRPr lang="en-US" dirty="0" smtClean="0"/>
          </a:p>
          <a:p>
            <a:r>
              <a:rPr lang="en-US" dirty="0" smtClean="0"/>
              <a:t>Watershed Restoration and Enhancement Committee</a:t>
            </a:r>
            <a:endParaRPr lang="en-US" dirty="0"/>
          </a:p>
        </p:txBody>
      </p:sp>
      <p:sp>
        <p:nvSpPr>
          <p:cNvPr id="5" name="TextBox 4"/>
          <p:cNvSpPr txBox="1"/>
          <p:nvPr/>
        </p:nvSpPr>
        <p:spPr>
          <a:xfrm>
            <a:off x="106135" y="2365819"/>
            <a:ext cx="18072554" cy="1200329"/>
          </a:xfrm>
          <a:prstGeom prst="rect">
            <a:avLst/>
          </a:prstGeom>
          <a:noFill/>
        </p:spPr>
        <p:txBody>
          <a:bodyPr wrap="square" rtlCol="0">
            <a:spAutoFit/>
          </a:bodyPr>
          <a:lstStyle/>
          <a:p>
            <a:pPr algn="ctr"/>
            <a:r>
              <a:rPr lang="en-US" sz="7200" dirty="0">
                <a:solidFill>
                  <a:schemeClr val="bg1"/>
                </a:solidFill>
                <a:latin typeface="Franklin Gothic Medium" panose="020B0603020102020204" pitchFamily="34" charset="0"/>
              </a:rPr>
              <a:t>Questions</a:t>
            </a:r>
          </a:p>
        </p:txBody>
      </p:sp>
    </p:spTree>
    <p:extLst>
      <p:ext uri="{BB962C8B-B14F-4D97-AF65-F5344CB8AC3E}">
        <p14:creationId xmlns:p14="http://schemas.microsoft.com/office/powerpoint/2010/main" val="1406199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754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EXTRA SLIDES</a:t>
            </a:r>
            <a:endParaRPr lang="en-US" dirty="0"/>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18</a:t>
            </a:fld>
            <a:endParaRPr kumimoji="1" lang="ja-JP" altLang="en-US" dirty="0"/>
          </a:p>
        </p:txBody>
      </p:sp>
    </p:spTree>
    <p:extLst>
      <p:ext uri="{BB962C8B-B14F-4D97-AF65-F5344CB8AC3E}">
        <p14:creationId xmlns:p14="http://schemas.microsoft.com/office/powerpoint/2010/main" val="1903449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Ecological Benefit evaluation</a:t>
            </a:r>
          </a:p>
        </p:txBody>
      </p:sp>
      <p:sp>
        <p:nvSpPr>
          <p:cNvPr id="3" name="Text Placeholder 2"/>
          <p:cNvSpPr>
            <a:spLocks noGrp="1"/>
          </p:cNvSpPr>
          <p:nvPr>
            <p:ph type="body" sz="quarter" idx="15"/>
          </p:nvPr>
        </p:nvSpPr>
        <p:spPr>
          <a:xfrm>
            <a:off x="8126557" y="2086657"/>
            <a:ext cx="9421822" cy="6812414"/>
          </a:xfrm>
        </p:spPr>
        <p:txBody>
          <a:bodyPr>
            <a:noAutofit/>
          </a:bodyPr>
          <a:lstStyle/>
          <a:p>
            <a:pPr>
              <a:spcAft>
                <a:spcPts val="1200"/>
              </a:spcAft>
            </a:pPr>
            <a:r>
              <a:rPr lang="en-US" sz="3600" dirty="0">
                <a:ea typeface="Roboto" panose="02000000000000000000" pitchFamily="2" charset="0"/>
              </a:rPr>
              <a:t>Steps to complete a Net Ecological Benefit evaluation</a:t>
            </a:r>
          </a:p>
          <a:p>
            <a:pPr>
              <a:spcAft>
                <a:spcPts val="1200"/>
              </a:spcAft>
            </a:pPr>
            <a:r>
              <a:rPr lang="en-US" sz="3600" dirty="0">
                <a:ea typeface="Roboto" panose="02000000000000000000" pitchFamily="2" charset="0"/>
              </a:rPr>
              <a:t>Consumptive water use vs water offsets in WRIA</a:t>
            </a:r>
          </a:p>
          <a:p>
            <a:pPr>
              <a:spcAft>
                <a:spcPts val="1200"/>
              </a:spcAft>
            </a:pPr>
            <a:r>
              <a:rPr lang="en-US" sz="3600" dirty="0">
                <a:ea typeface="Roboto" panose="02000000000000000000" pitchFamily="2" charset="0"/>
              </a:rPr>
              <a:t>Consumptive water use vs water offsets in subbasins</a:t>
            </a:r>
          </a:p>
          <a:p>
            <a:pPr>
              <a:spcAft>
                <a:spcPts val="1200"/>
              </a:spcAft>
            </a:pPr>
            <a:r>
              <a:rPr lang="en-US" sz="3600" dirty="0">
                <a:ea typeface="Roboto" panose="02000000000000000000" pitchFamily="2" charset="0"/>
              </a:rPr>
              <a:t>Additional benefits beyond </a:t>
            </a:r>
            <a:r>
              <a:rPr lang="en-US" sz="3600" dirty="0" smtClean="0">
                <a:ea typeface="Roboto" panose="02000000000000000000" pitchFamily="2" charset="0"/>
              </a:rPr>
              <a:t>offsetting </a:t>
            </a:r>
            <a:r>
              <a:rPr lang="en-US" sz="3600" dirty="0">
                <a:ea typeface="Roboto" panose="02000000000000000000" pitchFamily="2" charset="0"/>
              </a:rPr>
              <a:t>new consumptive use</a:t>
            </a:r>
          </a:p>
          <a:p>
            <a:pPr>
              <a:spcAft>
                <a:spcPts val="1200"/>
              </a:spcAft>
            </a:pPr>
            <a:r>
              <a:rPr lang="en-US" sz="3600" dirty="0">
                <a:ea typeface="Roboto" panose="02000000000000000000" pitchFamily="2" charset="0"/>
              </a:rPr>
              <a:t>Finding that the plan achieves a Net Ecological Benefit</a:t>
            </a:r>
          </a:p>
          <a:p>
            <a:pPr>
              <a:spcAft>
                <a:spcPts val="1200"/>
              </a:spcAft>
            </a:pPr>
            <a:r>
              <a:rPr lang="en-US" sz="3600" dirty="0">
                <a:ea typeface="Roboto" panose="02000000000000000000" pitchFamily="2" charset="0"/>
              </a:rPr>
              <a:t>Ecology must complete NEB review before plan adoption deadline of June 30, 2021</a:t>
            </a:r>
          </a:p>
          <a:p>
            <a:endParaRPr lang="en-US" sz="3600" dirty="0"/>
          </a:p>
        </p:txBody>
      </p:sp>
    </p:spTree>
    <p:extLst>
      <p:ext uri="{BB962C8B-B14F-4D97-AF65-F5344CB8AC3E}">
        <p14:creationId xmlns:p14="http://schemas.microsoft.com/office/powerpoint/2010/main" val="2685708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the Net Ecological Benefit guidance and why does it matter?</a:t>
            </a:r>
          </a:p>
        </p:txBody>
      </p:sp>
      <p:pic>
        <p:nvPicPr>
          <p:cNvPr id="5" name="Picture 4" descr="Measuring toe-width"/>
          <p:cNvPicPr>
            <a:picLocks noChangeAspect="1"/>
          </p:cNvPicPr>
          <p:nvPr/>
        </p:nvPicPr>
        <p:blipFill rotWithShape="1">
          <a:blip r:embed="rId3" cstate="screen">
            <a:extLst>
              <a:ext uri="{28A0092B-C50C-407E-A947-70E740481C1C}">
                <a14:useLocalDpi xmlns:a14="http://schemas.microsoft.com/office/drawing/2010/main" val="0"/>
              </a:ext>
            </a:extLst>
          </a:blip>
          <a:srcRect t="11454" b="20743"/>
          <a:stretch/>
        </p:blipFill>
        <p:spPr>
          <a:xfrm>
            <a:off x="8126556" y="1214777"/>
            <a:ext cx="8987317" cy="4062423"/>
          </a:xfrm>
          <a:prstGeom prst="rect">
            <a:avLst/>
          </a:prstGeom>
        </p:spPr>
      </p:pic>
      <p:sp>
        <p:nvSpPr>
          <p:cNvPr id="6" name="Text Placeholder 4"/>
          <p:cNvSpPr>
            <a:spLocks noGrp="1"/>
          </p:cNvSpPr>
          <p:nvPr>
            <p:ph type="body" sz="quarter" idx="15"/>
          </p:nvPr>
        </p:nvSpPr>
        <p:spPr>
          <a:xfrm>
            <a:off x="8126556" y="5560786"/>
            <a:ext cx="9200460" cy="3311728"/>
          </a:xfrm>
        </p:spPr>
        <p:txBody>
          <a:bodyPr>
            <a:noAutofit/>
          </a:bodyPr>
          <a:lstStyle/>
          <a:p>
            <a:pPr algn="l"/>
            <a:r>
              <a:rPr lang="en-US" sz="3600" dirty="0" smtClean="0"/>
              <a:t>Ecology’s interpretation of the term “Net Ecological Benefit” used in RCW 90.94.</a:t>
            </a:r>
          </a:p>
          <a:p>
            <a:pPr marL="0" indent="0">
              <a:buNone/>
            </a:pPr>
            <a:endParaRPr lang="en-US" sz="3600" dirty="0" smtClean="0"/>
          </a:p>
          <a:p>
            <a:pPr algn="l"/>
            <a:r>
              <a:rPr lang="en-US" sz="3600" dirty="0" smtClean="0"/>
              <a:t>The standards Ecology will apply when reviewing watershed plans submitted to Ecology under RCW 90.94.020 and RCW 90.94.030.</a:t>
            </a:r>
            <a:endParaRPr lang="en-US" sz="3600" dirty="0"/>
          </a:p>
        </p:txBody>
      </p:sp>
    </p:spTree>
    <p:extLst>
      <p:ext uri="{BB962C8B-B14F-4D97-AF65-F5344CB8AC3E}">
        <p14:creationId xmlns:p14="http://schemas.microsoft.com/office/powerpoint/2010/main" val="983800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graphicFrame>
        <p:nvGraphicFramePr>
          <p:cNvPr id="4" name="Diagram 3"/>
          <p:cNvGraphicFramePr/>
          <p:nvPr>
            <p:extLst>
              <p:ext uri="{D42A27DB-BD31-4B8C-83A1-F6EECF244321}">
                <p14:modId xmlns:p14="http://schemas.microsoft.com/office/powerpoint/2010/main" val="2036823709"/>
              </p:ext>
            </p:extLst>
          </p:nvPr>
        </p:nvGraphicFramePr>
        <p:xfrm>
          <a:off x="0" y="727940"/>
          <a:ext cx="18268381" cy="9206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p:cNvSpPr>
            <a:spLocks noGrp="1"/>
          </p:cNvSpPr>
          <p:nvPr>
            <p:ph type="title"/>
          </p:nvPr>
        </p:nvSpPr>
        <p:spPr>
          <a:xfrm>
            <a:off x="1257082" y="547604"/>
            <a:ext cx="16181832" cy="1988038"/>
          </a:xfrm>
        </p:spPr>
        <p:txBody>
          <a:bodyPr anchor="ctr"/>
          <a:lstStyle/>
          <a:p>
            <a:r>
              <a:rPr lang="en-US" dirty="0" smtClean="0"/>
              <a:t>How </a:t>
            </a:r>
            <a:r>
              <a:rPr lang="en-US" dirty="0"/>
              <a:t>did Ecology develop the NEB guidance?</a:t>
            </a:r>
          </a:p>
        </p:txBody>
      </p:sp>
    </p:spTree>
    <p:extLst>
      <p:ext uri="{BB962C8B-B14F-4D97-AF65-F5344CB8AC3E}">
        <p14:creationId xmlns:p14="http://schemas.microsoft.com/office/powerpoint/2010/main" val="2887338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
        <p:nvSpPr>
          <p:cNvPr id="7" name="Title 2"/>
          <p:cNvSpPr>
            <a:spLocks noGrp="1"/>
          </p:cNvSpPr>
          <p:nvPr>
            <p:ph type="title"/>
          </p:nvPr>
        </p:nvSpPr>
        <p:spPr>
          <a:xfrm>
            <a:off x="1257082" y="547604"/>
            <a:ext cx="16181832" cy="1988038"/>
          </a:xfrm>
        </p:spPr>
        <p:txBody>
          <a:bodyPr anchor="ctr"/>
          <a:lstStyle/>
          <a:p>
            <a:r>
              <a:rPr lang="en-US" dirty="0" smtClean="0"/>
              <a:t>How </a:t>
            </a:r>
            <a:r>
              <a:rPr lang="en-US" dirty="0"/>
              <a:t>did Ecology develop the NEB guidance?</a:t>
            </a:r>
          </a:p>
        </p:txBody>
      </p:sp>
      <p:graphicFrame>
        <p:nvGraphicFramePr>
          <p:cNvPr id="20" name="Diagram 19" descr="Graphic showing timeline of public input on the NEB."/>
          <p:cNvGraphicFramePr/>
          <p:nvPr>
            <p:extLst>
              <p:ext uri="{D42A27DB-BD31-4B8C-83A1-F6EECF244321}">
                <p14:modId xmlns:p14="http://schemas.microsoft.com/office/powerpoint/2010/main" val="2290206717"/>
              </p:ext>
            </p:extLst>
          </p:nvPr>
        </p:nvGraphicFramePr>
        <p:xfrm>
          <a:off x="0" y="727940"/>
          <a:ext cx="18268381" cy="9206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003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a:t>
            </a:r>
            <a:r>
              <a:rPr lang="en-US" dirty="0"/>
              <a:t>should use it?</a:t>
            </a:r>
          </a:p>
        </p:txBody>
      </p:sp>
      <p:pic>
        <p:nvPicPr>
          <p:cNvPr id="20" name="Picture Placeholder 19" descr="WRIA 9 Committee Meetin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2073750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p:sp>
      <p:sp>
        <p:nvSpPr>
          <p:cNvPr id="8" name="Text Placeholder 7"/>
          <p:cNvSpPr>
            <a:spLocks noGrp="1"/>
          </p:cNvSpPr>
          <p:nvPr>
            <p:ph type="body" sz="quarter" idx="12"/>
          </p:nvPr>
        </p:nvSpPr>
        <p:spPr>
          <a:xfrm>
            <a:off x="11739211" y="4292772"/>
            <a:ext cx="6026275" cy="1421200"/>
          </a:xfrm>
        </p:spPr>
        <p:txBody>
          <a:bodyPr>
            <a:noAutofit/>
          </a:bodyPr>
          <a:lstStyle/>
          <a:p>
            <a:r>
              <a:rPr lang="en-US" altLang="ja-JP" sz="3600" i="1" dirty="0"/>
              <a:t>“…local planning groups are best situated, and will therefore determine the appropriate amount of benefits beyond the offsetting of projected impacts …”</a:t>
            </a:r>
          </a:p>
        </p:txBody>
      </p:sp>
      <p:sp>
        <p:nvSpPr>
          <p:cNvPr id="10" name="Text Placeholder 9"/>
          <p:cNvSpPr>
            <a:spLocks noGrp="1"/>
          </p:cNvSpPr>
          <p:nvPr>
            <p:ph type="body" sz="quarter" idx="14"/>
          </p:nvPr>
        </p:nvSpPr>
        <p:spPr>
          <a:xfrm>
            <a:off x="11739211" y="3633536"/>
            <a:ext cx="5715961" cy="586241"/>
          </a:xfrm>
        </p:spPr>
        <p:txBody>
          <a:bodyPr>
            <a:normAutofit/>
          </a:bodyPr>
          <a:lstStyle/>
          <a:p>
            <a:r>
              <a:rPr lang="en-US" altLang="ja-JP" sz="3200" dirty="0"/>
              <a:t>From the </a:t>
            </a:r>
            <a:r>
              <a:rPr lang="en-US" altLang="ja-JP" sz="3200" dirty="0" smtClean="0"/>
              <a:t>final </a:t>
            </a:r>
            <a:r>
              <a:rPr lang="en-US" altLang="ja-JP" sz="3200" dirty="0"/>
              <a:t>NEB guidance:</a:t>
            </a:r>
            <a:endParaRPr kumimoji="1" lang="ja-JP" altLang="en-US" sz="3200" dirty="0"/>
          </a:p>
        </p:txBody>
      </p:sp>
      <p:sp>
        <p:nvSpPr>
          <p:cNvPr id="7" name="Title 6"/>
          <p:cNvSpPr>
            <a:spLocks noGrp="1"/>
          </p:cNvSpPr>
          <p:nvPr>
            <p:ph type="title"/>
          </p:nvPr>
        </p:nvSpPr>
        <p:spPr/>
        <p:txBody>
          <a:bodyPr/>
          <a:lstStyle/>
          <a:p>
            <a:r>
              <a:rPr kumimoji="1" lang="en-US" altLang="ja-JP" dirty="0"/>
              <a:t>NEB for Watershed Planning</a:t>
            </a:r>
            <a:endParaRPr kumimoji="1" lang="ja-JP" altLang="en-US" dirty="0"/>
          </a:p>
        </p:txBody>
      </p:sp>
      <p:pic>
        <p:nvPicPr>
          <p:cNvPr id="9" name="Picture 8" descr="Waterfall"/>
          <p:cNvPicPr>
            <a:picLocks noChangeAspect="1"/>
          </p:cNvPicPr>
          <p:nvPr/>
        </p:nvPicPr>
        <p:blipFill rotWithShape="1">
          <a:blip r:embed="rId3" cstate="screen">
            <a:extLst>
              <a:ext uri="{28A0092B-C50C-407E-A947-70E740481C1C}">
                <a14:useLocalDpi xmlns:a14="http://schemas.microsoft.com/office/drawing/2010/main" val="0"/>
              </a:ext>
            </a:extLst>
          </a:blip>
          <a:srcRect l="4152" t="5141" r="1328" b="25511"/>
          <a:stretch/>
        </p:blipFill>
        <p:spPr>
          <a:xfrm rot="5400000">
            <a:off x="3176548" y="2310939"/>
            <a:ext cx="10276706" cy="5654828"/>
          </a:xfrm>
          <a:prstGeom prst="rect">
            <a:avLst/>
          </a:prstGeom>
        </p:spPr>
      </p:pic>
    </p:spTree>
    <p:extLst>
      <p:ext uri="{BB962C8B-B14F-4D97-AF65-F5344CB8AC3E}">
        <p14:creationId xmlns:p14="http://schemas.microsoft.com/office/powerpoint/2010/main" val="4130812526"/>
      </p:ext>
    </p:extLst>
  </p:cSld>
  <p:clrMapOvr>
    <a:masterClrMapping/>
  </p:clrMapOvr>
  <mc:AlternateContent xmlns:mc="http://schemas.openxmlformats.org/markup-compatibility/2006" xmlns:p14="http://schemas.microsoft.com/office/powerpoint/2010/main">
    <mc:Choice Requires="p14">
      <p:transition p14:dur="0" advTm="6863"/>
    </mc:Choice>
    <mc:Fallback xmlns="">
      <p:transition advTm="686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6" y="2116811"/>
            <a:ext cx="4965037" cy="4169689"/>
          </a:xfrm>
        </p:spPr>
        <p:txBody>
          <a:bodyPr>
            <a:normAutofit/>
          </a:bodyPr>
          <a:lstStyle/>
          <a:p>
            <a:r>
              <a:rPr lang="en-US" dirty="0"/>
              <a:t>How do we use the final NEB </a:t>
            </a:r>
            <a:r>
              <a:rPr lang="en-US" dirty="0" smtClean="0"/>
              <a:t>guidance</a:t>
            </a:r>
            <a:r>
              <a:rPr lang="en-US" dirty="0"/>
              <a:t>?</a:t>
            </a:r>
          </a:p>
        </p:txBody>
      </p:sp>
      <p:pic>
        <p:nvPicPr>
          <p:cNvPr id="5" name="Picture 4" descr="NEB Guidance cover"/>
          <p:cNvPicPr>
            <a:picLocks noChangeAspect="1"/>
          </p:cNvPicPr>
          <p:nvPr/>
        </p:nvPicPr>
        <p:blipFill rotWithShape="1">
          <a:blip r:embed="rId3"/>
          <a:srcRect r="1905"/>
          <a:stretch/>
        </p:blipFill>
        <p:spPr>
          <a:xfrm>
            <a:off x="8824809" y="441665"/>
            <a:ext cx="7003391" cy="8947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894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03106" y="1398587"/>
            <a:ext cx="5279048" cy="7478781"/>
          </a:xfrm>
        </p:spPr>
        <p:txBody>
          <a:bodyPr anchor="ctr">
            <a:noAutofit/>
          </a:bodyPr>
          <a:lstStyle/>
          <a:p>
            <a:r>
              <a:rPr lang="en-US" altLang="ja-JP" sz="6600" dirty="0"/>
              <a:t>Required Plan Elements –</a:t>
            </a:r>
            <a:br>
              <a:rPr lang="en-US" altLang="ja-JP" sz="6600" dirty="0"/>
            </a:br>
            <a:r>
              <a:rPr lang="en-US" altLang="ja-JP" sz="6600" dirty="0"/>
              <a:t> </a:t>
            </a:r>
            <a:r>
              <a:rPr lang="en-US" altLang="ja-JP" sz="6600" dirty="0" smtClean="0"/>
              <a:t>Legislation</a:t>
            </a:r>
            <a:endParaRPr lang="en-US" sz="6600" dirty="0"/>
          </a:p>
        </p:txBody>
      </p:sp>
      <p:pic>
        <p:nvPicPr>
          <p:cNvPr id="184" name="Picture Placeholder 183" descr="Graphic showing the project priorities."/>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4" r="210"/>
          <a:stretch/>
        </p:blipFill>
        <p:spPr>
          <a:xfrm>
            <a:off x="6682154" y="1270081"/>
            <a:ext cx="11417427" cy="7735791"/>
          </a:xfrm>
        </p:spPr>
      </p:pic>
    </p:spTree>
    <p:extLst>
      <p:ext uri="{BB962C8B-B14F-4D97-AF65-F5344CB8AC3E}">
        <p14:creationId xmlns:p14="http://schemas.microsoft.com/office/powerpoint/2010/main" val="275330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ja-JP" dirty="0"/>
              <a:t>Required Plan </a:t>
            </a:r>
            <a:r>
              <a:rPr lang="en-US" altLang="ja-JP" dirty="0" smtClean="0"/>
              <a:t>Elements –</a:t>
            </a:r>
            <a:br>
              <a:rPr lang="en-US" altLang="ja-JP" dirty="0" smtClean="0"/>
            </a:br>
            <a:r>
              <a:rPr lang="en-US" altLang="ja-JP" dirty="0" smtClean="0"/>
              <a:t> NEB Guidance</a:t>
            </a:r>
            <a:endParaRPr lang="en-US" dirty="0"/>
          </a:p>
        </p:txBody>
      </p:sp>
      <p:sp>
        <p:nvSpPr>
          <p:cNvPr id="3" name="Text Placeholder 2"/>
          <p:cNvSpPr>
            <a:spLocks noGrp="1"/>
          </p:cNvSpPr>
          <p:nvPr>
            <p:ph type="body" sz="quarter" idx="15"/>
          </p:nvPr>
        </p:nvSpPr>
        <p:spPr>
          <a:xfrm>
            <a:off x="8305189" y="2963329"/>
            <a:ext cx="9443969" cy="4357167"/>
          </a:xfrm>
        </p:spPr>
        <p:txBody>
          <a:bodyPr>
            <a:normAutofit/>
          </a:bodyPr>
          <a:lstStyle/>
          <a:p>
            <a:pPr>
              <a:spcAft>
                <a:spcPts val="1200"/>
              </a:spcAft>
            </a:pPr>
            <a:r>
              <a:rPr lang="en-US" altLang="ja-JP" sz="3600" dirty="0">
                <a:ea typeface="Roboto" panose="02000000000000000000" pitchFamily="2" charset="0"/>
              </a:rPr>
              <a:t>Document assumptions and methods</a:t>
            </a:r>
          </a:p>
          <a:p>
            <a:pPr>
              <a:spcAft>
                <a:spcPts val="1200"/>
              </a:spcAft>
            </a:pPr>
            <a:r>
              <a:rPr lang="en-US" altLang="ja-JP" sz="3600" dirty="0">
                <a:ea typeface="Roboto" panose="02000000000000000000" pitchFamily="2" charset="0"/>
              </a:rPr>
              <a:t>Delineate subbasins</a:t>
            </a:r>
          </a:p>
          <a:p>
            <a:pPr>
              <a:spcAft>
                <a:spcPts val="1200"/>
              </a:spcAft>
            </a:pPr>
            <a:r>
              <a:rPr lang="en-US" altLang="ja-JP" sz="3600" dirty="0">
                <a:ea typeface="Roboto" panose="02000000000000000000" pitchFamily="2" charset="0"/>
              </a:rPr>
              <a:t>Estimate new consumptive water use</a:t>
            </a:r>
          </a:p>
          <a:p>
            <a:pPr>
              <a:spcAft>
                <a:spcPts val="1200"/>
              </a:spcAft>
            </a:pPr>
            <a:r>
              <a:rPr lang="en-US" altLang="ja-JP" sz="3600" dirty="0">
                <a:ea typeface="Roboto" panose="02000000000000000000" pitchFamily="2" charset="0"/>
              </a:rPr>
              <a:t>Evaluate impacts from new consumptive </a:t>
            </a:r>
            <a:r>
              <a:rPr lang="en-US" altLang="ja-JP" sz="3600" dirty="0" smtClean="0">
                <a:ea typeface="Roboto" panose="02000000000000000000" pitchFamily="2" charset="0"/>
              </a:rPr>
              <a:t>water use</a:t>
            </a:r>
            <a:endParaRPr lang="en-US" altLang="ja-JP" sz="3600" dirty="0">
              <a:ea typeface="Roboto" panose="02000000000000000000" pitchFamily="2" charset="0"/>
            </a:endParaRPr>
          </a:p>
          <a:p>
            <a:pPr>
              <a:spcAft>
                <a:spcPts val="1200"/>
              </a:spcAft>
            </a:pPr>
            <a:r>
              <a:rPr lang="en-US" altLang="ja-JP" sz="3600" dirty="0">
                <a:ea typeface="Roboto" panose="02000000000000000000" pitchFamily="2" charset="0"/>
              </a:rPr>
              <a:t>Describe and evaluate offsets from projects and </a:t>
            </a:r>
            <a:r>
              <a:rPr lang="en-US" altLang="ja-JP" sz="3600" dirty="0" smtClean="0">
                <a:ea typeface="Roboto" panose="02000000000000000000" pitchFamily="2" charset="0"/>
              </a:rPr>
              <a:t>actions</a:t>
            </a:r>
            <a:endParaRPr lang="en-US" sz="3600" dirty="0"/>
          </a:p>
        </p:txBody>
      </p:sp>
    </p:spTree>
    <p:extLst>
      <p:ext uri="{BB962C8B-B14F-4D97-AF65-F5344CB8AC3E}">
        <p14:creationId xmlns:p14="http://schemas.microsoft.com/office/powerpoint/2010/main" val="1524800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Waterfall"/>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11947525" y="1119188"/>
            <a:ext cx="6053138" cy="3814762"/>
          </a:xfrm>
        </p:spPr>
      </p:pic>
      <p:pic>
        <p:nvPicPr>
          <p:cNvPr id="16" name="Picture Placeholder 15" descr="River"/>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p:pic>
      <p:sp>
        <p:nvSpPr>
          <p:cNvPr id="2" name="Title 1"/>
          <p:cNvSpPr>
            <a:spLocks noGrp="1"/>
          </p:cNvSpPr>
          <p:nvPr>
            <p:ph type="title"/>
          </p:nvPr>
        </p:nvSpPr>
        <p:spPr/>
        <p:txBody>
          <a:bodyPr>
            <a:normAutofit/>
          </a:bodyPr>
          <a:lstStyle/>
          <a:p>
            <a:r>
              <a:rPr lang="en-US" sz="6600" dirty="0" smtClean="0"/>
              <a:t>Evaluate Offsets</a:t>
            </a:r>
            <a:endParaRPr lang="en-US" sz="6600" dirty="0"/>
          </a:p>
        </p:txBody>
      </p:sp>
      <p:sp>
        <p:nvSpPr>
          <p:cNvPr id="8" name="Text Placeholder 7"/>
          <p:cNvSpPr>
            <a:spLocks noGrp="1"/>
          </p:cNvSpPr>
          <p:nvPr>
            <p:ph type="body" sz="quarter" idx="12"/>
          </p:nvPr>
        </p:nvSpPr>
        <p:spPr/>
        <p:txBody>
          <a:bodyPr>
            <a:noAutofit/>
          </a:bodyPr>
          <a:lstStyle/>
          <a:p>
            <a:pPr marL="571500" indent="-571500" algn="l">
              <a:lnSpc>
                <a:spcPct val="100000"/>
              </a:lnSpc>
              <a:spcAft>
                <a:spcPts val="1200"/>
              </a:spcAft>
              <a:buFont typeface="Wingdings" panose="05000000000000000000" pitchFamily="2" charset="2"/>
              <a:buChar char="§"/>
            </a:pPr>
            <a:r>
              <a:rPr lang="en-US" sz="3600" dirty="0">
                <a:solidFill>
                  <a:schemeClr val="bg1"/>
                </a:solidFill>
              </a:rPr>
              <a:t>Project and action description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Offset estimates</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Benefit summary</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NEB evaluation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Adaptive management</a:t>
            </a:r>
          </a:p>
          <a:p>
            <a:pPr marL="571500" indent="-571500" algn="l">
              <a:buFont typeface="Wingdings" panose="05000000000000000000" pitchFamily="2" charset="2"/>
              <a:buChar char="§"/>
            </a:pPr>
            <a:endParaRPr lang="en-US" sz="3600" dirty="0">
              <a:solidFill>
                <a:schemeClr val="bg1"/>
              </a:solidFill>
            </a:endParaRP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9</a:t>
            </a:fld>
            <a:endParaRPr kumimoji="1" lang="ja-JP" altLang="en-US" dirty="0"/>
          </a:p>
        </p:txBody>
      </p:sp>
      <p:pic>
        <p:nvPicPr>
          <p:cNvPr id="32" name="Picture Placeholder 31" descr="Monitoring well"/>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8983663" y="160338"/>
            <a:ext cx="4133850" cy="3813175"/>
          </a:xfrm>
        </p:spPr>
      </p:pic>
      <p:pic>
        <p:nvPicPr>
          <p:cNvPr id="31" name="Picture Placeholder 24" descr="stormwater catchment"/>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8028771" y="5373246"/>
            <a:ext cx="6027397" cy="3796940"/>
          </a:xfrm>
          <a:prstGeom prst="rect">
            <a:avLst/>
          </a:prstGeom>
        </p:spPr>
      </p:pic>
    </p:spTree>
    <p:extLst>
      <p:ext uri="{BB962C8B-B14F-4D97-AF65-F5344CB8AC3E}">
        <p14:creationId xmlns:p14="http://schemas.microsoft.com/office/powerpoint/2010/main" val="3905826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EEBF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Multiple</WRIA>
    <Accessibility xmlns="81b753b0-5f84-4476-b087-97d9c3e0d4e3">Needs review</Accessibil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7ef8990a4143c1fb14ff7fc306b482fe">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c4f91c7ad463c6fcefe2016f92c5b7d2"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B2D787-B64E-4A58-B20C-2C4557E3921E}">
  <ds:schemaRefs>
    <ds:schemaRef ds:uri="http://schemas.microsoft.com/sharepoint/v3/contenttype/forms"/>
  </ds:schemaRefs>
</ds:datastoreItem>
</file>

<file path=customXml/itemProps2.xml><?xml version="1.0" encoding="utf-8"?>
<ds:datastoreItem xmlns:ds="http://schemas.openxmlformats.org/officeDocument/2006/customXml" ds:itemID="{4A8AE616-04A2-426E-9D8D-46738D1D12B3}">
  <ds:schemaRefs>
    <ds:schemaRef ds:uri="http://purl.org/dc/terms/"/>
    <ds:schemaRef ds:uri="http://schemas.openxmlformats.org/package/2006/metadata/core-properties"/>
    <ds:schemaRef ds:uri="http://purl.org/dc/dcmitype/"/>
    <ds:schemaRef ds:uri="fa9a4940-7a8b-4399-b0b9-597dee2fdc40"/>
    <ds:schemaRef ds:uri="http://purl.org/dc/elements/1.1/"/>
    <ds:schemaRef ds:uri="http://schemas.microsoft.com/office/2006/metadata/properties"/>
    <ds:schemaRef ds:uri="http://schemas.microsoft.com/office/2006/documentManagement/types"/>
    <ds:schemaRef ds:uri="79fe015f-d5a9-4081-8a73-b52e74bb0737"/>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20BFDA8-7C96-49D8-BC1B-BE921FABEEE3}"/>
</file>

<file path=docProps/app.xml><?xml version="1.0" encoding="utf-8"?>
<Properties xmlns="http://schemas.openxmlformats.org/officeDocument/2006/extended-properties" xmlns:vt="http://schemas.openxmlformats.org/officeDocument/2006/docPropsVTypes">
  <Template>Office Theme</Template>
  <TotalTime>8210</TotalTime>
  <Words>3943</Words>
  <Application>Microsoft Office PowerPoint</Application>
  <PresentationFormat>Custom</PresentationFormat>
  <Paragraphs>288</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Franklin Gothic Medium</vt:lpstr>
      <vt:lpstr>Roboto Medium</vt:lpstr>
      <vt:lpstr>Calibri Light</vt:lpstr>
      <vt:lpstr>Arial</vt:lpstr>
      <vt:lpstr>Franklin Gothic Book</vt:lpstr>
      <vt:lpstr>Calibri</vt:lpstr>
      <vt:lpstr>Roboto</vt:lpstr>
      <vt:lpstr>Yu Gothic</vt:lpstr>
      <vt:lpstr>Wingdings</vt:lpstr>
      <vt:lpstr>Contents</vt:lpstr>
      <vt:lpstr>Final Guidance for Determining Net Ecological Benefit</vt:lpstr>
      <vt:lpstr>What is the Net Ecological Benefit guidance and why does it matter?</vt:lpstr>
      <vt:lpstr>How did Ecology develop the NEB guidance?</vt:lpstr>
      <vt:lpstr>Who should use it?</vt:lpstr>
      <vt:lpstr>NEB for Watershed Planning</vt:lpstr>
      <vt:lpstr>How do we use the final NEB guidance?</vt:lpstr>
      <vt:lpstr>Required Plan Elements –  Legislation</vt:lpstr>
      <vt:lpstr>Required Plan Elements –  NEB Guidance</vt:lpstr>
      <vt:lpstr>Evaluate Offsets</vt:lpstr>
      <vt:lpstr>Examples of Projects &amp; Actions</vt:lpstr>
      <vt:lpstr>What is the Committee’s role?</vt:lpstr>
      <vt:lpstr>What will the plans look like?</vt:lpstr>
      <vt:lpstr>Plan Outline</vt:lpstr>
      <vt:lpstr>Plan Outline</vt:lpstr>
      <vt:lpstr>Plan Outline</vt:lpstr>
      <vt:lpstr>Inspirational quote</vt:lpstr>
      <vt:lpstr>PowerPoint Presentation</vt:lpstr>
      <vt:lpstr>EXTRA SLIDES</vt:lpstr>
      <vt:lpstr>Net Ecological Benefit evaluation</vt:lpstr>
      <vt:lpstr>How did Ecology develop the NEB guidance?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Plan Elements and draft Final NEB Guidance for Webinar</dc:title>
  <dc:creator>Camille St. Onge</dc:creator>
  <cp:lastModifiedBy>Brown, Rebecca (ECY)</cp:lastModifiedBy>
  <cp:revision>454</cp:revision>
  <cp:lastPrinted>2019-01-10T20:44:52Z</cp:lastPrinted>
  <dcterms:created xsi:type="dcterms:W3CDTF">2016-10-08T14:15:50Z</dcterms:created>
  <dcterms:modified xsi:type="dcterms:W3CDTF">2019-08-26T21:06:21Z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122500</vt:r8>
  </property>
  <property fmtid="{D5CDD505-2E9C-101B-9397-08002B2CF9AE}" pid="4" name="xd_ProgID">
    <vt:lpwstr/>
  </property>
  <property fmtid="{D5CDD505-2E9C-101B-9397-08002B2CF9AE}" pid="5" name="TemplateUrl">
    <vt:lpwstr/>
  </property>
</Properties>
</file>