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5"/>
  </p:notesMasterIdLst>
  <p:sldIdLst>
    <p:sldId id="358" r:id="rId6"/>
    <p:sldId id="451" r:id="rId7"/>
    <p:sldId id="386" r:id="rId8"/>
    <p:sldId id="455" r:id="rId9"/>
    <p:sldId id="388" r:id="rId10"/>
    <p:sldId id="389" r:id="rId11"/>
    <p:sldId id="391" r:id="rId12"/>
    <p:sldId id="457" r:id="rId13"/>
    <p:sldId id="452" r:id="rId14"/>
    <p:sldId id="453" r:id="rId15"/>
    <p:sldId id="446" r:id="rId16"/>
    <p:sldId id="399" r:id="rId17"/>
    <p:sldId id="368" r:id="rId18"/>
    <p:sldId id="393" r:id="rId19"/>
    <p:sldId id="433" r:id="rId20"/>
    <p:sldId id="397" r:id="rId21"/>
    <p:sldId id="429" r:id="rId22"/>
    <p:sldId id="402" r:id="rId23"/>
    <p:sldId id="367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vert, John J. (ECY)" initials="CJJ(" lastIdx="1" clrIdx="0">
    <p:extLst>
      <p:ext uri="{19B8F6BF-5375-455C-9EA6-DF929625EA0E}">
        <p15:presenceInfo xmlns:p15="http://schemas.microsoft.com/office/powerpoint/2012/main" userId="S-1-5-21-2487942767-1439223106-4058045846-3197" providerId="AD"/>
      </p:ext>
    </p:extLst>
  </p:cmAuthor>
  <p:cmAuthor id="2" name="Robert Montgomery" initials="RM" lastIdx="12" clrIdx="1">
    <p:extLst>
      <p:ext uri="{19B8F6BF-5375-455C-9EA6-DF929625EA0E}">
        <p15:presenceInfo xmlns:p15="http://schemas.microsoft.com/office/powerpoint/2012/main" userId="S::rmontgomery@anchorqea.com::d7a4f600-2fe9-4989-8d81-81602c939a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02" autoAdjust="0"/>
    <p:restoredTop sz="78776" autoAdjust="0"/>
  </p:normalViewPr>
  <p:slideViewPr>
    <p:cSldViewPr snapToGrid="0">
      <p:cViewPr varScale="1">
        <p:scale>
          <a:sx n="37" d="100"/>
          <a:sy n="37" d="100"/>
        </p:scale>
        <p:origin x="48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F900D1-DD30-4E1F-9D85-7C37E011CDF8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268C6C-15B5-4F1E-B013-6AD27650F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9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68C6C-15B5-4F1E-B013-6AD27650F2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Numbers from</a:t>
            </a:r>
            <a:r>
              <a:rPr lang="en-US" baseline="0" dirty="0"/>
              <a:t> a </a:t>
            </a:r>
            <a:r>
              <a:rPr lang="en-US" dirty="0"/>
              <a:t>Water Research Foundation (</a:t>
            </a:r>
            <a:r>
              <a:rPr lang="en-US" dirty="0" err="1"/>
              <a:t>DeOreo</a:t>
            </a:r>
            <a:r>
              <a:rPr lang="en-US" dirty="0"/>
              <a:t>, et al., 2016) study that evaluated water use in homes provided municipal water in 23 areas across U.S. and Canada</a:t>
            </a:r>
            <a:r>
              <a:rPr lang="en-US" baseline="0" dirty="0"/>
              <a:t> used an average of 59 </a:t>
            </a:r>
            <a:r>
              <a:rPr lang="en-US" baseline="0" dirty="0" err="1"/>
              <a:t>gpd</a:t>
            </a:r>
            <a:r>
              <a:rPr lang="en-US" baseline="0" dirty="0"/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Tacoma Water study found an average of 51 </a:t>
            </a:r>
            <a:r>
              <a:rPr lang="en-US" dirty="0" err="1"/>
              <a:t>gpd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68C6C-15B5-4F1E-B013-6AD27650F2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from</a:t>
            </a:r>
            <a:r>
              <a:rPr lang="en-US" baseline="0" dirty="0"/>
              <a:t> the recommended methods document.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Average household size estimates are available from OFM</a:t>
            </a:r>
            <a:r>
              <a:rPr lang="en-US" baseline="0" dirty="0"/>
              <a:t> and local planning agencies.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68C6C-15B5-4F1E-B013-6AD27650F2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6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Outdoor water use is highly variable. It depends on the size of the</a:t>
            </a:r>
            <a:r>
              <a:rPr lang="en-US" baseline="0" dirty="0"/>
              <a:t> property, the amount of the property that is irrigated, and the type of plants being irrigated.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Irrigation requirements are available in Appendix A of the Washington Irrigation Guide (WAIG) (USDA, 1997).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68C6C-15B5-4F1E-B013-6AD27650F2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7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Outdoor water use is highly variable. It depends on the size of the</a:t>
            </a:r>
            <a:r>
              <a:rPr lang="en-US" baseline="0" dirty="0"/>
              <a:t> property, the amount of the property that is irrigated, and the type of plants being irrigated.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Irrigation requirements are available in Appendix A of the Washington Irrigation Guide (WAIG) (USDA, 1997).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68C6C-15B5-4F1E-B013-6AD27650F2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1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0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8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4478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5048250"/>
            <a:ext cx="41719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5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057400"/>
            <a:ext cx="12192000" cy="27432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4800" y="2667000"/>
            <a:ext cx="8534400" cy="1371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2843212"/>
            <a:ext cx="15906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09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1000">
                <a:srgbClr val="0083E6"/>
              </a:gs>
              <a:gs pos="0">
                <a:schemeClr val="tx2">
                  <a:lumMod val="40000"/>
                  <a:lumOff val="60000"/>
                </a:schemeClr>
              </a:gs>
              <a:gs pos="76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Rockwell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5" y="6271405"/>
            <a:ext cx="646285" cy="4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82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1000">
                <a:srgbClr val="0083E6"/>
              </a:gs>
              <a:gs pos="0">
                <a:schemeClr val="tx2">
                  <a:lumMod val="40000"/>
                  <a:lumOff val="60000"/>
                </a:schemeClr>
              </a:gs>
              <a:gs pos="76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5" y="6271405"/>
            <a:ext cx="646285" cy="4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6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Rockwell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4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0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03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30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33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33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6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3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6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5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6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749F-D6A6-4F82-811D-8FB0677FD1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1D90C-D41D-46F1-89C7-F608431B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70C0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iver western washing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89"/>
            <a:ext cx="12192000" cy="6858001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265218" y="3417511"/>
            <a:ext cx="941332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WRIA </a:t>
            </a:r>
            <a:r>
              <a:rPr lang="en-US" sz="3200" b="1" dirty="0" smtClean="0">
                <a:solidFill>
                  <a:schemeClr val="bg1"/>
                </a:solidFill>
              </a:rPr>
              <a:t>12 </a:t>
            </a:r>
            <a:r>
              <a:rPr lang="en-US" sz="3200" b="1" dirty="0">
                <a:solidFill>
                  <a:schemeClr val="bg1"/>
                </a:solidFill>
              </a:rPr>
              <a:t>Consumptive Use </a:t>
            </a:r>
            <a:r>
              <a:rPr lang="en-US" sz="3200" b="1" dirty="0" smtClean="0">
                <a:solidFill>
                  <a:schemeClr val="bg1"/>
                </a:solidFill>
              </a:rPr>
              <a:t>Methods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September, </a:t>
            </a:r>
            <a:r>
              <a:rPr lang="en-US" sz="3200" b="1" dirty="0">
                <a:solidFill>
                  <a:schemeClr val="bg1"/>
                </a:solidFill>
              </a:rPr>
              <a:t>2019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Chad Wiseman/Dan Graves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HDR Inc.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Adapted </a:t>
            </a:r>
            <a:r>
              <a:rPr lang="en-US" sz="2400" b="1" dirty="0">
                <a:solidFill>
                  <a:schemeClr val="bg1"/>
                </a:solidFill>
              </a:rPr>
              <a:t>from </a:t>
            </a:r>
            <a:r>
              <a:rPr lang="en-US" sz="2400" b="1" dirty="0" smtClean="0">
                <a:solidFill>
                  <a:schemeClr val="bg1"/>
                </a:solidFill>
              </a:rPr>
              <a:t>a presentation by </a:t>
            </a:r>
            <a:r>
              <a:rPr lang="en-US" sz="2400" b="1" dirty="0">
                <a:solidFill>
                  <a:schemeClr val="bg1"/>
                </a:solidFill>
              </a:rPr>
              <a:t>Rebecca Brown (Ecology)</a:t>
            </a:r>
          </a:p>
        </p:txBody>
      </p:sp>
      <p:pic>
        <p:nvPicPr>
          <p:cNvPr id="6" name="Picture 5" descr="Ecology Logo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84138" y="5460273"/>
            <a:ext cx="1341514" cy="988061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WRIA 12 Consumptive Use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1143000"/>
          </a:xfrm>
        </p:spPr>
        <p:txBody>
          <a:bodyPr/>
          <a:lstStyle/>
          <a:p>
            <a:r>
              <a:rPr lang="en-US" dirty="0"/>
              <a:t>Water System Data Method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232" y="1121809"/>
            <a:ext cx="11036968" cy="417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Consumptive use of permit exempt wells and connections may also be estimated using metered connections from water systems. </a:t>
            </a:r>
            <a:endParaRPr lang="en-US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Obtain Group A or B water system meter data; ideally with flat rate (Spanaway </a:t>
            </a:r>
            <a:r>
              <a:rPr lang="en-US" sz="20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Water Company)</a:t>
            </a:r>
            <a:endParaRPr lang="en-US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Separate average household indoor use and outdoor use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Average monthly indoor use best defined as consumption in Dec, Jan, and Feb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Multiply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average monthly indoor use by 12 months to estimate total annual indoor water use. 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Subtract indoor use from total use to determine outdoor water use 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(ideally by month, then annualize).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Apply respective consumptive factors to indoor and outdoor use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Add indoor and outdoor consumptive use to determine total consumptive use per connection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Consumptive Water Use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420100" y="2495032"/>
            <a:ext cx="2527300" cy="1243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</a:t>
            </a:r>
            <a:r>
              <a:rPr lang="en-US" sz="2400" dirty="0" smtClean="0"/>
              <a:t>mount </a:t>
            </a:r>
            <a:r>
              <a:rPr lang="en-US" sz="2400" dirty="0"/>
              <a:t>of water to offset in the plan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52600" y="2737840"/>
            <a:ext cx="2387600" cy="7581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dirty="0" smtClean="0"/>
              <a:t>Projected PE connections</a:t>
            </a:r>
            <a:endParaRPr lang="en-US" sz="3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79900" y="2868693"/>
            <a:ext cx="838200" cy="496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40300" y="2406098"/>
            <a:ext cx="2819400" cy="1817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Total annual consumptive water </a:t>
            </a:r>
            <a:r>
              <a:rPr lang="en-US" sz="2400" dirty="0" smtClean="0"/>
              <a:t>use per PE connection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32700" y="2901870"/>
            <a:ext cx="673100" cy="463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=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4531" y="2106839"/>
            <a:ext cx="6050280" cy="1325563"/>
          </a:xfrm>
        </p:spPr>
        <p:txBody>
          <a:bodyPr/>
          <a:lstStyle/>
          <a:p>
            <a:pPr algn="ctr"/>
            <a:r>
              <a:rPr lang="en-US" b="1" dirty="0"/>
              <a:t>Related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1116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72" y="1737857"/>
            <a:ext cx="8633362" cy="463317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ESSB 6091 requires high priority offset projects to replace 20-year water use in-time and in same subbasin.</a:t>
            </a:r>
          </a:p>
          <a:p>
            <a:r>
              <a:rPr lang="en-US" dirty="0"/>
              <a:t>Estimating timing of groundwater impacts on streams is complicated due to lags between when a well is pumped and when those impacts propagate to a stream. </a:t>
            </a:r>
          </a:p>
          <a:p>
            <a:r>
              <a:rPr lang="en-US" dirty="0"/>
              <a:t>If shallow well pumps an unconfined aquifer adjacent to a stream, pumping effects can be almost instantaneous. However, if well pumps aquifer further from stream, smaller effects can occur over longer periods.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3552" y="8619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When &amp; Where Consumptive Use</a:t>
            </a:r>
            <a:br>
              <a:rPr lang="en-US" b="1" dirty="0"/>
            </a:br>
            <a:r>
              <a:rPr lang="en-US" b="1" dirty="0"/>
              <a:t>Impacts Will Occur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 descr="Image result for w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28" y="3996648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alenda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130" y="1737857"/>
            <a:ext cx="2443298" cy="18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92" y="149367"/>
            <a:ext cx="6908515" cy="1325563"/>
          </a:xfrm>
        </p:spPr>
        <p:txBody>
          <a:bodyPr/>
          <a:lstStyle/>
          <a:p>
            <a:r>
              <a:rPr lang="en-US" b="1" dirty="0"/>
              <a:t>Seasonal vs. Steady State</a:t>
            </a:r>
          </a:p>
        </p:txBody>
      </p:sp>
      <p:pic>
        <p:nvPicPr>
          <p:cNvPr id="4" name="Picture 3" descr="graphs of pumping impacts and steady state."/>
          <p:cNvPicPr/>
          <p:nvPr/>
        </p:nvPicPr>
        <p:blipFill>
          <a:blip r:embed="rId2"/>
          <a:stretch>
            <a:fillRect/>
          </a:stretch>
        </p:blipFill>
        <p:spPr>
          <a:xfrm>
            <a:off x="6237641" y="323582"/>
            <a:ext cx="5742026" cy="6179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76267" y="6502922"/>
            <a:ext cx="2394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USGS Circular 1376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8335" y="1302004"/>
            <a:ext cx="5305746" cy="52009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Magnitudes of aquifer pumping pulses decay over distance and time as effects spread out. </a:t>
            </a:r>
          </a:p>
          <a:p>
            <a:r>
              <a:rPr lang="en-US" dirty="0"/>
              <a:t>In this example water-level changes range from a distinct pump-on – pump-off pattern, to a relatively constant impact.</a:t>
            </a:r>
          </a:p>
          <a:p>
            <a:r>
              <a:rPr lang="en-US" dirty="0"/>
              <a:t>In most instances in western Washington it is reasonable to assume streamflow depletion will essentially be steady state - especially beyond distance of few thousand feet.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6201" y="1207211"/>
            <a:ext cx="7007576" cy="4688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Conceptual groundwater models provide overall hydrogeologic understanding.</a:t>
            </a:r>
          </a:p>
          <a:p>
            <a:pPr marL="0" indent="0">
              <a:buNone/>
            </a:pPr>
            <a:r>
              <a:rPr lang="en-US" dirty="0"/>
              <a:t>In water resources terms this generally considers:</a:t>
            </a:r>
          </a:p>
          <a:p>
            <a:r>
              <a:rPr lang="en-US" dirty="0"/>
              <a:t>spatial delineations of recharge and discharge areas</a:t>
            </a:r>
          </a:p>
          <a:p>
            <a:r>
              <a:rPr lang="en-US" dirty="0"/>
              <a:t>identification of pathways from unsaturated zones through saturated zones to groundwater receptors</a:t>
            </a:r>
          </a:p>
          <a:p>
            <a:r>
              <a:rPr lang="en-US" dirty="0"/>
              <a:t>analyses and estimates of time scales of flow and effects of groundwater pumping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7851" y="-87674"/>
            <a:ext cx="9610450" cy="1741076"/>
          </a:xfrm>
        </p:spPr>
        <p:txBody>
          <a:bodyPr>
            <a:normAutofit/>
          </a:bodyPr>
          <a:lstStyle/>
          <a:p>
            <a:r>
              <a:rPr lang="en-US" b="1" dirty="0"/>
              <a:t>Conceptual Groundwater Understanding</a:t>
            </a:r>
          </a:p>
        </p:txBody>
      </p:sp>
      <p:pic>
        <p:nvPicPr>
          <p:cNvPr id="6" name="Picture 4" descr="Image result for conceptual groundwater 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71" y="1968766"/>
            <a:ext cx="4313415" cy="31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987" y="226475"/>
            <a:ext cx="5313475" cy="1325563"/>
          </a:xfrm>
        </p:spPr>
        <p:txBody>
          <a:bodyPr>
            <a:normAutofit/>
          </a:bodyPr>
          <a:lstStyle/>
          <a:p>
            <a:r>
              <a:rPr lang="en-US" b="1" dirty="0"/>
              <a:t>Spatial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35" y="1260546"/>
            <a:ext cx="7648255" cy="5448164"/>
          </a:xfrm>
        </p:spPr>
        <p:txBody>
          <a:bodyPr>
            <a:normAutofit/>
          </a:bodyPr>
          <a:lstStyle/>
          <a:p>
            <a:r>
              <a:rPr lang="en-US" dirty="0"/>
              <a:t>Even when planning groups assume steady state conditions, they will need to consider how pumping effects are distributed spatially. </a:t>
            </a:r>
          </a:p>
          <a:p>
            <a:r>
              <a:rPr lang="en-US" dirty="0"/>
              <a:t>Conceptually, one option is to assume all pumping effects will remain within a subbasin and be distributed evenly to all surface water bodies. </a:t>
            </a:r>
          </a:p>
          <a:p>
            <a:r>
              <a:rPr lang="en-US" dirty="0"/>
              <a:t>In those instances where most future wells are likely to be shallow and congregated near an important fish-bearing stream, another option is to conservatively assume depletion impacts are entirely attributed to streams closest to pumping. However, this likely would be a rare instance.</a:t>
            </a:r>
          </a:p>
        </p:txBody>
      </p:sp>
      <p:pic>
        <p:nvPicPr>
          <p:cNvPr id="8194" name="Picture 2" descr="Image result for map of stre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4" y="1260546"/>
            <a:ext cx="2981325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4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of Whatcom County building permits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11056" r="2704"/>
          <a:stretch/>
        </p:blipFill>
        <p:spPr>
          <a:xfrm>
            <a:off x="3405673" y="242595"/>
            <a:ext cx="8397551" cy="6349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724" y="571476"/>
            <a:ext cx="294864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Most of permit exempt wells drilled in WRIA 1 2000-2014 were not located adjacent to perennial streams (both yellow and red parcels).</a:t>
            </a:r>
          </a:p>
          <a:p>
            <a:endParaRPr lang="en-US" sz="2800" dirty="0"/>
          </a:p>
          <a:p>
            <a:r>
              <a:rPr lang="en-US" sz="2800" dirty="0"/>
              <a:t>Steady-state depletion impacts are reasonable.</a:t>
            </a:r>
          </a:p>
          <a:p>
            <a:endParaRPr lang="en-US" sz="2800" dirty="0"/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WRIA 1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3895" y="238111"/>
            <a:ext cx="7961851" cy="1052614"/>
          </a:xfrm>
        </p:spPr>
        <p:txBody>
          <a:bodyPr>
            <a:normAutofit/>
          </a:bodyPr>
          <a:lstStyle/>
          <a:p>
            <a:r>
              <a:rPr lang="en-US" b="1" dirty="0"/>
              <a:t>Context of RCW 90.94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7473" y="1198445"/>
            <a:ext cx="10953224" cy="5328189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Structure of mitigation under RCW 90.94 is fundamentally different then mitigation for groundwater permits.</a:t>
            </a:r>
          </a:p>
          <a:p>
            <a:r>
              <a:rPr lang="en-US" sz="3200" dirty="0"/>
              <a:t>Typically water right permits require offsetting impacts of groundwater pumping in-time and in place.</a:t>
            </a:r>
          </a:p>
          <a:p>
            <a:r>
              <a:rPr lang="en-US" sz="3200" dirty="0"/>
              <a:t>RCW 90.94 allows mitigation for permit-exempt domestic wells to occur anywhere within a WRIA, provided watershed plans achieve a Net Ecological Benefit (NEB).</a:t>
            </a:r>
          </a:p>
          <a:p>
            <a:r>
              <a:rPr lang="en-US" sz="3200" dirty="0"/>
              <a:t>Per RCW 90.94 when Ecology reviews plan addendums it will be looking for: </a:t>
            </a:r>
          </a:p>
          <a:p>
            <a:pPr marL="914400" lvl="1" indent="-457200">
              <a:buAutoNum type="arabicParenBoth"/>
            </a:pPr>
            <a:r>
              <a:rPr lang="en-US" sz="3200" dirty="0"/>
              <a:t>“actions that the planning unit determines to be necessary to offset potential consumptive impacts to instream flows associated with permit-exempt domestic water use.”  </a:t>
            </a:r>
          </a:p>
          <a:p>
            <a:pPr marL="914400" lvl="1" indent="-457200">
              <a:buAutoNum type="arabicParenBoth"/>
            </a:pPr>
            <a:r>
              <a:rPr lang="en-US" sz="3200" dirty="0"/>
              <a:t>actions that “will result in a net ecological benefit to instream resources within the water resource inventory area.” </a:t>
            </a:r>
          </a:p>
          <a:p>
            <a:r>
              <a:rPr lang="en-US" sz="3200" dirty="0"/>
              <a:t>This means placing offset projects in places most beneficial to fish is probably more important than understanding specific impacts from permit-exempt domestic well pumping.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am in the fores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1817" y="4358670"/>
            <a:ext cx="5195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Chad Wiseman/Dan Graves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HDR Inc.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8972" y="2025076"/>
            <a:ext cx="26340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Questions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ver in a forest.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9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1991" y="2827176"/>
            <a:ext cx="5085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ckwell" panose="02060603020205020403" pitchFamily="18" charset="0"/>
              </a:rPr>
              <a:t>Consumptive Water: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8841" y="3687901"/>
            <a:ext cx="88267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ckwell" panose="02060603020205020403" pitchFamily="18" charset="0"/>
              </a:rPr>
              <a:t>Water that is evaporated, transpired, consumed by humans, or otherwise removed from an immediate water environment.</a:t>
            </a:r>
          </a:p>
          <a:p>
            <a:endParaRPr lang="en-US" sz="4000" dirty="0"/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Consumptive Use Definition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74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Why Estimate Consumptive Water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83" y="1877044"/>
            <a:ext cx="1008008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Under RCW 90.94 permit-exempt domestic well water use must be estimated to establish amount of water use </a:t>
            </a:r>
            <a:r>
              <a:rPr lang="en-US" sz="2800" dirty="0" smtClean="0"/>
              <a:t>that watershed </a:t>
            </a:r>
            <a:r>
              <a:rPr lang="en-US" sz="2800" dirty="0"/>
              <a:t>restoration plans and plan updates must address. </a:t>
            </a:r>
          </a:p>
          <a:p>
            <a:r>
              <a:rPr lang="en-US" sz="2800" dirty="0"/>
              <a:t>Plans must estimate consumptive use associated with new domestic permit-exempt </a:t>
            </a:r>
            <a:r>
              <a:rPr lang="en-US" sz="2800" dirty="0" smtClean="0"/>
              <a:t>wells and connections </a:t>
            </a:r>
            <a:r>
              <a:rPr lang="en-US" sz="2800" dirty="0"/>
              <a:t>anticipated between January 19, 2018 and January 18, 2038. </a:t>
            </a:r>
          </a:p>
          <a:p>
            <a:r>
              <a:rPr lang="en-US" sz="2800" dirty="0"/>
              <a:t>Ultimately, watershed plans will be judged by two tests: </a:t>
            </a:r>
          </a:p>
          <a:p>
            <a:pPr lvl="1"/>
            <a:r>
              <a:rPr lang="en-US" dirty="0"/>
              <a:t>total potential impacts of new permit-exempt domestic wells are offset</a:t>
            </a:r>
          </a:p>
          <a:p>
            <a:pPr lvl="1"/>
            <a:r>
              <a:rPr lang="en-US" dirty="0"/>
              <a:t>“net ecological benefit” (NEB) is provided by plan. </a:t>
            </a:r>
          </a:p>
          <a:p>
            <a:endParaRPr lang="en-US" dirty="0"/>
          </a:p>
        </p:txBody>
      </p:sp>
      <p:pic>
        <p:nvPicPr>
          <p:cNvPr id="1026" name="Picture 2" descr="Image result for requirements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383" y="401700"/>
            <a:ext cx="1454960" cy="14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39CC-0514-427F-9514-1BB3A862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Average Indoor Use and Irrigated Area </a:t>
            </a:r>
            <a:r>
              <a:rPr lang="en-US" dirty="0" smtClean="0"/>
              <a:t>Method (Ecology Guidance)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5FEF-E693-4B0D-B7BA-0C4AC255F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Indoor use estimated using average from guidance and research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Outdoor use estimated by measuring lawn areas on selection of parcels</a:t>
            </a:r>
          </a:p>
        </p:txBody>
      </p:sp>
    </p:spTree>
    <p:extLst>
      <p:ext uri="{BB962C8B-B14F-4D97-AF65-F5344CB8AC3E}">
        <p14:creationId xmlns:p14="http://schemas.microsoft.com/office/powerpoint/2010/main" val="5992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219" y="65722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Indoor Water Use and Consumptive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420769"/>
            <a:ext cx="6648639" cy="223683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Average about 50-60 gallons per day (</a:t>
            </a:r>
            <a:r>
              <a:rPr lang="en-US" sz="2400" dirty="0" err="1"/>
              <a:t>gpd</a:t>
            </a:r>
            <a:r>
              <a:rPr lang="en-US" sz="2400" dirty="0"/>
              <a:t>) per person.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Homes on municipal water generally use less water.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Assumption of 60 </a:t>
            </a:r>
            <a:r>
              <a:rPr lang="en-US" sz="2400" dirty="0" err="1"/>
              <a:t>gpd</a:t>
            </a:r>
            <a:r>
              <a:rPr lang="en-US" sz="2400" dirty="0"/>
              <a:t> per person is reasonable for indoor water use. </a:t>
            </a:r>
          </a:p>
        </p:txBody>
      </p:sp>
      <p:pic>
        <p:nvPicPr>
          <p:cNvPr id="6" name="Picture 2" descr="Image result for water cycle including septic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85" y="1938863"/>
            <a:ext cx="4829440" cy="35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 descr="10% of indoor use is consumptive."/>
          <p:cNvGrpSpPr/>
          <p:nvPr/>
        </p:nvGrpSpPr>
        <p:grpSpPr>
          <a:xfrm>
            <a:off x="9631074" y="2362957"/>
            <a:ext cx="1101451" cy="690851"/>
            <a:chOff x="6792686" y="1999062"/>
            <a:chExt cx="1576873" cy="989045"/>
          </a:xfrm>
        </p:grpSpPr>
        <p:sp>
          <p:nvSpPr>
            <p:cNvPr id="8" name="Cloud 7"/>
            <p:cNvSpPr/>
            <p:nvPr/>
          </p:nvSpPr>
          <p:spPr>
            <a:xfrm>
              <a:off x="6792686" y="1999062"/>
              <a:ext cx="1576873" cy="989045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19257" y="2201196"/>
              <a:ext cx="923729" cy="5728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10%</a:t>
              </a:r>
            </a:p>
          </p:txBody>
        </p:sp>
      </p:grpSp>
      <p:grpSp>
        <p:nvGrpSpPr>
          <p:cNvPr id="10" name="Group 9" descr="90% of indoor use is returned by the septic system."/>
          <p:cNvGrpSpPr/>
          <p:nvPr/>
        </p:nvGrpSpPr>
        <p:grpSpPr>
          <a:xfrm>
            <a:off x="10732525" y="3889128"/>
            <a:ext cx="971102" cy="905927"/>
            <a:chOff x="8154955" y="4516016"/>
            <a:chExt cx="1390261" cy="1296955"/>
          </a:xfrm>
        </p:grpSpPr>
        <p:sp>
          <p:nvSpPr>
            <p:cNvPr id="11" name="Down Arrow Callout 10"/>
            <p:cNvSpPr/>
            <p:nvPr/>
          </p:nvSpPr>
          <p:spPr>
            <a:xfrm>
              <a:off x="8154955" y="4516016"/>
              <a:ext cx="1390261" cy="1296955"/>
            </a:xfrm>
            <a:prstGeom prst="downArrow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46233" y="4599991"/>
              <a:ext cx="1007706" cy="57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4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548"/>
            <a:ext cx="10515600" cy="11569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100" b="1" dirty="0"/>
              <a:t>Household Consumptive Indoor Water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5" y="1567544"/>
            <a:ext cx="11124502" cy="46849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400" dirty="0"/>
              <a:t>Assumptions: </a:t>
            </a:r>
          </a:p>
          <a:p>
            <a:r>
              <a:rPr lang="en-US" sz="2400" dirty="0"/>
              <a:t>2.5 people per household.</a:t>
            </a:r>
          </a:p>
          <a:p>
            <a:r>
              <a:rPr lang="en-US" sz="2400" dirty="0"/>
              <a:t>60 </a:t>
            </a:r>
            <a:r>
              <a:rPr lang="en-US" sz="2400" dirty="0" err="1"/>
              <a:t>gpd</a:t>
            </a:r>
            <a:r>
              <a:rPr lang="en-US" sz="2400" dirty="0"/>
              <a:t> per person water use.</a:t>
            </a:r>
          </a:p>
          <a:p>
            <a:r>
              <a:rPr lang="en-US" sz="2400" dirty="0"/>
              <a:t>10% of indoor water use is consumptive.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1115" y="4047509"/>
            <a:ext cx="11124502" cy="1657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 smtClean="0"/>
              <a:t>Example:</a:t>
            </a:r>
          </a:p>
          <a:p>
            <a:pPr marL="0" indent="0">
              <a:buNone/>
            </a:pPr>
            <a:r>
              <a:rPr lang="en-US" sz="2800" dirty="0" smtClean="0"/>
              <a:t>60 </a:t>
            </a:r>
            <a:r>
              <a:rPr lang="en-US" sz="2800" dirty="0" err="1"/>
              <a:t>gpd</a:t>
            </a:r>
            <a:r>
              <a:rPr lang="en-US" sz="2800" dirty="0"/>
              <a:t> </a:t>
            </a:r>
            <a:r>
              <a:rPr lang="en-US" sz="2800" dirty="0" smtClean="0"/>
              <a:t>* </a:t>
            </a:r>
            <a:r>
              <a:rPr lang="en-US" sz="2800" dirty="0"/>
              <a:t>2.5 people/house *</a:t>
            </a:r>
            <a:r>
              <a:rPr lang="en-US" sz="2800" dirty="0" smtClean="0"/>
              <a:t> 365 days * 0.00000307 AF/gal *10% CU = </a:t>
            </a:r>
            <a:r>
              <a:rPr lang="en-US" sz="2800" dirty="0"/>
              <a:t>0.017 </a:t>
            </a:r>
            <a:r>
              <a:rPr lang="en-US" sz="2800" dirty="0" smtClean="0"/>
              <a:t>AF/YR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3100" dirty="0" smtClean="0"/>
          </a:p>
          <a:p>
            <a:pPr marL="0" indent="0">
              <a:buNone/>
            </a:pPr>
            <a:r>
              <a:rPr lang="en-US" sz="3100" dirty="0" smtClean="0"/>
              <a:t>Assumptions </a:t>
            </a:r>
            <a:r>
              <a:rPr lang="en-US" sz="3100" dirty="0"/>
              <a:t>can be adjusted if supported by data in WRIA </a:t>
            </a:r>
            <a:r>
              <a:rPr lang="en-US" sz="3100" dirty="0" smtClean="0"/>
              <a:t>12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9964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34210"/>
            <a:ext cx="12108873" cy="98904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Outdoor Water Use and Consumptive Portion</a:t>
            </a:r>
          </a:p>
        </p:txBody>
      </p:sp>
      <p:pic>
        <p:nvPicPr>
          <p:cNvPr id="5" name="Picture 4" descr="Image result for evapotranspiration l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95" y="1272165"/>
            <a:ext cx="4381395" cy="36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 descr="80% of outdoor water is consumptive"/>
          <p:cNvGrpSpPr/>
          <p:nvPr/>
        </p:nvGrpSpPr>
        <p:grpSpPr>
          <a:xfrm>
            <a:off x="10482557" y="2782578"/>
            <a:ext cx="1116933" cy="700562"/>
            <a:chOff x="6792686" y="1999062"/>
            <a:chExt cx="1576873" cy="989045"/>
          </a:xfrm>
        </p:grpSpPr>
        <p:sp>
          <p:nvSpPr>
            <p:cNvPr id="7" name="Cloud 6"/>
            <p:cNvSpPr/>
            <p:nvPr/>
          </p:nvSpPr>
          <p:spPr>
            <a:xfrm>
              <a:off x="6792686" y="1999062"/>
              <a:ext cx="1576873" cy="989045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19257" y="2201196"/>
              <a:ext cx="923730" cy="5648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80%</a:t>
              </a:r>
            </a:p>
          </p:txBody>
        </p:sp>
      </p:grpSp>
      <p:grpSp>
        <p:nvGrpSpPr>
          <p:cNvPr id="9" name="Group 8" descr="20% of outdoor water is returned to the water system."/>
          <p:cNvGrpSpPr/>
          <p:nvPr/>
        </p:nvGrpSpPr>
        <p:grpSpPr>
          <a:xfrm>
            <a:off x="7295159" y="4434787"/>
            <a:ext cx="984752" cy="918661"/>
            <a:chOff x="8154955" y="4516016"/>
            <a:chExt cx="1390261" cy="1296955"/>
          </a:xfrm>
        </p:grpSpPr>
        <p:sp>
          <p:nvSpPr>
            <p:cNvPr id="10" name="Down Arrow Callout 9"/>
            <p:cNvSpPr/>
            <p:nvPr/>
          </p:nvSpPr>
          <p:spPr>
            <a:xfrm>
              <a:off x="8154955" y="4516016"/>
              <a:ext cx="1390261" cy="1296955"/>
            </a:xfrm>
            <a:prstGeom prst="downArrow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46233" y="4599992"/>
              <a:ext cx="1007706" cy="65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20%</a:t>
              </a: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326571" y="5327603"/>
            <a:ext cx="11124502" cy="82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100" dirty="0"/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Assumptions can be adjusted if supported by data in WRIA </a:t>
            </a:r>
            <a:r>
              <a:rPr lang="en-US" sz="2400" dirty="0" smtClean="0"/>
              <a:t>12</a:t>
            </a:r>
            <a:endParaRPr lang="en-US" sz="24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6571" y="954044"/>
            <a:ext cx="6648639" cy="2208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Outdoor water use depends </a:t>
            </a:r>
            <a:r>
              <a:rPr lang="en-US" sz="2400" dirty="0" smtClean="0"/>
              <a:t>on…</a:t>
            </a:r>
          </a:p>
          <a:p>
            <a:r>
              <a:rPr lang="en-US" sz="2400" dirty="0" smtClean="0"/>
              <a:t>The irrigated area size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type of plants being irrigated, </a:t>
            </a:r>
            <a:r>
              <a:rPr lang="en-US" sz="2400" dirty="0" smtClean="0"/>
              <a:t>and</a:t>
            </a:r>
          </a:p>
          <a:p>
            <a:r>
              <a:rPr lang="en-US" sz="2400" dirty="0"/>
              <a:t>L</a:t>
            </a:r>
            <a:r>
              <a:rPr lang="en-US" sz="2400" dirty="0" smtClean="0"/>
              <a:t>ocal irrigation requirements (WAIG) (USDA 1997)</a:t>
            </a:r>
            <a:endParaRPr lang="en-US" sz="2400" dirty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71474" y="3202941"/>
            <a:ext cx="6505575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latin typeface="Century Gothic" pitchFamily="34" charset="0"/>
              </a:rPr>
              <a:t>Assumptions: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Century Gothic" pitchFamily="34" charset="0"/>
              </a:rPr>
              <a:t>75</a:t>
            </a:r>
            <a:r>
              <a:rPr lang="en-US" sz="2400" dirty="0">
                <a:latin typeface="Century Gothic" pitchFamily="34" charset="0"/>
              </a:rPr>
              <a:t>% irrigation efficiency.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latin typeface="Century Gothic" pitchFamily="34" charset="0"/>
              </a:rPr>
              <a:t>80% consumptive use.</a:t>
            </a:r>
          </a:p>
        </p:txBody>
      </p:sp>
    </p:spTree>
    <p:extLst>
      <p:ext uri="{BB962C8B-B14F-4D97-AF65-F5344CB8AC3E}">
        <p14:creationId xmlns:p14="http://schemas.microsoft.com/office/powerpoint/2010/main" val="126196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34210"/>
            <a:ext cx="12108873" cy="98904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Outdoor Water Use and Consumptive Portion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45671" y="5321979"/>
            <a:ext cx="11124502" cy="82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100" dirty="0"/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Assumptions can be adjusted if supported by data in WRIA </a:t>
            </a:r>
            <a:r>
              <a:rPr lang="en-US" sz="2400" dirty="0" smtClean="0"/>
              <a:t>12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75312" y="1526452"/>
            <a:ext cx="11124502" cy="35027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Example: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Irrigation Requirements (in) = 11.11 in ÷ 12 in per </a:t>
            </a:r>
            <a:r>
              <a:rPr lang="en-US" sz="2400" dirty="0" err="1" smtClean="0"/>
              <a:t>ft</a:t>
            </a:r>
            <a:r>
              <a:rPr lang="en-US" sz="2400" dirty="0" smtClean="0"/>
              <a:t> * 0.4 acres = 0.37 AF/YR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0.37 AF/YR ÷ 75% Irrigation Efficiency = 0.49 AF/YR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0.49 acre-feet * 80% Consumed (20% return flow) = 0.39 acre-feet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393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to Estimate Irrigated Lawn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0038"/>
            <a:ext cx="5705475" cy="398303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Define “pool” of parcels </a:t>
            </a:r>
            <a:r>
              <a:rPr lang="en-US" sz="2400" dirty="0"/>
              <a:t>with </a:t>
            </a:r>
            <a:r>
              <a:rPr lang="en-US" sz="2400" dirty="0" smtClean="0"/>
              <a:t>existing PE connections</a:t>
            </a:r>
            <a:r>
              <a:rPr lang="en-US" sz="2400" dirty="0"/>
              <a:t> </a:t>
            </a:r>
            <a:r>
              <a:rPr lang="en-US" sz="2400" dirty="0" smtClean="0"/>
              <a:t>(TPCHD data)</a:t>
            </a:r>
            <a:endParaRPr lang="en-US" sz="2400" dirty="0"/>
          </a:p>
          <a:p>
            <a:r>
              <a:rPr lang="en-US" sz="2400" dirty="0" smtClean="0"/>
              <a:t>Select sample (80 parcels) with a stratified random draw (i.e. stratify by property value)</a:t>
            </a:r>
          </a:p>
          <a:p>
            <a:pPr marL="342900" lvl="1" indent="-342900">
              <a:lnSpc>
                <a:spcPct val="115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400" dirty="0"/>
              <a:t>Analyze parcels (one technician; August aerial imagery; corroborate among years or seasons; interpolate around trees and shading)</a:t>
            </a:r>
          </a:p>
          <a:p>
            <a:pPr marL="342900" lvl="1" indent="-342900">
              <a:lnSpc>
                <a:spcPct val="115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400" dirty="0"/>
              <a:t>Corroborate with Group B parcels (one Group B system, all parcels)</a:t>
            </a:r>
          </a:p>
          <a:p>
            <a:endParaRPr lang="en-US" sz="2400" dirty="0"/>
          </a:p>
        </p:txBody>
      </p:sp>
      <p:pic>
        <p:nvPicPr>
          <p:cNvPr id="4" name="Picture 3" descr="Map of WRIA 12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538" y="1727201"/>
            <a:ext cx="5486400" cy="34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Y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Y Layout" id="{213FEA0C-904E-411E-B955-6C41CF9C312A}" vid="{BECF6F8C-1753-4ACF-8906-2186A59E67A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Zview xmlns="81b753b0-5f84-4476-b087-97d9c3e0d4e3">Needs to be posted</EZview>
    <WRIA xmlns="81b753b0-5f84-4476-b087-97d9c3e0d4e3">Multiple</WRIA>
    <Accessibility xmlns="81b753b0-5f84-4476-b087-97d9c3e0d4e3">Needs review</Accessibilit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ED565BBD1434694F55D60D1AC51F4" ma:contentTypeVersion="4" ma:contentTypeDescription="Create a new document." ma:contentTypeScope="" ma:versionID="0f0e499c195883a05da68648a14dd41d">
  <xsd:schema xmlns:xsd="http://www.w3.org/2001/XMLSchema" xmlns:xs="http://www.w3.org/2001/XMLSchema" xmlns:p="http://schemas.microsoft.com/office/2006/metadata/properties" xmlns:ns2="81b753b0-5f84-4476-b087-97d9c3e0d4e3" xmlns:ns3="fa9a4940-7a8b-4399-b0b9-597dee2fdc40" targetNamespace="http://schemas.microsoft.com/office/2006/metadata/properties" ma:root="true" ma:fieldsID="9d23ff41967d2128eb7b1e7c8351325a" ns2:_="" ns3:_="">
    <xsd:import namespace="81b753b0-5f84-4476-b087-97d9c3e0d4e3"/>
    <xsd:import namespace="fa9a4940-7a8b-4399-b0b9-597dee2fdc40"/>
    <xsd:element name="properties">
      <xsd:complexType>
        <xsd:sequence>
          <xsd:element name="documentManagement">
            <xsd:complexType>
              <xsd:all>
                <xsd:element ref="ns2:WRIA"/>
                <xsd:element ref="ns2:Accessibility" minOccurs="0"/>
                <xsd:element ref="ns2:EZview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753b0-5f84-4476-b087-97d9c3e0d4e3" elementFormDefault="qualified">
    <xsd:import namespace="http://schemas.microsoft.com/office/2006/documentManagement/types"/>
    <xsd:import namespace="http://schemas.microsoft.com/office/infopath/2007/PartnerControls"/>
    <xsd:element name="WRIA" ma:index="8" ma:displayName="WRIA" ma:default="Multiple" ma:description="Committee's WRIA" ma:format="Dropdown" ma:internalName="WRIA">
      <xsd:simpleType>
        <xsd:restriction base="dms:Choice">
          <xsd:enumeration value="7"/>
          <xsd:enumeration value="8"/>
          <xsd:enumeration value="9"/>
          <xsd:enumeration value="10"/>
          <xsd:enumeration value="12"/>
          <xsd:enumeration value="Multiple"/>
          <xsd:enumeration value="13"/>
          <xsd:enumeration value="14"/>
          <xsd:enumeration value="15"/>
        </xsd:restriction>
      </xsd:simpleType>
    </xsd:element>
    <xsd:element name="Accessibility" ma:index="9" nillable="true" ma:displayName="Accessibility" ma:default="Needs review" ma:description="Status of Accessibility check." ma:format="Dropdown" ma:internalName="Accessibility">
      <xsd:simpleType>
        <xsd:restriction base="dms:Choice">
          <xsd:enumeration value="Sent Back to Planner"/>
          <xsd:enumeration value="Needs review"/>
          <xsd:enumeration value="In Progress"/>
          <xsd:enumeration value="Completed"/>
          <xsd:enumeration value="Does Not Pass"/>
        </xsd:restriction>
      </xsd:simpleType>
    </xsd:element>
    <xsd:element name="EZview" ma:index="10" nillable="true" ma:displayName="EZview" ma:default="Needs to be posted" ma:description="Status of document on EZview." ma:format="Dropdown" ma:internalName="EZview">
      <xsd:simpleType>
        <xsd:restriction base="dms:Choice">
          <xsd:enumeration value="Needs to be posted"/>
          <xsd:enumeration value="Pending review"/>
          <xsd:enumeration value="Posted"/>
          <xsd:enumeration value="Remov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a4940-7a8b-4399-b0b9-597dee2fdc4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0045A5-44E3-4A3A-8A77-CEAC872019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CC376A-0D20-4157-A4D4-5327E4E6BF54}">
  <ds:schemaRefs>
    <ds:schemaRef ds:uri="http://schemas.microsoft.com/office/2006/documentManagement/types"/>
    <ds:schemaRef ds:uri="fa9a4940-7a8b-4399-b0b9-597dee2fdc40"/>
    <ds:schemaRef ds:uri="http://purl.org/dc/elements/1.1/"/>
    <ds:schemaRef ds:uri="http://schemas.microsoft.com/office/2006/metadata/properties"/>
    <ds:schemaRef ds:uri="81b753b0-5f84-4476-b087-97d9c3e0d4e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ED58CC5-431E-4BD4-8F78-CBB0D733FE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753b0-5f84-4476-b087-97d9c3e0d4e3"/>
    <ds:schemaRef ds:uri="fa9a4940-7a8b-4399-b0b9-597dee2fdc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7884</TotalTime>
  <Words>1301</Words>
  <Application>Microsoft Office PowerPoint</Application>
  <PresentationFormat>Widescreen</PresentationFormat>
  <Paragraphs>136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Rockwell</vt:lpstr>
      <vt:lpstr>Times New Roman</vt:lpstr>
      <vt:lpstr>1_Office Theme</vt:lpstr>
      <vt:lpstr>ECY Layout</vt:lpstr>
      <vt:lpstr>WRIA 12 Consumptive Use Methods</vt:lpstr>
      <vt:lpstr>Consumptive Use Definition</vt:lpstr>
      <vt:lpstr>Why Estimate Consumptive Water Use?</vt:lpstr>
      <vt:lpstr>Average Indoor Use and Irrigated Area Method (Ecology Guidance)</vt:lpstr>
      <vt:lpstr>Indoor Water Use and Consumptive Portion</vt:lpstr>
      <vt:lpstr>Household Consumptive Indoor Water Use</vt:lpstr>
      <vt:lpstr>Outdoor Water Use and Consumptive Portion</vt:lpstr>
      <vt:lpstr>Outdoor Water Use and Consumptive Portion</vt:lpstr>
      <vt:lpstr>Method to Estimate Irrigated Lawn Size</vt:lpstr>
      <vt:lpstr>Water System Data Method</vt:lpstr>
      <vt:lpstr>Total Consumptive Water Use</vt:lpstr>
      <vt:lpstr>Related Considerations</vt:lpstr>
      <vt:lpstr>When &amp; Where Consumptive Use Impacts Will Occur  </vt:lpstr>
      <vt:lpstr>Seasonal vs. Steady State</vt:lpstr>
      <vt:lpstr>Conceptual Groundwater Understanding</vt:lpstr>
      <vt:lpstr>Spatial Considerations</vt:lpstr>
      <vt:lpstr>WRIA 1 Example</vt:lpstr>
      <vt:lpstr>Context of RCW 90.94</vt:lpstr>
      <vt:lpstr>Questions?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Covert, John J. (ECY)</dc:creator>
  <cp:lastModifiedBy>Medcalf, RiAnne (ECY)</cp:lastModifiedBy>
  <cp:revision>296</cp:revision>
  <cp:lastPrinted>2018-05-04T15:39:26Z</cp:lastPrinted>
  <dcterms:created xsi:type="dcterms:W3CDTF">2018-03-30T16:31:29Z</dcterms:created>
  <dcterms:modified xsi:type="dcterms:W3CDTF">2019-09-20T22:20:37Z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0x010100E87ED565BBD1434694F55D60D1AC51F4</vt:lpwstr>
  </property>
  <property fmtid="{D5CDD505-2E9C-101B-9397-08002B2CF9AE}" pid="3" name="Order">
    <vt:r8>200</vt:r8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_dlc_DocIdItemGuid">
    <vt:lpwstr>b27e0fa8-7066-4926-98a5-f9f20bf3c333</vt:lpwstr>
  </property>
</Properties>
</file>