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60" r:id="rId7"/>
    <p:sldId id="258" r:id="rId8"/>
    <p:sldId id="259" r:id="rId9"/>
    <p:sldId id="263" r:id="rId10"/>
    <p:sldId id="264" r:id="rId11"/>
    <p:sldId id="262" r:id="rId12"/>
    <p:sldId id="261" r:id="rId13"/>
    <p:sldId id="268" r:id="rId14"/>
    <p:sldId id="266" r:id="rId15"/>
    <p:sldId id="265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D4879-56C4-4BF3-BDEE-E86AD524D7F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80A9C-230C-49C5-B0ED-F6F722E3F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Allocate growth within each subbasin spatially, based upon buildable lands analysis (i.e. parcel must be outside of UGA, not in a water &amp; wastewater system boundary, not already build upon, or must have zoning category that allows for domestic dwelling unit use).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0A9C-230C-49C5-B0ED-F6F722E3F5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4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have to solve all these questions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0A9C-230C-49C5-B0ED-F6F722E3F5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0A9C-230C-49C5-B0ED-F6F722E3F5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4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593-4E75-4927-81E8-2B468B55B70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467E-E371-4AE4-847F-079DB315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593-4E75-4927-81E8-2B468B55B70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467E-E371-4AE4-847F-079DB315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9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593-4E75-4927-81E8-2B468B55B70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467E-E371-4AE4-847F-079DB315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6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593-4E75-4927-81E8-2B468B55B70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467E-E371-4AE4-847F-079DB315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4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593-4E75-4927-81E8-2B468B55B70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467E-E371-4AE4-847F-079DB315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593-4E75-4927-81E8-2B468B55B70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467E-E371-4AE4-847F-079DB315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6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593-4E75-4927-81E8-2B468B55B70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467E-E371-4AE4-847F-079DB315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3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593-4E75-4927-81E8-2B468B55B70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467E-E371-4AE4-847F-079DB315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593-4E75-4927-81E8-2B468B55B70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467E-E371-4AE4-847F-079DB315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593-4E75-4927-81E8-2B468B55B70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467E-E371-4AE4-847F-079DB315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9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4593-4E75-4927-81E8-2B468B55B70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467E-E371-4AE4-847F-079DB315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9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4593-4E75-4927-81E8-2B468B55B70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467E-E371-4AE4-847F-079DB315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 Wells and Consumptive 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 on assumptions and remaining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 showing the allowable error margin in acre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009" y="1680508"/>
            <a:ext cx="5704884" cy="3429000"/>
          </a:xfrm>
          <a:prstGeom prst="rect">
            <a:avLst/>
          </a:prstGeom>
        </p:spPr>
      </p:pic>
      <p:graphicFrame>
        <p:nvGraphicFramePr>
          <p:cNvPr id="2" name="Table 1" descr="Outdoor irrigation analysis statistics, error margin, and upper confidence limit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79753"/>
              </p:ext>
            </p:extLst>
          </p:nvPr>
        </p:nvGraphicFramePr>
        <p:xfrm>
          <a:off x="296793" y="1680508"/>
          <a:ext cx="5575301" cy="3429000"/>
        </p:xfrm>
        <a:graphic>
          <a:graphicData uri="http://schemas.openxmlformats.org/drawingml/2006/table">
            <a:tbl>
              <a:tblPr firstRow="1"/>
              <a:tblGrid>
                <a:gridCol w="2203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WRIA 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WRIA 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WRIA 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WRIA 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WRIA 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 Parcel Sample Pool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with 0's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with zero's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with 0.05 acre substitution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with 0.05 acre substitution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Non-detects, Non-parametric Distribution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UCL (Chebyshev)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Assume 0's are non-detects, replaced with 0.05 acres;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Parameteric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(Gamma or Lognormal)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UCL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Size Required to Estimate Mean at a specified allowable error margin (with given SD)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 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 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 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 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 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 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Outdoor Irrigation Analysis Statistics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Questions/Concerns: 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80 parcel sample was selected based on budget and time considerations, not necessarily statistical significance. Options to address:</a:t>
            </a:r>
          </a:p>
          <a:p>
            <a:pPr lvl="1"/>
            <a:r>
              <a:rPr lang="en-US" dirty="0" smtClean="0"/>
              <a:t>Document assumptions in the technical memo and plan.</a:t>
            </a:r>
          </a:p>
          <a:p>
            <a:pPr lvl="1"/>
            <a:r>
              <a:rPr lang="en-US" dirty="0" smtClean="0"/>
              <a:t>Compare sample size to power analysis results.</a:t>
            </a:r>
          </a:p>
          <a:p>
            <a:pPr lvl="1"/>
            <a:r>
              <a:rPr lang="en-US" dirty="0" smtClean="0"/>
              <a:t>Use the 95% Upper Confidence Level or add the allowable error margin (0.05) to the 0.15 acre average.</a:t>
            </a:r>
          </a:p>
        </p:txBody>
      </p:sp>
    </p:spTree>
    <p:extLst>
      <p:ext uri="{BB962C8B-B14F-4D97-AF65-F5344CB8AC3E}">
        <p14:creationId xmlns:p14="http://schemas.microsoft.com/office/powerpoint/2010/main" val="240137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Questions/Concerns: Non-Detects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average landscape area analysis yielded many “non-detects” or zero irrigated areas. This does not mean that these homes do not use outdoor water. Options to address include:</a:t>
            </a:r>
          </a:p>
          <a:p>
            <a:pPr lvl="1"/>
            <a:r>
              <a:rPr lang="en-US" dirty="0" smtClean="0"/>
              <a:t>Assume the zeros are correct.</a:t>
            </a:r>
          </a:p>
          <a:p>
            <a:pPr lvl="1"/>
            <a:r>
              <a:rPr lang="en-US" dirty="0" smtClean="0"/>
              <a:t>Make changes on results from cross-WRIA analysis.</a:t>
            </a:r>
          </a:p>
          <a:p>
            <a:pPr lvl="1"/>
            <a:r>
              <a:rPr lang="en-US" dirty="0" smtClean="0"/>
              <a:t>Assume that there is undetectable amount of outdoor water use, and assign a value to reflect outdoor watering. </a:t>
            </a:r>
          </a:p>
          <a:p>
            <a:pPr lvl="2"/>
            <a:r>
              <a:rPr lang="en-US" dirty="0" smtClean="0"/>
              <a:t>Could use the high-end of the error margin (0.05 acres).</a:t>
            </a:r>
          </a:p>
          <a:p>
            <a:pPr lvl="2"/>
            <a:r>
              <a:rPr lang="en-US" dirty="0" smtClean="0"/>
              <a:t>Could assume “average” outdoor water use based on water system data. Calculate area based on the acres the average outdoor water could irrigate to WAIG standards.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7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change could increase evapotranspiration and irrigation requirements.</a:t>
            </a:r>
          </a:p>
          <a:p>
            <a:r>
              <a:rPr lang="en-US" dirty="0" smtClean="0"/>
              <a:t>Look at seasonality of water use or month by month instead of by full year.</a:t>
            </a:r>
          </a:p>
          <a:p>
            <a:r>
              <a:rPr lang="en-US" smtClean="0"/>
              <a:t>Quality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2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3264" y="1901871"/>
            <a:ext cx="10570536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40080" algn="l"/>
              </a:tabLst>
            </a:pPr>
            <a:r>
              <a:rPr lang="en-US" sz="2800" dirty="0"/>
              <a:t>Develop historical growth rates of permit-exempt wells for each </a:t>
            </a:r>
            <a:r>
              <a:rPr lang="en-US" sz="2800" dirty="0" err="1"/>
              <a:t>subbasin</a:t>
            </a:r>
            <a:r>
              <a:rPr lang="en-US" sz="2800" dirty="0"/>
              <a:t> using the TPCHD well database (1999 – 2018).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40080" algn="l"/>
              </a:tabLst>
            </a:pPr>
            <a:r>
              <a:rPr lang="en-US" sz="2800" dirty="0"/>
              <a:t>Forecast growth of future permit-exempt well connections for the 20 year planning horizon, based on the subbasin-specific historical growth rate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Growth Projection Methods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5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 of the PE domestic wells from 1999-2018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90" y="0"/>
            <a:ext cx="10831018" cy="6853003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 Wells from 1999-2018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5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 Well Projections: High/Low/Moderate</a:t>
            </a:r>
            <a:endParaRPr lang="en-US" dirty="0"/>
          </a:p>
        </p:txBody>
      </p:sp>
      <p:graphicFrame>
        <p:nvGraphicFramePr>
          <p:cNvPr id="11" name="Content Placeholder 10" descr="Projected growth by subbasin in high/moderate/low scenario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084290"/>
              </p:ext>
            </p:extLst>
          </p:nvPr>
        </p:nvGraphicFramePr>
        <p:xfrm>
          <a:off x="2321483" y="1891410"/>
          <a:ext cx="7549034" cy="4105568"/>
        </p:xfrm>
        <a:graphic>
          <a:graphicData uri="http://schemas.openxmlformats.org/drawingml/2006/table">
            <a:tbl>
              <a:tblPr firstRow="1" firstCol="1" bandRow="1"/>
              <a:tblGrid>
                <a:gridCol w="249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40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9305">
                <a:tc>
                  <a:txBody>
                    <a:bodyPr/>
                    <a:lstStyle/>
                    <a:p>
                      <a:endParaRPr lang="en-US" sz="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42" marR="383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Projected 2038 Total Wells Added Since 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3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Subbasins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Based on 1999-2008 Growth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Rates (high)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Based on 2009-2018 Growth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Rates (low)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Based on 1999-2018 Growth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Rates (moderate)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All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Subbasins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227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78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145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Clover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Creek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220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76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141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5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Sequalitchew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Chambers Creek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342" marR="38342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7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 map of anticipated growth"/>
          <p:cNvPicPr>
            <a:picLocks noChangeAspect="1"/>
          </p:cNvPicPr>
          <p:nvPr/>
        </p:nvPicPr>
        <p:blipFill rotWithShape="1">
          <a:blip r:embed="rId3"/>
          <a:srcRect t="7244" b="7347"/>
          <a:stretch/>
        </p:blipFill>
        <p:spPr>
          <a:xfrm>
            <a:off x="385762" y="-1"/>
            <a:ext cx="11420475" cy="6849837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Map of anticipated growth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39542" y="326571"/>
            <a:ext cx="5404757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tabLst>
                <a:tab pos="640080" algn="l"/>
              </a:tabLst>
            </a:pPr>
            <a:r>
              <a:rPr lang="en-US" dirty="0"/>
              <a:t>Allocate growth within each subbasin spatially, based upon buildable lands analysis (i.e. parcel must be outside of UGA, not in a water &amp; wastewater system boundary, not already build upon, or must have zoning category that allows for domestic dwelling unit use).</a:t>
            </a:r>
          </a:p>
        </p:txBody>
      </p:sp>
    </p:spTree>
    <p:extLst>
      <p:ext uri="{BB962C8B-B14F-4D97-AF65-F5344CB8AC3E}">
        <p14:creationId xmlns:p14="http://schemas.microsoft.com/office/powerpoint/2010/main" val="27038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73289"/>
            <a:ext cx="10515600" cy="1325563"/>
          </a:xfrm>
        </p:spPr>
        <p:txBody>
          <a:bodyPr/>
          <a:lstStyle/>
          <a:p>
            <a:r>
              <a:rPr lang="en-US" dirty="0" smtClean="0"/>
              <a:t>Baseline Consumptive Use Assumptions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Indoor:</a:t>
            </a:r>
          </a:p>
          <a:p>
            <a:pPr lvl="1"/>
            <a:r>
              <a:rPr lang="en-US" dirty="0" smtClean="0"/>
              <a:t>60 gal/day/pp</a:t>
            </a:r>
          </a:p>
          <a:p>
            <a:pPr lvl="1"/>
            <a:r>
              <a:rPr lang="en-US" dirty="0" smtClean="0"/>
              <a:t>2.5 people per household</a:t>
            </a:r>
          </a:p>
          <a:p>
            <a:pPr lvl="1"/>
            <a:r>
              <a:rPr lang="en-US" dirty="0" smtClean="0"/>
              <a:t>10% consumptive</a:t>
            </a:r>
          </a:p>
          <a:p>
            <a:r>
              <a:rPr lang="en-US" dirty="0" smtClean="0"/>
              <a:t>Outdoor:</a:t>
            </a:r>
          </a:p>
          <a:p>
            <a:pPr lvl="1"/>
            <a:r>
              <a:rPr lang="en-US" dirty="0" smtClean="0"/>
              <a:t>20.3 inches/year (Washington Irrigation Guide)</a:t>
            </a:r>
          </a:p>
          <a:p>
            <a:pPr lvl="1"/>
            <a:r>
              <a:rPr lang="en-US" dirty="0" smtClean="0"/>
              <a:t>75% irrigation efficiency</a:t>
            </a:r>
          </a:p>
          <a:p>
            <a:pPr lvl="1"/>
            <a:r>
              <a:rPr lang="en-US" dirty="0" smtClean="0"/>
              <a:t>80% consumptive</a:t>
            </a:r>
          </a:p>
          <a:p>
            <a:pPr lvl="1"/>
            <a:r>
              <a:rPr lang="en-US" b="1" u="sng" dirty="0" smtClean="0"/>
              <a:t>??</a:t>
            </a:r>
            <a:r>
              <a:rPr lang="en-US" dirty="0" smtClean="0"/>
              <a:t> Average landscape area</a:t>
            </a:r>
          </a:p>
        </p:txBody>
      </p:sp>
    </p:spTree>
    <p:extLst>
      <p:ext uri="{BB962C8B-B14F-4D97-AF65-F5344CB8AC3E}">
        <p14:creationId xmlns:p14="http://schemas.microsoft.com/office/powerpoint/2010/main" val="306194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Landscape Area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Parcel pool: 137 (from well permits between 1999-2018)</a:t>
            </a:r>
          </a:p>
          <a:p>
            <a:r>
              <a:rPr lang="en-US" dirty="0" smtClean="0"/>
              <a:t>Selected 80 parcels in stratified random draw by property value (&lt;$350, $350-$600, &gt;$600)</a:t>
            </a:r>
          </a:p>
          <a:p>
            <a:pPr lvl="1"/>
            <a:r>
              <a:rPr lang="en-US" dirty="0" smtClean="0"/>
              <a:t>80 parcels was based on time, budget, and the contract, not a scientifically-based sample size.</a:t>
            </a:r>
          </a:p>
          <a:p>
            <a:r>
              <a:rPr lang="en-US" dirty="0" smtClean="0"/>
              <a:t>One GIS analyst reviewed the August 2018 aerial photos for signs of outdoor irrigation, and measured the irrigated area.</a:t>
            </a:r>
          </a:p>
          <a:p>
            <a:pPr lvl="1"/>
            <a:r>
              <a:rPr lang="en-US" dirty="0" smtClean="0"/>
              <a:t>When 2018 aerial photos were inconclusive, the analysts used other years’ aerial photo as noted on the CU Calculator Irrigated Area tab.</a:t>
            </a:r>
          </a:p>
          <a:p>
            <a:r>
              <a:rPr lang="en-US" dirty="0" smtClean="0"/>
              <a:t>Analysis yielded an average outdoor irrigation area of </a:t>
            </a:r>
            <a:r>
              <a:rPr lang="en-US" b="1" dirty="0" smtClean="0"/>
              <a:t>0.15 acres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1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cels selected for outdoor irrigation analysis."/>
          <p:cNvPicPr>
            <a:picLocks noChangeAspect="1"/>
          </p:cNvPicPr>
          <p:nvPr/>
        </p:nvPicPr>
        <p:blipFill rotWithShape="1">
          <a:blip r:embed="rId2"/>
          <a:srcRect t="6187" b="4704"/>
          <a:stretch/>
        </p:blipFill>
        <p:spPr>
          <a:xfrm>
            <a:off x="178254" y="0"/>
            <a:ext cx="11868150" cy="6858000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Parcels selected for outdoor irrigation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9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Annual Consumptive Use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Estimates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Preliminary—based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0.15 average acres.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 descr="Preliminary consumptive use estimates based on 0.15 irrigated area and high, moderate, and low PE well projections, by subbasin.">
            <a:extLst>
              <a:ext uri="{FF2B5EF4-FFF2-40B4-BE49-F238E27FC236}">
                <a16:creationId xmlns:a16="http://schemas.microsoft.com/office/drawing/2014/main" id="{6CEA78F6-99F4-4F43-AB4E-EB9690EE1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08230"/>
              </p:ext>
            </p:extLst>
          </p:nvPr>
        </p:nvGraphicFramePr>
        <p:xfrm>
          <a:off x="735978" y="1302715"/>
          <a:ext cx="10772085" cy="5521622"/>
        </p:xfrm>
        <a:graphic>
          <a:graphicData uri="http://schemas.openxmlformats.org/drawingml/2006/table">
            <a:tbl>
              <a:tblPr firstRow="1" firstCol="1" bandRow="1"/>
              <a:tblGrid>
                <a:gridCol w="4259768">
                  <a:extLst>
                    <a:ext uri="{9D8B030D-6E8A-4147-A177-3AD203B41FA5}">
                      <a16:colId xmlns:a16="http://schemas.microsoft.com/office/drawing/2014/main" val="724812176"/>
                    </a:ext>
                  </a:extLst>
                </a:gridCol>
                <a:gridCol w="702527">
                  <a:extLst>
                    <a:ext uri="{9D8B030D-6E8A-4147-A177-3AD203B41FA5}">
                      <a16:colId xmlns:a16="http://schemas.microsoft.com/office/drawing/2014/main" val="1715804413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4020644446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val="341980730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521884242"/>
                    </a:ext>
                  </a:extLst>
                </a:gridCol>
                <a:gridCol w="1037064">
                  <a:extLst>
                    <a:ext uri="{9D8B030D-6E8A-4147-A177-3AD203B41FA5}">
                      <a16:colId xmlns:a16="http://schemas.microsoft.com/office/drawing/2014/main" val="117689166"/>
                    </a:ext>
                  </a:extLst>
                </a:gridCol>
                <a:gridCol w="947853">
                  <a:extLst>
                    <a:ext uri="{9D8B030D-6E8A-4147-A177-3AD203B41FA5}">
                      <a16:colId xmlns:a16="http://schemas.microsoft.com/office/drawing/2014/main" val="1913192330"/>
                    </a:ext>
                  </a:extLst>
                </a:gridCol>
                <a:gridCol w="825195">
                  <a:extLst>
                    <a:ext uri="{9D8B030D-6E8A-4147-A177-3AD203B41FA5}">
                      <a16:colId xmlns:a16="http://schemas.microsoft.com/office/drawing/2014/main" val="1114531912"/>
                    </a:ext>
                  </a:extLst>
                </a:gridCol>
              </a:tblGrid>
              <a:tr h="19053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Growth Projection Scenario/Subbasin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Projected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 Wells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System Estimate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Outdoor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Irrigation Area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442956"/>
                  </a:ext>
                </a:extLst>
              </a:tr>
              <a:tr h="356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Ac-ft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cfs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Ac-ft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cfs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438655"/>
                  </a:ext>
                </a:extLst>
              </a:tr>
              <a:tr h="361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Based on 1999-2008 - Higher Growth Projection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223169"/>
                  </a:ext>
                </a:extLst>
              </a:tr>
              <a:tr h="1905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Clover Creek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125483"/>
                  </a:ext>
                </a:extLst>
              </a:tr>
              <a:tr h="2000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Sequalitchew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851500"/>
                  </a:ext>
                </a:extLst>
              </a:tr>
              <a:tr h="1905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Chambers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475352"/>
                  </a:ext>
                </a:extLst>
              </a:tr>
              <a:tr h="1905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based on 1999-2008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13.5 ac-ft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 gpm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 cfs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65.2 ac-ft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40.4 gpm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0.09 cfs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903161"/>
                  </a:ext>
                </a:extLst>
              </a:tr>
              <a:tr h="1905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116571"/>
                  </a:ext>
                </a:extLst>
              </a:tr>
              <a:tr h="361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Based on 2009-2018 - Lower Growth Projection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002404"/>
                  </a:ext>
                </a:extLst>
              </a:tr>
              <a:tr h="1905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Clover Creek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475334"/>
                  </a:ext>
                </a:extLst>
              </a:tr>
              <a:tr h="1905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Sequalitchew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149017"/>
                  </a:ext>
                </a:extLst>
              </a:tr>
              <a:tr h="2000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Chambers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427880"/>
                  </a:ext>
                </a:extLst>
              </a:tr>
              <a:tr h="1905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based on 1999-2008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4.6 ac-ft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 gpm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 cfs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22.4 ac-ft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13.9 gpm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0.03 cfs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119167"/>
                  </a:ext>
                </a:extLst>
              </a:tr>
              <a:tr h="1905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471771"/>
                  </a:ext>
                </a:extLst>
              </a:tr>
              <a:tr h="361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Based on 1999-2018 - Growth Projection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820753"/>
                  </a:ext>
                </a:extLst>
              </a:tr>
              <a:tr h="1905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Clover Creek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606945"/>
                  </a:ext>
                </a:extLst>
              </a:tr>
              <a:tr h="1905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Sequalitchew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320081"/>
                  </a:ext>
                </a:extLst>
              </a:tr>
              <a:tr h="1905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Chambers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40456"/>
                  </a:ext>
                </a:extLst>
              </a:tr>
              <a:tr h="2000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based on 1999-2008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8.6 ac-ft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5.3 gpm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 cfs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41.7 ac-ft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25.8 gpm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0.06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cfs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81" marR="66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94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92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7ED565BBD1434694F55D60D1AC51F4" ma:contentTypeVersion="4" ma:contentTypeDescription="Create a new document." ma:contentTypeScope="" ma:versionID="0f0e499c195883a05da68648a14dd41d">
  <xsd:schema xmlns:xsd="http://www.w3.org/2001/XMLSchema" xmlns:xs="http://www.w3.org/2001/XMLSchema" xmlns:p="http://schemas.microsoft.com/office/2006/metadata/properties" xmlns:ns2="81b753b0-5f84-4476-b087-97d9c3e0d4e3" xmlns:ns3="fa9a4940-7a8b-4399-b0b9-597dee2fdc40" targetNamespace="http://schemas.microsoft.com/office/2006/metadata/properties" ma:root="true" ma:fieldsID="9d23ff41967d2128eb7b1e7c8351325a" ns2:_="" ns3:_="">
    <xsd:import namespace="81b753b0-5f84-4476-b087-97d9c3e0d4e3"/>
    <xsd:import namespace="fa9a4940-7a8b-4399-b0b9-597dee2fdc40"/>
    <xsd:element name="properties">
      <xsd:complexType>
        <xsd:sequence>
          <xsd:element name="documentManagement">
            <xsd:complexType>
              <xsd:all>
                <xsd:element ref="ns2:WRIA"/>
                <xsd:element ref="ns2:Accessibility" minOccurs="0"/>
                <xsd:element ref="ns2:EZview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753b0-5f84-4476-b087-97d9c3e0d4e3" elementFormDefault="qualified">
    <xsd:import namespace="http://schemas.microsoft.com/office/2006/documentManagement/types"/>
    <xsd:import namespace="http://schemas.microsoft.com/office/infopath/2007/PartnerControls"/>
    <xsd:element name="WRIA" ma:index="8" ma:displayName="WRIA" ma:default="Multiple" ma:description="Committee's WRIA" ma:format="Dropdown" ma:internalName="WRIA">
      <xsd:simpleType>
        <xsd:restriction base="dms:Choice">
          <xsd:enumeration value="7"/>
          <xsd:enumeration value="8"/>
          <xsd:enumeration value="9"/>
          <xsd:enumeration value="10"/>
          <xsd:enumeration value="12"/>
          <xsd:enumeration value="Multiple"/>
          <xsd:enumeration value="13"/>
          <xsd:enumeration value="14"/>
          <xsd:enumeration value="15"/>
        </xsd:restriction>
      </xsd:simpleType>
    </xsd:element>
    <xsd:element name="Accessibility" ma:index="9" nillable="true" ma:displayName="Accessibility" ma:default="Needs review" ma:description="Status of Accessibility check." ma:format="Dropdown" ma:internalName="Accessibility">
      <xsd:simpleType>
        <xsd:restriction base="dms:Choice">
          <xsd:enumeration value="Sent Back to Planner"/>
          <xsd:enumeration value="Needs review"/>
          <xsd:enumeration value="In Progress"/>
          <xsd:enumeration value="Completed"/>
          <xsd:enumeration value="Does Not Pass"/>
        </xsd:restriction>
      </xsd:simpleType>
    </xsd:element>
    <xsd:element name="EZview" ma:index="10" nillable="true" ma:displayName="EZview" ma:default="Needs to be posted" ma:description="Status of document on EZview." ma:format="Dropdown" ma:internalName="EZview">
      <xsd:simpleType>
        <xsd:restriction base="dms:Choice">
          <xsd:enumeration value="Needs to be posted"/>
          <xsd:enumeration value="Pending review"/>
          <xsd:enumeration value="Posted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a4940-7a8b-4399-b0b9-597dee2fdc4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Zview xmlns="81b753b0-5f84-4476-b087-97d9c3e0d4e3">Needs to be posted</EZview>
    <WRIA xmlns="81b753b0-5f84-4476-b087-97d9c3e0d4e3">12</WRIA>
    <Accessibility xmlns="81b753b0-5f84-4476-b087-97d9c3e0d4e3">Needs review</Accessibilit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042E4F-6CA9-4DC6-A25C-42FBF71D2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753b0-5f84-4476-b087-97d9c3e0d4e3"/>
    <ds:schemaRef ds:uri="fa9a4940-7a8b-4399-b0b9-597dee2fdc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EBCFE5-9515-40C0-A7F7-9BC6D7A6129B}">
  <ds:schemaRefs>
    <ds:schemaRef ds:uri="http://purl.org/dc/dcmitype/"/>
    <ds:schemaRef ds:uri="fa9a4940-7a8b-4399-b0b9-597dee2fdc40"/>
    <ds:schemaRef ds:uri="http://purl.org/dc/elements/1.1/"/>
    <ds:schemaRef ds:uri="http://schemas.microsoft.com/office/2006/documentManagement/types"/>
    <ds:schemaRef ds:uri="81b753b0-5f84-4476-b087-97d9c3e0d4e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D322FC-4AF5-47CE-9223-6B745920E8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923</Words>
  <Application>Microsoft Office PowerPoint</Application>
  <PresentationFormat>Widescreen</PresentationFormat>
  <Paragraphs>312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PE Wells and Consumptive Use</vt:lpstr>
      <vt:lpstr>Growth Projection Methods</vt:lpstr>
      <vt:lpstr>PE Wells from 1999-2018</vt:lpstr>
      <vt:lpstr>PE Well Projections: High/Low/Moderate</vt:lpstr>
      <vt:lpstr>Heat Map of anticipated growth</vt:lpstr>
      <vt:lpstr>Baseline Consumptive Use Assumptions</vt:lpstr>
      <vt:lpstr>Average Landscape Area Analysis</vt:lpstr>
      <vt:lpstr>Parcels selected for outdoor irrigation analysis</vt:lpstr>
      <vt:lpstr>Annual Consumptive Use Estimates Preliminary—based on 0.15 average acres.</vt:lpstr>
      <vt:lpstr>Outdoor Irrigation Analysis Statistics </vt:lpstr>
      <vt:lpstr>Questions/Concerns: Sample Size</vt:lpstr>
      <vt:lpstr>Questions/Concerns: Non-Detects</vt:lpstr>
      <vt:lpstr>Outstanding Concerns</vt:lpstr>
    </vt:vector>
  </TitlesOfParts>
  <Company>WA Department of 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Consumptive Use Overview</dc:title>
  <dc:creator>Brown, Rebecca (ECY)</dc:creator>
  <cp:lastModifiedBy>Levy, Paulina (ECY)</cp:lastModifiedBy>
  <cp:revision>26</cp:revision>
  <dcterms:created xsi:type="dcterms:W3CDTF">2019-10-31T21:23:38Z</dcterms:created>
  <dcterms:modified xsi:type="dcterms:W3CDTF">2019-11-14T18:00:54Z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0x010100E87ED565BBD1434694F55D60D1AC51F4</vt:lpwstr>
  </property>
</Properties>
</file>