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7" r:id="rId4"/>
    <p:sldId id="272" r:id="rId5"/>
    <p:sldId id="266" r:id="rId6"/>
    <p:sldId id="273" r:id="rId7"/>
    <p:sldId id="259" r:id="rId8"/>
    <p:sldId id="278" r:id="rId9"/>
    <p:sldId id="280" r:id="rId10"/>
    <p:sldId id="262" r:id="rId11"/>
    <p:sldId id="282" r:id="rId12"/>
    <p:sldId id="286" r:id="rId13"/>
    <p:sldId id="288" r:id="rId14"/>
    <p:sldId id="287" r:id="rId15"/>
    <p:sldId id="267" r:id="rId16"/>
    <p:sldId id="274" r:id="rId17"/>
    <p:sldId id="257" r:id="rId18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2C8"/>
    <a:srgbClr val="2E7DC4"/>
    <a:srgbClr val="86CA18"/>
    <a:srgbClr val="729ABD"/>
    <a:srgbClr val="10C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6395" autoAdjust="0"/>
  </p:normalViewPr>
  <p:slideViewPr>
    <p:cSldViewPr>
      <p:cViewPr varScale="1">
        <p:scale>
          <a:sx n="83" d="100"/>
          <a:sy n="83" d="100"/>
        </p:scale>
        <p:origin x="114" y="6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Platted Lots Recorded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15152432868965E-2"/>
          <c:y val="8.47804585438202E-2"/>
          <c:w val="0.94033271081499425"/>
          <c:h val="0.833162313234102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Sheet1!$B$2:$B$19</c:f>
              <c:numCache>
                <c:formatCode>#,##0</c:formatCode>
                <c:ptCount val="18"/>
                <c:pt idx="0">
                  <c:v>720</c:v>
                </c:pt>
                <c:pt idx="1">
                  <c:v>1493</c:v>
                </c:pt>
                <c:pt idx="2">
                  <c:v>1238</c:v>
                </c:pt>
                <c:pt idx="3">
                  <c:v>1526</c:v>
                </c:pt>
                <c:pt idx="4">
                  <c:v>1830</c:v>
                </c:pt>
                <c:pt idx="5">
                  <c:v>1121</c:v>
                </c:pt>
                <c:pt idx="6">
                  <c:v>1527</c:v>
                </c:pt>
                <c:pt idx="7">
                  <c:v>1806</c:v>
                </c:pt>
                <c:pt idx="8">
                  <c:v>1041</c:v>
                </c:pt>
                <c:pt idx="9">
                  <c:v>2534</c:v>
                </c:pt>
                <c:pt idx="10">
                  <c:v>1445</c:v>
                </c:pt>
                <c:pt idx="11">
                  <c:v>2438</c:v>
                </c:pt>
                <c:pt idx="12">
                  <c:v>1940</c:v>
                </c:pt>
                <c:pt idx="13">
                  <c:v>1299</c:v>
                </c:pt>
                <c:pt idx="14">
                  <c:v>732</c:v>
                </c:pt>
                <c:pt idx="15">
                  <c:v>298</c:v>
                </c:pt>
                <c:pt idx="16">
                  <c:v>350</c:v>
                </c:pt>
                <c:pt idx="17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9-44AC-B168-56E1A77A9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Sheet1!$C$2:$C$19</c:f>
              <c:numCache>
                <c:formatCode>#,##0</c:formatCode>
                <c:ptCount val="18"/>
                <c:pt idx="0">
                  <c:v>1015</c:v>
                </c:pt>
                <c:pt idx="1">
                  <c:v>2420</c:v>
                </c:pt>
                <c:pt idx="2">
                  <c:v>1205</c:v>
                </c:pt>
                <c:pt idx="3">
                  <c:v>1025</c:v>
                </c:pt>
                <c:pt idx="4">
                  <c:v>606</c:v>
                </c:pt>
                <c:pt idx="5">
                  <c:v>407</c:v>
                </c:pt>
                <c:pt idx="6">
                  <c:v>669</c:v>
                </c:pt>
                <c:pt idx="7">
                  <c:v>408</c:v>
                </c:pt>
                <c:pt idx="8">
                  <c:v>359</c:v>
                </c:pt>
                <c:pt idx="9">
                  <c:v>640</c:v>
                </c:pt>
                <c:pt idx="10">
                  <c:v>281</c:v>
                </c:pt>
                <c:pt idx="11">
                  <c:v>494</c:v>
                </c:pt>
                <c:pt idx="12">
                  <c:v>339</c:v>
                </c:pt>
                <c:pt idx="13">
                  <c:v>376</c:v>
                </c:pt>
                <c:pt idx="14">
                  <c:v>108</c:v>
                </c:pt>
                <c:pt idx="15">
                  <c:v>30</c:v>
                </c:pt>
                <c:pt idx="16">
                  <c:v>31</c:v>
                </c:pt>
                <c:pt idx="1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9-44AC-B168-56E1A77A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541488"/>
        <c:axId val="475541816"/>
      </c:barChart>
      <c:catAx>
        <c:axId val="4755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41816"/>
        <c:crosses val="autoZero"/>
        <c:auto val="1"/>
        <c:lblAlgn val="ctr"/>
        <c:lblOffset val="100"/>
        <c:noMultiLvlLbl val="0"/>
      </c:catAx>
      <c:valAx>
        <c:axId val="475541816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4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172227269668209"/>
          <c:y val="2.7233970501302242E-2"/>
          <c:w val="0.14134177939296053"/>
          <c:h val="0.21283656672164381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Housing Units</a:t>
            </a:r>
            <a:r>
              <a:rPr lang="en-US" baseline="0" dirty="0"/>
              <a:t> Permitted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15152432868965E-2"/>
          <c:y val="8.47804585438202E-2"/>
          <c:w val="0.94033271081499425"/>
          <c:h val="0.8319776154172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Sheet1!$B$2:$B$23</c:f>
              <c:numCache>
                <c:formatCode>#,##0</c:formatCode>
                <c:ptCount val="22"/>
                <c:pt idx="0">
                  <c:v>968</c:v>
                </c:pt>
                <c:pt idx="1">
                  <c:v>1047</c:v>
                </c:pt>
                <c:pt idx="2">
                  <c:v>1134</c:v>
                </c:pt>
                <c:pt idx="3">
                  <c:v>1787</c:v>
                </c:pt>
                <c:pt idx="4">
                  <c:v>1668</c:v>
                </c:pt>
                <c:pt idx="5">
                  <c:v>2087</c:v>
                </c:pt>
                <c:pt idx="6">
                  <c:v>2098</c:v>
                </c:pt>
                <c:pt idx="7">
                  <c:v>2193</c:v>
                </c:pt>
                <c:pt idx="8">
                  <c:v>2319</c:v>
                </c:pt>
                <c:pt idx="9">
                  <c:v>2002</c:v>
                </c:pt>
                <c:pt idx="10">
                  <c:v>2703</c:v>
                </c:pt>
                <c:pt idx="11">
                  <c:v>2466</c:v>
                </c:pt>
                <c:pt idx="12">
                  <c:v>1626</c:v>
                </c:pt>
                <c:pt idx="13">
                  <c:v>1379</c:v>
                </c:pt>
                <c:pt idx="14">
                  <c:v>1082</c:v>
                </c:pt>
                <c:pt idx="15">
                  <c:v>805</c:v>
                </c:pt>
                <c:pt idx="16">
                  <c:v>911</c:v>
                </c:pt>
                <c:pt idx="17">
                  <c:v>1079</c:v>
                </c:pt>
                <c:pt idx="18" formatCode="General">
                  <c:v>1212</c:v>
                </c:pt>
                <c:pt idx="19" formatCode="General">
                  <c:v>963</c:v>
                </c:pt>
                <c:pt idx="20" formatCode="General">
                  <c:v>999</c:v>
                </c:pt>
                <c:pt idx="21" formatCode="General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9-44AC-B168-56E1A77A9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Sheet1!$C$2:$C$23</c:f>
              <c:numCache>
                <c:formatCode>#,##0</c:formatCode>
                <c:ptCount val="22"/>
                <c:pt idx="0">
                  <c:v>1433</c:v>
                </c:pt>
                <c:pt idx="1">
                  <c:v>1559</c:v>
                </c:pt>
                <c:pt idx="2">
                  <c:v>1437</c:v>
                </c:pt>
                <c:pt idx="3">
                  <c:v>1533</c:v>
                </c:pt>
                <c:pt idx="4">
                  <c:v>1019</c:v>
                </c:pt>
                <c:pt idx="5">
                  <c:v>957</c:v>
                </c:pt>
                <c:pt idx="6">
                  <c:v>1448</c:v>
                </c:pt>
                <c:pt idx="7">
                  <c:v>1400</c:v>
                </c:pt>
                <c:pt idx="8">
                  <c:v>1487</c:v>
                </c:pt>
                <c:pt idx="9">
                  <c:v>1390</c:v>
                </c:pt>
                <c:pt idx="10">
                  <c:v>1730</c:v>
                </c:pt>
                <c:pt idx="11">
                  <c:v>1461</c:v>
                </c:pt>
                <c:pt idx="12">
                  <c:v>1144</c:v>
                </c:pt>
                <c:pt idx="13">
                  <c:v>839</c:v>
                </c:pt>
                <c:pt idx="14">
                  <c:v>587</c:v>
                </c:pt>
                <c:pt idx="15">
                  <c:v>319</c:v>
                </c:pt>
                <c:pt idx="16">
                  <c:v>297</c:v>
                </c:pt>
                <c:pt idx="17">
                  <c:v>340</c:v>
                </c:pt>
                <c:pt idx="18" formatCode="General">
                  <c:v>349</c:v>
                </c:pt>
                <c:pt idx="19" formatCode="General">
                  <c:v>335</c:v>
                </c:pt>
                <c:pt idx="20" formatCode="General">
                  <c:v>424</c:v>
                </c:pt>
                <c:pt idx="21" formatCode="General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9-44AC-B168-56E1A77A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541488"/>
        <c:axId val="475541816"/>
      </c:barChart>
      <c:catAx>
        <c:axId val="4755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41816"/>
        <c:crosses val="autoZero"/>
        <c:auto val="1"/>
        <c:lblAlgn val="ctr"/>
        <c:lblOffset val="100"/>
        <c:noMultiLvlLbl val="0"/>
      </c:catAx>
      <c:valAx>
        <c:axId val="47554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4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065389662830603"/>
          <c:y val="2.7233970501302242E-2"/>
          <c:w val="0.14241015546133659"/>
          <c:h val="0.21283656672164381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Units Permitted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224282448564894E-2"/>
          <c:y val="0.10697852452675567"/>
          <c:w val="0.93994776056218776"/>
          <c:h val="0.835428352154452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Group A Water Service Area*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#,##0</c:formatCode>
                <c:ptCount val="17"/>
                <c:pt idx="0">
                  <c:v>1089</c:v>
                </c:pt>
                <c:pt idx="1">
                  <c:v>1095</c:v>
                </c:pt>
                <c:pt idx="2">
                  <c:v>1086</c:v>
                </c:pt>
                <c:pt idx="3">
                  <c:v>1151</c:v>
                </c:pt>
                <c:pt idx="4">
                  <c:v>1085</c:v>
                </c:pt>
                <c:pt idx="5">
                  <c:v>1495</c:v>
                </c:pt>
                <c:pt idx="6">
                  <c:v>727</c:v>
                </c:pt>
                <c:pt idx="7">
                  <c:v>701</c:v>
                </c:pt>
                <c:pt idx="8">
                  <c:v>532</c:v>
                </c:pt>
                <c:pt idx="9">
                  <c:v>185</c:v>
                </c:pt>
                <c:pt idx="10">
                  <c:v>269</c:v>
                </c:pt>
                <c:pt idx="11">
                  <c:v>247</c:v>
                </c:pt>
                <c:pt idx="12">
                  <c:v>436</c:v>
                </c:pt>
                <c:pt idx="13">
                  <c:v>552</c:v>
                </c:pt>
                <c:pt idx="14">
                  <c:v>574</c:v>
                </c:pt>
                <c:pt idx="15">
                  <c:v>608</c:v>
                </c:pt>
                <c:pt idx="16">
                  <c:v>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6-4367-9624-5B1162A55B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within Group A Water Service Area*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ln w="1270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85</c:v>
                </c:pt>
                <c:pt idx="1">
                  <c:v>62</c:v>
                </c:pt>
                <c:pt idx="2">
                  <c:v>69</c:v>
                </c:pt>
                <c:pt idx="3">
                  <c:v>74</c:v>
                </c:pt>
                <c:pt idx="4">
                  <c:v>79</c:v>
                </c:pt>
                <c:pt idx="5">
                  <c:v>68</c:v>
                </c:pt>
                <c:pt idx="6">
                  <c:v>59</c:v>
                </c:pt>
                <c:pt idx="7">
                  <c:v>48</c:v>
                </c:pt>
                <c:pt idx="8">
                  <c:v>57</c:v>
                </c:pt>
                <c:pt idx="9">
                  <c:v>12</c:v>
                </c:pt>
                <c:pt idx="10">
                  <c:v>17</c:v>
                </c:pt>
                <c:pt idx="11">
                  <c:v>24</c:v>
                </c:pt>
                <c:pt idx="12">
                  <c:v>35</c:v>
                </c:pt>
                <c:pt idx="13">
                  <c:v>20</c:v>
                </c:pt>
                <c:pt idx="14">
                  <c:v>34</c:v>
                </c:pt>
                <c:pt idx="15">
                  <c:v>31</c:v>
                </c:pt>
                <c:pt idx="1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6-4367-9624-5B1162A55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5129528"/>
        <c:axId val="655129856"/>
      </c:barChart>
      <c:catAx>
        <c:axId val="65512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29856"/>
        <c:crosses val="autoZero"/>
        <c:auto val="1"/>
        <c:lblAlgn val="ctr"/>
        <c:lblOffset val="100"/>
        <c:noMultiLvlLbl val="0"/>
      </c:catAx>
      <c:valAx>
        <c:axId val="65512985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2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21429176191687"/>
          <c:y val="2.9544126812147284E-2"/>
          <c:w val="0.39434561002455337"/>
          <c:h val="0.1493202092417264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Units Permitted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224282448564894E-2"/>
          <c:y val="0.10697852452675567"/>
          <c:w val="0.93994776056218776"/>
          <c:h val="0.835428352154452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Group A Water Service Area*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#,##0</c:formatCode>
                <c:ptCount val="17"/>
                <c:pt idx="0">
                  <c:v>1164</c:v>
                </c:pt>
                <c:pt idx="1">
                  <c:v>1265</c:v>
                </c:pt>
                <c:pt idx="2">
                  <c:v>1563</c:v>
                </c:pt>
                <c:pt idx="3">
                  <c:v>1491</c:v>
                </c:pt>
                <c:pt idx="4">
                  <c:v>1188</c:v>
                </c:pt>
                <c:pt idx="5">
                  <c:v>1709</c:v>
                </c:pt>
                <c:pt idx="6">
                  <c:v>1375</c:v>
                </c:pt>
                <c:pt idx="7">
                  <c:v>1049</c:v>
                </c:pt>
                <c:pt idx="8">
                  <c:v>493</c:v>
                </c:pt>
                <c:pt idx="9">
                  <c:v>483</c:v>
                </c:pt>
                <c:pt idx="10">
                  <c:v>648</c:v>
                </c:pt>
                <c:pt idx="11">
                  <c:v>730</c:v>
                </c:pt>
                <c:pt idx="12">
                  <c:v>869</c:v>
                </c:pt>
                <c:pt idx="13">
                  <c:v>693</c:v>
                </c:pt>
                <c:pt idx="14">
                  <c:v>531</c:v>
                </c:pt>
                <c:pt idx="15">
                  <c:v>596</c:v>
                </c:pt>
                <c:pt idx="16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6-4367-9624-5B1162A55B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within Group A Water Service Area*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6-4367-9624-5B1162A55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5129528"/>
        <c:axId val="655129856"/>
      </c:barChart>
      <c:catAx>
        <c:axId val="65512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29856"/>
        <c:crosses val="autoZero"/>
        <c:auto val="1"/>
        <c:lblAlgn val="ctr"/>
        <c:lblOffset val="100"/>
        <c:noMultiLvlLbl val="0"/>
      </c:catAx>
      <c:valAx>
        <c:axId val="65512985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2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21429176191687"/>
          <c:y val="2.9544126812147284E-2"/>
          <c:w val="0.39434561002455337"/>
          <c:h val="0.1493202092417264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7B823BF2-E42D-4338-AF72-A0CE3C8589F7}" type="datetimeFigureOut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616D9EC2-8580-4184-AF16-BF36B8DAA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3509A54-4F4C-465D-B90C-BBF10A719C9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AB836BD-97A7-4D25-B40C-0D25267A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36BD-97A7-4D25-B40C-0D25267A99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U/R map – countywide level</a:t>
            </a:r>
          </a:p>
          <a:p>
            <a:r>
              <a:rPr lang="en-US" dirty="0"/>
              <a:t>Table of growth patterns</a:t>
            </a:r>
          </a:p>
          <a:p>
            <a:r>
              <a:rPr lang="en-US" dirty="0"/>
              <a:t>Comment on how GMA has shifted growth toward urban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836BD-97A7-4D25-B40C-0D25267A99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5524500" y="190500"/>
            <a:ext cx="11430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4406909"/>
            <a:ext cx="10513484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3" y="2906718"/>
            <a:ext cx="10513484" cy="15128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3/6/2019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5829300" y="495301"/>
            <a:ext cx="5334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16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416675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16675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3/6/2019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8"/>
            <a:ext cx="73152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3/6/2019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5524500" y="190500"/>
            <a:ext cx="11430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4406909"/>
            <a:ext cx="10513484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3" y="2906718"/>
            <a:ext cx="10513484" cy="15128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6200000">
            <a:off x="5829300" y="495300"/>
            <a:ext cx="5334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27000000">
            <a:off x="6057900" y="-5143501"/>
            <a:ext cx="762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3/6/2019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6" y="222504"/>
            <a:ext cx="1822704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174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2971800"/>
            <a:ext cx="7885112" cy="1295401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– Puyallup-White and</a:t>
            </a:r>
            <a:br>
              <a:rPr lang="en-US" dirty="0"/>
            </a:br>
            <a:r>
              <a:rPr lang="en-US" dirty="0"/>
              <a:t>WRIA #12 – Chambers-Clover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4419600"/>
            <a:ext cx="7885112" cy="685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Dan Cardwell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Pierce County Planning &amp; Public Works</a:t>
            </a:r>
          </a:p>
        </p:txBody>
      </p:sp>
      <p:sp>
        <p:nvSpPr>
          <p:cNvPr id="614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3400" y="60198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March 6, 2019	 Watershed Restoration and Enhancement Committee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title="Map of WRIA 10">
            <a:extLst>
              <a:ext uri="{FF2B5EF4-FFF2-40B4-BE49-F238E27FC236}">
                <a16:creationId xmlns:a16="http://schemas.microsoft.com/office/drawing/2014/main" id="{A152B9BF-21E1-4F1F-9761-4D22148A9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1026695"/>
            <a:ext cx="6804211" cy="5257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048578-408F-4590-B736-5181EEC8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#10: Land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4D9D-8B92-4487-833C-2B210DCF3F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E30DF-54A0-4F06-96AE-45F3833FA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6876-1228-459D-AEEF-FFB52559C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Table 6" title="Table of parcel size near and around WRIA 10">
            <a:extLst>
              <a:ext uri="{FF2B5EF4-FFF2-40B4-BE49-F238E27FC236}">
                <a16:creationId xmlns:a16="http://schemas.microsoft.com/office/drawing/2014/main" id="{78048B2D-1557-4C59-A784-AC0DDC08E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9531"/>
              </p:ext>
            </p:extLst>
          </p:nvPr>
        </p:nvGraphicFramePr>
        <p:xfrm>
          <a:off x="6096000" y="1143000"/>
          <a:ext cx="5918199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7690877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8315767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89777753"/>
                    </a:ext>
                  </a:extLst>
                </a:gridCol>
                <a:gridCol w="1650999">
                  <a:extLst>
                    <a:ext uri="{9D8B030D-6E8A-4147-A177-3AD203B41FA5}">
                      <a16:colId xmlns:a16="http://schemas.microsoft.com/office/drawing/2014/main" val="2829269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Parcels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Avg. Parcel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Vacant Parcels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8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172,955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69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Pierce County (PC):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140,428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 of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 of 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86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 lvl="1"/>
                      <a:r>
                        <a:rPr lang="en-US" dirty="0"/>
                        <a:t>Unincorporated: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53,505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 of total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 of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4,758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 of PC </a:t>
                      </a:r>
                      <a:r>
                        <a:rPr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unincorporated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5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within Group A Water Service Area*: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4,452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 of total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 of 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 </a:t>
                      </a:r>
                      <a:r>
                        <a:rPr lang="en-US" dirty="0"/>
                        <a:t>of those not within Group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1455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240F04D-6DC8-4292-9FB0-5277354E4C56}"/>
              </a:ext>
            </a:extLst>
          </p:cNvPr>
          <p:cNvSpPr/>
          <p:nvPr/>
        </p:nvSpPr>
        <p:spPr>
          <a:xfrm>
            <a:off x="6287168" y="6069888"/>
            <a:ext cx="56695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Does not include permits within Federal Lands and/or permits with areas zoned Forest Land (FL)</a:t>
            </a:r>
          </a:p>
        </p:txBody>
      </p:sp>
    </p:spTree>
    <p:extLst>
      <p:ext uri="{BB962C8B-B14F-4D97-AF65-F5344CB8AC3E}">
        <p14:creationId xmlns:p14="http://schemas.microsoft.com/office/powerpoint/2010/main" val="344506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title="Map of WRIA 12">
            <a:extLst>
              <a:ext uri="{FF2B5EF4-FFF2-40B4-BE49-F238E27FC236}">
                <a16:creationId xmlns:a16="http://schemas.microsoft.com/office/drawing/2014/main" id="{6B20557D-FF42-45A3-80C6-B7B206816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030678"/>
            <a:ext cx="6781800" cy="52404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048578-408F-4590-B736-5181EEC8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#12: Land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4D9D-8B92-4487-833C-2B210DCF3F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E30DF-54A0-4F06-96AE-45F3833FA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6876-1228-459D-AEEF-FFB52559C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E98397-5F8C-48B6-85D8-90D65E5F2BFB}"/>
              </a:ext>
            </a:extLst>
          </p:cNvPr>
          <p:cNvSpPr/>
          <p:nvPr/>
        </p:nvSpPr>
        <p:spPr>
          <a:xfrm>
            <a:off x="6287168" y="6069888"/>
            <a:ext cx="56695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There are no parcels within Joint-Base Lewis-McChord</a:t>
            </a:r>
          </a:p>
        </p:txBody>
      </p:sp>
      <p:graphicFrame>
        <p:nvGraphicFramePr>
          <p:cNvPr id="9" name="Table 8" title="Table of parcel size near and around WRIA 12">
            <a:extLst>
              <a:ext uri="{FF2B5EF4-FFF2-40B4-BE49-F238E27FC236}">
                <a16:creationId xmlns:a16="http://schemas.microsoft.com/office/drawing/2014/main" id="{5526EABD-93D2-474F-B96B-1BEE49FAB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46033"/>
              </p:ext>
            </p:extLst>
          </p:nvPr>
        </p:nvGraphicFramePr>
        <p:xfrm>
          <a:off x="6096000" y="1143000"/>
          <a:ext cx="59181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76908774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28315767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89777753"/>
                    </a:ext>
                  </a:extLst>
                </a:gridCol>
                <a:gridCol w="1650999">
                  <a:extLst>
                    <a:ext uri="{9D8B030D-6E8A-4147-A177-3AD203B41FA5}">
                      <a16:colId xmlns:a16="http://schemas.microsoft.com/office/drawing/2014/main" val="2829269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Parcels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Avg. Parcel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Vacant Parcels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8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122,343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4,971</a:t>
                      </a:r>
                    </a:p>
                    <a:p>
                      <a:r>
                        <a:rPr lang="en-US" dirty="0"/>
                        <a:t>4% of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69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-182880"/>
                      <a:r>
                        <a:rPr lang="en-US" dirty="0"/>
                        <a:t>Unincorporated: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51,451 </a:t>
                      </a:r>
                    </a:p>
                    <a:p>
                      <a:r>
                        <a:rPr lang="en-US" dirty="0"/>
                        <a:t>42% of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2,489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5% of unincorporated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5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-18288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within Group A Water Service Area: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  <a:p>
                      <a:r>
                        <a:rPr lang="en-US" dirty="0"/>
                        <a:t>0.07% of total</a:t>
                      </a:r>
                    </a:p>
                    <a:p>
                      <a:r>
                        <a:rPr lang="en-US" dirty="0"/>
                        <a:t>0.2% of unincorporated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  <a:p>
                      <a:r>
                        <a:rPr lang="en-US" dirty="0"/>
                        <a:t>22% of those not within Group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1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8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 title="Bar graph of showing number of units permitted within and outside of a water service are in WRIA 10">
            <a:extLst>
              <a:ext uri="{FF2B5EF4-FFF2-40B4-BE49-F238E27FC236}">
                <a16:creationId xmlns:a16="http://schemas.microsoft.com/office/drawing/2014/main" id="{DA716613-113F-49B9-9DB3-1DBFC39BD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51729"/>
              </p:ext>
            </p:extLst>
          </p:nvPr>
        </p:nvGraphicFramePr>
        <p:xfrm>
          <a:off x="152400" y="1066800"/>
          <a:ext cx="11811000" cy="52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9E0F8C3-879A-4E42-934F-0C1B6308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#10 (Pierce): Housing Development Trends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54F2-B154-44F7-98A3-D48DFE3DA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65079-7693-4E17-B385-7B284F7FD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84EA-6386-4977-8058-92AEDB04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0A6206-B555-4C79-A077-B73B30BACFFC}"/>
              </a:ext>
            </a:extLst>
          </p:cNvPr>
          <p:cNvSpPr/>
          <p:nvPr/>
        </p:nvSpPr>
        <p:spPr>
          <a:xfrm>
            <a:off x="7146925" y="2009745"/>
            <a:ext cx="4892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Does not include permits within Federal Lands and/or permits with areas zoned FL</a:t>
            </a:r>
          </a:p>
        </p:txBody>
      </p:sp>
    </p:spTree>
    <p:extLst>
      <p:ext uri="{BB962C8B-B14F-4D97-AF65-F5344CB8AC3E}">
        <p14:creationId xmlns:p14="http://schemas.microsoft.com/office/powerpoint/2010/main" val="236639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 title="Bar graph of showing number of units permitted within and outside of a water service are in WRIA 12">
            <a:extLst>
              <a:ext uri="{FF2B5EF4-FFF2-40B4-BE49-F238E27FC236}">
                <a16:creationId xmlns:a16="http://schemas.microsoft.com/office/drawing/2014/main" id="{DA716613-113F-49B9-9DB3-1DBFC39BD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806221"/>
              </p:ext>
            </p:extLst>
          </p:nvPr>
        </p:nvGraphicFramePr>
        <p:xfrm>
          <a:off x="152400" y="1066800"/>
          <a:ext cx="11811000" cy="52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9E0F8C3-879A-4E42-934F-0C1B6308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#12 (Pierce): Housing Development Trends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54F2-B154-44F7-98A3-D48DFE3DA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65079-7693-4E17-B385-7B284F7FD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84EA-6386-4977-8058-92AEDB04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0A6206-B555-4C79-A077-B73B30BACFFC}"/>
              </a:ext>
            </a:extLst>
          </p:cNvPr>
          <p:cNvSpPr/>
          <p:nvPr/>
        </p:nvSpPr>
        <p:spPr>
          <a:xfrm>
            <a:off x="7146925" y="2009745"/>
            <a:ext cx="48926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Does not include permits within Federal Lands and/or permits with areas zoned FL</a:t>
            </a:r>
          </a:p>
        </p:txBody>
      </p:sp>
    </p:spTree>
    <p:extLst>
      <p:ext uri="{BB962C8B-B14F-4D97-AF65-F5344CB8AC3E}">
        <p14:creationId xmlns:p14="http://schemas.microsoft.com/office/powerpoint/2010/main" val="361575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8D20C-8F9B-44A2-8182-59401DA7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9"/>
            <a:ext cx="10972800" cy="4952991"/>
          </a:xfrm>
        </p:spPr>
        <p:txBody>
          <a:bodyPr/>
          <a:lstStyle/>
          <a:p>
            <a:pPr lvl="0"/>
            <a:r>
              <a:rPr lang="en-US" sz="2800" dirty="0"/>
              <a:t>Pierce County policy: no new individual wells in Group A Water Systems</a:t>
            </a:r>
          </a:p>
          <a:p>
            <a:pPr marL="228600" lvl="1" indent="0">
              <a:buNone/>
            </a:pPr>
            <a:endParaRPr lang="en-US" sz="2400" dirty="0"/>
          </a:p>
          <a:p>
            <a:pPr lvl="0"/>
            <a:r>
              <a:rPr lang="en-US" sz="2800" dirty="0"/>
              <a:t>Building permits or subdivisions proposing permit-exempt wells in the #10 Puyallup-White, #12 Chambers-Clover, and #15 Kitsap WRIAs:</a:t>
            </a:r>
          </a:p>
          <a:p>
            <a:pPr lvl="1"/>
            <a:r>
              <a:rPr lang="en-US" sz="2400" dirty="0"/>
              <a:t>Limited to 950 gallons per day</a:t>
            </a:r>
          </a:p>
          <a:p>
            <a:pPr lvl="1"/>
            <a:r>
              <a:rPr lang="en-US" sz="2400" dirty="0"/>
              <a:t>Fee of $500 ($350 to Ecology, $150 to County for reporting requirements)</a:t>
            </a:r>
          </a:p>
          <a:p>
            <a:pPr lvl="1"/>
            <a:r>
              <a:rPr lang="en-US" sz="2400" dirty="0"/>
              <a:t>Record restrictions on title (additional recording fee)</a:t>
            </a:r>
          </a:p>
          <a:p>
            <a:pPr lvl="1"/>
            <a:endParaRPr lang="en-US" sz="2400" dirty="0"/>
          </a:p>
          <a:p>
            <a:r>
              <a:rPr lang="en-US" sz="2800" dirty="0"/>
              <a:t>Tacoma Pierce County Health Department reviews well applications.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C2E21-72BA-4D20-BDA5-4FC71E77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Pierce County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1171-6FDA-49E6-A5EB-04DAFC972E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0B40-D074-48F4-A32F-1576C7E0F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66E0-1D1B-448D-A51F-ED543679A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3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8D20C-8F9B-44A2-8182-59401DA7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Tacoma-Pierce County Health Department (TPCHD) regulates the drilling of new individual wells</a:t>
            </a:r>
          </a:p>
          <a:p>
            <a:endParaRPr lang="en-US" sz="2400" dirty="0"/>
          </a:p>
          <a:p>
            <a:r>
              <a:rPr lang="en-US" sz="2400" dirty="0"/>
              <a:t>TPCHD policy: individual wells prohibited in the Urban Growth Area or Group A Water Service Area</a:t>
            </a:r>
          </a:p>
          <a:p>
            <a:pPr lvl="1"/>
            <a:r>
              <a:rPr lang="en-US" sz="2000" dirty="0"/>
              <a:t>Except when related to timely and reasonable service</a:t>
            </a:r>
          </a:p>
          <a:p>
            <a:endParaRPr lang="en-US" sz="2400" dirty="0"/>
          </a:p>
          <a:p>
            <a:r>
              <a:rPr lang="en-US" sz="2400" dirty="0"/>
              <a:t>Restrictions/well siting and setbacks</a:t>
            </a:r>
          </a:p>
          <a:p>
            <a:pPr lvl="1"/>
            <a:r>
              <a:rPr lang="en-US" sz="2000" dirty="0"/>
              <a:t>Saltwater intrusion areas</a:t>
            </a:r>
          </a:p>
          <a:p>
            <a:pPr lvl="1"/>
            <a:r>
              <a:rPr lang="en-US" sz="2000" dirty="0"/>
              <a:t>Landfill setbacks</a:t>
            </a:r>
          </a:p>
          <a:p>
            <a:pPr lvl="1"/>
            <a:r>
              <a:rPr lang="en-US" sz="2000" dirty="0"/>
              <a:t>Impact to nearby wells or the source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C2E21-72BA-4D20-BDA5-4FC71E77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Tacoma-Pierce County Health Dept.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1171-6FDA-49E6-A5EB-04DAFC972E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0B40-D074-48F4-A32F-1576C7E0F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66E0-1D1B-448D-A51F-ED543679A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274F5-3B6F-4C12-A690-A2AADBB9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9"/>
            <a:ext cx="10972800" cy="4952991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/>
              <a:t>Water availability letters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Water purveyors grant approval for proposed permit-exempt wells within their service areas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Only occurs when they are unable to provide timely and reasonable service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Permit-exempt well could be temporary until system expands and can take over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Other option may be for a neighbor system to adjust boundaries and provide service</a:t>
            </a:r>
          </a:p>
          <a:p>
            <a:pPr marL="0" indent="0">
              <a:buNone/>
            </a:pPr>
            <a:endParaRPr lang="en-US" sz="28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/>
              <a:t>Updating Coordinated Water System Plan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Required by State law to coordinate process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Review plans for consistency with local government growth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3EBF6-7AE2-426B-900D-1AB1405C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Purveyor Coordination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39C6-5520-43F7-838E-105F1B8AE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0400-0136-4652-AEF0-1182177DF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51BAC-8237-4200-B62F-BE1F991D4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2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3438525"/>
            <a:ext cx="7885112" cy="828675"/>
          </a:xfrm>
        </p:spPr>
        <p:txBody>
          <a:bodyPr/>
          <a:lstStyle/>
          <a:p>
            <a:pPr>
              <a:defRPr/>
            </a:pPr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4419600"/>
            <a:ext cx="11390312" cy="685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Dan Cardwell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(253)798-7039 or dan.cardwell@piercecountywa.gov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Management 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Content Placeholder 12" title="Map of Pierce County">
            <a:extLst>
              <a:ext uri="{FF2B5EF4-FFF2-40B4-BE49-F238E27FC236}">
                <a16:creationId xmlns:a16="http://schemas.microsoft.com/office/drawing/2014/main" id="{02B12CC3-96C0-47E2-ABFB-5B5572CE2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717"/>
          <a:stretch/>
        </p:blipFill>
        <p:spPr>
          <a:xfrm>
            <a:off x="990600" y="990600"/>
            <a:ext cx="7652964" cy="5276862"/>
          </a:xfrm>
        </p:spPr>
      </p:pic>
      <p:pic>
        <p:nvPicPr>
          <p:cNvPr id="11" name="Picture 10" title="Legend for map of Pierce County">
            <a:extLst>
              <a:ext uri="{FF2B5EF4-FFF2-40B4-BE49-F238E27FC236}">
                <a16:creationId xmlns:a16="http://schemas.microsoft.com/office/drawing/2014/main" id="{DD9E41B8-0E9C-4B73-B34F-32C0B008D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87" y="1143000"/>
            <a:ext cx="303841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AA738F-4011-4953-B437-D22C681E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#10: Buildable Lands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806D-BD5E-476B-A040-536D5E1EA6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24D3-CD37-475C-BEAF-A53A062BE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0E5B-2EF4-4B57-9297-7D705106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title="Map of WRIA 10">
            <a:extLst>
              <a:ext uri="{FF2B5EF4-FFF2-40B4-BE49-F238E27FC236}">
                <a16:creationId xmlns:a16="http://schemas.microsoft.com/office/drawing/2014/main" id="{7B0256DC-FED4-4895-9BA8-777B751E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661"/>
            <a:ext cx="6857999" cy="5299363"/>
          </a:xfrm>
          <a:prstGeom prst="rect">
            <a:avLst/>
          </a:prstGeom>
        </p:spPr>
      </p:pic>
      <p:grpSp>
        <p:nvGrpSpPr>
          <p:cNvPr id="24" name="Group 23" title="Table of housing needs versus capacity for jursiditions that are partially, or in whole, within WRIA 10">
            <a:extLst>
              <a:ext uri="{FF2B5EF4-FFF2-40B4-BE49-F238E27FC236}">
                <a16:creationId xmlns:a16="http://schemas.microsoft.com/office/drawing/2014/main" id="{FBC16F16-3EC5-42E6-BAB7-47F6E3AF06F0}"/>
              </a:ext>
            </a:extLst>
          </p:cNvPr>
          <p:cNvGrpSpPr/>
          <p:nvPr/>
        </p:nvGrpSpPr>
        <p:grpSpPr>
          <a:xfrm>
            <a:off x="6857999" y="1471863"/>
            <a:ext cx="5157072" cy="4822817"/>
            <a:chOff x="6858000" y="1112819"/>
            <a:chExt cx="5157072" cy="4822817"/>
          </a:xfrm>
        </p:grpSpPr>
        <p:pic>
          <p:nvPicPr>
            <p:cNvPr id="9" name="Picture 8" title="decorative">
              <a:extLst>
                <a:ext uri="{FF2B5EF4-FFF2-40B4-BE49-F238E27FC236}">
                  <a16:creationId xmlns:a16="http://schemas.microsoft.com/office/drawing/2014/main" id="{D54CCB4B-B799-4A76-8A06-45451F7FB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1112819"/>
              <a:ext cx="5157072" cy="482281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132A88-8B41-4766-A368-4FF43F0E2A36}"/>
                </a:ext>
              </a:extLst>
            </p:cNvPr>
            <p:cNvSpPr/>
            <p:nvPr/>
          </p:nvSpPr>
          <p:spPr>
            <a:xfrm>
              <a:off x="8134349" y="4800591"/>
              <a:ext cx="3829049" cy="152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6810E2-5365-478C-B685-332E5244F359}"/>
                </a:ext>
              </a:extLst>
            </p:cNvPr>
            <p:cNvSpPr/>
            <p:nvPr/>
          </p:nvSpPr>
          <p:spPr>
            <a:xfrm>
              <a:off x="8143874" y="5257791"/>
              <a:ext cx="3809999" cy="27622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E66CA3-65D9-4A30-A35F-CF5EA8883792}"/>
                </a:ext>
              </a:extLst>
            </p:cNvPr>
            <p:cNvSpPr/>
            <p:nvPr/>
          </p:nvSpPr>
          <p:spPr>
            <a:xfrm>
              <a:off x="8141382" y="4638355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0E243F-0178-4B98-A29D-7001522C8B39}"/>
                </a:ext>
              </a:extLst>
            </p:cNvPr>
            <p:cNvSpPr/>
            <p:nvPr/>
          </p:nvSpPr>
          <p:spPr>
            <a:xfrm>
              <a:off x="8134348" y="2193807"/>
              <a:ext cx="3819525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FB0C35-D301-4A42-9021-1CAE1611DC6B}"/>
                </a:ext>
              </a:extLst>
            </p:cNvPr>
            <p:cNvSpPr/>
            <p:nvPr/>
          </p:nvSpPr>
          <p:spPr>
            <a:xfrm>
              <a:off x="8143874" y="2041133"/>
              <a:ext cx="3819525" cy="152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089A09-6C7C-482B-9A4C-5B380A3FA760}"/>
                </a:ext>
              </a:extLst>
            </p:cNvPr>
            <p:cNvSpPr/>
            <p:nvPr/>
          </p:nvSpPr>
          <p:spPr>
            <a:xfrm>
              <a:off x="8134348" y="5100882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AB776F-389F-404D-ABF4-0CE5B8C595FA}"/>
                </a:ext>
              </a:extLst>
            </p:cNvPr>
            <p:cNvSpPr/>
            <p:nvPr/>
          </p:nvSpPr>
          <p:spPr>
            <a:xfrm>
              <a:off x="8141382" y="1883952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B8BB4B-8539-4B1C-BC9A-B3C71646E02A}"/>
                </a:ext>
              </a:extLst>
            </p:cNvPr>
            <p:cNvSpPr/>
            <p:nvPr/>
          </p:nvSpPr>
          <p:spPr>
            <a:xfrm>
              <a:off x="8134348" y="4338336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5B2482-6728-4193-9AA7-AF27F0C26282}"/>
                </a:ext>
              </a:extLst>
            </p:cNvPr>
            <p:cNvSpPr/>
            <p:nvPr/>
          </p:nvSpPr>
          <p:spPr>
            <a:xfrm>
              <a:off x="8141382" y="2637028"/>
              <a:ext cx="3819525" cy="323559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8CCD98-8619-405E-850A-5ADB867D8681}"/>
                </a:ext>
              </a:extLst>
            </p:cNvPr>
            <p:cNvSpPr/>
            <p:nvPr/>
          </p:nvSpPr>
          <p:spPr>
            <a:xfrm>
              <a:off x="8149403" y="3413006"/>
              <a:ext cx="3819525" cy="620803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 title="Key showing color difference in partila versus wholly in WRIA">
            <a:extLst>
              <a:ext uri="{FF2B5EF4-FFF2-40B4-BE49-F238E27FC236}">
                <a16:creationId xmlns:a16="http://schemas.microsoft.com/office/drawing/2014/main" id="{078F7C82-9114-40D1-BEBE-28EF08A6C3B5}"/>
              </a:ext>
            </a:extLst>
          </p:cNvPr>
          <p:cNvGrpSpPr/>
          <p:nvPr/>
        </p:nvGrpSpPr>
        <p:grpSpPr>
          <a:xfrm>
            <a:off x="6948996" y="1090096"/>
            <a:ext cx="5007164" cy="276999"/>
            <a:chOff x="7010400" y="5927324"/>
            <a:chExt cx="5007164" cy="276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32AB41-2D09-49F6-BBA6-9CE50DB40D2D}"/>
                </a:ext>
              </a:extLst>
            </p:cNvPr>
            <p:cNvSpPr/>
            <p:nvPr/>
          </p:nvSpPr>
          <p:spPr>
            <a:xfrm>
              <a:off x="7010400" y="5981655"/>
              <a:ext cx="228600" cy="168338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F312CE5-25C2-418C-BC5E-45C0B65944C9}"/>
                </a:ext>
              </a:extLst>
            </p:cNvPr>
            <p:cNvSpPr/>
            <p:nvPr/>
          </p:nvSpPr>
          <p:spPr>
            <a:xfrm>
              <a:off x="9504363" y="5984494"/>
              <a:ext cx="228601" cy="182581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8CE034-1979-4C1E-BA28-A272E1A9E454}"/>
                </a:ext>
              </a:extLst>
            </p:cNvPr>
            <p:cNvSpPr txBox="1"/>
            <p:nvPr/>
          </p:nvSpPr>
          <p:spPr>
            <a:xfrm>
              <a:off x="7239000" y="5927324"/>
              <a:ext cx="2265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Whole jurisdiction within WRIA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817D6B-7FE6-486A-9495-50ED7056928B}"/>
                </a:ext>
              </a:extLst>
            </p:cNvPr>
            <p:cNvSpPr txBox="1"/>
            <p:nvPr/>
          </p:nvSpPr>
          <p:spPr>
            <a:xfrm>
              <a:off x="9732964" y="5927324"/>
              <a:ext cx="2284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Part of jurisdiction within WRIA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36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AA738F-4011-4953-B437-D22C681E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#12: Buildable Lands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806D-BD5E-476B-A040-536D5E1EA6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24D3-CD37-475C-BEAF-A53A062BE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0E5B-2EF4-4B57-9297-7D705106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title="Map of WRIA 12">
            <a:extLst>
              <a:ext uri="{FF2B5EF4-FFF2-40B4-BE49-F238E27FC236}">
                <a16:creationId xmlns:a16="http://schemas.microsoft.com/office/drawing/2014/main" id="{7B0256DC-FED4-4895-9BA8-777B751E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6661"/>
            <a:ext cx="6858001" cy="5299363"/>
          </a:xfrm>
          <a:prstGeom prst="rect">
            <a:avLst/>
          </a:prstGeom>
        </p:spPr>
      </p:pic>
      <p:grpSp>
        <p:nvGrpSpPr>
          <p:cNvPr id="22" name="Group 21" title="Table of housing needs versus capacity for jursiditions that are partially, or in whole, within WRIA 12">
            <a:extLst>
              <a:ext uri="{FF2B5EF4-FFF2-40B4-BE49-F238E27FC236}">
                <a16:creationId xmlns:a16="http://schemas.microsoft.com/office/drawing/2014/main" id="{3997B588-108B-436E-84F0-C39A9574D02F}"/>
              </a:ext>
            </a:extLst>
          </p:cNvPr>
          <p:cNvGrpSpPr/>
          <p:nvPr/>
        </p:nvGrpSpPr>
        <p:grpSpPr>
          <a:xfrm>
            <a:off x="6858000" y="1467266"/>
            <a:ext cx="5157072" cy="4822817"/>
            <a:chOff x="6858000" y="1112819"/>
            <a:chExt cx="5157072" cy="4822817"/>
          </a:xfrm>
        </p:grpSpPr>
        <p:pic>
          <p:nvPicPr>
            <p:cNvPr id="9" name="Picture 8" title="decorative">
              <a:extLst>
                <a:ext uri="{FF2B5EF4-FFF2-40B4-BE49-F238E27FC236}">
                  <a16:creationId xmlns:a16="http://schemas.microsoft.com/office/drawing/2014/main" id="{D54CCB4B-B799-4A76-8A06-45451F7FB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1112819"/>
              <a:ext cx="5157072" cy="482281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132A88-8B41-4766-A368-4FF43F0E2A36}"/>
                </a:ext>
              </a:extLst>
            </p:cNvPr>
            <p:cNvSpPr/>
            <p:nvPr/>
          </p:nvSpPr>
          <p:spPr>
            <a:xfrm>
              <a:off x="8134349" y="4800591"/>
              <a:ext cx="3829049" cy="152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6810E2-5365-478C-B685-332E5244F359}"/>
                </a:ext>
              </a:extLst>
            </p:cNvPr>
            <p:cNvSpPr/>
            <p:nvPr/>
          </p:nvSpPr>
          <p:spPr>
            <a:xfrm>
              <a:off x="8143874" y="5257791"/>
              <a:ext cx="3809999" cy="27622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E66CA3-65D9-4A30-A35F-CF5EA8883792}"/>
                </a:ext>
              </a:extLst>
            </p:cNvPr>
            <p:cNvSpPr/>
            <p:nvPr/>
          </p:nvSpPr>
          <p:spPr>
            <a:xfrm>
              <a:off x="8134350" y="4495791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0E243F-0178-4B98-A29D-7001522C8B39}"/>
                </a:ext>
              </a:extLst>
            </p:cNvPr>
            <p:cNvSpPr/>
            <p:nvPr/>
          </p:nvSpPr>
          <p:spPr>
            <a:xfrm>
              <a:off x="8134349" y="3253581"/>
              <a:ext cx="3819525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FB0C35-D301-4A42-9021-1CAE1611DC6B}"/>
                </a:ext>
              </a:extLst>
            </p:cNvPr>
            <p:cNvSpPr/>
            <p:nvPr/>
          </p:nvSpPr>
          <p:spPr>
            <a:xfrm>
              <a:off x="8143874" y="2356616"/>
              <a:ext cx="3819525" cy="152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089A09-6C7C-482B-9A4C-5B380A3FA760}"/>
                </a:ext>
              </a:extLst>
            </p:cNvPr>
            <p:cNvSpPr/>
            <p:nvPr/>
          </p:nvSpPr>
          <p:spPr>
            <a:xfrm>
              <a:off x="8134349" y="4948210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AB776F-389F-404D-ABF4-0CE5B8C595FA}"/>
                </a:ext>
              </a:extLst>
            </p:cNvPr>
            <p:cNvSpPr/>
            <p:nvPr/>
          </p:nvSpPr>
          <p:spPr>
            <a:xfrm>
              <a:off x="8134349" y="2951172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B8BB4B-8539-4B1C-BC9A-B3C71646E02A}"/>
                </a:ext>
              </a:extLst>
            </p:cNvPr>
            <p:cNvSpPr/>
            <p:nvPr/>
          </p:nvSpPr>
          <p:spPr>
            <a:xfrm>
              <a:off x="8134349" y="4186210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 title="Key showing color difference in partila versus wholly in WRIA 12">
            <a:extLst>
              <a:ext uri="{FF2B5EF4-FFF2-40B4-BE49-F238E27FC236}">
                <a16:creationId xmlns:a16="http://schemas.microsoft.com/office/drawing/2014/main" id="{326693CA-221F-4672-96E1-BA15AE5B31EE}"/>
              </a:ext>
            </a:extLst>
          </p:cNvPr>
          <p:cNvGrpSpPr/>
          <p:nvPr/>
        </p:nvGrpSpPr>
        <p:grpSpPr>
          <a:xfrm>
            <a:off x="6948996" y="1090096"/>
            <a:ext cx="5007164" cy="276999"/>
            <a:chOff x="7010400" y="5927324"/>
            <a:chExt cx="5007164" cy="276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27385A-9045-42CC-814A-04DFE729C603}"/>
                </a:ext>
              </a:extLst>
            </p:cNvPr>
            <p:cNvSpPr/>
            <p:nvPr/>
          </p:nvSpPr>
          <p:spPr>
            <a:xfrm>
              <a:off x="7010400" y="5981655"/>
              <a:ext cx="228600" cy="168338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44B51F-5B45-4B4D-B98B-9242AAB1AE1B}"/>
                </a:ext>
              </a:extLst>
            </p:cNvPr>
            <p:cNvSpPr/>
            <p:nvPr/>
          </p:nvSpPr>
          <p:spPr>
            <a:xfrm>
              <a:off x="9504363" y="5984494"/>
              <a:ext cx="228601" cy="182581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90F0B3-9AAE-48DD-AF45-5888CAFE8D03}"/>
                </a:ext>
              </a:extLst>
            </p:cNvPr>
            <p:cNvSpPr txBox="1"/>
            <p:nvPr/>
          </p:nvSpPr>
          <p:spPr>
            <a:xfrm>
              <a:off x="7239000" y="5927324"/>
              <a:ext cx="2265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Whole jurisdiction within WRIA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49286D-EF7B-447F-820F-8235B3501EE5}"/>
                </a:ext>
              </a:extLst>
            </p:cNvPr>
            <p:cNvSpPr txBox="1"/>
            <p:nvPr/>
          </p:nvSpPr>
          <p:spPr>
            <a:xfrm>
              <a:off x="9732964" y="5927324"/>
              <a:ext cx="2284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Part of jurisdiction within WRIA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92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Unincorporated Pierce County GMA Trends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2" name="Chart 11" title="Pierce county bar graph showing number of rural versus urban platted lots.">
            <a:extLst>
              <a:ext uri="{FF2B5EF4-FFF2-40B4-BE49-F238E27FC236}">
                <a16:creationId xmlns:a16="http://schemas.microsoft.com/office/drawing/2014/main" id="{65EC4F13-7B7A-414E-B87B-36CC2478A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372497"/>
              </p:ext>
            </p:extLst>
          </p:nvPr>
        </p:nvGraphicFramePr>
        <p:xfrm>
          <a:off x="152400" y="990600"/>
          <a:ext cx="11887200" cy="539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57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Unincorporated Pierce County GMA Trends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2" name="Chart 11" title="Pierce county bar graph showing number of rural versus urban housing units permitted.">
            <a:extLst>
              <a:ext uri="{FF2B5EF4-FFF2-40B4-BE49-F238E27FC236}">
                <a16:creationId xmlns:a16="http://schemas.microsoft.com/office/drawing/2014/main" id="{65EC4F13-7B7A-414E-B87B-36CC2478A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509387"/>
              </p:ext>
            </p:extLst>
          </p:nvPr>
        </p:nvGraphicFramePr>
        <p:xfrm>
          <a:off x="152400" y="990600"/>
          <a:ext cx="11887200" cy="539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FDDC8-730C-45DC-9AF6-D5699BDD20FB}"/>
              </a:ext>
            </a:extLst>
          </p:cNvPr>
          <p:cNvSpPr txBox="1"/>
          <p:nvPr/>
        </p:nvSpPr>
        <p:spPr>
          <a:xfrm>
            <a:off x="778042" y="43434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ACF82-7405-4145-9CB5-5C8230477DB3}"/>
              </a:ext>
            </a:extLst>
          </p:cNvPr>
          <p:cNvSpPr txBox="1"/>
          <p:nvPr/>
        </p:nvSpPr>
        <p:spPr>
          <a:xfrm>
            <a:off x="784370" y="53380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6CE93-0813-409D-9613-C7EF941BF86C}"/>
              </a:ext>
            </a:extLst>
          </p:cNvPr>
          <p:cNvSpPr txBox="1"/>
          <p:nvPr/>
        </p:nvSpPr>
        <p:spPr>
          <a:xfrm>
            <a:off x="3323033" y="35357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5EA3D-DF12-42B5-B34B-02725941DB4A}"/>
              </a:ext>
            </a:extLst>
          </p:cNvPr>
          <p:cNvSpPr txBox="1"/>
          <p:nvPr/>
        </p:nvSpPr>
        <p:spPr>
          <a:xfrm>
            <a:off x="3323032" y="53380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3948C-BF73-42FA-8121-7EA92DE80A0B}"/>
              </a:ext>
            </a:extLst>
          </p:cNvPr>
          <p:cNvSpPr txBox="1"/>
          <p:nvPr/>
        </p:nvSpPr>
        <p:spPr>
          <a:xfrm>
            <a:off x="5877735" y="25893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95851-E88E-4867-A842-242B2F609D50}"/>
              </a:ext>
            </a:extLst>
          </p:cNvPr>
          <p:cNvSpPr txBox="1"/>
          <p:nvPr/>
        </p:nvSpPr>
        <p:spPr>
          <a:xfrm>
            <a:off x="5861693" y="53380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16B51-C396-479C-8EFA-366F599E6B3E}"/>
              </a:ext>
            </a:extLst>
          </p:cNvPr>
          <p:cNvSpPr txBox="1"/>
          <p:nvPr/>
        </p:nvSpPr>
        <p:spPr>
          <a:xfrm>
            <a:off x="8414084" y="492091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47214E-1624-4404-B802-5EE2F71A006B}"/>
              </a:ext>
            </a:extLst>
          </p:cNvPr>
          <p:cNvSpPr txBox="1"/>
          <p:nvPr/>
        </p:nvSpPr>
        <p:spPr>
          <a:xfrm>
            <a:off x="8407530" y="53459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D1DDE-6819-4A1C-8EF4-2F4384B3DB66}"/>
              </a:ext>
            </a:extLst>
          </p:cNvPr>
          <p:cNvSpPr txBox="1"/>
          <p:nvPr/>
        </p:nvSpPr>
        <p:spPr>
          <a:xfrm>
            <a:off x="10946813" y="469675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55188-D927-41DC-BC43-CC5C777F72BB}"/>
              </a:ext>
            </a:extLst>
          </p:cNvPr>
          <p:cNvSpPr txBox="1"/>
          <p:nvPr/>
        </p:nvSpPr>
        <p:spPr>
          <a:xfrm>
            <a:off x="10946813" y="53459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61102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Map of WRIA 10">
            <a:extLst>
              <a:ext uri="{FF2B5EF4-FFF2-40B4-BE49-F238E27FC236}">
                <a16:creationId xmlns:a16="http://schemas.microsoft.com/office/drawing/2014/main" id="{05F232A1-DC08-4363-8675-039D8AE43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95" y="1006642"/>
            <a:ext cx="6857999" cy="5299362"/>
          </a:xfrm>
          <a:prstGeom prst="rect">
            <a:avLst/>
          </a:prstGeom>
        </p:spPr>
      </p:pic>
      <p:graphicFrame>
        <p:nvGraphicFramePr>
          <p:cNvPr id="7" name="Content Placeholder 6" title="Table showing land base and acres in WRIA 10">
            <a:extLst>
              <a:ext uri="{FF2B5EF4-FFF2-40B4-BE49-F238E27FC236}">
                <a16:creationId xmlns:a16="http://schemas.microsoft.com/office/drawing/2014/main" id="{230D8FF0-9F3B-4BEB-A06B-9B9FAC5FC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4873"/>
              </p:ext>
            </p:extLst>
          </p:nvPr>
        </p:nvGraphicFramePr>
        <p:xfrm>
          <a:off x="6267115" y="2937760"/>
          <a:ext cx="56895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685">
                  <a:extLst>
                    <a:ext uri="{9D8B030D-6E8A-4147-A177-3AD203B41FA5}">
                      <a16:colId xmlns:a16="http://schemas.microsoft.com/office/drawing/2014/main" val="429753728"/>
                    </a:ext>
                  </a:extLst>
                </a:gridCol>
                <a:gridCol w="1745914">
                  <a:extLst>
                    <a:ext uri="{9D8B030D-6E8A-4147-A177-3AD203B41FA5}">
                      <a16:colId xmlns:a16="http://schemas.microsoft.com/office/drawing/2014/main" val="1316794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Land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3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669,934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98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Pierce County: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581,390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82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78,637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1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Rural: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502,753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97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or Designated Forest Land: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427,110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612159"/>
                  </a:ext>
                </a:extLst>
              </a:tr>
              <a:tr h="157229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within Group A Water Service Area*: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36,008 </a:t>
                      </a:r>
                    </a:p>
                    <a:p>
                      <a:r>
                        <a:rPr lang="en-US" dirty="0"/>
                        <a:t>(6% of PC)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2078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7EA07CF-453B-4251-90E2-2D40F885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#10 Puyallup-White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98DA2-2D1F-4DE9-A927-486230CDB1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1EA5-00FB-4F12-BC9F-88A26B356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804D-A9DB-4EC8-8A0D-FF4847A5F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" name="Table 9" title="population table for WRIA 10">
            <a:extLst>
              <a:ext uri="{FF2B5EF4-FFF2-40B4-BE49-F238E27FC236}">
                <a16:creationId xmlns:a16="http://schemas.microsoft.com/office/drawing/2014/main" id="{3C75DF96-2CA5-42DE-820E-3DF0E323A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4895"/>
              </p:ext>
            </p:extLst>
          </p:nvPr>
        </p:nvGraphicFramePr>
        <p:xfrm>
          <a:off x="6267115" y="1114926"/>
          <a:ext cx="56895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85">
                  <a:extLst>
                    <a:ext uri="{9D8B030D-6E8A-4147-A177-3AD203B41FA5}">
                      <a16:colId xmlns:a16="http://schemas.microsoft.com/office/drawing/2014/main" val="33685481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27802705"/>
                    </a:ext>
                  </a:extLst>
                </a:gridCol>
                <a:gridCol w="1745914">
                  <a:extLst>
                    <a:ext uri="{9D8B030D-6E8A-4147-A177-3AD203B41FA5}">
                      <a16:colId xmlns:a16="http://schemas.microsoft.com/office/drawing/2014/main" val="1356434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Census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(ESRI Est.)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1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440,944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492,076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7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Pierce County: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331,405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369,415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5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Unincorporated: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133,649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450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460301D-FE76-4DF9-A247-BCCC77470035}"/>
              </a:ext>
            </a:extLst>
          </p:cNvPr>
          <p:cNvSpPr/>
          <p:nvPr/>
        </p:nvSpPr>
        <p:spPr>
          <a:xfrm>
            <a:off x="6287168" y="6069888"/>
            <a:ext cx="56695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Does not include permits within Federal Lands and/or permits with areas zoned Forest Land</a:t>
            </a:r>
          </a:p>
        </p:txBody>
      </p:sp>
    </p:spTree>
    <p:extLst>
      <p:ext uri="{BB962C8B-B14F-4D97-AF65-F5344CB8AC3E}">
        <p14:creationId xmlns:p14="http://schemas.microsoft.com/office/powerpoint/2010/main" val="198357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title="Map of WRIA 12">
            <a:extLst>
              <a:ext uri="{FF2B5EF4-FFF2-40B4-BE49-F238E27FC236}">
                <a16:creationId xmlns:a16="http://schemas.microsoft.com/office/drawing/2014/main" id="{DDF27328-5BD4-484A-B6A7-923F6AEFE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905" y="1000704"/>
            <a:ext cx="6858000" cy="529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EA07CF-453B-4251-90E2-2D40F885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#12 Chambers-Clover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98DA2-2D1F-4DE9-A927-486230CDB1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1EA5-00FB-4F12-BC9F-88A26B356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804D-A9DB-4EC8-8A0D-FF4847A5F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Content Placeholder 6" title="Table showing land base and acres in WRIA 12">
            <a:extLst>
              <a:ext uri="{FF2B5EF4-FFF2-40B4-BE49-F238E27FC236}">
                <a16:creationId xmlns:a16="http://schemas.microsoft.com/office/drawing/2014/main" id="{E0418C93-FE3B-41D5-9DA3-FCAE81C58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596877"/>
              </p:ext>
            </p:extLst>
          </p:nvPr>
        </p:nvGraphicFramePr>
        <p:xfrm>
          <a:off x="6267115" y="2937760"/>
          <a:ext cx="568959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685">
                  <a:extLst>
                    <a:ext uri="{9D8B030D-6E8A-4147-A177-3AD203B41FA5}">
                      <a16:colId xmlns:a16="http://schemas.microsoft.com/office/drawing/2014/main" val="429753728"/>
                    </a:ext>
                  </a:extLst>
                </a:gridCol>
                <a:gridCol w="1745914">
                  <a:extLst>
                    <a:ext uri="{9D8B030D-6E8A-4147-A177-3AD203B41FA5}">
                      <a16:colId xmlns:a16="http://schemas.microsoft.com/office/drawing/2014/main" val="1316794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Land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3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95,941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98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Joint-Base Lewis-McChord (JBLM):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24,969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1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(Non-JBLM):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63,859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97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Rural (Non-JBLM):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612159"/>
                  </a:ext>
                </a:extLst>
              </a:tr>
              <a:tr h="151990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within Group A Water Service Area (Non-JBLM):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20782"/>
                  </a:ext>
                </a:extLst>
              </a:tr>
            </a:tbl>
          </a:graphicData>
        </a:graphic>
      </p:graphicFrame>
      <p:graphicFrame>
        <p:nvGraphicFramePr>
          <p:cNvPr id="8" name="Table 7" title="population table for WRIA 12">
            <a:extLst>
              <a:ext uri="{FF2B5EF4-FFF2-40B4-BE49-F238E27FC236}">
                <a16:creationId xmlns:a16="http://schemas.microsoft.com/office/drawing/2014/main" id="{16FA8541-4B69-4E00-B722-D3BB3DA88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28403"/>
              </p:ext>
            </p:extLst>
          </p:nvPr>
        </p:nvGraphicFramePr>
        <p:xfrm>
          <a:off x="6267115" y="1114926"/>
          <a:ext cx="56895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85">
                  <a:extLst>
                    <a:ext uri="{9D8B030D-6E8A-4147-A177-3AD203B41FA5}">
                      <a16:colId xmlns:a16="http://schemas.microsoft.com/office/drawing/2014/main" val="33685481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27802705"/>
                    </a:ext>
                  </a:extLst>
                </a:gridCol>
                <a:gridCol w="1745914">
                  <a:extLst>
                    <a:ext uri="{9D8B030D-6E8A-4147-A177-3AD203B41FA5}">
                      <a16:colId xmlns:a16="http://schemas.microsoft.com/office/drawing/2014/main" val="1356434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Census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(ESRI Est.)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1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344,942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381,640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7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Pierce County: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333,836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367,771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5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Unincorporated: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133,545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152,049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45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B5763BB-C27C-42A0-88EA-01B5712442BC}"/>
              </a:ext>
            </a:extLst>
          </p:cNvPr>
          <p:cNvSpPr/>
          <p:nvPr/>
        </p:nvSpPr>
        <p:spPr>
          <a:xfrm>
            <a:off x="6287168" y="6069888"/>
            <a:ext cx="56695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Does not include permits within Federal Lands and/or permits with areas zoned Forest Land</a:t>
            </a:r>
          </a:p>
        </p:txBody>
      </p:sp>
    </p:spTree>
    <p:extLst>
      <p:ext uri="{BB962C8B-B14F-4D97-AF65-F5344CB8AC3E}">
        <p14:creationId xmlns:p14="http://schemas.microsoft.com/office/powerpoint/2010/main" val="171158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DDE3E-7053-4A45-8449-71768D41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Unincorporated Development Regulations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CB6F5-34FE-40A3-B700-36945FE765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26F3-FC09-4A0B-97A1-ED9DA9654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4816-4F61-400D-BC6C-B2248AD62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0" name="Table 9" title="Zoning type and density for rural and urban land">
            <a:extLst>
              <a:ext uri="{FF2B5EF4-FFF2-40B4-BE49-F238E27FC236}">
                <a16:creationId xmlns:a16="http://schemas.microsoft.com/office/drawing/2014/main" id="{626BF582-FF26-4D19-8C10-AD798406E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39694"/>
              </p:ext>
            </p:extLst>
          </p:nvPr>
        </p:nvGraphicFramePr>
        <p:xfrm>
          <a:off x="3348789" y="1066800"/>
          <a:ext cx="5494421" cy="511040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684075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9966052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00062384"/>
                    </a:ext>
                  </a:extLst>
                </a:gridCol>
                <a:gridCol w="1760621">
                  <a:extLst>
                    <a:ext uri="{9D8B030D-6E8A-4147-A177-3AD203B41FA5}">
                      <a16:colId xmlns:a16="http://schemas.microsoft.com/office/drawing/2014/main" val="716543771"/>
                    </a:ext>
                  </a:extLst>
                </a:gridCol>
              </a:tblGrid>
              <a:tr h="827778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Zoning Type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Minimum Density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Maximum Density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46594"/>
                  </a:ext>
                </a:extLst>
              </a:tr>
              <a:tr h="10313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URBAN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Multifamily/ Mixed Use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 units per acre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 units per acre*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53771"/>
                  </a:ext>
                </a:extLst>
              </a:tr>
              <a:tr h="1031303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Single Family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 units per acre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 units per acre (sewer)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901982"/>
                  </a:ext>
                </a:extLst>
              </a:tr>
              <a:tr h="10313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RURAL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Single Family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10 acres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2.5 acres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39734"/>
                  </a:ext>
                </a:extLst>
              </a:tr>
              <a:tr h="1031303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Forest Land/ Large Lot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80 acres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10 acres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16925"/>
                  </a:ext>
                </a:extLst>
              </a:tr>
            </a:tbl>
          </a:graphicData>
        </a:graphic>
      </p:graphicFrame>
      <p:sp>
        <p:nvSpPr>
          <p:cNvPr id="9" name="Arrow: Up-Down 8" title="decorative">
            <a:extLst>
              <a:ext uri="{FF2B5EF4-FFF2-40B4-BE49-F238E27FC236}">
                <a16:creationId xmlns:a16="http://schemas.microsoft.com/office/drawing/2014/main" id="{4995AF6F-24D0-4468-BF66-580582010808}"/>
              </a:ext>
            </a:extLst>
          </p:cNvPr>
          <p:cNvSpPr/>
          <p:nvPr/>
        </p:nvSpPr>
        <p:spPr>
          <a:xfrm>
            <a:off x="2967789" y="1905002"/>
            <a:ext cx="304800" cy="4114788"/>
          </a:xfrm>
          <a:prstGeom prst="upDownArrow">
            <a:avLst/>
          </a:prstGeom>
          <a:gradFill>
            <a:gsLst>
              <a:gs pos="0">
                <a:schemeClr val="accent1"/>
              </a:gs>
              <a:gs pos="46000">
                <a:schemeClr val="accent1">
                  <a:lumMod val="40000"/>
                  <a:lumOff val="60000"/>
                </a:schemeClr>
              </a:gs>
              <a:gs pos="25000">
                <a:srgbClr val="80A4CF"/>
              </a:gs>
              <a:gs pos="84000">
                <a:srgbClr val="B6CD86"/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7DA52-BBCB-482C-8B29-AE4C84CF6FA9}"/>
              </a:ext>
            </a:extLst>
          </p:cNvPr>
          <p:cNvSpPr txBox="1"/>
          <p:nvPr/>
        </p:nvSpPr>
        <p:spPr>
          <a:xfrm>
            <a:off x="1977189" y="205740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Density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D9AD8-B475-41E5-BBE0-BAC1763E8227}"/>
              </a:ext>
            </a:extLst>
          </p:cNvPr>
          <p:cNvSpPr txBox="1"/>
          <p:nvPr/>
        </p:nvSpPr>
        <p:spPr>
          <a:xfrm>
            <a:off x="1977189" y="522667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Lowest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7D136-3706-4992-AB5B-30EBCE3D11E0}"/>
              </a:ext>
            </a:extLst>
          </p:cNvPr>
          <p:cNvSpPr txBox="1"/>
          <p:nvPr/>
        </p:nvSpPr>
        <p:spPr>
          <a:xfrm>
            <a:off x="3348789" y="5999839"/>
            <a:ext cx="3554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*Current proposal may increase maximum urban density</a:t>
            </a:r>
          </a:p>
        </p:txBody>
      </p:sp>
    </p:spTree>
    <p:extLst>
      <p:ext uri="{BB962C8B-B14F-4D97-AF65-F5344CB8AC3E}">
        <p14:creationId xmlns:p14="http://schemas.microsoft.com/office/powerpoint/2010/main" val="212004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w_powerpoint standard 2017.potx" id="{A57BF9EB-B875-4E73-AEB1-5E6D35B8C7F4}" vid="{02589A03-B98B-4B01-9A62-25FE3DD82B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ppw_powerpoint standard 2017 (1)</Template>
  <TotalTime>1869</TotalTime>
  <Words>955</Words>
  <Application>Microsoft Office PowerPoint</Application>
  <PresentationFormat>Widescreen</PresentationFormat>
  <Paragraphs>243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WRIA #10 – Puyallup-White and WRIA #12 – Chambers-Clover</vt:lpstr>
      <vt:lpstr>Growth Management Planning</vt:lpstr>
      <vt:lpstr>WRIA #10: Buildable Lands</vt:lpstr>
      <vt:lpstr>WRIA #12: Buildable Lands</vt:lpstr>
      <vt:lpstr>Unincorporated Pierce County GMA Trends</vt:lpstr>
      <vt:lpstr>Unincorporated Pierce County GMA Trends</vt:lpstr>
      <vt:lpstr>WRIA #10 Puyallup-White</vt:lpstr>
      <vt:lpstr>WRIA #12 Chambers-Clover</vt:lpstr>
      <vt:lpstr>Unincorporated Development Regulations</vt:lpstr>
      <vt:lpstr>WRIA #10: Land Characteristics</vt:lpstr>
      <vt:lpstr>WRIA #12: Land Characteristics</vt:lpstr>
      <vt:lpstr>WRIA #10 (Pierce): Housing Development Trends</vt:lpstr>
      <vt:lpstr>WRIA #12 (Pierce): Housing Development Trends</vt:lpstr>
      <vt:lpstr>Pierce County Policy</vt:lpstr>
      <vt:lpstr>Tacoma-Pierce County Health Dept. Requirements</vt:lpstr>
      <vt:lpstr>Water Purveyor Coordination</vt:lpstr>
      <vt:lpstr>Questions?</vt:lpstr>
    </vt:vector>
  </TitlesOfParts>
  <Company>Pierce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Jessica Gwilt</dc:creator>
  <cp:lastModifiedBy>Moosman, Amy (ECY)</cp:lastModifiedBy>
  <cp:revision>112</cp:revision>
  <cp:lastPrinted>2019-03-05T16:38:17Z</cp:lastPrinted>
  <dcterms:created xsi:type="dcterms:W3CDTF">2019-01-25T21:43:50Z</dcterms:created>
  <dcterms:modified xsi:type="dcterms:W3CDTF">2019-03-12T17:39:35Z</dcterms:modified>
</cp:coreProperties>
</file>