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slides/slide40.xml" ContentType="application/vnd.openxmlformats-officedocument.presentationml.slide+xml"/>
  <Override PartName="/ppt/diagrams/data1.xml" ContentType="application/vnd.openxmlformats-officedocument.drawingml.diagramData+xml"/>
  <Override PartName="/ppt/slides/slide41.xml" ContentType="application/vnd.openxmlformats-officedocument.presentationml.slide+xml"/>
  <Override PartName="/ppt/presentation.xml" ContentType="application/vnd.openxmlformats-officedocument.presentationml.presentation.main+xml"/>
  <Override PartName="/ppt/slides/slide39.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35.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5.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38.xml" ContentType="application/vnd.openxmlformats-officedocument.presentationml.slide+xml"/>
  <Override PartName="/ppt/slides/slide8.xml" ContentType="application/vnd.openxmlformats-officedocument.presentationml.slide+xml"/>
  <Override PartName="/ppt/slideLayouts/slideLayout13.xml" ContentType="application/vnd.openxmlformats-officedocument.presentationml.slideLayout+xml"/>
  <Override PartName="/ppt/slideLayouts/slideLayout10.xml" ContentType="application/vnd.openxmlformats-officedocument.presentationml.slideLayout+xml"/>
  <Override PartName="/ppt/slideMasters/slideMaster1.xml" ContentType="application/vnd.openxmlformats-officedocument.presentationml.slideMaster+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2.xml" ContentType="application/vnd.openxmlformats-officedocument.presentationml.slideLayout+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16.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11.xml" ContentType="application/vnd.openxmlformats-officedocument.presentationml.slideLayout+xml"/>
  <Override PartName="/ppt/notesSlides/notesSlide26.xml" ContentType="application/vnd.openxmlformats-officedocument.presentationml.notesSlid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diagrams/layout1.xml" ContentType="application/vnd.openxmlformats-officedocument.drawingml.diagram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1.xml" ContentType="application/vnd.openxmlformats-officedocument.customXmlProperti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3">
  <p:sldMasterIdLst>
    <p:sldMasterId id="2147483846" r:id="rId4"/>
  </p:sldMasterIdLst>
  <p:notesMasterIdLst>
    <p:notesMasterId r:id="rId46"/>
  </p:notesMasterIdLst>
  <p:handoutMasterIdLst>
    <p:handoutMasterId r:id="rId47"/>
  </p:handoutMasterIdLst>
  <p:sldIdLst>
    <p:sldId id="417" r:id="rId5"/>
    <p:sldId id="486" r:id="rId6"/>
    <p:sldId id="487" r:id="rId7"/>
    <p:sldId id="400" r:id="rId8"/>
    <p:sldId id="460" r:id="rId9"/>
    <p:sldId id="484" r:id="rId10"/>
    <p:sldId id="459" r:id="rId11"/>
    <p:sldId id="468" r:id="rId12"/>
    <p:sldId id="431" r:id="rId13"/>
    <p:sldId id="462" r:id="rId14"/>
    <p:sldId id="467" r:id="rId15"/>
    <p:sldId id="493" r:id="rId16"/>
    <p:sldId id="463" r:id="rId17"/>
    <p:sldId id="489" r:id="rId18"/>
    <p:sldId id="469" r:id="rId19"/>
    <p:sldId id="508" r:id="rId20"/>
    <p:sldId id="480" r:id="rId21"/>
    <p:sldId id="509" r:id="rId22"/>
    <p:sldId id="483" r:id="rId23"/>
    <p:sldId id="510" r:id="rId24"/>
    <p:sldId id="511" r:id="rId25"/>
    <p:sldId id="481" r:id="rId26"/>
    <p:sldId id="512" r:id="rId27"/>
    <p:sldId id="513" r:id="rId28"/>
    <p:sldId id="474" r:id="rId29"/>
    <p:sldId id="518" r:id="rId30"/>
    <p:sldId id="495" r:id="rId31"/>
    <p:sldId id="516" r:id="rId32"/>
    <p:sldId id="517" r:id="rId33"/>
    <p:sldId id="519" r:id="rId34"/>
    <p:sldId id="496" r:id="rId35"/>
    <p:sldId id="521" r:id="rId36"/>
    <p:sldId id="514" r:id="rId37"/>
    <p:sldId id="520" r:id="rId38"/>
    <p:sldId id="466" r:id="rId39"/>
    <p:sldId id="479" r:id="rId40"/>
    <p:sldId id="453" r:id="rId41"/>
    <p:sldId id="476" r:id="rId42"/>
    <p:sldId id="500" r:id="rId43"/>
    <p:sldId id="490" r:id="rId44"/>
    <p:sldId id="504" r:id="rId45"/>
  </p:sldIdLst>
  <p:sldSz cx="13714413" cy="10285413"/>
  <p:notesSz cx="7010400" cy="9296400"/>
  <p:embeddedFontLst>
    <p:embeddedFont>
      <p:font typeface="Calibri Light" panose="020F0302020204030204" pitchFamily="34" charset="0"/>
      <p:regular r:id="rId48"/>
      <p:italic r:id="rId49"/>
    </p:embeddedFont>
    <p:embeddedFont>
      <p:font typeface="Franklin Gothic Medium" panose="020B0603020102020204" pitchFamily="34" charset="0"/>
      <p:regular r:id="rId50"/>
      <p:italic r:id="rId51"/>
    </p:embeddedFont>
    <p:embeddedFont>
      <p:font typeface="Yu Gothic" panose="020B0400000000000000" pitchFamily="34" charset="-128"/>
      <p:regular r:id="rId52"/>
      <p:bold r:id="rId53"/>
    </p:embeddedFont>
    <p:embeddedFont>
      <p:font typeface="Franklin Gothic Book" panose="020B0503020102020204" pitchFamily="34" charset="0"/>
      <p:regular r:id="rId54"/>
      <p:italic r:id="rId55"/>
    </p:embeddedFont>
    <p:embeddedFont>
      <p:font typeface="Calibri" panose="020F0502020204030204" pitchFamily="34" charset="0"/>
      <p:regular r:id="rId56"/>
      <p:bold r:id="rId57"/>
      <p:italic r:id="rId58"/>
      <p:boldItalic r:id="rId59"/>
    </p:embeddedFont>
    <p:embeddedFont>
      <p:font typeface="Roboto Medium" panose="020B0604020202020204" charset="0"/>
      <p:regular r:id="rId60"/>
      <p:italic r:id="rId61"/>
    </p:embeddedFont>
    <p:embeddedFont>
      <p:font typeface="Roboto" panose="020B0604020202020204" charset="0"/>
      <p:regular r:id="rId62"/>
      <p:bold r:id="rId63"/>
      <p:italic r:id="rId64"/>
      <p:boldItalic r:id="rId65"/>
    </p:embeddedFont>
    <p:embeddedFont>
      <p:font typeface="Arial Bold" panose="020B0704020202020204" pitchFamily="34" charset="0"/>
      <p:bold r:id="rId6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content and transition slides" id="{A4B3CB7A-03FA-470D-A59F-40DC950A61A6}">
          <p14:sldIdLst>
            <p14:sldId id="417"/>
            <p14:sldId id="486"/>
            <p14:sldId id="487"/>
            <p14:sldId id="400"/>
            <p14:sldId id="460"/>
            <p14:sldId id="484"/>
            <p14:sldId id="459"/>
            <p14:sldId id="468"/>
            <p14:sldId id="431"/>
            <p14:sldId id="462"/>
            <p14:sldId id="467"/>
            <p14:sldId id="493"/>
            <p14:sldId id="463"/>
            <p14:sldId id="489"/>
            <p14:sldId id="469"/>
            <p14:sldId id="508"/>
            <p14:sldId id="480"/>
            <p14:sldId id="509"/>
            <p14:sldId id="483"/>
            <p14:sldId id="510"/>
            <p14:sldId id="511"/>
            <p14:sldId id="481"/>
            <p14:sldId id="512"/>
            <p14:sldId id="513"/>
            <p14:sldId id="474"/>
            <p14:sldId id="518"/>
            <p14:sldId id="495"/>
            <p14:sldId id="516"/>
            <p14:sldId id="517"/>
            <p14:sldId id="519"/>
            <p14:sldId id="496"/>
            <p14:sldId id="521"/>
            <p14:sldId id="514"/>
            <p14:sldId id="520"/>
            <p14:sldId id="466"/>
            <p14:sldId id="479"/>
            <p14:sldId id="453"/>
          </p14:sldIdLst>
        </p14:section>
        <p14:section name="Text only slides no images" id="{96A9CC7C-C929-4F14-B895-F78E69EE5E65}">
          <p14:sldIdLst/>
        </p14:section>
        <p14:section name="Text with images" id="{F8EE98D8-7BD6-4714-8C18-070B2256955E}">
          <p14:sldIdLst>
            <p14:sldId id="476"/>
            <p14:sldId id="500"/>
            <p14:sldId id="490"/>
            <p14:sldId id="504"/>
          </p14:sldIdLst>
        </p14:section>
      </p14:sectionLst>
    </p:ext>
    <p:ext uri="{EFAFB233-063F-42B5-8137-9DF3F51BA10A}">
      <p15:sldGuideLst xmlns:p15="http://schemas.microsoft.com/office/powerpoint/2012/main">
        <p15:guide id="1" orient="horz" pos="3240" userDrawn="1">
          <p15:clr>
            <a:srgbClr val="A4A3A4"/>
          </p15:clr>
        </p15:guide>
        <p15:guide id="2" pos="43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 Onge, Camille (ECY)" initials="CStO" lastIdx="2" clrIdx="0">
    <p:extLst>
      <p:ext uri="{19B8F6BF-5375-455C-9EA6-DF929625EA0E}">
        <p15:presenceInfo xmlns:p15="http://schemas.microsoft.com/office/powerpoint/2012/main" userId="St. Onge, Camille (ECY)" providerId="None"/>
      </p:ext>
    </p:extLst>
  </p:cmAuthor>
  <p:cmAuthor id="2" name="Levy, Paulina (ECY)" initials="LP(" lastIdx="8" clrIdx="1">
    <p:extLst>
      <p:ext uri="{19B8F6BF-5375-455C-9EA6-DF929625EA0E}">
        <p15:presenceInfo xmlns:p15="http://schemas.microsoft.com/office/powerpoint/2012/main" userId="S-1-5-21-2487942767-1439223106-4058045846-63628" providerId="AD"/>
      </p:ext>
    </p:extLst>
  </p:cmAuthor>
  <p:cmAuthor id="3" name="Potts, Stephanie (ECY)" initials="PS(" lastIdx="28" clrIdx="2">
    <p:extLst>
      <p:ext uri="{19B8F6BF-5375-455C-9EA6-DF929625EA0E}">
        <p15:presenceInfo xmlns:p15="http://schemas.microsoft.com/office/powerpoint/2012/main" userId="S-1-5-21-2487942767-1439223106-4058045846-44467" providerId="AD"/>
      </p:ext>
    </p:extLst>
  </p:cmAuthor>
  <p:cmAuthor id="4" name="Vynne McKinstry, Stacy J. (ECY)" initials="VMSJ(" lastIdx="2" clrIdx="3">
    <p:extLst>
      <p:ext uri="{19B8F6BF-5375-455C-9EA6-DF929625EA0E}">
        <p15:presenceInfo xmlns:p15="http://schemas.microsoft.com/office/powerpoint/2012/main" userId="S-1-5-21-2487942767-1439223106-4058045846-61436" providerId="AD"/>
      </p:ext>
    </p:extLst>
  </p:cmAuthor>
  <p:cmAuthor id="5" name="Brown, Rebecca (ECY)" initials="BR(" lastIdx="12" clrIdx="4">
    <p:extLst>
      <p:ext uri="{19B8F6BF-5375-455C-9EA6-DF929625EA0E}">
        <p15:presenceInfo xmlns:p15="http://schemas.microsoft.com/office/powerpoint/2012/main" userId="S-1-5-21-2487942767-1439223106-4058045846-402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688F"/>
    <a:srgbClr val="7AA456"/>
    <a:srgbClr val="D9D9D9"/>
    <a:srgbClr val="666633"/>
    <a:srgbClr val="333300"/>
    <a:srgbClr val="C4D2E2"/>
    <a:srgbClr val="97B1CD"/>
    <a:srgbClr val="DAE1E9"/>
    <a:srgbClr val="7D9DC1"/>
    <a:srgbClr val="80A8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22" autoAdjust="0"/>
    <p:restoredTop sz="95332" autoAdjust="0"/>
  </p:normalViewPr>
  <p:slideViewPr>
    <p:cSldViewPr snapToGrid="0" showGuides="1">
      <p:cViewPr>
        <p:scale>
          <a:sx n="56" d="100"/>
          <a:sy n="56" d="100"/>
        </p:scale>
        <p:origin x="1498" y="72"/>
      </p:cViewPr>
      <p:guideLst>
        <p:guide orient="horz" pos="3240"/>
        <p:guide pos="4320"/>
      </p:guideLst>
    </p:cSldViewPr>
  </p:slideViewPr>
  <p:outlineViewPr>
    <p:cViewPr>
      <p:scale>
        <a:sx n="33" d="100"/>
        <a:sy n="33" d="100"/>
      </p:scale>
      <p:origin x="0" y="-67660"/>
    </p:cViewPr>
  </p:outlineViewPr>
  <p:notesTextViewPr>
    <p:cViewPr>
      <p:scale>
        <a:sx n="3" d="2"/>
        <a:sy n="3" d="2"/>
      </p:scale>
      <p:origin x="0" y="0"/>
    </p:cViewPr>
  </p:notesTextViewPr>
  <p:sorterViewPr>
    <p:cViewPr varScale="1">
      <p:scale>
        <a:sx n="100" d="100"/>
        <a:sy n="100" d="100"/>
      </p:scale>
      <p:origin x="0" y="-13733"/>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handoutMaster" Target="handoutMasters/handoutMaster1.xml"/><Relationship Id="rId63" Type="http://schemas.openxmlformats.org/officeDocument/2006/relationships/font" Target="fonts/font16.fntdata"/><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5" Type="http://schemas.openxmlformats.org/officeDocument/2006/relationships/slide" Target="slides/slide1.xml"/><Relationship Id="rId61" Type="http://schemas.openxmlformats.org/officeDocument/2006/relationships/font" Target="fonts/font1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4.fntdata"/><Relationship Id="rId72" Type="http://schemas.openxmlformats.org/officeDocument/2006/relationships/customXml" Target="../customXml/item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font" Target="fonts/font12.fntdata"/><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3.fntdata"/><Relationship Id="rId55"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5FE373-7C04-4031-A313-59819A27355D}" type="doc">
      <dgm:prSet loTypeId="urn:microsoft.com/office/officeart/2005/8/layout/chevron2" loCatId="process" qsTypeId="urn:microsoft.com/office/officeart/2005/8/quickstyle/simple1" qsCatId="simple" csTypeId="urn:microsoft.com/office/officeart/2005/8/colors/accent1_4" csCatId="accent1" phldr="1"/>
      <dgm:spPr/>
      <dgm:t>
        <a:bodyPr/>
        <a:lstStyle/>
        <a:p>
          <a:endParaRPr lang="en-US"/>
        </a:p>
      </dgm:t>
    </dgm:pt>
    <dgm:pt modelId="{687320C7-38A2-4FD5-8998-9738EE0C3843}">
      <dgm:prSet phldrT="[Text]"/>
      <dgm:spPr/>
      <dgm:t>
        <a:bodyPr/>
        <a:lstStyle/>
        <a:p>
          <a:r>
            <a:rPr lang="en-US" dirty="0"/>
            <a:t>Committee</a:t>
          </a:r>
        </a:p>
      </dgm:t>
      <dgm:extLst>
        <a:ext uri="{E40237B7-FDA0-4F09-8148-C483321AD2D9}">
          <dgm14:cNvPr xmlns:dgm14="http://schemas.microsoft.com/office/drawing/2010/diagram" id="0" name="" descr="symbol represeting the planing committee"/>
        </a:ext>
      </dgm:extLst>
    </dgm:pt>
    <dgm:pt modelId="{0EC9F9F5-E12A-4DF3-B23A-0DAB88E682D7}" type="parTrans" cxnId="{7E06D1E4-9039-4C37-B05A-A35A169359F3}">
      <dgm:prSet/>
      <dgm:spPr/>
      <dgm:t>
        <a:bodyPr/>
        <a:lstStyle/>
        <a:p>
          <a:endParaRPr lang="en-US"/>
        </a:p>
      </dgm:t>
    </dgm:pt>
    <dgm:pt modelId="{DF18C69B-88D0-4ECE-A33F-3A1AFBB02931}" type="sibTrans" cxnId="{7E06D1E4-9039-4C37-B05A-A35A169359F3}">
      <dgm:prSet/>
      <dgm:spPr/>
      <dgm:t>
        <a:bodyPr/>
        <a:lstStyle/>
        <a:p>
          <a:endParaRPr lang="en-US"/>
        </a:p>
      </dgm:t>
    </dgm:pt>
    <dgm:pt modelId="{5ACD1BFC-B3A2-4F86-B89C-5ACCE4EA6AA6}">
      <dgm:prSet phldrT="[Text]"/>
      <dgm:spPr/>
      <dgm:t>
        <a:bodyPr/>
        <a:lstStyle/>
        <a:p>
          <a:r>
            <a:rPr lang="en-US" dirty="0" smtClean="0"/>
            <a:t>Develops Watershed Plan</a:t>
          </a:r>
          <a:endParaRPr lang="en-US" dirty="0"/>
        </a:p>
      </dgm:t>
    </dgm:pt>
    <dgm:pt modelId="{6E7F669D-170D-4972-83B5-DD4E0BD9E1F6}" type="parTrans" cxnId="{22E60FA0-0385-49D2-9C9D-22867F1C506B}">
      <dgm:prSet/>
      <dgm:spPr/>
      <dgm:t>
        <a:bodyPr/>
        <a:lstStyle/>
        <a:p>
          <a:endParaRPr lang="en-US"/>
        </a:p>
      </dgm:t>
    </dgm:pt>
    <dgm:pt modelId="{A2BE51BB-50AE-43A5-90C8-4259C782530F}" type="sibTrans" cxnId="{22E60FA0-0385-49D2-9C9D-22867F1C506B}">
      <dgm:prSet/>
      <dgm:spPr/>
      <dgm:t>
        <a:bodyPr/>
        <a:lstStyle/>
        <a:p>
          <a:endParaRPr lang="en-US"/>
        </a:p>
      </dgm:t>
    </dgm:pt>
    <dgm:pt modelId="{A9D84D8E-BE55-4798-9A71-E124C7977C66}">
      <dgm:prSet phldrT="[Text]"/>
      <dgm:spPr/>
      <dgm:t>
        <a:bodyPr/>
        <a:lstStyle/>
        <a:p>
          <a:r>
            <a:rPr lang="en-US" dirty="0"/>
            <a:t>Approves Plan</a:t>
          </a:r>
        </a:p>
      </dgm:t>
    </dgm:pt>
    <dgm:pt modelId="{55535D3C-DCE3-42D5-8C5E-A68A9ABEE262}" type="parTrans" cxnId="{4C7CC15C-B00A-4C4E-96B7-F5AE003CCFEF}">
      <dgm:prSet/>
      <dgm:spPr/>
      <dgm:t>
        <a:bodyPr/>
        <a:lstStyle/>
        <a:p>
          <a:endParaRPr lang="en-US"/>
        </a:p>
      </dgm:t>
    </dgm:pt>
    <dgm:pt modelId="{3ED8B622-A91C-429F-8735-3B49CD4753C7}" type="sibTrans" cxnId="{4C7CC15C-B00A-4C4E-96B7-F5AE003CCFEF}">
      <dgm:prSet/>
      <dgm:spPr/>
      <dgm:t>
        <a:bodyPr/>
        <a:lstStyle/>
        <a:p>
          <a:endParaRPr lang="en-US"/>
        </a:p>
      </dgm:t>
    </dgm:pt>
    <dgm:pt modelId="{F02FD60C-FEEB-4631-BC48-6637113B1C9C}">
      <dgm:prSet phldrT="[Text]"/>
      <dgm:spPr/>
      <dgm:t>
        <a:bodyPr/>
        <a:lstStyle/>
        <a:p>
          <a:r>
            <a:rPr lang="en-US" dirty="0"/>
            <a:t>Ecology</a:t>
          </a:r>
        </a:p>
      </dgm:t>
      <dgm:extLst>
        <a:ext uri="{E40237B7-FDA0-4F09-8148-C483321AD2D9}">
          <dgm14:cNvPr xmlns:dgm14="http://schemas.microsoft.com/office/drawing/2010/diagram" id="0" name="" descr="symbol representing Ecology"/>
        </a:ext>
      </dgm:extLst>
    </dgm:pt>
    <dgm:pt modelId="{627C261A-93A5-4E5D-94FA-E86F1C80CB8D}" type="parTrans" cxnId="{7EFC1AB8-1EFC-44CB-BE27-F85E0F6E3773}">
      <dgm:prSet/>
      <dgm:spPr/>
      <dgm:t>
        <a:bodyPr/>
        <a:lstStyle/>
        <a:p>
          <a:endParaRPr lang="en-US"/>
        </a:p>
      </dgm:t>
    </dgm:pt>
    <dgm:pt modelId="{BEA4EC2E-DF4A-4DB0-A0E2-B7F5C1832D39}" type="sibTrans" cxnId="{7EFC1AB8-1EFC-44CB-BE27-F85E0F6E3773}">
      <dgm:prSet/>
      <dgm:spPr/>
      <dgm:t>
        <a:bodyPr/>
        <a:lstStyle/>
        <a:p>
          <a:endParaRPr lang="en-US"/>
        </a:p>
      </dgm:t>
    </dgm:pt>
    <dgm:pt modelId="{A24B56A7-D993-4B57-8A02-415CBABF2EA1}">
      <dgm:prSet phldrT="[Text]"/>
      <dgm:spPr/>
      <dgm:t>
        <a:bodyPr/>
        <a:lstStyle/>
        <a:p>
          <a:r>
            <a:rPr lang="en-US" dirty="0"/>
            <a:t>Determines NEB</a:t>
          </a:r>
        </a:p>
      </dgm:t>
    </dgm:pt>
    <dgm:pt modelId="{D4A0DA10-D97E-4C5F-A535-D6CC7DF6EC9D}" type="parTrans" cxnId="{BA6B0886-450C-4DDC-A11B-B17EA2D184BF}">
      <dgm:prSet/>
      <dgm:spPr/>
      <dgm:t>
        <a:bodyPr/>
        <a:lstStyle/>
        <a:p>
          <a:endParaRPr lang="en-US"/>
        </a:p>
      </dgm:t>
    </dgm:pt>
    <dgm:pt modelId="{32B5F22D-E960-4D13-85C6-44DF119F9A89}" type="sibTrans" cxnId="{BA6B0886-450C-4DDC-A11B-B17EA2D184BF}">
      <dgm:prSet/>
      <dgm:spPr/>
      <dgm:t>
        <a:bodyPr/>
        <a:lstStyle/>
        <a:p>
          <a:endParaRPr lang="en-US"/>
        </a:p>
      </dgm:t>
    </dgm:pt>
    <dgm:pt modelId="{642DD56C-CE41-48E6-B178-67AE2A13338A}">
      <dgm:prSet phldrT="[Text]"/>
      <dgm:spPr/>
      <dgm:t>
        <a:bodyPr/>
        <a:lstStyle/>
        <a:p>
          <a:r>
            <a:rPr lang="en-US" dirty="0"/>
            <a:t>Adopts Plan</a:t>
          </a:r>
        </a:p>
      </dgm:t>
    </dgm:pt>
    <dgm:pt modelId="{AFC0E169-5027-479B-91EF-627B08B4CD5C}" type="parTrans" cxnId="{EA41B2AB-E3B1-4B0B-B0A5-0287A67F0F6A}">
      <dgm:prSet/>
      <dgm:spPr/>
      <dgm:t>
        <a:bodyPr/>
        <a:lstStyle/>
        <a:p>
          <a:endParaRPr lang="en-US"/>
        </a:p>
      </dgm:t>
    </dgm:pt>
    <dgm:pt modelId="{AAD216D9-ED93-40D6-A1E2-17C4E9AFE2C1}" type="sibTrans" cxnId="{EA41B2AB-E3B1-4B0B-B0A5-0287A67F0F6A}">
      <dgm:prSet/>
      <dgm:spPr/>
      <dgm:t>
        <a:bodyPr/>
        <a:lstStyle/>
        <a:p>
          <a:endParaRPr lang="en-US"/>
        </a:p>
      </dgm:t>
    </dgm:pt>
    <dgm:pt modelId="{5BCA475D-EBCD-4503-B518-84725AC90030}" type="pres">
      <dgm:prSet presAssocID="{115FE373-7C04-4031-A313-59819A27355D}" presName="linearFlow" presStyleCnt="0">
        <dgm:presLayoutVars>
          <dgm:dir/>
          <dgm:animLvl val="lvl"/>
          <dgm:resizeHandles val="exact"/>
        </dgm:presLayoutVars>
      </dgm:prSet>
      <dgm:spPr/>
      <dgm:t>
        <a:bodyPr/>
        <a:lstStyle/>
        <a:p>
          <a:endParaRPr lang="en-US"/>
        </a:p>
      </dgm:t>
    </dgm:pt>
    <dgm:pt modelId="{EE0017B1-8741-4489-BA9F-FD47C89EC009}" type="pres">
      <dgm:prSet presAssocID="{687320C7-38A2-4FD5-8998-9738EE0C3843}" presName="composite" presStyleCnt="0"/>
      <dgm:spPr/>
    </dgm:pt>
    <dgm:pt modelId="{EA8BAF17-A798-41EF-A497-F7C0AC2A87E9}" type="pres">
      <dgm:prSet presAssocID="{687320C7-38A2-4FD5-8998-9738EE0C3843}" presName="parentText" presStyleLbl="alignNode1" presStyleIdx="0" presStyleCnt="2">
        <dgm:presLayoutVars>
          <dgm:chMax val="1"/>
          <dgm:bulletEnabled val="1"/>
        </dgm:presLayoutVars>
      </dgm:prSet>
      <dgm:spPr/>
      <dgm:t>
        <a:bodyPr/>
        <a:lstStyle/>
        <a:p>
          <a:endParaRPr lang="en-US"/>
        </a:p>
      </dgm:t>
    </dgm:pt>
    <dgm:pt modelId="{D9A8F5BC-E852-400E-A229-2AB6B89BC2E6}" type="pres">
      <dgm:prSet presAssocID="{687320C7-38A2-4FD5-8998-9738EE0C3843}" presName="descendantText" presStyleLbl="alignAcc1" presStyleIdx="0" presStyleCnt="2">
        <dgm:presLayoutVars>
          <dgm:bulletEnabled val="1"/>
        </dgm:presLayoutVars>
      </dgm:prSet>
      <dgm:spPr/>
      <dgm:t>
        <a:bodyPr/>
        <a:lstStyle/>
        <a:p>
          <a:endParaRPr lang="en-US"/>
        </a:p>
      </dgm:t>
    </dgm:pt>
    <dgm:pt modelId="{20950AAA-6BA0-4CCC-981D-67586F6BD207}" type="pres">
      <dgm:prSet presAssocID="{DF18C69B-88D0-4ECE-A33F-3A1AFBB02931}" presName="sp" presStyleCnt="0"/>
      <dgm:spPr/>
    </dgm:pt>
    <dgm:pt modelId="{5950A9B5-619B-422F-8D8F-C2223481D254}" type="pres">
      <dgm:prSet presAssocID="{F02FD60C-FEEB-4631-BC48-6637113B1C9C}" presName="composite" presStyleCnt="0"/>
      <dgm:spPr/>
    </dgm:pt>
    <dgm:pt modelId="{2700B56F-8C3F-4325-AAF5-7408DA4E9CB5}" type="pres">
      <dgm:prSet presAssocID="{F02FD60C-FEEB-4631-BC48-6637113B1C9C}" presName="parentText" presStyleLbl="alignNode1" presStyleIdx="1" presStyleCnt="2">
        <dgm:presLayoutVars>
          <dgm:chMax val="1"/>
          <dgm:bulletEnabled val="1"/>
        </dgm:presLayoutVars>
      </dgm:prSet>
      <dgm:spPr/>
      <dgm:t>
        <a:bodyPr/>
        <a:lstStyle/>
        <a:p>
          <a:endParaRPr lang="en-US"/>
        </a:p>
      </dgm:t>
    </dgm:pt>
    <dgm:pt modelId="{516C8C68-88FC-47E4-ACF9-71C8E87B23D0}" type="pres">
      <dgm:prSet presAssocID="{F02FD60C-FEEB-4631-BC48-6637113B1C9C}" presName="descendantText" presStyleLbl="alignAcc1" presStyleIdx="1" presStyleCnt="2">
        <dgm:presLayoutVars>
          <dgm:bulletEnabled val="1"/>
        </dgm:presLayoutVars>
      </dgm:prSet>
      <dgm:spPr/>
      <dgm:t>
        <a:bodyPr/>
        <a:lstStyle/>
        <a:p>
          <a:endParaRPr lang="en-US"/>
        </a:p>
      </dgm:t>
    </dgm:pt>
  </dgm:ptLst>
  <dgm:cxnLst>
    <dgm:cxn modelId="{037A2D38-BB06-411D-977F-141AC1A9B53E}" type="presOf" srcId="{A9D84D8E-BE55-4798-9A71-E124C7977C66}" destId="{D9A8F5BC-E852-400E-A229-2AB6B89BC2E6}" srcOrd="0" destOrd="1" presId="urn:microsoft.com/office/officeart/2005/8/layout/chevron2"/>
    <dgm:cxn modelId="{7EFC1AB8-1EFC-44CB-BE27-F85E0F6E3773}" srcId="{115FE373-7C04-4031-A313-59819A27355D}" destId="{F02FD60C-FEEB-4631-BC48-6637113B1C9C}" srcOrd="1" destOrd="0" parTransId="{627C261A-93A5-4E5D-94FA-E86F1C80CB8D}" sibTransId="{BEA4EC2E-DF4A-4DB0-A0E2-B7F5C1832D39}"/>
    <dgm:cxn modelId="{22E60FA0-0385-49D2-9C9D-22867F1C506B}" srcId="{687320C7-38A2-4FD5-8998-9738EE0C3843}" destId="{5ACD1BFC-B3A2-4F86-B89C-5ACCE4EA6AA6}" srcOrd="0" destOrd="0" parTransId="{6E7F669D-170D-4972-83B5-DD4E0BD9E1F6}" sibTransId="{A2BE51BB-50AE-43A5-90C8-4259C782530F}"/>
    <dgm:cxn modelId="{BA6B0886-450C-4DDC-A11B-B17EA2D184BF}" srcId="{F02FD60C-FEEB-4631-BC48-6637113B1C9C}" destId="{A24B56A7-D993-4B57-8A02-415CBABF2EA1}" srcOrd="0" destOrd="0" parTransId="{D4A0DA10-D97E-4C5F-A535-D6CC7DF6EC9D}" sibTransId="{32B5F22D-E960-4D13-85C6-44DF119F9A89}"/>
    <dgm:cxn modelId="{EA41B2AB-E3B1-4B0B-B0A5-0287A67F0F6A}" srcId="{F02FD60C-FEEB-4631-BC48-6637113B1C9C}" destId="{642DD56C-CE41-48E6-B178-67AE2A13338A}" srcOrd="1" destOrd="0" parTransId="{AFC0E169-5027-479B-91EF-627B08B4CD5C}" sibTransId="{AAD216D9-ED93-40D6-A1E2-17C4E9AFE2C1}"/>
    <dgm:cxn modelId="{BE202818-2AEF-4749-820B-60B346F765A7}" type="presOf" srcId="{687320C7-38A2-4FD5-8998-9738EE0C3843}" destId="{EA8BAF17-A798-41EF-A497-F7C0AC2A87E9}" srcOrd="0" destOrd="0" presId="urn:microsoft.com/office/officeart/2005/8/layout/chevron2"/>
    <dgm:cxn modelId="{46A64A41-E87B-4790-9777-161D966E128D}" type="presOf" srcId="{F02FD60C-FEEB-4631-BC48-6637113B1C9C}" destId="{2700B56F-8C3F-4325-AAF5-7408DA4E9CB5}" srcOrd="0" destOrd="0" presId="urn:microsoft.com/office/officeart/2005/8/layout/chevron2"/>
    <dgm:cxn modelId="{51343EF2-796A-48E3-A865-0706DF9BF5DE}" type="presOf" srcId="{115FE373-7C04-4031-A313-59819A27355D}" destId="{5BCA475D-EBCD-4503-B518-84725AC90030}" srcOrd="0" destOrd="0" presId="urn:microsoft.com/office/officeart/2005/8/layout/chevron2"/>
    <dgm:cxn modelId="{4C7CC15C-B00A-4C4E-96B7-F5AE003CCFEF}" srcId="{687320C7-38A2-4FD5-8998-9738EE0C3843}" destId="{A9D84D8E-BE55-4798-9A71-E124C7977C66}" srcOrd="1" destOrd="0" parTransId="{55535D3C-DCE3-42D5-8C5E-A68A9ABEE262}" sibTransId="{3ED8B622-A91C-429F-8735-3B49CD4753C7}"/>
    <dgm:cxn modelId="{7E06D1E4-9039-4C37-B05A-A35A169359F3}" srcId="{115FE373-7C04-4031-A313-59819A27355D}" destId="{687320C7-38A2-4FD5-8998-9738EE0C3843}" srcOrd="0" destOrd="0" parTransId="{0EC9F9F5-E12A-4DF3-B23A-0DAB88E682D7}" sibTransId="{DF18C69B-88D0-4ECE-A33F-3A1AFBB02931}"/>
    <dgm:cxn modelId="{CC295375-5FDF-40C6-BB69-52D19E322673}" type="presOf" srcId="{642DD56C-CE41-48E6-B178-67AE2A13338A}" destId="{516C8C68-88FC-47E4-ACF9-71C8E87B23D0}" srcOrd="0" destOrd="1" presId="urn:microsoft.com/office/officeart/2005/8/layout/chevron2"/>
    <dgm:cxn modelId="{D3397EEF-7E9B-44B8-8955-78C72AB3CCA8}" type="presOf" srcId="{A24B56A7-D993-4B57-8A02-415CBABF2EA1}" destId="{516C8C68-88FC-47E4-ACF9-71C8E87B23D0}" srcOrd="0" destOrd="0" presId="urn:microsoft.com/office/officeart/2005/8/layout/chevron2"/>
    <dgm:cxn modelId="{D2009BDD-AFCA-4268-BDED-D6362FC7D0D3}" type="presOf" srcId="{5ACD1BFC-B3A2-4F86-B89C-5ACCE4EA6AA6}" destId="{D9A8F5BC-E852-400E-A229-2AB6B89BC2E6}" srcOrd="0" destOrd="0" presId="urn:microsoft.com/office/officeart/2005/8/layout/chevron2"/>
    <dgm:cxn modelId="{A9599FB5-1806-4825-86E8-E32CFE9E419B}" type="presParOf" srcId="{5BCA475D-EBCD-4503-B518-84725AC90030}" destId="{EE0017B1-8741-4489-BA9F-FD47C89EC009}" srcOrd="0" destOrd="0" presId="urn:microsoft.com/office/officeart/2005/8/layout/chevron2"/>
    <dgm:cxn modelId="{7FFA1DE9-B30A-46FD-B904-50E917FC4E79}" type="presParOf" srcId="{EE0017B1-8741-4489-BA9F-FD47C89EC009}" destId="{EA8BAF17-A798-41EF-A497-F7C0AC2A87E9}" srcOrd="0" destOrd="0" presId="urn:microsoft.com/office/officeart/2005/8/layout/chevron2"/>
    <dgm:cxn modelId="{2B21D07C-76D8-4E8A-8E22-11833F97532C}" type="presParOf" srcId="{EE0017B1-8741-4489-BA9F-FD47C89EC009}" destId="{D9A8F5BC-E852-400E-A229-2AB6B89BC2E6}" srcOrd="1" destOrd="0" presId="urn:microsoft.com/office/officeart/2005/8/layout/chevron2"/>
    <dgm:cxn modelId="{0883870B-95D3-4003-848D-5AB84048A90F}" type="presParOf" srcId="{5BCA475D-EBCD-4503-B518-84725AC90030}" destId="{20950AAA-6BA0-4CCC-981D-67586F6BD207}" srcOrd="1" destOrd="0" presId="urn:microsoft.com/office/officeart/2005/8/layout/chevron2"/>
    <dgm:cxn modelId="{F9B63611-1042-46C8-8472-0216E7858206}" type="presParOf" srcId="{5BCA475D-EBCD-4503-B518-84725AC90030}" destId="{5950A9B5-619B-422F-8D8F-C2223481D254}" srcOrd="2" destOrd="0" presId="urn:microsoft.com/office/officeart/2005/8/layout/chevron2"/>
    <dgm:cxn modelId="{6FA3B07F-2B6E-4F42-AAFC-B88226136B43}" type="presParOf" srcId="{5950A9B5-619B-422F-8D8F-C2223481D254}" destId="{2700B56F-8C3F-4325-AAF5-7408DA4E9CB5}" srcOrd="0" destOrd="0" presId="urn:microsoft.com/office/officeart/2005/8/layout/chevron2"/>
    <dgm:cxn modelId="{989F742D-556C-4C9D-98D8-42A3BF670241}" type="presParOf" srcId="{5950A9B5-619B-422F-8D8F-C2223481D254}" destId="{516C8C68-88FC-47E4-ACF9-71C8E87B23D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BAF17-A798-41EF-A497-F7C0AC2A87E9}">
      <dsp:nvSpPr>
        <dsp:cNvPr id="0" name=""/>
        <dsp:cNvSpPr/>
      </dsp:nvSpPr>
      <dsp:spPr>
        <a:xfrm rot="5400000">
          <a:off x="-447380" y="448987"/>
          <a:ext cx="2982535" cy="2087774"/>
        </a:xfrm>
        <a:prstGeom prst="chevron">
          <a:avLst/>
        </a:prstGeom>
        <a:solidFill>
          <a:schemeClr val="accent1">
            <a:shade val="5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a:t>Committee</a:t>
          </a:r>
        </a:p>
      </dsp:txBody>
      <dsp:txXfrm rot="-5400000">
        <a:off x="1" y="1045493"/>
        <a:ext cx="2087774" cy="894761"/>
      </dsp:txXfrm>
    </dsp:sp>
    <dsp:sp modelId="{D9A8F5BC-E852-400E-A229-2AB6B89BC2E6}">
      <dsp:nvSpPr>
        <dsp:cNvPr id="0" name=""/>
        <dsp:cNvSpPr/>
      </dsp:nvSpPr>
      <dsp:spPr>
        <a:xfrm rot="5400000">
          <a:off x="3218163" y="-1128781"/>
          <a:ext cx="1938647" cy="4199425"/>
        </a:xfrm>
        <a:prstGeom prst="round2SameRect">
          <a:avLst/>
        </a:prstGeom>
        <a:solidFill>
          <a:schemeClr val="lt1">
            <a:alpha val="9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0256" tIns="24130" rIns="24130" bIns="24130" numCol="1" spcCol="1270" anchor="ctr" anchorCtr="0">
          <a:noAutofit/>
        </a:bodyPr>
        <a:lstStyle/>
        <a:p>
          <a:pPr marL="285750" lvl="1" indent="-285750" algn="l" defTabSz="1689100">
            <a:lnSpc>
              <a:spcPct val="90000"/>
            </a:lnSpc>
            <a:spcBef>
              <a:spcPct val="0"/>
            </a:spcBef>
            <a:spcAft>
              <a:spcPct val="15000"/>
            </a:spcAft>
            <a:buChar char="••"/>
          </a:pPr>
          <a:r>
            <a:rPr lang="en-US" sz="3800" kern="1200" dirty="0" smtClean="0"/>
            <a:t>Develops Watershed Plan</a:t>
          </a:r>
          <a:endParaRPr lang="en-US" sz="3800" kern="1200" dirty="0"/>
        </a:p>
        <a:p>
          <a:pPr marL="285750" lvl="1" indent="-285750" algn="l" defTabSz="1689100">
            <a:lnSpc>
              <a:spcPct val="90000"/>
            </a:lnSpc>
            <a:spcBef>
              <a:spcPct val="0"/>
            </a:spcBef>
            <a:spcAft>
              <a:spcPct val="15000"/>
            </a:spcAft>
            <a:buChar char="••"/>
          </a:pPr>
          <a:r>
            <a:rPr lang="en-US" sz="3800" kern="1200" dirty="0"/>
            <a:t>Approves Plan</a:t>
          </a:r>
        </a:p>
      </dsp:txBody>
      <dsp:txXfrm rot="-5400000">
        <a:off x="2087775" y="96244"/>
        <a:ext cx="4104788" cy="1749373"/>
      </dsp:txXfrm>
    </dsp:sp>
    <dsp:sp modelId="{2700B56F-8C3F-4325-AAF5-7408DA4E9CB5}">
      <dsp:nvSpPr>
        <dsp:cNvPr id="0" name=""/>
        <dsp:cNvSpPr/>
      </dsp:nvSpPr>
      <dsp:spPr>
        <a:xfrm rot="5400000">
          <a:off x="-447380" y="3150604"/>
          <a:ext cx="2982535" cy="2087774"/>
        </a:xfrm>
        <a:prstGeom prst="chevron">
          <a:avLst/>
        </a:prstGeom>
        <a:solidFill>
          <a:schemeClr val="accent1">
            <a:shade val="50000"/>
            <a:hueOff val="334258"/>
            <a:satOff val="8955"/>
            <a:lumOff val="39453"/>
            <a:alphaOff val="0"/>
          </a:schemeClr>
        </a:solidFill>
        <a:ln w="12700" cap="flat" cmpd="sng" algn="ctr">
          <a:solidFill>
            <a:schemeClr val="accent1">
              <a:shade val="50000"/>
              <a:hueOff val="334258"/>
              <a:satOff val="8955"/>
              <a:lumOff val="394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a:t>Ecology</a:t>
          </a:r>
        </a:p>
      </dsp:txBody>
      <dsp:txXfrm rot="-5400000">
        <a:off x="1" y="3747110"/>
        <a:ext cx="2087774" cy="894761"/>
      </dsp:txXfrm>
    </dsp:sp>
    <dsp:sp modelId="{516C8C68-88FC-47E4-ACF9-71C8E87B23D0}">
      <dsp:nvSpPr>
        <dsp:cNvPr id="0" name=""/>
        <dsp:cNvSpPr/>
      </dsp:nvSpPr>
      <dsp:spPr>
        <a:xfrm rot="5400000">
          <a:off x="3218163" y="1572835"/>
          <a:ext cx="1938647" cy="4199425"/>
        </a:xfrm>
        <a:prstGeom prst="round2SameRect">
          <a:avLst/>
        </a:prstGeom>
        <a:solidFill>
          <a:schemeClr val="lt1">
            <a:alpha val="90000"/>
            <a:hueOff val="0"/>
            <a:satOff val="0"/>
            <a:lumOff val="0"/>
            <a:alphaOff val="0"/>
          </a:schemeClr>
        </a:solidFill>
        <a:ln w="12700" cap="flat" cmpd="sng" algn="ctr">
          <a:solidFill>
            <a:schemeClr val="accent1">
              <a:shade val="50000"/>
              <a:hueOff val="334258"/>
              <a:satOff val="8955"/>
              <a:lumOff val="394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0256" tIns="24130" rIns="24130" bIns="24130" numCol="1" spcCol="1270" anchor="ctr" anchorCtr="0">
          <a:noAutofit/>
        </a:bodyPr>
        <a:lstStyle/>
        <a:p>
          <a:pPr marL="285750" lvl="1" indent="-285750" algn="l" defTabSz="1689100">
            <a:lnSpc>
              <a:spcPct val="90000"/>
            </a:lnSpc>
            <a:spcBef>
              <a:spcPct val="0"/>
            </a:spcBef>
            <a:spcAft>
              <a:spcPct val="15000"/>
            </a:spcAft>
            <a:buChar char="••"/>
          </a:pPr>
          <a:r>
            <a:rPr lang="en-US" sz="3800" kern="1200" dirty="0"/>
            <a:t>Determines NEB</a:t>
          </a:r>
        </a:p>
        <a:p>
          <a:pPr marL="285750" lvl="1" indent="-285750" algn="l" defTabSz="1689100">
            <a:lnSpc>
              <a:spcPct val="90000"/>
            </a:lnSpc>
            <a:spcBef>
              <a:spcPct val="0"/>
            </a:spcBef>
            <a:spcAft>
              <a:spcPct val="15000"/>
            </a:spcAft>
            <a:buChar char="••"/>
          </a:pPr>
          <a:r>
            <a:rPr lang="en-US" sz="3800" kern="1200" dirty="0"/>
            <a:t>Adopts Plan</a:t>
          </a:r>
        </a:p>
      </dsp:txBody>
      <dsp:txXfrm rot="-5400000">
        <a:off x="2087775" y="2797861"/>
        <a:ext cx="4104788" cy="174937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B693B22-60B4-4521-BF44-5FBB44150C17}" type="datetimeFigureOut">
              <a:rPr lang="en-US" smtClean="0"/>
              <a:t>1/27/2021</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B8C64EF-1923-45AA-93F6-14713C21EEC8}" type="slidenum">
              <a:rPr lang="en-US" smtClean="0"/>
              <a:t>‹#›</a:t>
            </a:fld>
            <a:endParaRPr lang="en-US" dirty="0"/>
          </a:p>
        </p:txBody>
      </p:sp>
    </p:spTree>
    <p:extLst>
      <p:ext uri="{BB962C8B-B14F-4D97-AF65-F5344CB8AC3E}">
        <p14:creationId xmlns:p14="http://schemas.microsoft.com/office/powerpoint/2010/main" val="2210402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kumimoji="1" lang="ja-JP" alt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214B700-E454-4935-A6FA-FD6D01281268}" type="datetimeFigureOut">
              <a:rPr kumimoji="1" lang="ja-JP" altLang="en-US" smtClean="0"/>
              <a:t>2021/1/27</a:t>
            </a:fld>
            <a:endParaRPr kumimoji="1" lang="ja-JP" alt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ja-JP" alt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kumimoji="1" lang="en-US" altLang="ja-JP"/>
              <a:t>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BF180D7-54DB-4F7F-AE75-6A189328228B}" type="slidenum">
              <a:rPr kumimoji="1" lang="ja-JP" altLang="en-US" smtClean="0"/>
              <a:t>‹#›</a:t>
            </a:fld>
            <a:endParaRPr kumimoji="1" lang="ja-JP" altLang="en-US"/>
          </a:p>
        </p:txBody>
      </p:sp>
    </p:spTree>
    <p:extLst>
      <p:ext uri="{BB962C8B-B14F-4D97-AF65-F5344CB8AC3E}">
        <p14:creationId xmlns:p14="http://schemas.microsoft.com/office/powerpoint/2010/main" val="639940279"/>
      </p:ext>
    </p:extLst>
  </p:cSld>
  <p:clrMap bg1="lt1" tx1="dk1" bg2="lt2" tx2="dk2" accent1="accent1" accent2="accent2" accent3="accent3" accent4="accent4" accent5="accent5" accent6="accent6" hlink="hlink" folHlink="folHlink"/>
  <p:notesStyle>
    <a:lvl1pPr marL="0" algn="l" defTabSz="1371509" rtl="0" eaLnBrk="1" latinLnBrk="0" hangingPunct="1">
      <a:defRPr kumimoji="1" sz="1800" kern="1200">
        <a:solidFill>
          <a:schemeClr val="tx1"/>
        </a:solidFill>
        <a:latin typeface="+mn-lt"/>
        <a:ea typeface="+mn-ea"/>
        <a:cs typeface="+mn-cs"/>
      </a:defRPr>
    </a:lvl1pPr>
    <a:lvl2pPr marL="685754" algn="l" defTabSz="1371509" rtl="0" eaLnBrk="1" latinLnBrk="0" hangingPunct="1">
      <a:defRPr kumimoji="1" sz="1800" kern="1200">
        <a:solidFill>
          <a:schemeClr val="tx1"/>
        </a:solidFill>
        <a:latin typeface="+mn-lt"/>
        <a:ea typeface="+mn-ea"/>
        <a:cs typeface="+mn-cs"/>
      </a:defRPr>
    </a:lvl2pPr>
    <a:lvl3pPr marL="1371509" algn="l" defTabSz="1371509" rtl="0" eaLnBrk="1" latinLnBrk="0" hangingPunct="1">
      <a:defRPr kumimoji="1" sz="1800" kern="1200">
        <a:solidFill>
          <a:schemeClr val="tx1"/>
        </a:solidFill>
        <a:latin typeface="+mn-lt"/>
        <a:ea typeface="+mn-ea"/>
        <a:cs typeface="+mn-cs"/>
      </a:defRPr>
    </a:lvl3pPr>
    <a:lvl4pPr marL="2057263" algn="l" defTabSz="1371509" rtl="0" eaLnBrk="1" latinLnBrk="0" hangingPunct="1">
      <a:defRPr kumimoji="1" sz="1800" kern="1200">
        <a:solidFill>
          <a:schemeClr val="tx1"/>
        </a:solidFill>
        <a:latin typeface="+mn-lt"/>
        <a:ea typeface="+mn-ea"/>
        <a:cs typeface="+mn-cs"/>
      </a:defRPr>
    </a:lvl4pPr>
    <a:lvl5pPr marL="2743017" algn="l" defTabSz="1371509" rtl="0" eaLnBrk="1" latinLnBrk="0" hangingPunct="1">
      <a:defRPr kumimoji="1" sz="1800" kern="1200">
        <a:solidFill>
          <a:schemeClr val="tx1"/>
        </a:solidFill>
        <a:latin typeface="+mn-lt"/>
        <a:ea typeface="+mn-ea"/>
        <a:cs typeface="+mn-cs"/>
      </a:defRPr>
    </a:lvl5pPr>
    <a:lvl6pPr marL="3428771" algn="l" defTabSz="1371509" rtl="0" eaLnBrk="1" latinLnBrk="0" hangingPunct="1">
      <a:defRPr kumimoji="1" sz="1800" kern="1200">
        <a:solidFill>
          <a:schemeClr val="tx1"/>
        </a:solidFill>
        <a:latin typeface="+mn-lt"/>
        <a:ea typeface="+mn-ea"/>
        <a:cs typeface="+mn-cs"/>
      </a:defRPr>
    </a:lvl6pPr>
    <a:lvl7pPr marL="4114526" algn="l" defTabSz="1371509" rtl="0" eaLnBrk="1" latinLnBrk="0" hangingPunct="1">
      <a:defRPr kumimoji="1" sz="1800" kern="1200">
        <a:solidFill>
          <a:schemeClr val="tx1"/>
        </a:solidFill>
        <a:latin typeface="+mn-lt"/>
        <a:ea typeface="+mn-ea"/>
        <a:cs typeface="+mn-cs"/>
      </a:defRPr>
    </a:lvl7pPr>
    <a:lvl8pPr marL="4800280" algn="l" defTabSz="1371509" rtl="0" eaLnBrk="1" latinLnBrk="0" hangingPunct="1">
      <a:defRPr kumimoji="1" sz="1800" kern="1200">
        <a:solidFill>
          <a:schemeClr val="tx1"/>
        </a:solidFill>
        <a:latin typeface="+mn-lt"/>
        <a:ea typeface="+mn-ea"/>
        <a:cs typeface="+mn-cs"/>
      </a:defRPr>
    </a:lvl8pPr>
    <a:lvl9pPr marL="5486034" algn="l" defTabSz="1371509" rtl="0" eaLnBrk="1" latinLnBrk="0" hangingPunct="1">
      <a:defRPr kumimoji="1"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a:t>
            </a:fld>
            <a:endParaRPr kumimoji="1" lang="ja-JP" altLang="en-US"/>
          </a:p>
        </p:txBody>
      </p:sp>
    </p:spTree>
    <p:extLst>
      <p:ext uri="{BB962C8B-B14F-4D97-AF65-F5344CB8AC3E}">
        <p14:creationId xmlns:p14="http://schemas.microsoft.com/office/powerpoint/2010/main" val="65356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1509">
              <a:lnSpc>
                <a:spcPct val="100000"/>
              </a:lnSpc>
              <a:spcBef>
                <a:spcPts val="0"/>
              </a:spcBef>
              <a:defRPr/>
            </a:pPr>
            <a:r>
              <a:rPr kumimoji="1" lang="en-US" sz="1100" dirty="0" smtClean="0">
                <a:latin typeface="Arial" panose="020B0604020202020204" pitchFamily="34" charset="0"/>
                <a:cs typeface="Arial" panose="020B0604020202020204" pitchFamily="34" charset="0"/>
              </a:rPr>
              <a:t>These</a:t>
            </a:r>
            <a:r>
              <a:rPr kumimoji="1" lang="en-US" sz="1100" baseline="0" dirty="0" smtClean="0">
                <a:latin typeface="Arial" panose="020B0604020202020204" pitchFamily="34" charset="0"/>
                <a:cs typeface="Arial" panose="020B0604020202020204" pitchFamily="34" charset="0"/>
              </a:rPr>
              <a:t> are the watersheds that are developing Watershed Restoration and Enhancement Plans chaired by Ecology.</a:t>
            </a:r>
          </a:p>
          <a:p>
            <a:pPr defTabSz="1371509">
              <a:lnSpc>
                <a:spcPct val="100000"/>
              </a:lnSpc>
              <a:spcBef>
                <a:spcPts val="0"/>
              </a:spcBef>
              <a:defRPr/>
            </a:pPr>
            <a:endParaRPr kumimoji="1" lang="en-US" sz="1100" baseline="0" dirty="0" smtClean="0">
              <a:latin typeface="Arial" panose="020B0604020202020204" pitchFamily="34" charset="0"/>
              <a:cs typeface="Arial" panose="020B0604020202020204" pitchFamily="34" charset="0"/>
            </a:endParaRPr>
          </a:p>
          <a:p>
            <a:pPr defTabSz="1371509">
              <a:lnSpc>
                <a:spcPct val="100000"/>
              </a:lnSpc>
              <a:spcBef>
                <a:spcPts val="0"/>
              </a:spcBef>
              <a:defRPr/>
            </a:pPr>
            <a:r>
              <a:rPr kumimoji="1" lang="en-US" sz="1100" baseline="0" dirty="0" smtClean="0">
                <a:latin typeface="Arial" panose="020B0604020202020204" pitchFamily="34" charset="0"/>
                <a:cs typeface="Arial" panose="020B0604020202020204" pitchFamily="34" charset="0"/>
              </a:rPr>
              <a:t>[</a:t>
            </a:r>
            <a:r>
              <a:rPr kumimoji="1" lang="en-US" sz="1100" i="1" baseline="0" dirty="0" smtClean="0">
                <a:latin typeface="Arial" panose="020B0604020202020204" pitchFamily="34" charset="0"/>
                <a:cs typeface="Arial" panose="020B0604020202020204" pitchFamily="34" charset="0"/>
              </a:rPr>
              <a:t>Direct to “brochures” if questions about how these WRIAs were selected. Relates to whether instream flow rules addressed PE wells</a:t>
            </a:r>
            <a:r>
              <a:rPr kumimoji="1" lang="en-US" sz="1100" baseline="0" dirty="0" smtClean="0">
                <a:latin typeface="Arial" panose="020B0604020202020204" pitchFamily="34" charset="0"/>
                <a:cs typeface="Arial" panose="020B0604020202020204" pitchFamily="34" charset="0"/>
              </a:rPr>
              <a:t>.]</a:t>
            </a:r>
          </a:p>
          <a:p>
            <a:pPr lvl="0"/>
            <a:r>
              <a:rPr kumimoji="1" lang="en-US" sz="1800" i="1" kern="1200" dirty="0" smtClean="0">
                <a:solidFill>
                  <a:schemeClr val="tx1"/>
                </a:solidFill>
                <a:effectLst/>
                <a:latin typeface="+mn-lt"/>
                <a:ea typeface="+mn-ea"/>
                <a:cs typeface="+mn-cs"/>
              </a:rPr>
              <a:t>WRIA 13 Committee brochure</a:t>
            </a:r>
          </a:p>
          <a:p>
            <a:pPr defTabSz="1371509">
              <a:lnSpc>
                <a:spcPct val="100000"/>
              </a:lnSpc>
              <a:spcBef>
                <a:spcPts val="0"/>
              </a:spcBef>
              <a:defRPr/>
            </a:pPr>
            <a:r>
              <a:rPr kumimoji="1" lang="en-US" sz="1100" baseline="0" dirty="0" smtClean="0">
                <a:latin typeface="Arial" panose="020B0604020202020204" pitchFamily="34" charset="0"/>
                <a:cs typeface="Arial" panose="020B0604020202020204" pitchFamily="34" charset="0"/>
              </a:rPr>
              <a:t>https://fortress.wa.gov/ecy/publications/SummaryPages/2011073.html </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10</a:t>
            </a:fld>
            <a:endParaRPr kumimoji="1" lang="ja-JP" altLang="en-US"/>
          </a:p>
        </p:txBody>
      </p:sp>
    </p:spTree>
    <p:extLst>
      <p:ext uri="{BB962C8B-B14F-4D97-AF65-F5344CB8AC3E}">
        <p14:creationId xmlns:p14="http://schemas.microsoft.com/office/powerpoint/2010/main" val="2712407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sz="1100" dirty="0" smtClean="0">
                <a:latin typeface="Arial" panose="020B0604020202020204" pitchFamily="34" charset="0"/>
                <a:cs typeface="Arial" panose="020B0604020202020204" pitchFamily="34" charset="0"/>
              </a:rPr>
              <a:t>The</a:t>
            </a:r>
            <a:r>
              <a:rPr lang="en-US" sz="1100" baseline="0" dirty="0" smtClean="0">
                <a:latin typeface="Arial" panose="020B0604020202020204" pitchFamily="34" charset="0"/>
                <a:cs typeface="Arial" panose="020B0604020202020204" pitchFamily="34" charset="0"/>
              </a:rPr>
              <a:t> major steps to complete the plan include:</a:t>
            </a:r>
          </a:p>
          <a:p>
            <a:pPr marL="0" lvl="0" indent="0">
              <a:buNone/>
            </a:pPr>
            <a:r>
              <a:rPr lang="en-US" sz="1100" dirty="0" smtClean="0">
                <a:latin typeface="Arial" panose="020B0604020202020204" pitchFamily="34" charset="0"/>
                <a:cs typeface="Arial" panose="020B0604020202020204" pitchFamily="34" charset="0"/>
              </a:rPr>
              <a:t>1. Estimate the consumptive water use of</a:t>
            </a:r>
            <a:r>
              <a:rPr lang="en-US" sz="1100" baseline="0" dirty="0" smtClean="0">
                <a:latin typeface="Arial" panose="020B0604020202020204" pitchFamily="34" charset="0"/>
                <a:cs typeface="Arial" panose="020B0604020202020204" pitchFamily="34" charset="0"/>
              </a:rPr>
              <a:t> new domestic permit-exempt wells through 2038;</a:t>
            </a:r>
            <a:endParaRPr lang="en-US" sz="1100" dirty="0" smtClean="0">
              <a:latin typeface="Arial" panose="020B0604020202020204" pitchFamily="34" charset="0"/>
              <a:cs typeface="Arial" panose="020B0604020202020204" pitchFamily="34" charset="0"/>
            </a:endParaRPr>
          </a:p>
          <a:p>
            <a:pPr marL="0" lvl="0" indent="0">
              <a:buNone/>
            </a:pPr>
            <a:r>
              <a:rPr lang="en-US" sz="1100" dirty="0" smtClean="0">
                <a:latin typeface="Arial" panose="020B0604020202020204" pitchFamily="34" charset="0"/>
                <a:cs typeface="Arial" panose="020B0604020202020204" pitchFamily="34" charset="0"/>
              </a:rPr>
              <a:t>2. Identify projects to offset consumptive use – we must identify projects that provide “water for water” offsets within the WRIA.</a:t>
            </a:r>
            <a:r>
              <a:rPr lang="en-US" sz="1100" baseline="0" dirty="0" smtClean="0">
                <a:latin typeface="Arial" panose="020B0604020202020204" pitchFamily="34" charset="0"/>
                <a:cs typeface="Arial" panose="020B0604020202020204" pitchFamily="34" charset="0"/>
              </a:rPr>
              <a:t> Projects are not required to provide water offset in the same place or at the same time as well impacts. However, projects that offset water during the same time and in the same areas where wells are expected are a higher priority. The plan also includes projects that enhance habitat for fish.</a:t>
            </a:r>
          </a:p>
          <a:p>
            <a:pPr marL="0" lvl="0" indent="0">
              <a:buNone/>
            </a:pPr>
            <a:r>
              <a:rPr lang="en-US" sz="1100" dirty="0" smtClean="0">
                <a:latin typeface="Arial" panose="020B0604020202020204" pitchFamily="34" charset="0"/>
                <a:cs typeface="Arial" panose="020B0604020202020204" pitchFamily="34" charset="0"/>
              </a:rPr>
              <a:t>3. Ecology is then required</a:t>
            </a:r>
            <a:r>
              <a:rPr lang="en-US" sz="1100" baseline="0" dirty="0" smtClean="0">
                <a:latin typeface="Arial" panose="020B0604020202020204" pitchFamily="34" charset="0"/>
                <a:cs typeface="Arial" panose="020B0604020202020204" pitchFamily="34" charset="0"/>
              </a:rPr>
              <a:t> to evaluate the plan to make a determination of whether it achieves a net ecological benefit.</a:t>
            </a:r>
            <a:endParaRPr lang="en-US" sz="11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11</a:t>
            </a:fld>
            <a:endParaRPr kumimoji="1" lang="ja-JP" altLang="en-US"/>
          </a:p>
        </p:txBody>
      </p:sp>
    </p:spTree>
    <p:extLst>
      <p:ext uri="{BB962C8B-B14F-4D97-AF65-F5344CB8AC3E}">
        <p14:creationId xmlns:p14="http://schemas.microsoft.com/office/powerpoint/2010/main" val="1376422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latin typeface="Arial" panose="020B0604020202020204" pitchFamily="34" charset="0"/>
                <a:cs typeface="Arial" panose="020B0604020202020204" pitchFamily="34" charset="0"/>
              </a:rPr>
              <a:t> </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12</a:t>
            </a:fld>
            <a:endParaRPr kumimoji="1" lang="ja-JP" altLang="en-US"/>
          </a:p>
        </p:txBody>
      </p:sp>
    </p:spTree>
    <p:extLst>
      <p:ext uri="{BB962C8B-B14F-4D97-AF65-F5344CB8AC3E}">
        <p14:creationId xmlns:p14="http://schemas.microsoft.com/office/powerpoint/2010/main" val="390040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1100" dirty="0" smtClean="0">
                <a:latin typeface="Arial" panose="020B0604020202020204" pitchFamily="34" charset="0"/>
                <a:cs typeface="Arial" panose="020B0604020202020204" pitchFamily="34" charset="0"/>
              </a:rPr>
              <a:t>Ecology released Final NEB</a:t>
            </a:r>
            <a:r>
              <a:rPr lang="en-US" altLang="ja-JP" sz="1100" baseline="0" dirty="0" smtClean="0">
                <a:latin typeface="Arial" panose="020B0604020202020204" pitchFamily="34" charset="0"/>
                <a:cs typeface="Arial" panose="020B0604020202020204" pitchFamily="34" charset="0"/>
              </a:rPr>
              <a:t> Guidance in July 2019 to support committees in their planning process.</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1100" b="1" dirty="0" smtClean="0">
                <a:latin typeface="Arial" panose="020B0604020202020204" pitchFamily="34" charset="0"/>
                <a:cs typeface="Arial" panose="020B0604020202020204" pitchFamily="34" charset="0"/>
              </a:rPr>
              <a:t>NEB</a:t>
            </a:r>
            <a:r>
              <a:rPr lang="en-US" altLang="ja-JP" sz="1100" b="1" baseline="0" dirty="0" smtClean="0">
                <a:latin typeface="Arial" panose="020B0604020202020204" pitchFamily="34" charset="0"/>
                <a:cs typeface="Arial" panose="020B0604020202020204" pitchFamily="34" charset="0"/>
              </a:rPr>
              <a:t> is t</a:t>
            </a:r>
            <a:r>
              <a:rPr lang="en-US" altLang="ja-JP" sz="1100" b="1" dirty="0" smtClean="0">
                <a:latin typeface="Arial" panose="020B0604020202020204" pitchFamily="34" charset="0"/>
                <a:cs typeface="Arial" panose="020B0604020202020204" pitchFamily="34" charset="0"/>
              </a:rPr>
              <a:t>he outcome that is anticipated to occur through implementation of projects in a plan to yield offsets that exceed impacts within the planning horizon and WRIA boundary.</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sz="1100" i="1" kern="1200" dirty="0" smtClean="0">
                <a:solidFill>
                  <a:schemeClr val="tx1"/>
                </a:solidFill>
                <a:effectLst/>
                <a:latin typeface="Arial" panose="020B0604020202020204" pitchFamily="34" charset="0"/>
                <a:ea typeface="+mn-ea"/>
                <a:cs typeface="Arial" panose="020B0604020202020204" pitchFamily="34" charset="0"/>
              </a:rPr>
              <a:t>[Prompt for speaker to make comments: Please reflect</a:t>
            </a: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 on the committee’s work regarding NEB (based on your view)</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For example:</a:t>
            </a:r>
            <a:r>
              <a:rPr kumimoji="1" lang="en-US" sz="1100" i="1" kern="1200" dirty="0" smtClean="0">
                <a:solidFill>
                  <a:schemeClr val="tx1"/>
                </a:solidFill>
                <a:effectLst/>
                <a:latin typeface="Arial" panose="020B0604020202020204" pitchFamily="34" charset="0"/>
                <a:ea typeface="+mn-ea"/>
                <a:cs typeface="Arial" panose="020B0604020202020204" pitchFamily="34" charset="0"/>
              </a:rPr>
              <a:t> </a:t>
            </a:r>
          </a:p>
          <a:p>
            <a:pPr marL="971504" marR="0" lvl="1"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i="1" kern="1200" dirty="0" smtClean="0">
                <a:solidFill>
                  <a:schemeClr val="tx1"/>
                </a:solidFill>
                <a:effectLst/>
                <a:latin typeface="Arial" panose="020B0604020202020204" pitchFamily="34" charset="0"/>
                <a:ea typeface="+mn-ea"/>
                <a:cs typeface="Arial" panose="020B0604020202020204" pitchFamily="34" charset="0"/>
              </a:rPr>
              <a:t>Through the committee discussions, meetings,</a:t>
            </a: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 and plan writing, it is our opinion that</a:t>
            </a:r>
            <a:r>
              <a:rPr kumimoji="1" lang="en-US" sz="1100" i="1" kern="1200" dirty="0" smtClean="0">
                <a:solidFill>
                  <a:schemeClr val="tx1"/>
                </a:solidFill>
                <a:effectLst/>
                <a:latin typeface="Arial" panose="020B0604020202020204" pitchFamily="34" charset="0"/>
                <a:ea typeface="+mn-ea"/>
                <a:cs typeface="Arial" panose="020B0604020202020204" pitchFamily="34" charset="0"/>
              </a:rPr>
              <a:t> this plan meets NEB.</a:t>
            </a: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 The committee estimated a consumptive use of </a:t>
            </a:r>
            <a:r>
              <a:rPr kumimoji="1" lang="en-US" sz="1100" i="1" kern="1200" baseline="0" dirty="0" smtClean="0">
                <a:solidFill>
                  <a:srgbClr val="FF0000"/>
                </a:solidFill>
                <a:effectLst/>
                <a:latin typeface="Arial" panose="020B0604020202020204" pitchFamily="34" charset="0"/>
                <a:ea typeface="+mn-ea"/>
                <a:cs typeface="Arial" panose="020B0604020202020204" pitchFamily="34" charset="0"/>
              </a:rPr>
              <a:t>435 </a:t>
            </a: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acre-feet per year, </a:t>
            </a:r>
            <a:r>
              <a:rPr kumimoji="1" lang="en-US" sz="1100" b="0" i="1" kern="1200" baseline="0" dirty="0" smtClean="0">
                <a:solidFill>
                  <a:schemeClr val="tx1"/>
                </a:solidFill>
                <a:effectLst/>
                <a:latin typeface="Arial" panose="020B0604020202020204" pitchFamily="34" charset="0"/>
                <a:ea typeface="+mn-ea"/>
                <a:cs typeface="Arial" panose="020B0604020202020204" pitchFamily="34" charset="0"/>
              </a:rPr>
              <a:t>and identified projects that provide a potential offset of </a:t>
            </a:r>
            <a:r>
              <a:rPr kumimoji="1" lang="en-US" sz="1100" b="0" i="1" kern="1200" baseline="0" dirty="0" smtClean="0">
                <a:solidFill>
                  <a:srgbClr val="FF0000"/>
                </a:solidFill>
                <a:effectLst/>
                <a:latin typeface="Arial" panose="020B0604020202020204" pitchFamily="34" charset="0"/>
                <a:ea typeface="+mn-ea"/>
                <a:cs typeface="Arial" panose="020B0604020202020204" pitchFamily="34" charset="0"/>
              </a:rPr>
              <a:t>1,316</a:t>
            </a:r>
            <a:r>
              <a:rPr kumimoji="1" lang="en-US" sz="1100" b="0" i="1" kern="1200" baseline="0" dirty="0" smtClean="0">
                <a:solidFill>
                  <a:schemeClr val="tx1"/>
                </a:solidFill>
                <a:effectLst/>
                <a:latin typeface="Arial" panose="020B0604020202020204" pitchFamily="34" charset="0"/>
                <a:ea typeface="+mn-ea"/>
                <a:cs typeface="Arial" panose="020B0604020202020204" pitchFamily="34" charset="0"/>
              </a:rPr>
              <a:t> acre-feet. </a:t>
            </a: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The plan includes additional projects that that provide habitat benefits to the WRIA. Through the combination of water offset and habitat projects, we anticipate that the plan achieves a net ecological benefit. </a:t>
            </a:r>
            <a:r>
              <a:rPr kumimoji="1" lang="en-US" sz="1100" kern="1200" baseline="0" dirty="0" smtClean="0">
                <a:solidFill>
                  <a:schemeClr val="tx1"/>
                </a:solidFill>
                <a:effectLst/>
                <a:latin typeface="Arial" panose="020B0604020202020204" pitchFamily="34" charset="0"/>
                <a:ea typeface="+mn-ea"/>
                <a:cs typeface="Arial" panose="020B0604020202020204" pitchFamily="34" charset="0"/>
              </a:rPr>
              <a:t>]</a:t>
            </a:r>
            <a:endParaRPr kumimoji="1" lang="en-US" sz="1100" u="sng"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13</a:t>
            </a:fld>
            <a:endParaRPr kumimoji="1" lang="ja-JP" altLang="en-US"/>
          </a:p>
        </p:txBody>
      </p:sp>
    </p:spTree>
    <p:extLst>
      <p:ext uri="{BB962C8B-B14F-4D97-AF65-F5344CB8AC3E}">
        <p14:creationId xmlns:p14="http://schemas.microsoft.com/office/powerpoint/2010/main" val="3099404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14</a:t>
            </a:fld>
            <a:endParaRPr kumimoji="1" lang="ja-JP" altLang="en-US"/>
          </a:p>
        </p:txBody>
      </p:sp>
    </p:spTree>
    <p:extLst>
      <p:ext uri="{BB962C8B-B14F-4D97-AF65-F5344CB8AC3E}">
        <p14:creationId xmlns:p14="http://schemas.microsoft.com/office/powerpoint/2010/main" val="807076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endParaRPr lang="en-US" sz="1800" dirty="0" smtClean="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15</a:t>
            </a:fld>
            <a:endParaRPr kumimoji="1" lang="ja-JP" altLang="en-US"/>
          </a:p>
        </p:txBody>
      </p:sp>
    </p:spTree>
    <p:extLst>
      <p:ext uri="{BB962C8B-B14F-4D97-AF65-F5344CB8AC3E}">
        <p14:creationId xmlns:p14="http://schemas.microsoft.com/office/powerpoint/2010/main" val="3734843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16</a:t>
            </a:fld>
            <a:endParaRPr kumimoji="1" lang="ja-JP" altLang="en-US"/>
          </a:p>
        </p:txBody>
      </p:sp>
    </p:spTree>
    <p:extLst>
      <p:ext uri="{BB962C8B-B14F-4D97-AF65-F5344CB8AC3E}">
        <p14:creationId xmlns:p14="http://schemas.microsoft.com/office/powerpoint/2010/main" val="2088280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100" kern="1200" dirty="0" smtClean="0">
                <a:solidFill>
                  <a:schemeClr val="tx1"/>
                </a:solidFill>
                <a:effectLst/>
                <a:latin typeface="Arial" panose="020B0604020202020204" pitchFamily="34" charset="0"/>
                <a:ea typeface="+mn-ea"/>
                <a:cs typeface="Arial" panose="020B0604020202020204" pitchFamily="34" charset="0"/>
              </a:rPr>
              <a:t>Subbasin delineation was helpful in describing the location and timing of projected new consumptive water use, the location and timing of impacts to instream resources, and the necessary scope, scale, and anticipated benefits of projects. In some instances, subbasins may not correspond with hydrologic or geologic basin delineations (e.g. watershed divides)</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17</a:t>
            </a:fld>
            <a:endParaRPr kumimoji="1" lang="ja-JP" altLang="en-US"/>
          </a:p>
        </p:txBody>
      </p:sp>
    </p:spTree>
    <p:extLst>
      <p:ext uri="{BB962C8B-B14F-4D97-AF65-F5344CB8AC3E}">
        <p14:creationId xmlns:p14="http://schemas.microsoft.com/office/powerpoint/2010/main" val="1691937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18</a:t>
            </a:fld>
            <a:endParaRPr kumimoji="1" lang="ja-JP" altLang="en-US"/>
          </a:p>
        </p:txBody>
      </p:sp>
    </p:spTree>
    <p:extLst>
      <p:ext uri="{BB962C8B-B14F-4D97-AF65-F5344CB8AC3E}">
        <p14:creationId xmlns:p14="http://schemas.microsoft.com/office/powerpoint/2010/main" val="2127842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This Committee developed a method that they agreed was appropriate to project the number of new PE wells over the planning horizon in the WRIA, in order to estimate new consumptive water use. This method, referred to as the PE well projection method, is based on recommendations from Appendix A of Ecology’s Final NEB Guidance (Ecology 2019). </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i="1" kern="1200" dirty="0" smtClean="0">
                <a:solidFill>
                  <a:schemeClr val="tx1"/>
                </a:solidFill>
                <a:effectLst/>
                <a:latin typeface="Arial" panose="020B0604020202020204" pitchFamily="34" charset="0"/>
                <a:ea typeface="+mn-ea"/>
                <a:cs typeface="Arial" panose="020B0604020202020204" pitchFamily="34" charset="0"/>
              </a:rPr>
              <a:t>[add any</a:t>
            </a: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 specific talking points relevant to the method to project wells that is relevant to the audience, along with other important details]</a:t>
            </a:r>
            <a:endParaRPr kumimoji="1" lang="en-US" sz="1100" i="1"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19</a:t>
            </a:fld>
            <a:endParaRPr kumimoji="1" lang="ja-JP" altLang="en-US"/>
          </a:p>
        </p:txBody>
      </p:sp>
    </p:spTree>
    <p:extLst>
      <p:ext uri="{BB962C8B-B14F-4D97-AF65-F5344CB8AC3E}">
        <p14:creationId xmlns:p14="http://schemas.microsoft.com/office/powerpoint/2010/main" val="3467371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Summary Slide 1. It</a:t>
            </a:r>
            <a:r>
              <a:rPr lang="en-US" baseline="0" dirty="0" smtClean="0"/>
              <a:t> can be used, along with the next slide, as very high level overviews of the law and plan components. </a:t>
            </a:r>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a:t>
            </a:fld>
            <a:endParaRPr kumimoji="1" lang="ja-JP" altLang="en-US"/>
          </a:p>
        </p:txBody>
      </p:sp>
    </p:spTree>
    <p:extLst>
      <p:ext uri="{BB962C8B-B14F-4D97-AF65-F5344CB8AC3E}">
        <p14:creationId xmlns:p14="http://schemas.microsoft.com/office/powerpoint/2010/main" val="2244189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sz="1100" i="1"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20</a:t>
            </a:fld>
            <a:endParaRPr kumimoji="1" lang="ja-JP" altLang="en-US"/>
          </a:p>
        </p:txBody>
      </p:sp>
    </p:spTree>
    <p:extLst>
      <p:ext uri="{BB962C8B-B14F-4D97-AF65-F5344CB8AC3E}">
        <p14:creationId xmlns:p14="http://schemas.microsoft.com/office/powerpoint/2010/main" val="2582875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sz="1100" i="1"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21</a:t>
            </a:fld>
            <a:endParaRPr kumimoji="1" lang="ja-JP" altLang="en-US"/>
          </a:p>
        </p:txBody>
      </p:sp>
    </p:spTree>
    <p:extLst>
      <p:ext uri="{BB962C8B-B14F-4D97-AF65-F5344CB8AC3E}">
        <p14:creationId xmlns:p14="http://schemas.microsoft.com/office/powerpoint/2010/main" val="2365791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The Consumptive Use Estimates Technical Memorandum provides a more detailed description of the analysis and alternative scenarios considered (Appendix) </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i="1" kern="1200" dirty="0" smtClean="0">
                <a:solidFill>
                  <a:schemeClr val="tx1"/>
                </a:solidFill>
                <a:effectLst/>
                <a:latin typeface="Arial" panose="020B0604020202020204" pitchFamily="34" charset="0"/>
                <a:ea typeface="+mn-ea"/>
                <a:cs typeface="Arial" panose="020B0604020202020204" pitchFamily="34" charset="0"/>
              </a:rPr>
              <a:t>[add any</a:t>
            </a: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 specific talking points relevant to the method to estimate CU that is relevant to the audience, along with other important details]</a:t>
            </a:r>
            <a:endParaRPr kumimoji="1" lang="en-US" sz="1100" i="1" kern="1200" dirty="0" smtClean="0">
              <a:solidFill>
                <a:schemeClr val="tx1"/>
              </a:solidFill>
              <a:effectLst/>
              <a:latin typeface="Arial" panose="020B0604020202020204" pitchFamily="34" charset="0"/>
              <a:ea typeface="+mn-ea"/>
              <a:cs typeface="Arial" panose="020B0604020202020204" pitchFamily="34" charset="0"/>
            </a:endParaRP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22</a:t>
            </a:fld>
            <a:endParaRPr kumimoji="1" lang="ja-JP" altLang="en-US"/>
          </a:p>
        </p:txBody>
      </p:sp>
    </p:spTree>
    <p:extLst>
      <p:ext uri="{BB962C8B-B14F-4D97-AF65-F5344CB8AC3E}">
        <p14:creationId xmlns:p14="http://schemas.microsoft.com/office/powerpoint/2010/main" val="527368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23</a:t>
            </a:fld>
            <a:endParaRPr kumimoji="1" lang="ja-JP" altLang="en-US"/>
          </a:p>
        </p:txBody>
      </p:sp>
    </p:spTree>
    <p:extLst>
      <p:ext uri="{BB962C8B-B14F-4D97-AF65-F5344CB8AC3E}">
        <p14:creationId xmlns:p14="http://schemas.microsoft.com/office/powerpoint/2010/main" val="1712946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24</a:t>
            </a:fld>
            <a:endParaRPr kumimoji="1" lang="ja-JP" altLang="en-US"/>
          </a:p>
        </p:txBody>
      </p:sp>
    </p:spTree>
    <p:extLst>
      <p:ext uri="{BB962C8B-B14F-4D97-AF65-F5344CB8AC3E}">
        <p14:creationId xmlns:p14="http://schemas.microsoft.com/office/powerpoint/2010/main" val="26879513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sz="1100" dirty="0" smtClean="0">
                <a:latin typeface="Arial" panose="020B0604020202020204" pitchFamily="34" charset="0"/>
                <a:cs typeface="Arial" panose="020B0604020202020204" pitchFamily="34" charset="0"/>
              </a:rPr>
              <a:t>The committee</a:t>
            </a:r>
            <a:r>
              <a:rPr lang="en-US" sz="1100" baseline="0" dirty="0" smtClean="0">
                <a:latin typeface="Arial" panose="020B0604020202020204" pitchFamily="34" charset="0"/>
                <a:cs typeface="Arial" panose="020B0604020202020204" pitchFamily="34" charset="0"/>
              </a:rPr>
              <a:t> is finalizing project selection, developing project descriptions and evaluations, and writing an adaptive management component for the watershed plan. </a:t>
            </a:r>
            <a:endParaRPr lang="en-US" sz="1100" dirty="0" smtClean="0">
              <a:latin typeface="Arial" panose="020B0604020202020204" pitchFamily="34" charset="0"/>
              <a:cs typeface="Arial" panose="020B0604020202020204" pitchFamily="34" charset="0"/>
            </a:endParaRPr>
          </a:p>
          <a:p>
            <a:endParaRPr lang="en-US" sz="11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25</a:t>
            </a:fld>
            <a:endParaRPr kumimoji="1" lang="ja-JP" altLang="en-US"/>
          </a:p>
        </p:txBody>
      </p:sp>
    </p:spTree>
    <p:extLst>
      <p:ext uri="{BB962C8B-B14F-4D97-AF65-F5344CB8AC3E}">
        <p14:creationId xmlns:p14="http://schemas.microsoft.com/office/powerpoint/2010/main" val="2260638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26</a:t>
            </a:fld>
            <a:endParaRPr kumimoji="1" lang="ja-JP" altLang="en-US"/>
          </a:p>
        </p:txBody>
      </p:sp>
    </p:spTree>
    <p:extLst>
      <p:ext uri="{BB962C8B-B14F-4D97-AF65-F5344CB8AC3E}">
        <p14:creationId xmlns:p14="http://schemas.microsoft.com/office/powerpoint/2010/main" val="187967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i="1" dirty="0" smtClean="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27</a:t>
            </a:fld>
            <a:endParaRPr kumimoji="1" lang="ja-JP" altLang="en-US"/>
          </a:p>
        </p:txBody>
      </p:sp>
    </p:spTree>
    <p:extLst>
      <p:ext uri="{BB962C8B-B14F-4D97-AF65-F5344CB8AC3E}">
        <p14:creationId xmlns:p14="http://schemas.microsoft.com/office/powerpoint/2010/main" val="37782694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i="1" dirty="0" smtClean="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28</a:t>
            </a:fld>
            <a:endParaRPr kumimoji="1" lang="ja-JP" altLang="en-US"/>
          </a:p>
        </p:txBody>
      </p:sp>
    </p:spTree>
    <p:extLst>
      <p:ext uri="{BB962C8B-B14F-4D97-AF65-F5344CB8AC3E}">
        <p14:creationId xmlns:p14="http://schemas.microsoft.com/office/powerpoint/2010/main" val="3126648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371509" rtl="0" eaLnBrk="1" fontAlgn="auto" latinLnBrk="0" hangingPunct="1">
              <a:lnSpc>
                <a:spcPct val="100000"/>
              </a:lnSpc>
              <a:spcBef>
                <a:spcPts val="0"/>
              </a:spcBef>
              <a:spcAft>
                <a:spcPts val="600"/>
              </a:spcAft>
              <a:buClrTx/>
              <a:buSzTx/>
              <a:buFont typeface="Symbol" panose="05050102010706020507" pitchFamily="18" charset="2"/>
              <a:buChar char=""/>
              <a:tabLst/>
              <a:defRPr/>
            </a:pPr>
            <a:endParaRPr lang="en-US" sz="1800" i="1"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31</a:t>
            </a:fld>
            <a:endParaRPr kumimoji="1" lang="ja-JP" altLang="en-US"/>
          </a:p>
        </p:txBody>
      </p:sp>
    </p:spTree>
    <p:extLst>
      <p:ext uri="{BB962C8B-B14F-4D97-AF65-F5344CB8AC3E}">
        <p14:creationId xmlns:p14="http://schemas.microsoft.com/office/powerpoint/2010/main" val="879917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latin typeface="Arial" panose="020B0604020202020204" pitchFamily="34" charset="0"/>
                <a:cs typeface="Arial" panose="020B0604020202020204" pitchFamily="34" charset="0"/>
              </a:rPr>
              <a:t>Summary Slide 2. This slide provides an overview of the planning requirements per the law (RCW 90.94). Ecology provided additional guidance and a policy interpretive statement to provide more direction</a:t>
            </a:r>
            <a:r>
              <a:rPr lang="en-US" sz="1100" baseline="0" dirty="0" smtClean="0">
                <a:latin typeface="Arial" panose="020B0604020202020204" pitchFamily="34" charset="0"/>
                <a:cs typeface="Arial" panose="020B0604020202020204" pitchFamily="34" charset="0"/>
              </a:rPr>
              <a:t> to the committees.</a:t>
            </a:r>
            <a:endParaRPr lang="en-US" sz="1100" dirty="0" smtClean="0">
              <a:latin typeface="Arial" panose="020B0604020202020204" pitchFamily="34" charset="0"/>
              <a:cs typeface="Arial" panose="020B0604020202020204" pitchFamily="34" charset="0"/>
            </a:endParaRP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WRIA – Watershed</a:t>
            </a:r>
            <a:r>
              <a:rPr lang="en-US" sz="1100" baseline="0" dirty="0" smtClean="0">
                <a:latin typeface="Arial" panose="020B0604020202020204" pitchFamily="34" charset="0"/>
                <a:cs typeface="Arial" panose="020B0604020202020204" pitchFamily="34" charset="0"/>
              </a:rPr>
              <a:t> Resources Inventory Area</a:t>
            </a:r>
          </a:p>
          <a:p>
            <a:r>
              <a:rPr lang="en-US" sz="1100" baseline="0" dirty="0" smtClean="0">
                <a:latin typeface="Arial" panose="020B0604020202020204" pitchFamily="34" charset="0"/>
                <a:cs typeface="Arial" panose="020B0604020202020204" pitchFamily="34" charset="0"/>
              </a:rPr>
              <a:t>New permit-exempt wells focus on new wells for domestic use</a:t>
            </a:r>
          </a:p>
          <a:p>
            <a:r>
              <a:rPr lang="en-US" sz="1100" baseline="0" dirty="0" smtClean="0">
                <a:latin typeface="Arial" panose="020B0604020202020204" pitchFamily="34" charset="0"/>
                <a:cs typeface="Arial" panose="020B0604020202020204" pitchFamily="34" charset="0"/>
              </a:rPr>
              <a:t>Consumptive use: </a:t>
            </a:r>
            <a:r>
              <a:rPr lang="en-US" sz="1100" dirty="0" smtClean="0">
                <a:latin typeface="Arial" panose="020B0604020202020204" pitchFamily="34" charset="0"/>
                <a:cs typeface="Arial" panose="020B0604020202020204" pitchFamily="34" charset="0"/>
              </a:rPr>
              <a:t>For the purposes described here, consumptive water use is considered water that is evaporated, transpired, consumed by humans, or otherwise removed from an immediate water environment due to the use of new permit-exempt domestic wells.</a:t>
            </a:r>
            <a:endParaRPr lang="en-US" sz="1100" baseline="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Net Ecological Benefit (NEB): The outcome that is anticipated to occur through implementation of projects and actions in a plan </a:t>
            </a:r>
            <a:r>
              <a:rPr lang="en-US" sz="1100" b="1" dirty="0" smtClean="0">
                <a:latin typeface="Arial" panose="020B0604020202020204" pitchFamily="34" charset="0"/>
                <a:cs typeface="Arial" panose="020B0604020202020204" pitchFamily="34" charset="0"/>
              </a:rPr>
              <a:t>to yield offsets that exceed impacts </a:t>
            </a:r>
            <a:r>
              <a:rPr lang="en-US" sz="1100" dirty="0" smtClean="0">
                <a:latin typeface="Arial" panose="020B0604020202020204" pitchFamily="34" charset="0"/>
                <a:cs typeface="Arial" panose="020B0604020202020204" pitchFamily="34" charset="0"/>
              </a:rPr>
              <a:t>within: a) the planning horizon; and, b) the relevant WRIA boundary.  </a:t>
            </a:r>
            <a:endParaRPr lang="en-US" sz="110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a:t>
            </a:fld>
            <a:endParaRPr kumimoji="1" lang="ja-JP" altLang="en-US"/>
          </a:p>
        </p:txBody>
      </p:sp>
    </p:spTree>
    <p:extLst>
      <p:ext uri="{BB962C8B-B14F-4D97-AF65-F5344CB8AC3E}">
        <p14:creationId xmlns:p14="http://schemas.microsoft.com/office/powerpoint/2010/main" val="3336987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371509" rtl="0" eaLnBrk="1" fontAlgn="auto" latinLnBrk="0" hangingPunct="1">
              <a:lnSpc>
                <a:spcPct val="100000"/>
              </a:lnSpc>
              <a:spcBef>
                <a:spcPts val="0"/>
              </a:spcBef>
              <a:spcAft>
                <a:spcPts val="600"/>
              </a:spcAft>
              <a:buClrTx/>
              <a:buSzTx/>
              <a:buFont typeface="Symbol" panose="05050102010706020507" pitchFamily="18" charset="2"/>
              <a:buChar char=""/>
              <a:tabLst/>
              <a:defRPr/>
            </a:pPr>
            <a:endParaRPr lang="en-US" sz="1800" i="1"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32</a:t>
            </a:fld>
            <a:endParaRPr kumimoji="1" lang="ja-JP" altLang="en-US"/>
          </a:p>
        </p:txBody>
      </p:sp>
    </p:spTree>
    <p:extLst>
      <p:ext uri="{BB962C8B-B14F-4D97-AF65-F5344CB8AC3E}">
        <p14:creationId xmlns:p14="http://schemas.microsoft.com/office/powerpoint/2010/main" val="3041814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i="1" dirty="0" smtClean="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33</a:t>
            </a:fld>
            <a:endParaRPr kumimoji="1" lang="ja-JP" altLang="en-US"/>
          </a:p>
        </p:txBody>
      </p:sp>
    </p:spTree>
    <p:extLst>
      <p:ext uri="{BB962C8B-B14F-4D97-AF65-F5344CB8AC3E}">
        <p14:creationId xmlns:p14="http://schemas.microsoft.com/office/powerpoint/2010/main" val="21856696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i="1" dirty="0" smtClean="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34</a:t>
            </a:fld>
            <a:endParaRPr kumimoji="1" lang="ja-JP" altLang="en-US"/>
          </a:p>
        </p:txBody>
      </p:sp>
    </p:spTree>
    <p:extLst>
      <p:ext uri="{BB962C8B-B14F-4D97-AF65-F5344CB8AC3E}">
        <p14:creationId xmlns:p14="http://schemas.microsoft.com/office/powerpoint/2010/main" val="11252482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sz="18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35</a:t>
            </a:fld>
            <a:endParaRPr kumimoji="1" lang="ja-JP" altLang="en-US"/>
          </a:p>
        </p:txBody>
      </p:sp>
    </p:spTree>
    <p:extLst>
      <p:ext uri="{BB962C8B-B14F-4D97-AF65-F5344CB8AC3E}">
        <p14:creationId xmlns:p14="http://schemas.microsoft.com/office/powerpoint/2010/main" val="34376142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800" dirty="0" smtClean="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36</a:t>
            </a:fld>
            <a:endParaRPr kumimoji="1" lang="ja-JP" altLang="en-US"/>
          </a:p>
        </p:txBody>
      </p:sp>
    </p:spTree>
    <p:extLst>
      <p:ext uri="{BB962C8B-B14F-4D97-AF65-F5344CB8AC3E}">
        <p14:creationId xmlns:p14="http://schemas.microsoft.com/office/powerpoint/2010/main" val="18760946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37</a:t>
            </a:fld>
            <a:endParaRPr kumimoji="1" lang="ja-JP" altLang="en-US"/>
          </a:p>
        </p:txBody>
      </p:sp>
    </p:spTree>
    <p:extLst>
      <p:ext uri="{BB962C8B-B14F-4D97-AF65-F5344CB8AC3E}">
        <p14:creationId xmlns:p14="http://schemas.microsoft.com/office/powerpoint/2010/main" val="20933400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sz="1800" kern="1200" dirty="0" smtClean="0">
                <a:solidFill>
                  <a:schemeClr val="tx1"/>
                </a:solidFill>
                <a:effectLst/>
                <a:latin typeface="+mn-lt"/>
                <a:ea typeface="+mn-ea"/>
                <a:cs typeface="+mn-cs"/>
              </a:rPr>
              <a:t>RCW 90.94.030 adds to the management regime for new homes using domestic permit-exempt well withdrawals in this WRIA and elsewhere. For example, local  governments must, among other responsibilities relating to new permit-exempt domestic wells, collect a $500 fee for each building permit and record withdrawal restrictions on the title of the affected properties. Additionally, this law restricts new permit-exempt domestic withdrawals in this WRIA to a maximum annual average of up to 950 gallons per days per connection, subject to the five thousand gallons per day and ½-acre outdoor irrigation of non-commercial lawn/garden limits established in RCW 90.44.050. Ecology has published its interpretation and implementation of RCW 19.27.097 and RCW 90.94 in Water Resources POL 2094.</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38</a:t>
            </a:fld>
            <a:endParaRPr kumimoji="1" lang="ja-JP" altLang="en-US"/>
          </a:p>
        </p:txBody>
      </p:sp>
    </p:spTree>
    <p:extLst>
      <p:ext uri="{BB962C8B-B14F-4D97-AF65-F5344CB8AC3E}">
        <p14:creationId xmlns:p14="http://schemas.microsoft.com/office/powerpoint/2010/main" val="16119359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After conducting a thorough scientific literature review, Ecology has determined that NEB is not a technical term that has been defined in the natural sciences. Instead, it is a creation of the Washington State Legislature. Therefore, Ecology has prepared this guidance for interpretation and application of this term. This guidance provides supplemental information, beyond that provided expressly in the law, for those groups engaged in the watershed planning work required by RCW 90.94.020 and RCW 90.94.030. </a:t>
            </a:r>
            <a:endParaRPr kumimoji="1" lang="en-US" sz="18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39</a:t>
            </a:fld>
            <a:endParaRPr kumimoji="1" lang="ja-JP" altLang="en-US"/>
          </a:p>
        </p:txBody>
      </p:sp>
    </p:spTree>
    <p:extLst>
      <p:ext uri="{BB962C8B-B14F-4D97-AF65-F5344CB8AC3E}">
        <p14:creationId xmlns:p14="http://schemas.microsoft.com/office/powerpoint/2010/main" val="14871834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sz="1800" b="1" u="sng" kern="1200" dirty="0" smtClean="0">
                <a:solidFill>
                  <a:schemeClr val="tx1"/>
                </a:solidFill>
                <a:effectLst/>
                <a:latin typeface="+mn-lt"/>
                <a:ea typeface="+mn-ea"/>
                <a:cs typeface="+mn-cs"/>
              </a:rPr>
              <a:t>EDIT PER WRIA so</a:t>
            </a:r>
            <a:r>
              <a:rPr kumimoji="1" lang="en-US" sz="1800" b="1" u="sng" kern="1200" baseline="0" dirty="0" smtClean="0">
                <a:solidFill>
                  <a:schemeClr val="tx1"/>
                </a:solidFill>
                <a:effectLst/>
                <a:latin typeface="+mn-lt"/>
                <a:ea typeface="+mn-ea"/>
                <a:cs typeface="+mn-cs"/>
              </a:rPr>
              <a:t> there is a screenshot of the brochure and a link</a:t>
            </a:r>
            <a:endParaRPr kumimoji="1" lang="en-US" sz="1800" b="1" u="sng"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40</a:t>
            </a:fld>
            <a:endParaRPr kumimoji="1" lang="ja-JP" altLang="en-US"/>
          </a:p>
        </p:txBody>
      </p:sp>
    </p:spTree>
    <p:extLst>
      <p:ext uri="{BB962C8B-B14F-4D97-AF65-F5344CB8AC3E}">
        <p14:creationId xmlns:p14="http://schemas.microsoft.com/office/powerpoint/2010/main" val="7857125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41</a:t>
            </a:fld>
            <a:endParaRPr kumimoji="1" lang="ja-JP" altLang="en-US"/>
          </a:p>
        </p:txBody>
      </p:sp>
    </p:spTree>
    <p:extLst>
      <p:ext uri="{BB962C8B-B14F-4D97-AF65-F5344CB8AC3E}">
        <p14:creationId xmlns:p14="http://schemas.microsoft.com/office/powerpoint/2010/main" val="356278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latin typeface="Arial" panose="020B0604020202020204" pitchFamily="34" charset="0"/>
                <a:cs typeface="Arial" panose="020B0604020202020204" pitchFamily="34" charset="0"/>
              </a:rPr>
              <a:t>Long Presentation Outline</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a:t>
            </a:fld>
            <a:endParaRPr kumimoji="1" lang="ja-JP" altLang="en-US"/>
          </a:p>
        </p:txBody>
      </p:sp>
    </p:spTree>
    <p:extLst>
      <p:ext uri="{BB962C8B-B14F-4D97-AF65-F5344CB8AC3E}">
        <p14:creationId xmlns:p14="http://schemas.microsoft.com/office/powerpoint/2010/main" val="2648575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Certain "small withdrawals" of groundwater are exempt from the permitting process. These uses are commonly referred to as "permit exempt."</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Permit-exempt groundwater wells often provide water where a community supply is not available, serving single homes, small developments, irrigation of small lawns and gardens. </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90.94 RCW applies to</a:t>
            </a:r>
            <a:r>
              <a:rPr kumimoji="1" lang="en-US" sz="1100" kern="1200" baseline="0" dirty="0" smtClean="0">
                <a:solidFill>
                  <a:schemeClr val="tx1"/>
                </a:solidFill>
                <a:effectLst/>
                <a:latin typeface="Arial" panose="020B0604020202020204" pitchFamily="34" charset="0"/>
                <a:ea typeface="+mn-ea"/>
                <a:cs typeface="Arial" panose="020B0604020202020204" pitchFamily="34" charset="0"/>
              </a:rPr>
              <a:t> domestic and non-commercial lawn or garden irrigation uses.</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90.94 RCW restricts new permit-exempt domestic withdrawals in this WRIA to a maximum annual average of 950 gallons per days per connection, subject to the 5000 gallons per day and ½-acre outdoor irrigation of non-commercial lawn/garden limits established in RCW 90.44.050. </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baseline="0" dirty="0" smtClean="0">
                <a:solidFill>
                  <a:schemeClr val="tx1"/>
                </a:solidFill>
                <a:effectLst/>
                <a:latin typeface="Arial" panose="020B0604020202020204" pitchFamily="34" charset="0"/>
                <a:ea typeface="+mn-ea"/>
                <a:cs typeface="Arial" panose="020B0604020202020204" pitchFamily="34" charset="0"/>
              </a:rPr>
              <a:t>[</a:t>
            </a:r>
            <a:r>
              <a:rPr kumimoji="1" lang="en-US" sz="1100" i="1" kern="1200" baseline="0" dirty="0" smtClean="0">
                <a:solidFill>
                  <a:srgbClr val="FF0000"/>
                </a:solidFill>
                <a:effectLst/>
                <a:latin typeface="Arial" panose="020B0604020202020204" pitchFamily="34" charset="0"/>
                <a:ea typeface="+mn-ea"/>
                <a:cs typeface="Arial" panose="020B0604020202020204" pitchFamily="34" charset="0"/>
              </a:rPr>
              <a:t>add any additional talking points relevant to your work in the watershed, such is how your entity works with PE wells, where they are located historically, etc</a:t>
            </a:r>
            <a:r>
              <a:rPr kumimoji="1" lang="en-US" sz="1100" kern="1200" baseline="0" dirty="0" smtClean="0">
                <a:solidFill>
                  <a:schemeClr val="tx1"/>
                </a:solidFill>
                <a:effectLst/>
                <a:latin typeface="Arial" panose="020B0604020202020204" pitchFamily="34" charset="0"/>
                <a:ea typeface="+mn-ea"/>
                <a:cs typeface="Arial" panose="020B0604020202020204" pitchFamily="34" charset="0"/>
              </a:rPr>
              <a:t>]</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5</a:t>
            </a:fld>
            <a:endParaRPr kumimoji="1" lang="ja-JP" altLang="en-US"/>
          </a:p>
        </p:txBody>
      </p:sp>
    </p:spTree>
    <p:extLst>
      <p:ext uri="{BB962C8B-B14F-4D97-AF65-F5344CB8AC3E}">
        <p14:creationId xmlns:p14="http://schemas.microsoft.com/office/powerpoint/2010/main" val="4088988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Source: </a:t>
            </a:r>
            <a:r>
              <a:rPr kumimoji="1" lang="en-US" sz="1100" dirty="0" smtClean="0">
                <a:latin typeface="Arial" panose="020B0604020202020204" pitchFamily="34" charset="0"/>
                <a:cs typeface="Arial" panose="020B0604020202020204" pitchFamily="34" charset="0"/>
              </a:rPr>
              <a:t>NEB Guidance Page 5</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smtClean="0">
                <a:latin typeface="Arial" panose="020B0604020202020204" pitchFamily="34" charset="0"/>
                <a:cs typeface="Arial" panose="020B0604020202020204" pitchFamily="34" charset="0"/>
              </a:rPr>
              <a:t>For indoor water use most houses with domestic wells are connected to septic systems, so it is reasonable to assume that only about 10% is lost from groundwater system. </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smtClean="0">
                <a:latin typeface="Arial" panose="020B0604020202020204" pitchFamily="34" charset="0"/>
                <a:cs typeface="Arial" panose="020B0604020202020204" pitchFamily="34" charset="0"/>
              </a:rPr>
              <a:t>For outdoor water use a good assumption is that about 80% is lost, mainly due to evapotranspiration.</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smtClean="0">
              <a:latin typeface="Arial" panose="020B0604020202020204" pitchFamily="34" charset="0"/>
              <a:cs typeface="Arial" panose="020B0604020202020204" pitchFamily="34" charset="0"/>
            </a:endParaRPr>
          </a:p>
          <a:p>
            <a:endParaRPr lang="en-US" sz="1100" dirty="0" smtClean="0">
              <a:latin typeface="Arial" panose="020B0604020202020204" pitchFamily="34" charset="0"/>
              <a:cs typeface="Arial" panose="020B0604020202020204" pitchFamily="34" charset="0"/>
            </a:endParaRP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6</a:t>
            </a:fld>
            <a:endParaRPr kumimoji="1" lang="ja-JP" altLang="en-US"/>
          </a:p>
        </p:txBody>
      </p:sp>
    </p:spTree>
    <p:extLst>
      <p:ext uri="{BB962C8B-B14F-4D97-AF65-F5344CB8AC3E}">
        <p14:creationId xmlns:p14="http://schemas.microsoft.com/office/powerpoint/2010/main" val="558617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Most groundwater in Washington is hydraulically connected to nearby lakes and streams. In fact, during much of the year, groundwater discharge may make up most of the water in a stream. https://ecology.wa.gov/Water-Shorelines/Water-supply/Protecting-stream-flows </a:t>
            </a:r>
          </a:p>
          <a:p>
            <a:pPr marL="285750" lvl="0" indent="-285750">
              <a:buFont typeface="Arial" panose="020B0604020202020204" pitchFamily="34" charset="0"/>
              <a:buChar char="•"/>
            </a:pP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7</a:t>
            </a:fld>
            <a:endParaRPr kumimoji="1" lang="ja-JP" altLang="en-US"/>
          </a:p>
        </p:txBody>
      </p:sp>
    </p:spTree>
    <p:extLst>
      <p:ext uri="{BB962C8B-B14F-4D97-AF65-F5344CB8AC3E}">
        <p14:creationId xmlns:p14="http://schemas.microsoft.com/office/powerpoint/2010/main" val="3749323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When groundwater is pumped and water is put to use, this often leads to a decrease in streamflow. Many factors influence where and how much a groundwater use may affect a stream, such as the nature of the aquifer, the distance between the well and the stream, the well depth, and the type of water use (for example, lawn watering consumes much more water than in-house use that discharges to a septic system). However, at least some portion of the well water used in a home typically has a negative impact on nearby streams. https://ecology.wa.gov/Water-Shorelines/Water-supply/Protecting-stream-flows</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8</a:t>
            </a:fld>
            <a:endParaRPr kumimoji="1" lang="ja-JP" altLang="en-US"/>
          </a:p>
        </p:txBody>
      </p:sp>
    </p:spTree>
    <p:extLst>
      <p:ext uri="{BB962C8B-B14F-4D97-AF65-F5344CB8AC3E}">
        <p14:creationId xmlns:p14="http://schemas.microsoft.com/office/powerpoint/2010/main" val="1963389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The law, and consequently this watershed plan, is concerned with the identification of projects and actions intended to offset the anticipated impacts from new permit-exempt domestic groundwater withdrawals over the next 20 years and provide a net ecological benefit. In order to aid</a:t>
            </a:r>
            <a:r>
              <a:rPr kumimoji="1" lang="en-US" sz="1100" kern="1200" baseline="0" dirty="0" smtClean="0">
                <a:solidFill>
                  <a:schemeClr val="tx1"/>
                </a:solidFill>
                <a:effectLst/>
                <a:latin typeface="Arial" panose="020B0604020202020204" pitchFamily="34" charset="0"/>
                <a:ea typeface="+mn-ea"/>
                <a:cs typeface="Arial" panose="020B0604020202020204" pitchFamily="34" charset="0"/>
              </a:rPr>
              <a:t> in project implementation, the law also authorized $300 million in capital funds over the next 15 years. </a:t>
            </a: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The local watershed</a:t>
            </a:r>
            <a:r>
              <a:rPr kumimoji="1" lang="en-US" sz="1100" kern="1200" baseline="0" dirty="0" smtClean="0">
                <a:solidFill>
                  <a:schemeClr val="tx1"/>
                </a:solidFill>
                <a:effectLst/>
                <a:latin typeface="Arial" panose="020B0604020202020204" pitchFamily="34" charset="0"/>
                <a:ea typeface="+mn-ea"/>
                <a:cs typeface="Arial" panose="020B0604020202020204" pitchFamily="34" charset="0"/>
              </a:rPr>
              <a:t> planning effort began with the committee’s formation in each watershed called out in the law.  There are 15 watersheds across the state undergoing planning efforts under this law; there are 7 other watersheds that are developing watershed restoration and enhancement plans like ours.</a:t>
            </a: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9</a:t>
            </a:fld>
            <a:endParaRPr kumimoji="1" lang="ja-JP" altLang="en-US"/>
          </a:p>
        </p:txBody>
      </p:sp>
    </p:spTree>
    <p:extLst>
      <p:ext uri="{BB962C8B-B14F-4D97-AF65-F5344CB8AC3E}">
        <p14:creationId xmlns:p14="http://schemas.microsoft.com/office/powerpoint/2010/main" val="2186562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581" y="1683285"/>
            <a:ext cx="11657251" cy="3580847"/>
          </a:xfrm>
        </p:spPr>
        <p:txBody>
          <a:bodyPr anchor="b">
            <a:normAutofit/>
          </a:bodyPr>
          <a:lstStyle>
            <a:lvl1pPr algn="ct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1714302" y="5402223"/>
            <a:ext cx="10285810" cy="2483260"/>
          </a:xfrm>
        </p:spPr>
        <p:txBody>
          <a:bodyPr/>
          <a:lstStyle>
            <a:lvl1pPr marL="0" indent="0" algn="ctr">
              <a:buNone/>
              <a:defRPr sz="3600"/>
            </a:lvl1pPr>
            <a:lvl2pPr marL="685709" indent="0" algn="ctr">
              <a:buNone/>
              <a:defRPr sz="3000"/>
            </a:lvl2pPr>
            <a:lvl3pPr marL="1371417" indent="0" algn="ctr">
              <a:buNone/>
              <a:defRPr sz="2700"/>
            </a:lvl3pPr>
            <a:lvl4pPr marL="2057126" indent="0" algn="ctr">
              <a:buNone/>
              <a:defRPr sz="2400"/>
            </a:lvl4pPr>
            <a:lvl5pPr marL="2742834" indent="0" algn="ctr">
              <a:buNone/>
              <a:defRPr sz="2400"/>
            </a:lvl5pPr>
            <a:lvl6pPr marL="3428543" indent="0" algn="ctr">
              <a:buNone/>
              <a:defRPr sz="2400"/>
            </a:lvl6pPr>
            <a:lvl7pPr marL="4114251" indent="0" algn="ctr">
              <a:buNone/>
              <a:defRPr sz="2400"/>
            </a:lvl7pPr>
            <a:lvl8pPr marL="4799960" indent="0" algn="ctr">
              <a:buNone/>
              <a:defRPr sz="2400"/>
            </a:lvl8pPr>
            <a:lvl9pPr marL="5485668" indent="0" algn="ctr">
              <a:buNone/>
              <a:defRPr sz="24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045868536"/>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2 columns">
    <p:spTree>
      <p:nvGrpSpPr>
        <p:cNvPr id="1" name=""/>
        <p:cNvGrpSpPr/>
        <p:nvPr/>
      </p:nvGrpSpPr>
      <p:grpSpPr>
        <a:xfrm>
          <a:off x="0" y="0"/>
          <a:ext cx="0" cy="0"/>
          <a:chOff x="0" y="0"/>
          <a:chExt cx="0" cy="0"/>
        </a:xfrm>
      </p:grpSpPr>
      <p:sp>
        <p:nvSpPr>
          <p:cNvPr id="5" name="Rectangle 4"/>
          <p:cNvSpPr/>
          <p:nvPr userDrawn="1"/>
        </p:nvSpPr>
        <p:spPr>
          <a:xfrm>
            <a:off x="3" y="-1192"/>
            <a:ext cx="6857207"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6" name="Title 1"/>
          <p:cNvSpPr>
            <a:spLocks noGrp="1"/>
          </p:cNvSpPr>
          <p:nvPr>
            <p:ph type="title" hasCustomPrompt="1"/>
          </p:nvPr>
        </p:nvSpPr>
        <p:spPr>
          <a:xfrm>
            <a:off x="1052784" y="2086664"/>
            <a:ext cx="4574483" cy="6110513"/>
          </a:xfrm>
        </p:spPr>
        <p:txBody>
          <a:bodyPr anchor="ctr"/>
          <a:lstStyle>
            <a:lvl1pPr algn="l">
              <a:defRPr sz="5400">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8080178" y="2944859"/>
            <a:ext cx="4686589" cy="2107520"/>
          </a:xfrm>
        </p:spPr>
        <p:txBody>
          <a:bodyPr numCol="1" spcCol="540000" anchor="t">
            <a:normAutofit/>
          </a:bodyPr>
          <a:lstStyle>
            <a:lvl1pPr marL="257162" indent="-257162" algn="just">
              <a:spcBef>
                <a:spcPts val="0"/>
              </a:spcBef>
              <a:buFont typeface="Wingdings" panose="05000000000000000000" pitchFamily="2" charset="2"/>
              <a:buChar char="§"/>
              <a:defRPr sz="2800">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8080179" y="2180138"/>
            <a:ext cx="4686588" cy="595666"/>
          </a:xfrm>
        </p:spPr>
        <p:txBody>
          <a:bodyPr anchor="b">
            <a:noAutofit/>
          </a:bodyPr>
          <a:lstStyle>
            <a:lvl1pPr marL="0" indent="0" algn="l">
              <a:lnSpc>
                <a:spcPct val="100000"/>
              </a:lnSpc>
              <a:spcBef>
                <a:spcPts val="0"/>
              </a:spcBef>
              <a:buFontTx/>
              <a:buNone/>
              <a:defRPr sz="3600">
                <a:solidFill>
                  <a:srgbClr val="44688F"/>
                </a:solidFill>
                <a:latin typeface="Franklin Gothic Medium" panose="020B0603020102020204" pitchFamily="34"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6" hasCustomPrompt="1"/>
          </p:nvPr>
        </p:nvSpPr>
        <p:spPr>
          <a:xfrm>
            <a:off x="8080178" y="6000116"/>
            <a:ext cx="4686589" cy="2107520"/>
          </a:xfrm>
        </p:spPr>
        <p:txBody>
          <a:bodyPr numCol="1" spcCol="540000" anchor="t">
            <a:normAutofit/>
          </a:bodyPr>
          <a:lstStyle>
            <a:lvl1pPr marL="257162" indent="-257162" algn="just">
              <a:spcBef>
                <a:spcPts val="0"/>
              </a:spcBef>
              <a:buFont typeface="Wingdings" panose="05000000000000000000" pitchFamily="2" charset="2"/>
              <a:buChar char="§"/>
              <a:defRPr sz="2800">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7" hasCustomPrompt="1"/>
          </p:nvPr>
        </p:nvSpPr>
        <p:spPr>
          <a:xfrm>
            <a:off x="8080179" y="5235395"/>
            <a:ext cx="4686588" cy="595666"/>
          </a:xfrm>
        </p:spPr>
        <p:txBody>
          <a:bodyPr anchor="b">
            <a:noAutofit/>
          </a:bodyPr>
          <a:lstStyle>
            <a:lvl1pPr marL="0" indent="0" algn="l">
              <a:lnSpc>
                <a:spcPct val="100000"/>
              </a:lnSpc>
              <a:spcBef>
                <a:spcPts val="0"/>
              </a:spcBef>
              <a:buFontTx/>
              <a:buNone/>
              <a:defRPr sz="3600">
                <a:solidFill>
                  <a:srgbClr val="44688F"/>
                </a:solidFill>
                <a:latin typeface="Franklin Gothic Medium" panose="020B0603020102020204" pitchFamily="34"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12" name="Rectangle 11"/>
          <p:cNvSpPr/>
          <p:nvPr userDrawn="1"/>
        </p:nvSpPr>
        <p:spPr>
          <a:xfrm rot="5400000">
            <a:off x="1742219" y="5108388"/>
            <a:ext cx="10286206" cy="6704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13" name="Slide Number Placeholder 2"/>
          <p:cNvSpPr txBox="1">
            <a:spLocks/>
          </p:cNvSpPr>
          <p:nvPr userDrawn="1"/>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spTree>
    <p:extLst>
      <p:ext uri="{BB962C8B-B14F-4D97-AF65-F5344CB8AC3E}">
        <p14:creationId xmlns:p14="http://schemas.microsoft.com/office/powerpoint/2010/main" val="3083470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rofile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044422" y="8"/>
            <a:ext cx="4292897" cy="10285413"/>
          </a:xfrm>
          <a:solidFill>
            <a:schemeClr val="tx1">
              <a:lumMod val="20000"/>
              <a:lumOff val="8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6857207" y="2292005"/>
            <a:ext cx="5804816" cy="1141412"/>
          </a:xfrm>
        </p:spPr>
        <p:txBody>
          <a:bodyPr anchor="b"/>
          <a:lstStyle>
            <a:lvl1pPr algn="l">
              <a:defRPr>
                <a:solidFill>
                  <a:schemeClr val="bg1"/>
                </a:solidFill>
              </a:defRPr>
            </a:lvl1pPr>
          </a:lstStyle>
          <a:p>
            <a:r>
              <a:rPr kumimoji="1" lang="en-US" altLang="ja-JP" dirty="0"/>
              <a:t>Slide title goes here</a:t>
            </a:r>
            <a:endParaRPr kumimoji="1" lang="ja-JP" altLang="en-US" dirty="0"/>
          </a:p>
        </p:txBody>
      </p:sp>
      <p:sp>
        <p:nvSpPr>
          <p:cNvPr id="8" name="Text Placeholder 5"/>
          <p:cNvSpPr>
            <a:spLocks noGrp="1"/>
          </p:cNvSpPr>
          <p:nvPr>
            <p:ph type="body" sz="quarter" idx="12" hasCustomPrompt="1"/>
          </p:nvPr>
        </p:nvSpPr>
        <p:spPr>
          <a:xfrm>
            <a:off x="6857208" y="4435587"/>
            <a:ext cx="5415801" cy="2496721"/>
          </a:xfrm>
        </p:spPr>
        <p:txBody>
          <a:bodyPr anchor="t"/>
          <a:lstStyle>
            <a:lvl1pPr marL="0" indent="0" algn="just">
              <a:spcBef>
                <a:spcPts val="0"/>
              </a:spcBef>
              <a:buFontTx/>
              <a:buNone/>
              <a:defRPr>
                <a:solidFill>
                  <a:schemeClr val="bg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6857207" y="3311957"/>
            <a:ext cx="5804816" cy="701273"/>
          </a:xfrm>
        </p:spPr>
        <p:txBody>
          <a:bodyPr anchor="t">
            <a:normAutofit/>
          </a:bodyPr>
          <a:lstStyle>
            <a:lvl1pPr marL="0" indent="0" algn="just">
              <a:lnSpc>
                <a:spcPct val="130000"/>
              </a:lnSpc>
              <a:spcBef>
                <a:spcPts val="0"/>
              </a:spcBef>
              <a:buFontTx/>
              <a:buNone/>
              <a:defRPr sz="2100">
                <a:solidFill>
                  <a:schemeClr val="bg2"/>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cxnSp>
        <p:nvCxnSpPr>
          <p:cNvPr id="10" name="Straight Connector 9"/>
          <p:cNvCxnSpPr/>
          <p:nvPr userDrawn="1"/>
        </p:nvCxnSpPr>
        <p:spPr>
          <a:xfrm flipV="1">
            <a:off x="6918161" y="4163666"/>
            <a:ext cx="6796253" cy="3856"/>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5" hasCustomPrompt="1"/>
          </p:nvPr>
        </p:nvSpPr>
        <p:spPr>
          <a:xfrm>
            <a:off x="6857208" y="7086608"/>
            <a:ext cx="5415801" cy="1800225"/>
          </a:xfrm>
        </p:spPr>
        <p:txBody>
          <a:bodyPr anchor="b">
            <a:normAutofit/>
          </a:bodyPr>
          <a:lstStyle>
            <a:lvl1pPr marL="214303" indent="-214303" algn="just">
              <a:spcBef>
                <a:spcPts val="0"/>
              </a:spcBef>
              <a:buFont typeface="Wingdings" panose="05000000000000000000" pitchFamily="2" charset="2"/>
              <a:buChar char="l"/>
              <a:defRPr sz="1050">
                <a:solidFill>
                  <a:schemeClr val="bg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11"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spTree>
    <p:extLst>
      <p:ext uri="{BB962C8B-B14F-4D97-AF65-F5344CB8AC3E}">
        <p14:creationId xmlns:p14="http://schemas.microsoft.com/office/powerpoint/2010/main" val="1566712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1052391" y="3633543"/>
            <a:ext cx="3393567" cy="3018343"/>
          </a:xfrm>
        </p:spPr>
        <p:txBody>
          <a:bodyPr anchor="ctr">
            <a:noAutofit/>
          </a:bodyPr>
          <a:lstStyle>
            <a:lvl1pPr algn="l">
              <a:defRPr sz="5400"/>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Rectangle 15"/>
          <p:cNvSpPr/>
          <p:nvPr userDrawn="1"/>
        </p:nvSpPr>
        <p:spPr>
          <a:xfrm>
            <a:off x="8773310" y="-1588"/>
            <a:ext cx="3888713"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17" name="Picture Placeholder 6"/>
          <p:cNvSpPr>
            <a:spLocks noGrp="1"/>
          </p:cNvSpPr>
          <p:nvPr>
            <p:ph type="pic" sz="quarter" idx="13"/>
          </p:nvPr>
        </p:nvSpPr>
        <p:spPr>
          <a:xfrm>
            <a:off x="4885759" y="0"/>
            <a:ext cx="3887550" cy="5141914"/>
          </a:xfrm>
          <a:solidFill>
            <a:srgbClr val="44688F">
              <a:alpha val="20000"/>
            </a:srgb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8" name="Picture Placeholder 6"/>
          <p:cNvSpPr>
            <a:spLocks noGrp="1"/>
          </p:cNvSpPr>
          <p:nvPr>
            <p:ph type="pic" sz="quarter" idx="14"/>
          </p:nvPr>
        </p:nvSpPr>
        <p:spPr>
          <a:xfrm>
            <a:off x="8774472" y="5141515"/>
            <a:ext cx="3887550" cy="5141914"/>
          </a:xfrm>
          <a:solidFill>
            <a:srgbClr val="44688F">
              <a:alpha val="20000"/>
            </a:srgb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Rectangle 18"/>
          <p:cNvSpPr/>
          <p:nvPr userDrawn="1"/>
        </p:nvSpPr>
        <p:spPr>
          <a:xfrm>
            <a:off x="4885760" y="5141920"/>
            <a:ext cx="3888713"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22" name="Text Placeholder 5"/>
          <p:cNvSpPr>
            <a:spLocks noGrp="1"/>
          </p:cNvSpPr>
          <p:nvPr>
            <p:ph type="body" sz="quarter" idx="12" hasCustomPrompt="1"/>
          </p:nvPr>
        </p:nvSpPr>
        <p:spPr>
          <a:xfrm>
            <a:off x="9371519" y="1973417"/>
            <a:ext cx="2749915" cy="2007738"/>
          </a:xfrm>
        </p:spPr>
        <p:txBody>
          <a:bodyPr anchor="t"/>
          <a:lstStyle>
            <a:lvl1pPr marL="0" indent="0" algn="l">
              <a:spcBef>
                <a:spcPts val="0"/>
              </a:spcBef>
              <a:buFontTx/>
              <a:buNone/>
              <a:defRPr>
                <a:solidFill>
                  <a:schemeClr val="bg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15" hasCustomPrompt="1"/>
          </p:nvPr>
        </p:nvSpPr>
        <p:spPr>
          <a:xfrm>
            <a:off x="9371519" y="1314188"/>
            <a:ext cx="2749915" cy="586241"/>
          </a:xfrm>
        </p:spPr>
        <p:txBody>
          <a:bodyPr anchor="b">
            <a:normAutofit/>
          </a:bodyPr>
          <a:lstStyle>
            <a:lvl1pPr marL="0" indent="0" algn="l">
              <a:lnSpc>
                <a:spcPct val="100000"/>
              </a:lnSpc>
              <a:spcBef>
                <a:spcPts val="0"/>
              </a:spcBef>
              <a:buFontTx/>
              <a:buNone/>
              <a:defRPr sz="2100">
                <a:solidFill>
                  <a:schemeClr val="bg1"/>
                </a:solidFill>
                <a:latin typeface="Roboto" panose="02000000000000000000" pitchFamily="2"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Caption goes here</a:t>
            </a:r>
            <a:endParaRPr kumimoji="1" lang="ja-JP" altLang="en-US" dirty="0"/>
          </a:p>
        </p:txBody>
      </p:sp>
      <p:sp>
        <p:nvSpPr>
          <p:cNvPr id="26" name="Text Placeholder 5"/>
          <p:cNvSpPr>
            <a:spLocks noGrp="1"/>
          </p:cNvSpPr>
          <p:nvPr>
            <p:ph type="body" sz="quarter" idx="16" hasCustomPrompt="1"/>
          </p:nvPr>
        </p:nvSpPr>
        <p:spPr>
          <a:xfrm>
            <a:off x="5476261" y="7014529"/>
            <a:ext cx="2749915" cy="2007738"/>
          </a:xfrm>
        </p:spPr>
        <p:txBody>
          <a:bodyPr anchor="t"/>
          <a:lstStyle>
            <a:lvl1pPr marL="0" indent="0" algn="r">
              <a:spcBef>
                <a:spcPts val="0"/>
              </a:spcBef>
              <a:buFontTx/>
              <a:buNone/>
              <a:defRPr>
                <a:solidFill>
                  <a:schemeClr val="bg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17" hasCustomPrompt="1"/>
          </p:nvPr>
        </p:nvSpPr>
        <p:spPr>
          <a:xfrm>
            <a:off x="5476261" y="6355300"/>
            <a:ext cx="2749915" cy="586241"/>
          </a:xfrm>
        </p:spPr>
        <p:txBody>
          <a:bodyPr anchor="b">
            <a:normAutofit/>
          </a:bodyPr>
          <a:lstStyle>
            <a:lvl1pPr marL="0" indent="0" algn="r">
              <a:lnSpc>
                <a:spcPct val="100000"/>
              </a:lnSpc>
              <a:spcBef>
                <a:spcPts val="0"/>
              </a:spcBef>
              <a:buFontTx/>
              <a:buNone/>
              <a:defRPr sz="2100">
                <a:solidFill>
                  <a:schemeClr val="bg1"/>
                </a:solidFill>
                <a:latin typeface="Roboto" panose="02000000000000000000" pitchFamily="2"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Caption goes here</a:t>
            </a:r>
            <a:endParaRPr kumimoji="1" lang="ja-JP" altLang="en-US" dirty="0"/>
          </a:p>
        </p:txBody>
      </p:sp>
      <p:sp>
        <p:nvSpPr>
          <p:cNvPr id="11"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3561427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4 images and tex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857208" y="-1"/>
            <a:ext cx="2861669" cy="4133851"/>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5"/>
          </p:nvPr>
        </p:nvSpPr>
        <p:spPr>
          <a:xfrm>
            <a:off x="6857206" y="4232332"/>
            <a:ext cx="2861669" cy="6053089"/>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16"/>
          </p:nvPr>
        </p:nvSpPr>
        <p:spPr>
          <a:xfrm>
            <a:off x="9800353" y="8"/>
            <a:ext cx="2861669" cy="6053089"/>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17"/>
          </p:nvPr>
        </p:nvSpPr>
        <p:spPr>
          <a:xfrm>
            <a:off x="9800353" y="6151570"/>
            <a:ext cx="2861669" cy="4133851"/>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Title 1"/>
          <p:cNvSpPr>
            <a:spLocks noGrp="1"/>
          </p:cNvSpPr>
          <p:nvPr>
            <p:ph type="title" hasCustomPrompt="1"/>
          </p:nvPr>
        </p:nvSpPr>
        <p:spPr>
          <a:xfrm>
            <a:off x="1052394" y="1398589"/>
            <a:ext cx="4767391" cy="3648420"/>
          </a:xfrm>
        </p:spPr>
        <p:txBody>
          <a:bodyPr anchor="b"/>
          <a:lstStyle>
            <a:lvl1pPr algn="l">
              <a:defRPr sz="5400">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Text Placeholder 5"/>
          <p:cNvSpPr>
            <a:spLocks noGrp="1"/>
          </p:cNvSpPr>
          <p:nvPr>
            <p:ph type="body" sz="quarter" idx="12" hasCustomPrompt="1"/>
          </p:nvPr>
        </p:nvSpPr>
        <p:spPr>
          <a:xfrm>
            <a:off x="1066681" y="5360988"/>
            <a:ext cx="4767391" cy="3022600"/>
          </a:xfrm>
        </p:spPr>
        <p:txBody>
          <a:bodyPr anchor="t"/>
          <a:lstStyle>
            <a:lvl1pPr marL="342884" indent="-342884" algn="just">
              <a:spcBef>
                <a:spcPts val="0"/>
              </a:spcBef>
              <a:buFont typeface="Wingdings" panose="05000000000000000000" pitchFamily="2" charset="2"/>
              <a:buChar char="§"/>
              <a:defRPr>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9" name="Slide Number Placeholder 2"/>
          <p:cNvSpPr txBox="1">
            <a:spLocks/>
          </p:cNvSpPr>
          <p:nvPr userDrawn="1"/>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3943168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5x2">
    <p:spTree>
      <p:nvGrpSpPr>
        <p:cNvPr id="1" name=""/>
        <p:cNvGrpSpPr/>
        <p:nvPr/>
      </p:nvGrpSpPr>
      <p:grpSpPr>
        <a:xfrm>
          <a:off x="0" y="0"/>
          <a:ext cx="0" cy="0"/>
          <a:chOff x="0" y="0"/>
          <a:chExt cx="0" cy="0"/>
        </a:xfrm>
      </p:grpSpPr>
      <p:sp>
        <p:nvSpPr>
          <p:cNvPr id="5" name="Rectangle 4"/>
          <p:cNvSpPr/>
          <p:nvPr userDrawn="1"/>
        </p:nvSpPr>
        <p:spPr>
          <a:xfrm>
            <a:off x="6857206" y="3270250"/>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6" name="Rectangle 5"/>
          <p:cNvSpPr/>
          <p:nvPr userDrawn="1"/>
        </p:nvSpPr>
        <p:spPr>
          <a:xfrm>
            <a:off x="6857206" y="4201809"/>
            <a:ext cx="5804817"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7" name="Rectangle 6"/>
          <p:cNvSpPr/>
          <p:nvPr userDrawn="1"/>
        </p:nvSpPr>
        <p:spPr>
          <a:xfrm>
            <a:off x="6857206" y="5133368"/>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8" name="Rectangle 7"/>
          <p:cNvSpPr/>
          <p:nvPr userDrawn="1"/>
        </p:nvSpPr>
        <p:spPr>
          <a:xfrm>
            <a:off x="6857206" y="6064927"/>
            <a:ext cx="5804817"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9" name="Rectangle 8"/>
          <p:cNvSpPr/>
          <p:nvPr userDrawn="1"/>
        </p:nvSpPr>
        <p:spPr>
          <a:xfrm>
            <a:off x="6857206" y="6996486"/>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0" name="Rectangle 9"/>
          <p:cNvSpPr/>
          <p:nvPr userDrawn="1"/>
        </p:nvSpPr>
        <p:spPr>
          <a:xfrm>
            <a:off x="4885761" y="2338691"/>
            <a:ext cx="1971446" cy="936000"/>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1" name="Rectangle 10"/>
          <p:cNvSpPr/>
          <p:nvPr userDrawn="1"/>
        </p:nvSpPr>
        <p:spPr>
          <a:xfrm>
            <a:off x="6857207" y="2338691"/>
            <a:ext cx="5804816" cy="936000"/>
          </a:xfrm>
          <a:prstGeom prst="rect">
            <a:avLst/>
          </a:prstGeom>
          <a:solidFill>
            <a:srgbClr val="8DAA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2" name="Rectangle 11"/>
          <p:cNvSpPr/>
          <p:nvPr userDrawn="1"/>
        </p:nvSpPr>
        <p:spPr>
          <a:xfrm>
            <a:off x="4885761" y="3270250"/>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3" name="Rectangle 12"/>
          <p:cNvSpPr/>
          <p:nvPr userDrawn="1"/>
        </p:nvSpPr>
        <p:spPr>
          <a:xfrm>
            <a:off x="4885761" y="4201809"/>
            <a:ext cx="1971447"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4" name="Rectangle 13"/>
          <p:cNvSpPr/>
          <p:nvPr userDrawn="1"/>
        </p:nvSpPr>
        <p:spPr>
          <a:xfrm>
            <a:off x="4885761" y="5133368"/>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5" name="Rectangle 14"/>
          <p:cNvSpPr/>
          <p:nvPr userDrawn="1"/>
        </p:nvSpPr>
        <p:spPr>
          <a:xfrm>
            <a:off x="4885761" y="6064927"/>
            <a:ext cx="1971447"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6" name="Rectangle 15"/>
          <p:cNvSpPr/>
          <p:nvPr userDrawn="1"/>
        </p:nvSpPr>
        <p:spPr>
          <a:xfrm>
            <a:off x="4885761" y="6996486"/>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8" name="Text Placeholder 5"/>
          <p:cNvSpPr>
            <a:spLocks noGrp="1"/>
          </p:cNvSpPr>
          <p:nvPr>
            <p:ph type="body" sz="quarter" idx="22" hasCustomPrompt="1"/>
          </p:nvPr>
        </p:nvSpPr>
        <p:spPr>
          <a:xfrm>
            <a:off x="4993554" y="2521982"/>
            <a:ext cx="1755861" cy="569418"/>
          </a:xfrm>
        </p:spPr>
        <p:txBody>
          <a:bodyPr anchor="ctr">
            <a:normAutofit/>
          </a:bodyPr>
          <a:lstStyle>
            <a:lvl1pPr marL="0" indent="0" algn="ctr">
              <a:lnSpc>
                <a:spcPct val="100000"/>
              </a:lnSpc>
              <a:spcBef>
                <a:spcPts val="0"/>
              </a:spcBef>
              <a:buFontTx/>
              <a:buNone/>
              <a:defRPr sz="1800" i="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19" name="Text Placeholder 5"/>
          <p:cNvSpPr>
            <a:spLocks noGrp="1"/>
          </p:cNvSpPr>
          <p:nvPr>
            <p:ph type="body" sz="quarter" idx="23" hasCustomPrompt="1"/>
          </p:nvPr>
        </p:nvSpPr>
        <p:spPr>
          <a:xfrm>
            <a:off x="7067164" y="2519762"/>
            <a:ext cx="2631193" cy="569418"/>
          </a:xfrm>
        </p:spPr>
        <p:txBody>
          <a:bodyPr anchor="ctr">
            <a:normAutofit/>
          </a:bodyPr>
          <a:lstStyle>
            <a:lvl1pPr marL="0" indent="0" algn="ctr">
              <a:lnSpc>
                <a:spcPct val="100000"/>
              </a:lnSpc>
              <a:spcBef>
                <a:spcPts val="0"/>
              </a:spcBef>
              <a:buFontTx/>
              <a:buNone/>
              <a:defRPr sz="1800" i="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0" name="Text Placeholder 5"/>
          <p:cNvSpPr>
            <a:spLocks noGrp="1"/>
          </p:cNvSpPr>
          <p:nvPr>
            <p:ph type="body" sz="quarter" idx="24" hasCustomPrompt="1"/>
          </p:nvPr>
        </p:nvSpPr>
        <p:spPr>
          <a:xfrm>
            <a:off x="9820871" y="2519762"/>
            <a:ext cx="2631193" cy="569418"/>
          </a:xfrm>
        </p:spPr>
        <p:txBody>
          <a:bodyPr anchor="ctr">
            <a:normAutofit/>
          </a:bodyPr>
          <a:lstStyle>
            <a:lvl1pPr marL="0" indent="0" algn="ctr">
              <a:lnSpc>
                <a:spcPct val="100000"/>
              </a:lnSpc>
              <a:spcBef>
                <a:spcPts val="0"/>
              </a:spcBef>
              <a:buFontTx/>
              <a:buNone/>
              <a:defRPr sz="1800" i="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1" name="Text Placeholder 5"/>
          <p:cNvSpPr>
            <a:spLocks noGrp="1"/>
          </p:cNvSpPr>
          <p:nvPr>
            <p:ph type="body" sz="quarter" idx="25" hasCustomPrompt="1"/>
          </p:nvPr>
        </p:nvSpPr>
        <p:spPr>
          <a:xfrm>
            <a:off x="4993554" y="3453541"/>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2" name="Text Placeholder 5"/>
          <p:cNvSpPr>
            <a:spLocks noGrp="1"/>
          </p:cNvSpPr>
          <p:nvPr>
            <p:ph type="body" sz="quarter" idx="26" hasCustomPrompt="1"/>
          </p:nvPr>
        </p:nvSpPr>
        <p:spPr>
          <a:xfrm>
            <a:off x="4993554" y="4385100"/>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3" name="Text Placeholder 5"/>
          <p:cNvSpPr>
            <a:spLocks noGrp="1"/>
          </p:cNvSpPr>
          <p:nvPr>
            <p:ph type="body" sz="quarter" idx="27" hasCustomPrompt="1"/>
          </p:nvPr>
        </p:nvSpPr>
        <p:spPr>
          <a:xfrm>
            <a:off x="4993554" y="5316659"/>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4" name="Text Placeholder 5"/>
          <p:cNvSpPr>
            <a:spLocks noGrp="1"/>
          </p:cNvSpPr>
          <p:nvPr>
            <p:ph type="body" sz="quarter" idx="28" hasCustomPrompt="1"/>
          </p:nvPr>
        </p:nvSpPr>
        <p:spPr>
          <a:xfrm>
            <a:off x="4993554" y="6248218"/>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5" name="Text Placeholder 5"/>
          <p:cNvSpPr>
            <a:spLocks noGrp="1"/>
          </p:cNvSpPr>
          <p:nvPr>
            <p:ph type="body" sz="quarter" idx="29" hasCustomPrompt="1"/>
          </p:nvPr>
        </p:nvSpPr>
        <p:spPr>
          <a:xfrm>
            <a:off x="4993554" y="7179777"/>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6" name="Text Placeholder 5"/>
          <p:cNvSpPr>
            <a:spLocks noGrp="1"/>
          </p:cNvSpPr>
          <p:nvPr>
            <p:ph type="body" sz="quarter" idx="30" hasCustomPrompt="1"/>
          </p:nvPr>
        </p:nvSpPr>
        <p:spPr>
          <a:xfrm>
            <a:off x="7073658" y="3449437"/>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31" hasCustomPrompt="1"/>
          </p:nvPr>
        </p:nvSpPr>
        <p:spPr>
          <a:xfrm>
            <a:off x="7073658" y="4376555"/>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32" hasCustomPrompt="1"/>
          </p:nvPr>
        </p:nvSpPr>
        <p:spPr>
          <a:xfrm>
            <a:off x="7073658" y="533068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33" hasCustomPrompt="1"/>
          </p:nvPr>
        </p:nvSpPr>
        <p:spPr>
          <a:xfrm>
            <a:off x="7073658" y="6259970"/>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34" hasCustomPrompt="1"/>
          </p:nvPr>
        </p:nvSpPr>
        <p:spPr>
          <a:xfrm>
            <a:off x="7073658" y="718899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1" name="Text Placeholder 5"/>
          <p:cNvSpPr>
            <a:spLocks noGrp="1"/>
          </p:cNvSpPr>
          <p:nvPr>
            <p:ph type="body" sz="quarter" idx="35" hasCustomPrompt="1"/>
          </p:nvPr>
        </p:nvSpPr>
        <p:spPr>
          <a:xfrm>
            <a:off x="9810481" y="3449437"/>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36" hasCustomPrompt="1"/>
          </p:nvPr>
        </p:nvSpPr>
        <p:spPr>
          <a:xfrm>
            <a:off x="9810481" y="4376555"/>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3" name="Text Placeholder 5"/>
          <p:cNvSpPr>
            <a:spLocks noGrp="1"/>
          </p:cNvSpPr>
          <p:nvPr>
            <p:ph type="body" sz="quarter" idx="37" hasCustomPrompt="1"/>
          </p:nvPr>
        </p:nvSpPr>
        <p:spPr>
          <a:xfrm>
            <a:off x="9810481" y="533068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4" name="Text Placeholder 5"/>
          <p:cNvSpPr>
            <a:spLocks noGrp="1"/>
          </p:cNvSpPr>
          <p:nvPr>
            <p:ph type="body" sz="quarter" idx="38" hasCustomPrompt="1"/>
          </p:nvPr>
        </p:nvSpPr>
        <p:spPr>
          <a:xfrm>
            <a:off x="9810481" y="6259970"/>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39" hasCustomPrompt="1"/>
          </p:nvPr>
        </p:nvSpPr>
        <p:spPr>
          <a:xfrm>
            <a:off x="9810481" y="718899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cxnSp>
        <p:nvCxnSpPr>
          <p:cNvPr id="40" name="Straight Connector 39"/>
          <p:cNvCxnSpPr/>
          <p:nvPr userDrawn="1"/>
        </p:nvCxnSpPr>
        <p:spPr>
          <a:xfrm>
            <a:off x="1138110" y="5141913"/>
            <a:ext cx="3747653"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hasCustomPrompt="1"/>
          </p:nvPr>
        </p:nvSpPr>
        <p:spPr>
          <a:xfrm>
            <a:off x="1052392" y="1398589"/>
            <a:ext cx="3288476" cy="3648420"/>
          </a:xfrm>
        </p:spPr>
        <p:txBody>
          <a:bodyPr anchor="b"/>
          <a:lstStyle>
            <a:lvl1pPr algn="l">
              <a:defRPr sz="5400"/>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2" name="Text Placeholder 5"/>
          <p:cNvSpPr>
            <a:spLocks noGrp="1"/>
          </p:cNvSpPr>
          <p:nvPr>
            <p:ph type="body" sz="quarter" idx="12" hasCustomPrompt="1"/>
          </p:nvPr>
        </p:nvSpPr>
        <p:spPr>
          <a:xfrm>
            <a:off x="1066677" y="5360988"/>
            <a:ext cx="3276221" cy="3022600"/>
          </a:xfrm>
        </p:spPr>
        <p:txBody>
          <a:bodyPr anchor="t"/>
          <a:lstStyle>
            <a:lvl1pPr marL="342884" indent="-342884" algn="l">
              <a:spcBef>
                <a:spcPts val="0"/>
              </a:spcBef>
              <a:buFont typeface="Wingdings" panose="05000000000000000000" pitchFamily="2" charset="2"/>
              <a:buChar char="§"/>
              <a:defRPr sz="3200" baseline="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a:t>
            </a:r>
            <a:r>
              <a:rPr kumimoji="1" lang="en-US" altLang="ja-JP" dirty="0" smtClean="0"/>
              <a:t>here</a:t>
            </a:r>
          </a:p>
          <a:p>
            <a:pPr lvl="0"/>
            <a:r>
              <a:rPr kumimoji="1" lang="en-US" altLang="ja-JP" dirty="0" smtClean="0"/>
              <a:t>Text goes here</a:t>
            </a:r>
            <a:endParaRPr kumimoji="1" lang="ja-JP" altLang="en-US" dirty="0"/>
          </a:p>
        </p:txBody>
      </p:sp>
      <p:sp>
        <p:nvSpPr>
          <p:cNvPr id="36"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pic>
        <p:nvPicPr>
          <p:cNvPr id="37" name="Picture 3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cxnSp>
        <p:nvCxnSpPr>
          <p:cNvPr id="38" name="Straight Connector 37"/>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618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hank you">
    <p:bg>
      <p:bgPr>
        <a:solidFill>
          <a:srgbClr val="44688F"/>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266688" y="3740263"/>
            <a:ext cx="9181038" cy="1232839"/>
          </a:xfrm>
        </p:spPr>
        <p:txBody>
          <a:bodyPr anchor="b"/>
          <a:lstStyle>
            <a:lvl1pPr algn="ctr">
              <a:defRPr>
                <a:solidFill>
                  <a:schemeClr val="bg1"/>
                </a:solidFill>
              </a:defRPr>
            </a:lvl1pPr>
          </a:lstStyle>
          <a:p>
            <a:r>
              <a:rPr kumimoji="1" lang="en-US" altLang="ja-JP" dirty="0"/>
              <a:t>Slide title goes here</a:t>
            </a:r>
            <a:endParaRPr kumimoji="1" lang="ja-JP" altLang="en-US" dirty="0"/>
          </a:p>
        </p:txBody>
      </p:sp>
      <p:sp>
        <p:nvSpPr>
          <p:cNvPr id="6" name="Text Placeholder 5"/>
          <p:cNvSpPr>
            <a:spLocks noGrp="1"/>
          </p:cNvSpPr>
          <p:nvPr>
            <p:ph type="body" sz="quarter" idx="12" hasCustomPrompt="1"/>
          </p:nvPr>
        </p:nvSpPr>
        <p:spPr>
          <a:xfrm>
            <a:off x="2266688" y="5141913"/>
            <a:ext cx="9181038" cy="896938"/>
          </a:xfrm>
        </p:spPr>
        <p:txBody>
          <a:bodyPr anchor="t"/>
          <a:lstStyle>
            <a:lvl1pPr marL="0" indent="0" algn="ctr">
              <a:spcBef>
                <a:spcPts val="0"/>
              </a:spcBef>
              <a:buFontTx/>
              <a:buNone/>
              <a:defRPr>
                <a:solidFill>
                  <a:schemeClr val="bg2"/>
                </a:solidFill>
              </a:defRPr>
            </a:lvl1pPr>
            <a:lvl2pPr marL="514213" indent="0">
              <a:buNone/>
              <a:defRPr sz="1350"/>
            </a:lvl2pPr>
            <a:lvl3pPr marL="1028426" indent="0">
              <a:buNone/>
              <a:defRPr sz="1350"/>
            </a:lvl3pPr>
            <a:lvl4pPr marL="1542639" indent="0">
              <a:buNone/>
              <a:defRPr sz="1350"/>
            </a:lvl4pPr>
            <a:lvl5pPr marL="2056852" indent="0">
              <a:buNone/>
              <a:defRPr sz="135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3" hasCustomPrompt="1"/>
          </p:nvPr>
        </p:nvSpPr>
        <p:spPr>
          <a:xfrm>
            <a:off x="2266688" y="7015163"/>
            <a:ext cx="9181038" cy="1871662"/>
          </a:xfrm>
        </p:spPr>
        <p:txBody>
          <a:bodyPr anchor="b"/>
          <a:lstStyle>
            <a:lvl1pPr marL="0" indent="0" algn="ctr">
              <a:spcBef>
                <a:spcPts val="0"/>
              </a:spcBef>
              <a:buFontTx/>
              <a:buNone/>
              <a:defRPr>
                <a:solidFill>
                  <a:schemeClr val="bg2"/>
                </a:solidFill>
              </a:defRPr>
            </a:lvl1pPr>
            <a:lvl2pPr marL="514213" indent="0">
              <a:buNone/>
              <a:defRPr sz="1350"/>
            </a:lvl2pPr>
            <a:lvl3pPr marL="1028426" indent="0">
              <a:buNone/>
              <a:defRPr sz="1350"/>
            </a:lvl3pPr>
            <a:lvl4pPr marL="1542639" indent="0">
              <a:buNone/>
              <a:defRPr sz="1350"/>
            </a:lvl4pPr>
            <a:lvl5pPr marL="2056852" indent="0">
              <a:buNone/>
              <a:defRPr sz="1350"/>
            </a:lvl5pPr>
          </a:lstStyle>
          <a:p>
            <a:pPr lvl="0"/>
            <a:r>
              <a:rPr kumimoji="1" lang="en-US" altLang="ja-JP" dirty="0"/>
              <a:t>Text goes here</a:t>
            </a:r>
            <a:endParaRPr kumimoji="1" lang="ja-JP" altLang="en-US" dirty="0"/>
          </a:p>
        </p:txBody>
      </p:sp>
      <p:sp>
        <p:nvSpPr>
          <p:cNvPr id="8" name="Slide Number Placeholder 2"/>
          <p:cNvSpPr>
            <a:spLocks noGrp="1"/>
          </p:cNvSpPr>
          <p:nvPr>
            <p:ph type="sldNum" sz="quarter" idx="10"/>
          </p:nvPr>
        </p:nvSpPr>
        <p:spPr>
          <a:xfrm>
            <a:off x="10230334" y="9378247"/>
            <a:ext cx="3085743" cy="547603"/>
          </a:xfrm>
        </p:spPr>
        <p:txBody>
          <a:bodyPr/>
          <a:lstStyle>
            <a:lvl1pPr>
              <a:defRPr>
                <a:solidFill>
                  <a:schemeClr val="bg1"/>
                </a:solidFill>
              </a:defRPr>
            </a:lvl1pPr>
          </a:lstStyle>
          <a:p>
            <a:fld id="{B54AD89C-DF1E-4948-B597-5DD47B34A9CA}" type="slidenum">
              <a:rPr kumimoji="1" lang="ja-JP" altLang="en-US" smtClean="0"/>
              <a:pPr/>
              <a:t>‹#›</a:t>
            </a:fld>
            <a:endParaRPr kumimoji="1" lang="ja-JP" altLang="en-US" dirty="0"/>
          </a:p>
        </p:txBody>
      </p:sp>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b="40507"/>
          <a:stretch/>
        </p:blipFill>
        <p:spPr>
          <a:xfrm>
            <a:off x="12051213" y="9402594"/>
            <a:ext cx="749586" cy="497930"/>
          </a:xfrm>
          <a:prstGeom prst="rect">
            <a:avLst/>
          </a:prstGeom>
        </p:spPr>
      </p:pic>
    </p:spTree>
    <p:extLst>
      <p:ext uri="{BB962C8B-B14F-4D97-AF65-F5344CB8AC3E}">
        <p14:creationId xmlns:p14="http://schemas.microsoft.com/office/powerpoint/2010/main" val="3635427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 images and text">
    <p:bg>
      <p:bgPr>
        <a:solidFill>
          <a:srgbClr val="44688F"/>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857207" y="-1"/>
            <a:ext cx="2861669" cy="4133851"/>
          </a:xfrm>
          <a:solidFill>
            <a:schemeClr val="accent5">
              <a:lumMod val="40000"/>
              <a:lumOff val="60000"/>
            </a:schemeClr>
          </a:solidFill>
        </p:spPr>
        <p:txBody>
          <a:bodyPr/>
          <a:lstStyle>
            <a:lvl1pPr marL="0" marR="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5"/>
          </p:nvPr>
        </p:nvSpPr>
        <p:spPr>
          <a:xfrm>
            <a:off x="6857206" y="4232326"/>
            <a:ext cx="2861669" cy="6053089"/>
          </a:xfrm>
          <a:solidFill>
            <a:schemeClr val="accent5">
              <a:lumMod val="40000"/>
              <a:lumOff val="60000"/>
            </a:schemeClr>
          </a:solidFill>
        </p:spPr>
        <p:txBody>
          <a:bodyPr/>
          <a:lstStyle>
            <a:lvl1pPr marL="0" marR="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16"/>
          </p:nvPr>
        </p:nvSpPr>
        <p:spPr>
          <a:xfrm>
            <a:off x="9800353" y="2"/>
            <a:ext cx="2861669" cy="6053089"/>
          </a:xfrm>
          <a:solidFill>
            <a:schemeClr val="accent5">
              <a:lumMod val="40000"/>
              <a:lumOff val="60000"/>
            </a:schemeClr>
          </a:solidFill>
        </p:spPr>
        <p:txBody>
          <a:bodyPr/>
          <a:lstStyle>
            <a:lvl1pPr marL="0" marR="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17"/>
          </p:nvPr>
        </p:nvSpPr>
        <p:spPr>
          <a:xfrm>
            <a:off x="9800353" y="6151564"/>
            <a:ext cx="2861669" cy="4133851"/>
          </a:xfrm>
          <a:solidFill>
            <a:schemeClr val="accent5">
              <a:lumMod val="40000"/>
              <a:lumOff val="60000"/>
            </a:schemeClr>
          </a:solidFill>
        </p:spPr>
        <p:txBody>
          <a:bodyPr/>
          <a:lstStyle>
            <a:lvl1pPr marL="0" marR="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Title 1"/>
          <p:cNvSpPr>
            <a:spLocks noGrp="1"/>
          </p:cNvSpPr>
          <p:nvPr>
            <p:ph type="title" hasCustomPrompt="1"/>
          </p:nvPr>
        </p:nvSpPr>
        <p:spPr>
          <a:xfrm>
            <a:off x="1052391" y="1398589"/>
            <a:ext cx="4767391"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Text Placeholder 5"/>
          <p:cNvSpPr>
            <a:spLocks noGrp="1"/>
          </p:cNvSpPr>
          <p:nvPr>
            <p:ph type="body" sz="quarter" idx="12" hasCustomPrompt="1"/>
          </p:nvPr>
        </p:nvSpPr>
        <p:spPr>
          <a:xfrm>
            <a:off x="1066678" y="5360988"/>
            <a:ext cx="4767391" cy="3022600"/>
          </a:xfrm>
        </p:spPr>
        <p:txBody>
          <a:bodyPr anchor="t"/>
          <a:lstStyle>
            <a:lvl1pPr marL="0" indent="0" algn="just">
              <a:spcBef>
                <a:spcPts val="0"/>
              </a:spcBef>
              <a:buFontTx/>
              <a:buNone/>
              <a:defRPr>
                <a:solidFill>
                  <a:schemeClr val="bg2"/>
                </a:solidFill>
              </a:defRPr>
            </a:lvl1pPr>
            <a:lvl2pPr marL="514282" indent="0">
              <a:buNone/>
              <a:defRPr sz="1350"/>
            </a:lvl2pPr>
            <a:lvl3pPr marL="1028563" indent="0">
              <a:buNone/>
              <a:defRPr sz="1350"/>
            </a:lvl3pPr>
            <a:lvl4pPr marL="1542845" indent="0">
              <a:buNone/>
              <a:defRPr sz="1350"/>
            </a:lvl4pPr>
            <a:lvl5pPr marL="2057126" indent="0">
              <a:buNone/>
              <a:defRPr sz="1350"/>
            </a:lvl5pPr>
          </a:lstStyle>
          <a:p>
            <a:pPr lvl="0"/>
            <a:r>
              <a:rPr kumimoji="1" lang="en-US" altLang="ja-JP" dirty="0"/>
              <a:t>Text goes here</a:t>
            </a:r>
            <a:endParaRPr kumimoji="1" lang="ja-JP" altLang="en-US" dirty="0"/>
          </a:p>
        </p:txBody>
      </p:sp>
      <p:sp>
        <p:nvSpPr>
          <p:cNvPr id="18" name="Slide Number Placeholder 2"/>
          <p:cNvSpPr>
            <a:spLocks noGrp="1"/>
          </p:cNvSpPr>
          <p:nvPr>
            <p:ph type="sldNum" sz="quarter" idx="10"/>
          </p:nvPr>
        </p:nvSpPr>
        <p:spPr>
          <a:xfrm>
            <a:off x="11387639" y="9386340"/>
            <a:ext cx="2314441" cy="547603"/>
          </a:xfrm>
        </p:spPr>
        <p:txBody>
          <a:bodyPr/>
          <a:lstStyle>
            <a:lvl1pPr>
              <a:defRPr>
                <a:solidFill>
                  <a:schemeClr val="bg1"/>
                </a:solidFill>
              </a:defRPr>
            </a:lvl1pPr>
          </a:lstStyle>
          <a:p>
            <a:fld id="{B54AD89C-DF1E-4948-B597-5DD47B34A9CA}" type="slidenum">
              <a:rPr kumimoji="1" lang="ja-JP" altLang="en-US" smtClean="0"/>
              <a:pPr/>
              <a:t>‹#›</a:t>
            </a:fld>
            <a:endParaRPr kumimoji="1" lang="ja-JP" altLang="en-US" dirty="0"/>
          </a:p>
        </p:txBody>
      </p:sp>
      <p:pic>
        <p:nvPicPr>
          <p:cNvPr id="19" name="Picture 18"/>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0507"/>
          <a:stretch/>
        </p:blipFill>
        <p:spPr>
          <a:xfrm>
            <a:off x="12753376" y="9410686"/>
            <a:ext cx="562222" cy="497930"/>
          </a:xfrm>
          <a:prstGeom prst="rect">
            <a:avLst/>
          </a:prstGeom>
        </p:spPr>
      </p:pic>
    </p:spTree>
    <p:extLst>
      <p:ext uri="{BB962C8B-B14F-4D97-AF65-F5344CB8AC3E}">
        <p14:creationId xmlns:p14="http://schemas.microsoft.com/office/powerpoint/2010/main" val="2044985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ig right image and tex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052391" y="2116812"/>
            <a:ext cx="3388467" cy="3018343"/>
          </a:xfrm>
        </p:spPr>
        <p:txBody>
          <a:bodyPr anchor="b"/>
          <a:lstStyle>
            <a:lvl1pPr algn="l">
              <a:defRPr>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24" hasCustomPrompt="1"/>
          </p:nvPr>
        </p:nvSpPr>
        <p:spPr>
          <a:xfrm>
            <a:off x="1052390" y="5365096"/>
            <a:ext cx="3388468" cy="3512273"/>
          </a:xfrm>
        </p:spPr>
        <p:txBody>
          <a:bodyPr anchor="t">
            <a:normAutofit/>
          </a:bodyPr>
          <a:lstStyle>
            <a:lvl1pPr marL="342900" indent="-342900" algn="just">
              <a:lnSpc>
                <a:spcPct val="100000"/>
              </a:lnSpc>
              <a:spcBef>
                <a:spcPts val="0"/>
              </a:spcBef>
              <a:spcAft>
                <a:spcPts val="600"/>
              </a:spcAft>
              <a:buFont typeface="Wingdings" panose="05000000000000000000" pitchFamily="2" charset="2"/>
              <a:buChar char="§"/>
              <a:defRPr sz="2400" baseline="0">
                <a:solidFill>
                  <a:schemeClr val="tx1"/>
                </a:solidFill>
              </a:defRPr>
            </a:lvl1pPr>
            <a:lvl2pPr marL="514282" indent="0">
              <a:buNone/>
              <a:defRPr sz="1350"/>
            </a:lvl2pPr>
            <a:lvl3pPr marL="1028563" indent="0">
              <a:buNone/>
              <a:defRPr sz="1350"/>
            </a:lvl3pPr>
            <a:lvl4pPr marL="1542845" indent="0">
              <a:buNone/>
              <a:defRPr sz="1350"/>
            </a:lvl4pPr>
            <a:lvl5pPr marL="2057126" indent="0">
              <a:buNone/>
              <a:defRPr sz="1350"/>
            </a:lvl5pPr>
          </a:lstStyle>
          <a:p>
            <a:pPr lvl="0"/>
            <a:r>
              <a:rPr kumimoji="1" lang="en-US" altLang="ja-JP" dirty="0"/>
              <a:t>Text goes here</a:t>
            </a:r>
          </a:p>
          <a:p>
            <a:pPr lvl="0"/>
            <a:r>
              <a:rPr kumimoji="1" lang="en-US" altLang="ja-JP" dirty="0"/>
              <a:t>Text goes here</a:t>
            </a:r>
            <a:endParaRPr kumimoji="1" lang="ja-JP" altLang="en-US" dirty="0"/>
          </a:p>
        </p:txBody>
      </p:sp>
      <p:sp>
        <p:nvSpPr>
          <p:cNvPr id="7" name="Picture Placeholder 6"/>
          <p:cNvSpPr>
            <a:spLocks noGrp="1"/>
          </p:cNvSpPr>
          <p:nvPr>
            <p:ph type="pic" sz="quarter" idx="15"/>
          </p:nvPr>
        </p:nvSpPr>
        <p:spPr>
          <a:xfrm>
            <a:off x="5345288" y="1398588"/>
            <a:ext cx="7316734" cy="7478780"/>
          </a:xfrm>
          <a:solidFill>
            <a:srgbClr val="DAE1E9"/>
          </a:solidFill>
        </p:spPr>
        <p:txBody>
          <a:bodyPr/>
          <a:lstStyle>
            <a:lvl1pPr marL="0" marR="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Slide Number Placeholder 2"/>
          <p:cNvSpPr txBox="1">
            <a:spLocks/>
          </p:cNvSpPr>
          <p:nvPr userDrawn="1"/>
        </p:nvSpPr>
        <p:spPr>
          <a:xfrm>
            <a:off x="11205558" y="9378248"/>
            <a:ext cx="2314441" cy="547603"/>
          </a:xfrm>
          <a:prstGeom prst="rect">
            <a:avLst/>
          </a:prstGeom>
        </p:spPr>
        <p:txBody>
          <a:bodyPr vert="horz" lIns="68584" tIns="34292" rIns="68584" bIns="34292"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z="1350" smtClean="0"/>
              <a:pPr/>
              <a:t>‹#›</a:t>
            </a:fld>
            <a:endParaRPr kumimoji="1" lang="ja-JP" altLang="en-US" sz="1350" dirty="0"/>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685510" y="9446541"/>
            <a:ext cx="476536" cy="467949"/>
          </a:xfrm>
          <a:prstGeom prst="rect">
            <a:avLst/>
          </a:prstGeom>
        </p:spPr>
      </p:pic>
      <p:cxnSp>
        <p:nvCxnSpPr>
          <p:cNvPr id="15" name="Straight Connector 14"/>
          <p:cNvCxnSpPr/>
          <p:nvPr userDrawn="1"/>
        </p:nvCxnSpPr>
        <p:spPr>
          <a:xfrm flipH="1">
            <a:off x="694383" y="9680515"/>
            <a:ext cx="11899576"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8794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685131051"/>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5724" y="2564214"/>
            <a:ext cx="11828681" cy="4278445"/>
          </a:xfrm>
        </p:spPr>
        <p:txBody>
          <a:bodyPr anchor="b">
            <a:normAutofit/>
          </a:bodyPr>
          <a:lstStyle>
            <a:lvl1pPr>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935724" y="6883135"/>
            <a:ext cx="11828681" cy="2249933"/>
          </a:xfrm>
        </p:spPr>
        <p:txBody>
          <a:bodyPr/>
          <a:lstStyle>
            <a:lvl1pPr marL="0" indent="0" algn="ctr">
              <a:buNone/>
              <a:defRPr sz="3600">
                <a:solidFill>
                  <a:schemeClr val="tx1"/>
                </a:solidFill>
              </a:defRPr>
            </a:lvl1pPr>
            <a:lvl2pPr marL="685709" indent="0">
              <a:buNone/>
              <a:defRPr sz="3000">
                <a:solidFill>
                  <a:schemeClr val="tx1">
                    <a:tint val="75000"/>
                  </a:schemeClr>
                </a:solidFill>
              </a:defRPr>
            </a:lvl2pPr>
            <a:lvl3pPr marL="1371417" indent="0">
              <a:buNone/>
              <a:defRPr sz="2700">
                <a:solidFill>
                  <a:schemeClr val="tx1">
                    <a:tint val="75000"/>
                  </a:schemeClr>
                </a:solidFill>
              </a:defRPr>
            </a:lvl3pPr>
            <a:lvl4pPr marL="2057126" indent="0">
              <a:buNone/>
              <a:defRPr sz="2400">
                <a:solidFill>
                  <a:schemeClr val="tx1">
                    <a:tint val="75000"/>
                  </a:schemeClr>
                </a:solidFill>
              </a:defRPr>
            </a:lvl4pPr>
            <a:lvl5pPr marL="2742834" indent="0">
              <a:buNone/>
              <a:defRPr sz="2400">
                <a:solidFill>
                  <a:schemeClr val="tx1">
                    <a:tint val="75000"/>
                  </a:schemeClr>
                </a:solidFill>
              </a:defRPr>
            </a:lvl5pPr>
            <a:lvl6pPr marL="3428543" indent="0">
              <a:buNone/>
              <a:defRPr sz="2400">
                <a:solidFill>
                  <a:schemeClr val="tx1">
                    <a:tint val="75000"/>
                  </a:schemeClr>
                </a:solidFill>
              </a:defRPr>
            </a:lvl6pPr>
            <a:lvl7pPr marL="4114251" indent="0">
              <a:buNone/>
              <a:defRPr sz="2400">
                <a:solidFill>
                  <a:schemeClr val="tx1">
                    <a:tint val="75000"/>
                  </a:schemeClr>
                </a:solidFill>
              </a:defRPr>
            </a:lvl7pPr>
            <a:lvl8pPr marL="4799960" indent="0">
              <a:buNone/>
              <a:defRPr sz="2400">
                <a:solidFill>
                  <a:schemeClr val="tx1">
                    <a:tint val="75000"/>
                  </a:schemeClr>
                </a:solidFill>
              </a:defRPr>
            </a:lvl8pPr>
            <a:lvl9pPr marL="5485668" indent="0">
              <a:buNone/>
              <a:defRPr sz="2400">
                <a:solidFill>
                  <a:schemeClr val="tx1">
                    <a:tint val="75000"/>
                  </a:schemeClr>
                </a:solidFill>
              </a:defRPr>
            </a:lvl9pPr>
          </a:lstStyle>
          <a:p>
            <a:pPr lvl="0"/>
            <a:r>
              <a:rPr lang="en-US" dirty="0" smtClean="0"/>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052390138"/>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42866" y="2738015"/>
            <a:ext cx="5828626" cy="6526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942921" y="2738015"/>
            <a:ext cx="5828626" cy="6526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014238531"/>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4652" y="547605"/>
            <a:ext cx="11828681" cy="198803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44653" y="2521356"/>
            <a:ext cx="5801839" cy="1235677"/>
          </a:xfrm>
        </p:spPr>
        <p:txBody>
          <a:bodyPr anchor="b"/>
          <a:lstStyle>
            <a:lvl1pPr marL="0" indent="0">
              <a:buNone/>
              <a:defRPr sz="3600" b="1"/>
            </a:lvl1pPr>
            <a:lvl2pPr marL="685709" indent="0">
              <a:buNone/>
              <a:defRPr sz="3000" b="1"/>
            </a:lvl2pPr>
            <a:lvl3pPr marL="1371417" indent="0">
              <a:buNone/>
              <a:defRPr sz="2700" b="1"/>
            </a:lvl3pPr>
            <a:lvl4pPr marL="2057126" indent="0">
              <a:buNone/>
              <a:defRPr sz="2400" b="1"/>
            </a:lvl4pPr>
            <a:lvl5pPr marL="2742834" indent="0">
              <a:buNone/>
              <a:defRPr sz="2400" b="1"/>
            </a:lvl5pPr>
            <a:lvl6pPr marL="3428543" indent="0">
              <a:buNone/>
              <a:defRPr sz="2400" b="1"/>
            </a:lvl6pPr>
            <a:lvl7pPr marL="4114251" indent="0">
              <a:buNone/>
              <a:defRPr sz="2400" b="1"/>
            </a:lvl7pPr>
            <a:lvl8pPr marL="4799960" indent="0">
              <a:buNone/>
              <a:defRPr sz="2400" b="1"/>
            </a:lvl8pPr>
            <a:lvl9pPr marL="5485668" indent="0">
              <a:buNone/>
              <a:defRPr sz="2400" b="1"/>
            </a:lvl9pPr>
          </a:lstStyle>
          <a:p>
            <a:pPr lvl="0"/>
            <a:r>
              <a:rPr lang="en-US" smtClean="0"/>
              <a:t>Edit Master text styles</a:t>
            </a:r>
          </a:p>
        </p:txBody>
      </p:sp>
      <p:sp>
        <p:nvSpPr>
          <p:cNvPr id="4" name="Content Placeholder 3"/>
          <p:cNvSpPr>
            <a:spLocks noGrp="1"/>
          </p:cNvSpPr>
          <p:nvPr>
            <p:ph sz="half" idx="2"/>
          </p:nvPr>
        </p:nvSpPr>
        <p:spPr>
          <a:xfrm>
            <a:off x="944653" y="3757033"/>
            <a:ext cx="5801839" cy="552602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942922" y="2521356"/>
            <a:ext cx="5830412" cy="1235677"/>
          </a:xfrm>
        </p:spPr>
        <p:txBody>
          <a:bodyPr anchor="b"/>
          <a:lstStyle>
            <a:lvl1pPr marL="0" indent="0">
              <a:buNone/>
              <a:defRPr sz="3600" b="1"/>
            </a:lvl1pPr>
            <a:lvl2pPr marL="685709" indent="0">
              <a:buNone/>
              <a:defRPr sz="3000" b="1"/>
            </a:lvl2pPr>
            <a:lvl3pPr marL="1371417" indent="0">
              <a:buNone/>
              <a:defRPr sz="2700" b="1"/>
            </a:lvl3pPr>
            <a:lvl4pPr marL="2057126" indent="0">
              <a:buNone/>
              <a:defRPr sz="2400" b="1"/>
            </a:lvl4pPr>
            <a:lvl5pPr marL="2742834" indent="0">
              <a:buNone/>
              <a:defRPr sz="2400" b="1"/>
            </a:lvl5pPr>
            <a:lvl6pPr marL="3428543" indent="0">
              <a:buNone/>
              <a:defRPr sz="2400" b="1"/>
            </a:lvl6pPr>
            <a:lvl7pPr marL="4114251" indent="0">
              <a:buNone/>
              <a:defRPr sz="2400" b="1"/>
            </a:lvl7pPr>
            <a:lvl8pPr marL="4799960" indent="0">
              <a:buNone/>
              <a:defRPr sz="2400" b="1"/>
            </a:lvl8pPr>
            <a:lvl9pPr marL="5485668" indent="0">
              <a:buNone/>
              <a:defRPr sz="2400" b="1"/>
            </a:lvl9pPr>
          </a:lstStyle>
          <a:p>
            <a:pPr lvl="0"/>
            <a:r>
              <a:rPr lang="en-US" smtClean="0"/>
              <a:t>Edit Master text styles</a:t>
            </a:r>
          </a:p>
        </p:txBody>
      </p:sp>
      <p:sp>
        <p:nvSpPr>
          <p:cNvPr id="6" name="Content Placeholder 5"/>
          <p:cNvSpPr>
            <a:spLocks noGrp="1"/>
          </p:cNvSpPr>
          <p:nvPr>
            <p:ph sz="quarter" idx="4"/>
          </p:nvPr>
        </p:nvSpPr>
        <p:spPr>
          <a:xfrm>
            <a:off x="6942922" y="3757033"/>
            <a:ext cx="5830412" cy="552602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127994549"/>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5400">
                <a:solidFill>
                  <a:srgbClr val="44688F"/>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sp>
        <p:nvSpPr>
          <p:cNvPr id="11" name="Text Placeholder 10"/>
          <p:cNvSpPr>
            <a:spLocks noGrp="1"/>
          </p:cNvSpPr>
          <p:nvPr>
            <p:ph type="body" sz="quarter" idx="11" hasCustomPrompt="1"/>
          </p:nvPr>
        </p:nvSpPr>
        <p:spPr>
          <a:xfrm>
            <a:off x="942867" y="3091543"/>
            <a:ext cx="11719156" cy="6073103"/>
          </a:xfrm>
        </p:spPr>
        <p:txBody>
          <a:bodyPr>
            <a:normAutofit/>
          </a:bodyPr>
          <a:lstStyle>
            <a:lvl1pPr>
              <a:defRPr sz="3600" baseline="0">
                <a:solidFill>
                  <a:schemeClr val="tx1"/>
                </a:solidFill>
                <a:latin typeface="Roboto" panose="02000000000000000000" pitchFamily="2" charset="0"/>
                <a:ea typeface="Roboto" panose="02000000000000000000" pitchFamily="2" charset="0"/>
              </a:defRPr>
            </a:lvl1pPr>
            <a:lvl2pPr marL="771384" indent="-257129">
              <a:buFont typeface="Calibri" panose="020F0502020204030204" pitchFamily="34" charset="0"/>
              <a:buChar char="̶"/>
              <a:defRPr sz="2800" baseline="0">
                <a:solidFill>
                  <a:schemeClr val="tx1"/>
                </a:solidFill>
                <a:latin typeface="Roboto" panose="02000000000000000000" pitchFamily="2" charset="0"/>
                <a:ea typeface="Roboto" panose="02000000000000000000" pitchFamily="2" charset="0"/>
              </a:defRPr>
            </a:lvl2pPr>
            <a:lvl3pPr marL="1371395" indent="-342884">
              <a:buFontTx/>
              <a:buChar char="̶"/>
              <a:defRPr sz="2000" baseline="0">
                <a:solidFill>
                  <a:schemeClr val="tx1"/>
                </a:solidFill>
                <a:latin typeface="Roboto" panose="02000000000000000000" pitchFamily="2" charset="0"/>
                <a:ea typeface="Roboto" panose="02000000000000000000" pitchFamily="2" charset="0"/>
              </a:defRPr>
            </a:lvl3pPr>
            <a:lvl4pPr>
              <a:defRPr sz="2000">
                <a:solidFill>
                  <a:schemeClr val="tx1"/>
                </a:solidFill>
              </a:defRPr>
            </a:lvl4pPr>
            <a:lvl5pPr>
              <a:defRPr sz="3600">
                <a:solidFill>
                  <a:schemeClr val="tx1"/>
                </a:solidFill>
              </a:defRPr>
            </a:lvl5pPr>
          </a:lstStyle>
          <a:p>
            <a:pPr lvl="0"/>
            <a:r>
              <a:rPr kumimoji="1" lang="en-US" altLang="ja-JP" dirty="0" smtClean="0"/>
              <a:t>First level 36 </a:t>
            </a:r>
            <a:r>
              <a:rPr kumimoji="1" lang="en-US" altLang="ja-JP" dirty="0" err="1" smtClean="0"/>
              <a:t>pt</a:t>
            </a:r>
            <a:endParaRPr kumimoji="1" lang="en-US" altLang="ja-JP" dirty="0" smtClean="0"/>
          </a:p>
          <a:p>
            <a:pPr lvl="1"/>
            <a:r>
              <a:rPr kumimoji="1" lang="en-US" altLang="ja-JP" dirty="0" smtClean="0"/>
              <a:t>Second level 28 </a:t>
            </a:r>
            <a:r>
              <a:rPr kumimoji="1" lang="en-US" altLang="ja-JP" dirty="0" err="1" smtClean="0"/>
              <a:t>pt</a:t>
            </a:r>
            <a:endParaRPr kumimoji="1" lang="ja-JP" altLang="en-US" dirty="0" smtClean="0"/>
          </a:p>
          <a:p>
            <a:pPr lvl="2"/>
            <a:r>
              <a:rPr lang="en-US" dirty="0" smtClean="0"/>
              <a:t>Third level 20 </a:t>
            </a:r>
            <a:r>
              <a:rPr lang="en-US" dirty="0" err="1" smtClean="0"/>
              <a:t>pt</a:t>
            </a:r>
            <a:endParaRPr lang="en-US" dirty="0" smtClean="0"/>
          </a:p>
          <a:p>
            <a:pPr lvl="3"/>
            <a:r>
              <a:rPr lang="en-US" dirty="0" smtClean="0"/>
              <a:t>Forth level 20 </a:t>
            </a:r>
            <a:r>
              <a:rPr lang="en-US" dirty="0" err="1" smtClean="0"/>
              <a:t>pt</a:t>
            </a:r>
            <a:endParaRPr lang="en-US"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cxnSp>
        <p:nvCxnSpPr>
          <p:cNvPr id="5" name="Straight Connector 4"/>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412796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5400">
                <a:solidFill>
                  <a:srgbClr val="44688F"/>
                </a:solidFill>
              </a:defRPr>
            </a:lvl1pPr>
          </a:lstStyle>
          <a:p>
            <a:r>
              <a:rPr lang="en-US" dirty="0" smtClean="0"/>
              <a:t>Click to edit Master title style</a:t>
            </a:r>
            <a:endParaRPr lang="en-US" dirty="0"/>
          </a:p>
        </p:txBody>
      </p:sp>
      <p:sp>
        <p:nvSpPr>
          <p:cNvPr id="11" name="Text Placeholder 10"/>
          <p:cNvSpPr>
            <a:spLocks noGrp="1"/>
          </p:cNvSpPr>
          <p:nvPr>
            <p:ph type="body" sz="quarter" idx="11" hasCustomPrompt="1"/>
          </p:nvPr>
        </p:nvSpPr>
        <p:spPr>
          <a:xfrm>
            <a:off x="942867" y="3091543"/>
            <a:ext cx="11719156" cy="6073103"/>
          </a:xfrm>
        </p:spPr>
        <p:txBody>
          <a:bodyPr>
            <a:normAutofit/>
          </a:bodyPr>
          <a:lstStyle>
            <a:lvl1pPr>
              <a:defRPr sz="3600" baseline="0">
                <a:solidFill>
                  <a:schemeClr val="tx1"/>
                </a:solidFill>
                <a:latin typeface="Roboto" panose="02000000000000000000" pitchFamily="2" charset="0"/>
                <a:ea typeface="Roboto" panose="02000000000000000000" pitchFamily="2" charset="0"/>
              </a:defRPr>
            </a:lvl1pPr>
            <a:lvl2pPr marL="771384" indent="-257129">
              <a:buFont typeface="Calibri" panose="020F0502020204030204" pitchFamily="34" charset="0"/>
              <a:buChar char="̶"/>
              <a:defRPr sz="2800" baseline="0">
                <a:solidFill>
                  <a:schemeClr val="tx1"/>
                </a:solidFill>
                <a:latin typeface="Roboto" panose="02000000000000000000" pitchFamily="2" charset="0"/>
                <a:ea typeface="Roboto" panose="02000000000000000000" pitchFamily="2" charset="0"/>
              </a:defRPr>
            </a:lvl2pPr>
            <a:lvl3pPr marL="1371395" indent="-342884">
              <a:buFontTx/>
              <a:buChar char="̶"/>
              <a:defRPr sz="2000" baseline="0">
                <a:solidFill>
                  <a:schemeClr val="tx1"/>
                </a:solidFill>
                <a:latin typeface="Roboto" panose="02000000000000000000" pitchFamily="2" charset="0"/>
                <a:ea typeface="Roboto" panose="02000000000000000000" pitchFamily="2" charset="0"/>
              </a:defRPr>
            </a:lvl3pPr>
            <a:lvl4pPr>
              <a:defRPr sz="2000">
                <a:solidFill>
                  <a:schemeClr val="tx1"/>
                </a:solidFill>
              </a:defRPr>
            </a:lvl4pPr>
            <a:lvl5pPr>
              <a:defRPr sz="3600">
                <a:solidFill>
                  <a:schemeClr val="tx1"/>
                </a:solidFill>
              </a:defRPr>
            </a:lvl5pPr>
          </a:lstStyle>
          <a:p>
            <a:pPr lvl="0"/>
            <a:r>
              <a:rPr kumimoji="1" lang="en-US" altLang="ja-JP" dirty="0" smtClean="0"/>
              <a:t>First level 36 </a:t>
            </a:r>
            <a:r>
              <a:rPr kumimoji="1" lang="en-US" altLang="ja-JP" dirty="0" err="1" smtClean="0"/>
              <a:t>pt</a:t>
            </a:r>
            <a:endParaRPr kumimoji="1" lang="en-US" altLang="ja-JP" dirty="0" smtClean="0"/>
          </a:p>
          <a:p>
            <a:pPr lvl="1"/>
            <a:r>
              <a:rPr kumimoji="1" lang="en-US" altLang="ja-JP" dirty="0" smtClean="0"/>
              <a:t>Second level 28 </a:t>
            </a:r>
            <a:r>
              <a:rPr kumimoji="1" lang="en-US" altLang="ja-JP" dirty="0" err="1" smtClean="0"/>
              <a:t>pt</a:t>
            </a:r>
            <a:endParaRPr kumimoji="1" lang="ja-JP" altLang="en-US" dirty="0" smtClean="0"/>
          </a:p>
          <a:p>
            <a:pPr lvl="2"/>
            <a:r>
              <a:rPr lang="en-US" dirty="0" smtClean="0"/>
              <a:t>Third level 20 </a:t>
            </a:r>
            <a:r>
              <a:rPr lang="en-US" dirty="0" err="1" smtClean="0"/>
              <a:t>pt</a:t>
            </a:r>
            <a:endParaRPr lang="en-US" dirty="0" smtClean="0"/>
          </a:p>
          <a:p>
            <a:pPr lvl="3"/>
            <a:r>
              <a:rPr lang="en-US" dirty="0" smtClean="0"/>
              <a:t>Forth level 20 </a:t>
            </a:r>
            <a:r>
              <a:rPr lang="en-US" dirty="0" err="1" smtClean="0"/>
              <a:t>pt</a:t>
            </a:r>
            <a:endParaRPr lang="en-US" dirty="0"/>
          </a:p>
        </p:txBody>
      </p:sp>
      <p:sp>
        <p:nvSpPr>
          <p:cNvPr id="6" name="Slide Number Placeholder 2"/>
          <p:cNvSpPr txBox="1">
            <a:spLocks/>
          </p:cNvSpPr>
          <p:nvPr userDrawn="1"/>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cxnSp>
        <p:nvCxnSpPr>
          <p:cNvPr id="8" name="Straight Connector 7"/>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6739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Wide image and text 3">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3" y="1"/>
            <a:ext cx="13714413" cy="5811864"/>
          </a:xfrm>
          <a:solidFill>
            <a:srgbClr val="44688F"/>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itle 1"/>
          <p:cNvSpPr>
            <a:spLocks noGrp="1"/>
          </p:cNvSpPr>
          <p:nvPr>
            <p:ph type="title" hasCustomPrompt="1"/>
          </p:nvPr>
        </p:nvSpPr>
        <p:spPr>
          <a:xfrm>
            <a:off x="1" y="6358412"/>
            <a:ext cx="13714412" cy="1054484"/>
          </a:xfrm>
        </p:spPr>
        <p:txBody>
          <a:bodyPr anchor="ctr">
            <a:normAutofit/>
          </a:bodyPr>
          <a:lstStyle>
            <a:lvl1pPr algn="ctr">
              <a:defRPr sz="6000">
                <a:solidFill>
                  <a:srgbClr val="44688F"/>
                </a:solidFill>
              </a:defRPr>
            </a:lvl1pPr>
          </a:lstStyle>
          <a:p>
            <a:r>
              <a:rPr kumimoji="1" lang="en-US" altLang="ja-JP" dirty="0"/>
              <a:t>Slide title</a:t>
            </a:r>
            <a:endParaRPr kumimoji="1" lang="ja-JP" altLang="en-US" dirty="0"/>
          </a:p>
        </p:txBody>
      </p:sp>
      <p:sp>
        <p:nvSpPr>
          <p:cNvPr id="10" name="Text Placeholder 5"/>
          <p:cNvSpPr>
            <a:spLocks noGrp="1"/>
          </p:cNvSpPr>
          <p:nvPr>
            <p:ph type="body" sz="quarter" idx="12" hasCustomPrompt="1"/>
          </p:nvPr>
        </p:nvSpPr>
        <p:spPr>
          <a:xfrm>
            <a:off x="1" y="7694830"/>
            <a:ext cx="13714411" cy="1663700"/>
          </a:xfrm>
        </p:spPr>
        <p:txBody>
          <a:bodyPr anchor="t" anchorCtr="0">
            <a:norm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a:t>
            </a:r>
            <a:r>
              <a:rPr kumimoji="1" lang="en-US" altLang="ja-JP" dirty="0" smtClean="0"/>
              <a:t>here</a:t>
            </a:r>
          </a:p>
          <a:p>
            <a:pPr lvl="0"/>
            <a:r>
              <a:rPr kumimoji="1" lang="en-US" altLang="ja-JP" dirty="0" smtClean="0"/>
              <a:t>Title</a:t>
            </a:r>
          </a:p>
          <a:p>
            <a:pPr lvl="0"/>
            <a:r>
              <a:rPr kumimoji="1" lang="en-US" altLang="ja-JP" dirty="0" smtClean="0"/>
              <a:t>date</a:t>
            </a:r>
            <a:endParaRPr kumimoji="1" lang="ja-JP" alt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5794" y="9321458"/>
            <a:ext cx="2642823" cy="808535"/>
          </a:xfrm>
          <a:prstGeom prst="rect">
            <a:avLst/>
          </a:prstGeom>
        </p:spPr>
      </p:pic>
    </p:spTree>
    <p:extLst>
      <p:ext uri="{BB962C8B-B14F-4D97-AF65-F5344CB8AC3E}">
        <p14:creationId xmlns:p14="http://schemas.microsoft.com/office/powerpoint/2010/main" val="271026327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Numbered list - 5 items">
    <p:spTree>
      <p:nvGrpSpPr>
        <p:cNvPr id="1" name=""/>
        <p:cNvGrpSpPr/>
        <p:nvPr/>
      </p:nvGrpSpPr>
      <p:grpSpPr>
        <a:xfrm>
          <a:off x="0" y="0"/>
          <a:ext cx="0" cy="0"/>
          <a:chOff x="0" y="0"/>
          <a:chExt cx="0" cy="0"/>
        </a:xfrm>
      </p:grpSpPr>
      <p:sp>
        <p:nvSpPr>
          <p:cNvPr id="5" name="Rectangle 4"/>
          <p:cNvSpPr/>
          <p:nvPr userDrawn="1"/>
        </p:nvSpPr>
        <p:spPr>
          <a:xfrm>
            <a:off x="-12029" y="-1588"/>
            <a:ext cx="4882411"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6" name="Title 1"/>
          <p:cNvSpPr>
            <a:spLocks noGrp="1"/>
          </p:cNvSpPr>
          <p:nvPr>
            <p:ph type="title" hasCustomPrompt="1"/>
          </p:nvPr>
        </p:nvSpPr>
        <p:spPr>
          <a:xfrm>
            <a:off x="441164" y="3633543"/>
            <a:ext cx="4000084" cy="301834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1" name="Text Placeholder 5"/>
          <p:cNvSpPr>
            <a:spLocks noGrp="1"/>
          </p:cNvSpPr>
          <p:nvPr>
            <p:ph type="body" sz="quarter" idx="12" hasCustomPrompt="1"/>
          </p:nvPr>
        </p:nvSpPr>
        <p:spPr>
          <a:xfrm>
            <a:off x="6408045" y="2003053"/>
            <a:ext cx="6009353" cy="337024"/>
          </a:xfrm>
        </p:spPr>
        <p:txBody>
          <a:bodyPr anchor="t">
            <a:noAutofit/>
          </a:bodyPr>
          <a:lstStyle>
            <a:lvl1pPr marL="0" indent="0" algn="just">
              <a:lnSpc>
                <a:spcPct val="100000"/>
              </a:lnSpc>
              <a:spcBef>
                <a:spcPts val="0"/>
              </a:spcBef>
              <a:buFontTx/>
              <a:buNone/>
              <a:defRPr sz="2400">
                <a:solidFill>
                  <a:schemeClr val="tx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6408045" y="1433521"/>
            <a:ext cx="6009353" cy="604071"/>
          </a:xfrm>
        </p:spPr>
        <p:txBody>
          <a:bodyPr anchor="b">
            <a:noAutofit/>
          </a:bodyPr>
          <a:lstStyle>
            <a:lvl1pPr marL="0" indent="0" algn="l">
              <a:lnSpc>
                <a:spcPct val="100000"/>
              </a:lnSpc>
              <a:spcBef>
                <a:spcPts val="0"/>
              </a:spcBef>
              <a:buFontTx/>
              <a:buNone/>
              <a:defRPr sz="2800">
                <a:solidFill>
                  <a:srgbClr val="666633"/>
                </a:solidFill>
                <a:latin typeface="Franklin Gothic Medium" panose="020B0603020102020204" pitchFamily="34"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17" name="Text Placeholder 5"/>
          <p:cNvSpPr>
            <a:spLocks noGrp="1"/>
          </p:cNvSpPr>
          <p:nvPr>
            <p:ph type="body" sz="quarter" idx="17" hasCustomPrompt="1"/>
          </p:nvPr>
        </p:nvSpPr>
        <p:spPr>
          <a:xfrm>
            <a:off x="6408045" y="3596397"/>
            <a:ext cx="6009353" cy="337024"/>
          </a:xfrm>
        </p:spPr>
        <p:txBody>
          <a:bodyPr anchor="t">
            <a:noAutofit/>
          </a:bodyPr>
          <a:lstStyle>
            <a:lvl1pPr marL="0" indent="0" algn="just">
              <a:lnSpc>
                <a:spcPct val="100000"/>
              </a:lnSpc>
              <a:spcBef>
                <a:spcPts val="0"/>
              </a:spcBef>
              <a:buFontTx/>
              <a:buNone/>
              <a:defRPr sz="2400">
                <a:solidFill>
                  <a:schemeClr val="tx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18" hasCustomPrompt="1"/>
          </p:nvPr>
        </p:nvSpPr>
        <p:spPr>
          <a:xfrm>
            <a:off x="6408045" y="3026857"/>
            <a:ext cx="6009353" cy="604071"/>
          </a:xfrm>
        </p:spPr>
        <p:txBody>
          <a:bodyPr anchor="b">
            <a:noAutofit/>
          </a:bodyPr>
          <a:lstStyle>
            <a:lvl1pPr marL="0" indent="0" algn="l">
              <a:lnSpc>
                <a:spcPct val="100000"/>
              </a:lnSpc>
              <a:spcBef>
                <a:spcPts val="0"/>
              </a:spcBef>
              <a:buFontTx/>
              <a:buNone/>
              <a:defRPr sz="2800">
                <a:solidFill>
                  <a:srgbClr val="666633"/>
                </a:solidFill>
                <a:latin typeface="Franklin Gothic Medium" panose="020B0603020102020204" pitchFamily="34"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23" name="Text Placeholder 5"/>
          <p:cNvSpPr>
            <a:spLocks noGrp="1"/>
          </p:cNvSpPr>
          <p:nvPr>
            <p:ph type="body" sz="quarter" idx="20" hasCustomPrompt="1"/>
          </p:nvPr>
        </p:nvSpPr>
        <p:spPr>
          <a:xfrm>
            <a:off x="6408045" y="5189740"/>
            <a:ext cx="6009353" cy="337024"/>
          </a:xfrm>
        </p:spPr>
        <p:txBody>
          <a:bodyPr anchor="t">
            <a:noAutofit/>
          </a:bodyPr>
          <a:lstStyle>
            <a:lvl1pPr marL="0" indent="0" algn="just">
              <a:lnSpc>
                <a:spcPct val="100000"/>
              </a:lnSpc>
              <a:spcBef>
                <a:spcPts val="0"/>
              </a:spcBef>
              <a:buFontTx/>
              <a:buNone/>
              <a:defRPr sz="2400">
                <a:solidFill>
                  <a:schemeClr val="tx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4" name="Text Placeholder 5"/>
          <p:cNvSpPr>
            <a:spLocks noGrp="1"/>
          </p:cNvSpPr>
          <p:nvPr>
            <p:ph type="body" sz="quarter" idx="21" hasCustomPrompt="1"/>
          </p:nvPr>
        </p:nvSpPr>
        <p:spPr>
          <a:xfrm>
            <a:off x="6408045" y="4620208"/>
            <a:ext cx="6009353" cy="604071"/>
          </a:xfrm>
        </p:spPr>
        <p:txBody>
          <a:bodyPr anchor="b">
            <a:noAutofit/>
          </a:bodyPr>
          <a:lstStyle>
            <a:lvl1pPr marL="0" indent="0" algn="l">
              <a:lnSpc>
                <a:spcPct val="100000"/>
              </a:lnSpc>
              <a:spcBef>
                <a:spcPts val="0"/>
              </a:spcBef>
              <a:buFontTx/>
              <a:buNone/>
              <a:defRPr sz="2800">
                <a:solidFill>
                  <a:srgbClr val="666633"/>
                </a:solidFill>
                <a:latin typeface="Franklin Gothic Medium" panose="020B0603020102020204" pitchFamily="34"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29" name="Text Placeholder 5"/>
          <p:cNvSpPr>
            <a:spLocks noGrp="1"/>
          </p:cNvSpPr>
          <p:nvPr>
            <p:ph type="body" sz="quarter" idx="23" hasCustomPrompt="1"/>
          </p:nvPr>
        </p:nvSpPr>
        <p:spPr>
          <a:xfrm>
            <a:off x="6408045" y="6783083"/>
            <a:ext cx="6009353" cy="337024"/>
          </a:xfrm>
        </p:spPr>
        <p:txBody>
          <a:bodyPr anchor="t">
            <a:noAutofit/>
          </a:bodyPr>
          <a:lstStyle>
            <a:lvl1pPr marL="0" indent="0" algn="just">
              <a:lnSpc>
                <a:spcPct val="100000"/>
              </a:lnSpc>
              <a:spcBef>
                <a:spcPts val="0"/>
              </a:spcBef>
              <a:buFontTx/>
              <a:buNone/>
              <a:defRPr sz="2400">
                <a:solidFill>
                  <a:schemeClr val="tx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24" hasCustomPrompt="1"/>
          </p:nvPr>
        </p:nvSpPr>
        <p:spPr>
          <a:xfrm>
            <a:off x="6408045" y="6213551"/>
            <a:ext cx="6009353" cy="604071"/>
          </a:xfrm>
        </p:spPr>
        <p:txBody>
          <a:bodyPr anchor="b">
            <a:noAutofit/>
          </a:bodyPr>
          <a:lstStyle>
            <a:lvl1pPr marL="0" indent="0" algn="l">
              <a:lnSpc>
                <a:spcPct val="100000"/>
              </a:lnSpc>
              <a:spcBef>
                <a:spcPts val="0"/>
              </a:spcBef>
              <a:buFontTx/>
              <a:buNone/>
              <a:defRPr sz="2800">
                <a:solidFill>
                  <a:srgbClr val="666633"/>
                </a:solidFill>
                <a:latin typeface="Franklin Gothic Medium" panose="020B0603020102020204" pitchFamily="34"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35" name="Text Placeholder 5"/>
          <p:cNvSpPr>
            <a:spLocks noGrp="1"/>
          </p:cNvSpPr>
          <p:nvPr>
            <p:ph type="body" sz="quarter" idx="26" hasCustomPrompt="1"/>
          </p:nvPr>
        </p:nvSpPr>
        <p:spPr>
          <a:xfrm>
            <a:off x="6408045" y="8376427"/>
            <a:ext cx="6009353" cy="337024"/>
          </a:xfrm>
        </p:spPr>
        <p:txBody>
          <a:bodyPr anchor="t">
            <a:noAutofit/>
          </a:bodyPr>
          <a:lstStyle>
            <a:lvl1pPr marL="0" indent="0" algn="just">
              <a:lnSpc>
                <a:spcPct val="100000"/>
              </a:lnSpc>
              <a:spcBef>
                <a:spcPts val="0"/>
              </a:spcBef>
              <a:buFontTx/>
              <a:buNone/>
              <a:defRPr sz="2400">
                <a:solidFill>
                  <a:schemeClr val="tx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6" name="Text Placeholder 5"/>
          <p:cNvSpPr>
            <a:spLocks noGrp="1"/>
          </p:cNvSpPr>
          <p:nvPr>
            <p:ph type="body" sz="quarter" idx="27" hasCustomPrompt="1"/>
          </p:nvPr>
        </p:nvSpPr>
        <p:spPr>
          <a:xfrm>
            <a:off x="6408045" y="7806895"/>
            <a:ext cx="6009353" cy="604071"/>
          </a:xfrm>
        </p:spPr>
        <p:txBody>
          <a:bodyPr anchor="b">
            <a:noAutofit/>
          </a:bodyPr>
          <a:lstStyle>
            <a:lvl1pPr marL="0" indent="0" algn="l">
              <a:lnSpc>
                <a:spcPct val="100000"/>
              </a:lnSpc>
              <a:spcBef>
                <a:spcPts val="0"/>
              </a:spcBef>
              <a:buFontTx/>
              <a:buNone/>
              <a:defRPr sz="2800">
                <a:solidFill>
                  <a:srgbClr val="666633"/>
                </a:solidFill>
                <a:latin typeface="Franklin Gothic Medium" panose="020B0603020102020204" pitchFamily="34"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37" name="Rectangle 36"/>
          <p:cNvSpPr/>
          <p:nvPr userDrawn="1"/>
        </p:nvSpPr>
        <p:spPr>
          <a:xfrm rot="5400000">
            <a:off x="-246554" y="5108388"/>
            <a:ext cx="10286206" cy="6704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38"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pic>
        <p:nvPicPr>
          <p:cNvPr id="39" name="Picture 3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spTree>
    <p:extLst>
      <p:ext uri="{BB962C8B-B14F-4D97-AF65-F5344CB8AC3E}">
        <p14:creationId xmlns:p14="http://schemas.microsoft.com/office/powerpoint/2010/main" val="56591732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2866" y="547605"/>
            <a:ext cx="11828681" cy="198803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42866" y="2738015"/>
            <a:ext cx="11828681" cy="6526000"/>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42866" y="9533056"/>
            <a:ext cx="3085743" cy="547603"/>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smtClean="0"/>
              <a:t>1/27/2021</a:t>
            </a:fld>
            <a:endParaRPr lang="en-US" dirty="0"/>
          </a:p>
        </p:txBody>
      </p:sp>
      <p:sp>
        <p:nvSpPr>
          <p:cNvPr id="5" name="Footer Placeholder 4"/>
          <p:cNvSpPr>
            <a:spLocks noGrp="1"/>
          </p:cNvSpPr>
          <p:nvPr>
            <p:ph type="ftr" sz="quarter" idx="3"/>
          </p:nvPr>
        </p:nvSpPr>
        <p:spPr>
          <a:xfrm>
            <a:off x="4542900" y="9533056"/>
            <a:ext cx="4628614" cy="547603"/>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685804" y="9533056"/>
            <a:ext cx="3085743" cy="547603"/>
          </a:xfrm>
          <a:prstGeom prst="rect">
            <a:avLst/>
          </a:prstGeom>
        </p:spPr>
        <p:txBody>
          <a:bodyPr vert="horz" lIns="91440" tIns="45720" rIns="91440" bIns="45720" rtlCol="0" anchor="ctr"/>
          <a:lstStyle>
            <a:lvl1pPr algn="r">
              <a:defRPr sz="1800">
                <a:solidFill>
                  <a:schemeClr val="tx1">
                    <a:tint val="75000"/>
                  </a:schemeClr>
                </a:solidFill>
              </a:defRPr>
            </a:lvl1p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394566672"/>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9" r:id="rId6"/>
    <p:sldLayoutId id="2147483889" r:id="rId7"/>
    <p:sldLayoutId id="2147483860" r:id="rId8"/>
    <p:sldLayoutId id="2147483861" r:id="rId9"/>
    <p:sldLayoutId id="2147483865" r:id="rId10"/>
    <p:sldLayoutId id="2147483786" r:id="rId11"/>
    <p:sldLayoutId id="2147483699" r:id="rId12"/>
    <p:sldLayoutId id="2147483806" r:id="rId13"/>
    <p:sldLayoutId id="2147483752" r:id="rId14"/>
    <p:sldLayoutId id="2147483888" r:id="rId15"/>
    <p:sldLayoutId id="2147483891" r:id="rId16"/>
    <p:sldLayoutId id="2147483892" r:id="rId17"/>
  </p:sldLayoutIdLst>
  <p:hf hdr="0" dt="0"/>
  <p:txStyles>
    <p:titleStyle>
      <a:lvl1pPr algn="ctr" defTabSz="1371417" rtl="0" eaLnBrk="1" latinLnBrk="0" hangingPunct="1">
        <a:lnSpc>
          <a:spcPct val="90000"/>
        </a:lnSpc>
        <a:spcBef>
          <a:spcPct val="0"/>
        </a:spcBef>
        <a:buNone/>
        <a:defRPr sz="4800" kern="1200">
          <a:solidFill>
            <a:srgbClr val="44688F"/>
          </a:solidFill>
          <a:latin typeface="Franklin Gothic Medium" panose="020B0603020102020204" pitchFamily="34" charset="0"/>
          <a:ea typeface="Roboto Medium" panose="02000000000000000000" pitchFamily="2" charset="0"/>
          <a:cs typeface="+mj-cs"/>
        </a:defRPr>
      </a:lvl1pPr>
    </p:titleStyle>
    <p:bodyStyle>
      <a:lvl1pPr marL="342854" indent="-342854" algn="l" defTabSz="1371417"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panose="02000000000000000000" pitchFamily="2" charset="0"/>
          <a:cs typeface="+mn-cs"/>
        </a:defRPr>
      </a:lvl1pPr>
      <a:lvl2pPr marL="1028563" indent="-342854" algn="l" defTabSz="1371417" rtl="0" eaLnBrk="1" latinLnBrk="0" hangingPunct="1">
        <a:lnSpc>
          <a:spcPct val="90000"/>
        </a:lnSpc>
        <a:spcBef>
          <a:spcPts val="750"/>
        </a:spcBef>
        <a:buFont typeface="Calibri" panose="020F0502020204030204" pitchFamily="34" charset="0"/>
        <a:buChar char="̶"/>
        <a:defRPr sz="3600" kern="1200">
          <a:solidFill>
            <a:schemeClr val="tx1"/>
          </a:solidFill>
          <a:latin typeface="Franklin Gothic Book" panose="020B0503020102020204" pitchFamily="34" charset="0"/>
          <a:ea typeface="Roboto" panose="02000000000000000000" pitchFamily="2" charset="0"/>
          <a:cs typeface="+mn-cs"/>
        </a:defRPr>
      </a:lvl2pPr>
      <a:lvl3pPr marL="1714271" indent="-342854" algn="l" defTabSz="1371417" rtl="0" eaLnBrk="1" latinLnBrk="0" hangingPunct="1">
        <a:lnSpc>
          <a:spcPct val="90000"/>
        </a:lnSpc>
        <a:spcBef>
          <a:spcPts val="750"/>
        </a:spcBef>
        <a:buFont typeface="Courier New" panose="02070309020205020404" pitchFamily="49" charset="0"/>
        <a:buChar char="o"/>
        <a:defRPr sz="3000" kern="1200">
          <a:solidFill>
            <a:schemeClr val="tx1"/>
          </a:solidFill>
          <a:latin typeface="Franklin Gothic Book" panose="020B0503020102020204" pitchFamily="34" charset="0"/>
          <a:ea typeface="Roboto" panose="02000000000000000000" pitchFamily="2" charset="0"/>
          <a:cs typeface="+mn-cs"/>
        </a:defRPr>
      </a:lvl3pPr>
      <a:lvl4pPr marL="2399980"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4pPr>
      <a:lvl5pPr marL="3085689"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417" rtl="0" eaLnBrk="1" latinLnBrk="0" hangingPunct="1">
        <a:defRPr sz="2700" kern="1200">
          <a:solidFill>
            <a:schemeClr val="tx1"/>
          </a:solidFill>
          <a:latin typeface="+mn-lt"/>
          <a:ea typeface="+mn-ea"/>
          <a:cs typeface="+mn-cs"/>
        </a:defRPr>
      </a:lvl1pPr>
      <a:lvl2pPr marL="685709" algn="l" defTabSz="1371417" rtl="0" eaLnBrk="1" latinLnBrk="0" hangingPunct="1">
        <a:defRPr sz="2700" kern="1200">
          <a:solidFill>
            <a:schemeClr val="tx1"/>
          </a:solidFill>
          <a:latin typeface="+mn-lt"/>
          <a:ea typeface="+mn-ea"/>
          <a:cs typeface="+mn-cs"/>
        </a:defRPr>
      </a:lvl2pPr>
      <a:lvl3pPr marL="1371417" algn="l" defTabSz="1371417" rtl="0" eaLnBrk="1" latinLnBrk="0" hangingPunct="1">
        <a:defRPr sz="2700" kern="1200">
          <a:solidFill>
            <a:schemeClr val="tx1"/>
          </a:solidFill>
          <a:latin typeface="+mn-lt"/>
          <a:ea typeface="+mn-ea"/>
          <a:cs typeface="+mn-cs"/>
        </a:defRPr>
      </a:lvl3pPr>
      <a:lvl4pPr marL="2057126" algn="l" defTabSz="1371417" rtl="0" eaLnBrk="1" latinLnBrk="0" hangingPunct="1">
        <a:defRPr sz="2700" kern="1200">
          <a:solidFill>
            <a:schemeClr val="tx1"/>
          </a:solidFill>
          <a:latin typeface="+mn-lt"/>
          <a:ea typeface="+mn-ea"/>
          <a:cs typeface="+mn-cs"/>
        </a:defRPr>
      </a:lvl4pPr>
      <a:lvl5pPr marL="2742834" algn="l" defTabSz="1371417" rtl="0" eaLnBrk="1" latinLnBrk="0" hangingPunct="1">
        <a:defRPr sz="2700" kern="1200">
          <a:solidFill>
            <a:schemeClr val="tx1"/>
          </a:solidFill>
          <a:latin typeface="+mn-lt"/>
          <a:ea typeface="+mn-ea"/>
          <a:cs typeface="+mn-cs"/>
        </a:defRPr>
      </a:lvl5pPr>
      <a:lvl6pPr marL="3428543" algn="l" defTabSz="1371417" rtl="0" eaLnBrk="1" latinLnBrk="0" hangingPunct="1">
        <a:defRPr sz="2700" kern="1200">
          <a:solidFill>
            <a:schemeClr val="tx1"/>
          </a:solidFill>
          <a:latin typeface="+mn-lt"/>
          <a:ea typeface="+mn-ea"/>
          <a:cs typeface="+mn-cs"/>
        </a:defRPr>
      </a:lvl6pPr>
      <a:lvl7pPr marL="4114251" algn="l" defTabSz="1371417" rtl="0" eaLnBrk="1" latinLnBrk="0" hangingPunct="1">
        <a:defRPr sz="2700" kern="1200">
          <a:solidFill>
            <a:schemeClr val="tx1"/>
          </a:solidFill>
          <a:latin typeface="+mn-lt"/>
          <a:ea typeface="+mn-ea"/>
          <a:cs typeface="+mn-cs"/>
        </a:defRPr>
      </a:lvl7pPr>
      <a:lvl8pPr marL="4799960" algn="l" defTabSz="1371417" rtl="0" eaLnBrk="1" latinLnBrk="0" hangingPunct="1">
        <a:defRPr sz="2700" kern="1200">
          <a:solidFill>
            <a:schemeClr val="tx1"/>
          </a:solidFill>
          <a:latin typeface="+mn-lt"/>
          <a:ea typeface="+mn-ea"/>
          <a:cs typeface="+mn-cs"/>
        </a:defRPr>
      </a:lvl8pPr>
      <a:lvl9pPr marL="5485668" algn="l" defTabSz="1371417" rtl="0" eaLnBrk="1" latinLnBrk="0" hangingPunct="1">
        <a:defRPr sz="27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239" userDrawn="1">
          <p15:clr>
            <a:srgbClr val="F26B43"/>
          </p15:clr>
        </p15:guide>
        <p15:guide id="2" pos="4320" userDrawn="1">
          <p15:clr>
            <a:srgbClr val="F26B43"/>
          </p15:clr>
        </p15:guide>
        <p15:guide id="3" orient="horz" pos="881" userDrawn="1">
          <p15:clr>
            <a:srgbClr val="F26B43"/>
          </p15:clr>
        </p15:guide>
        <p15:guide id="4" orient="horz" pos="5598" userDrawn="1">
          <p15:clr>
            <a:srgbClr val="F26B43"/>
          </p15:clr>
        </p15:guide>
        <p15:guide id="5" pos="918" userDrawn="1">
          <p15:clr>
            <a:srgbClr val="F26B43"/>
          </p15:clr>
        </p15:guide>
        <p15:guide id="6" pos="7721" userDrawn="1">
          <p15:clr>
            <a:srgbClr val="F26B43"/>
          </p15:clr>
        </p15:guide>
        <p15:guide id="7" pos="7211" userDrawn="1">
          <p15:clr>
            <a:srgbClr val="F26B43"/>
          </p15:clr>
        </p15:guide>
        <p15:guide id="8" pos="1428" userDrawn="1">
          <p15:clr>
            <a:srgbClr val="F26B43"/>
          </p15:clr>
        </p15:guide>
        <p15:guide id="9" pos="663" userDrawn="1">
          <p15:clr>
            <a:srgbClr val="F26B43"/>
          </p15:clr>
        </p15:guide>
        <p15:guide id="10" pos="7976" userDrawn="1">
          <p15:clr>
            <a:srgbClr val="F26B43"/>
          </p15:clr>
        </p15:guide>
        <p15:guide id="11" orient="horz" pos="2060" userDrawn="1">
          <p15:clr>
            <a:srgbClr val="F26B43"/>
          </p15:clr>
        </p15:guide>
        <p15:guide id="12" orient="horz" pos="4419" userDrawn="1">
          <p15:clr>
            <a:srgbClr val="F26B43"/>
          </p15:clr>
        </p15:guide>
        <p15:guide id="13" pos="5272" userDrawn="1">
          <p15:clr>
            <a:srgbClr val="F26B43"/>
          </p15:clr>
        </p15:guide>
        <p15:guide id="14" pos="3367" userDrawn="1">
          <p15:clr>
            <a:srgbClr val="F26B43"/>
          </p15:clr>
        </p15:guide>
        <p15:guide id="15" pos="307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hyperlink" Target="https://appswr.ecology.wa.gov/docs/WaterRights/wrwebpdf/pol-2094.pdf"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23.tmp"/></Relationships>
</file>

<file path=ppt/slides/_rels/slide39.xml.rels><?xml version="1.0" encoding="UTF-8" standalone="yes"?>
<Relationships xmlns="http://schemas.openxmlformats.org/package/2006/relationships"><Relationship Id="rId3" Type="http://schemas.openxmlformats.org/officeDocument/2006/relationships/hyperlink" Target="http://leg.wa.gov/JointCommittees/WRM/Documents/EcologyFinalGuidanceForDeterminingNEB.pdf"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24.tm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https://fortress.wa.gov/ecy/publications/SummaryPages/2011073.html"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25.tmp"/></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gi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80" y="6399548"/>
            <a:ext cx="13716793" cy="790909"/>
          </a:xfrm>
        </p:spPr>
        <p:txBody>
          <a:bodyPr>
            <a:normAutofit fontScale="90000"/>
          </a:bodyPr>
          <a:lstStyle/>
          <a:p>
            <a:r>
              <a:rPr lang="en-US" dirty="0" smtClean="0">
                <a:latin typeface="Franklin Gothic Book" panose="020B0503020102020204" pitchFamily="34" charset="0"/>
              </a:rPr>
              <a:t>Streamflow Restoration Planning</a:t>
            </a:r>
            <a:endParaRPr lang="en-US" dirty="0">
              <a:latin typeface="Franklin Gothic Book" panose="020B0503020102020204" pitchFamily="34" charset="0"/>
            </a:endParaRPr>
          </a:p>
        </p:txBody>
      </p:sp>
      <p:sp>
        <p:nvSpPr>
          <p:cNvPr id="5" name="Text Placeholder 4"/>
          <p:cNvSpPr>
            <a:spLocks noGrp="1"/>
          </p:cNvSpPr>
          <p:nvPr>
            <p:ph type="body" sz="quarter" idx="12"/>
          </p:nvPr>
        </p:nvSpPr>
        <p:spPr>
          <a:xfrm>
            <a:off x="5" y="7425888"/>
            <a:ext cx="13714411" cy="1663700"/>
          </a:xfrm>
        </p:spPr>
        <p:txBody>
          <a:bodyPr>
            <a:normAutofit/>
          </a:bodyPr>
          <a:lstStyle/>
          <a:p>
            <a:pPr>
              <a:lnSpc>
                <a:spcPct val="134000"/>
              </a:lnSpc>
            </a:pPr>
            <a:r>
              <a:rPr lang="en-US" sz="3200" dirty="0" smtClean="0"/>
              <a:t>Speaker’s </a:t>
            </a:r>
            <a:r>
              <a:rPr lang="en-US" sz="3200" dirty="0"/>
              <a:t>name</a:t>
            </a:r>
          </a:p>
          <a:p>
            <a:r>
              <a:rPr lang="en-US" sz="2800" dirty="0" smtClean="0"/>
              <a:t>WRIA 13 Watershed Restoration and Enhancement Plan</a:t>
            </a:r>
            <a:endParaRPr lang="en-US" sz="2800" dirty="0"/>
          </a:p>
          <a:p>
            <a:r>
              <a:rPr lang="en-US" sz="2800" dirty="0" smtClean="0"/>
              <a:t>date</a:t>
            </a:r>
            <a:endParaRPr lang="en-US" sz="2800" dirty="0"/>
          </a:p>
        </p:txBody>
      </p:sp>
      <p:sp>
        <p:nvSpPr>
          <p:cNvPr id="8" name="Rectangle 7" descr="blue line" title="decorative box"/>
          <p:cNvSpPr/>
          <p:nvPr/>
        </p:nvSpPr>
        <p:spPr>
          <a:xfrm>
            <a:off x="-1191" y="5717302"/>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9" name="Rectangle 8" descr="black line" title="decorative box"/>
          <p:cNvSpPr/>
          <p:nvPr/>
        </p:nvSpPr>
        <p:spPr>
          <a:xfrm>
            <a:off x="-1191" y="5788697"/>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pic>
        <p:nvPicPr>
          <p:cNvPr id="15" name="Picture Placeholder 14"/>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21748" b="21748"/>
          <a:stretch>
            <a:fillRect/>
          </a:stretch>
        </p:blipFill>
        <p:spPr/>
      </p:pic>
    </p:spTree>
    <p:extLst>
      <p:ext uri="{BB962C8B-B14F-4D97-AF65-F5344CB8AC3E}">
        <p14:creationId xmlns:p14="http://schemas.microsoft.com/office/powerpoint/2010/main" val="21825861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Streamflow Restoration Planning Map</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10</a:t>
            </a:fld>
            <a:endParaRPr kumimoji="1" lang="ja-JP" altLang="en-US" dirty="0"/>
          </a:p>
        </p:txBody>
      </p:sp>
      <p:pic>
        <p:nvPicPr>
          <p:cNvPr id="5" name="Picture 4" descr="watershed map showing which WRIAs were called out in chapter 90.94.030 RCW" title="Streamflow Restoration Planning ma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7996" y="1256499"/>
            <a:ext cx="10058400" cy="7772399"/>
          </a:xfrm>
          <a:prstGeom prst="rect">
            <a:avLst/>
          </a:prstGeom>
        </p:spPr>
      </p:pic>
    </p:spTree>
    <p:extLst>
      <p:ext uri="{BB962C8B-B14F-4D97-AF65-F5344CB8AC3E}">
        <p14:creationId xmlns:p14="http://schemas.microsoft.com/office/powerpoint/2010/main" val="25314944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Overview of the Watershed Plan</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11</a:t>
            </a:fld>
            <a:endParaRPr kumimoji="1" lang="ja-JP" altLang="en-US" dirty="0"/>
          </a:p>
        </p:txBody>
      </p:sp>
      <p:pic>
        <p:nvPicPr>
          <p:cNvPr id="2" name="Picture 1" descr="diagram showing the three major steps to complete the plan " title="Overview of the Watershed Plan"/>
          <p:cNvPicPr>
            <a:picLocks noChangeAspect="1"/>
          </p:cNvPicPr>
          <p:nvPr/>
        </p:nvPicPr>
        <p:blipFill>
          <a:blip r:embed="rId3"/>
          <a:stretch>
            <a:fillRect/>
          </a:stretch>
        </p:blipFill>
        <p:spPr>
          <a:xfrm>
            <a:off x="873458" y="1318075"/>
            <a:ext cx="11669516" cy="7880516"/>
          </a:xfrm>
          <a:prstGeom prst="rect">
            <a:avLst/>
          </a:prstGeom>
        </p:spPr>
      </p:pic>
    </p:spTree>
    <p:extLst>
      <p:ext uri="{BB962C8B-B14F-4D97-AF65-F5344CB8AC3E}">
        <p14:creationId xmlns:p14="http://schemas.microsoft.com/office/powerpoint/2010/main" val="28372659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Placeholder 21" title="waterfall surrounded by evergreen trees"/>
          <p:cNvPicPr>
            <a:picLocks noGrp="1" noChangeAspect="1"/>
          </p:cNvPicPr>
          <p:nvPr>
            <p:ph type="pic" sz="quarter" idx="16"/>
          </p:nvPr>
        </p:nvPicPr>
        <p:blipFill>
          <a:blip r:embed="rId3" cstate="screen">
            <a:extLst>
              <a:ext uri="{28A0092B-C50C-407E-A947-70E740481C1C}">
                <a14:useLocalDpi xmlns:a14="http://schemas.microsoft.com/office/drawing/2010/main" val="0"/>
              </a:ext>
            </a:extLst>
          </a:blip>
          <a:srcRect t="7986" b="7986"/>
          <a:stretch>
            <a:fillRect/>
          </a:stretch>
        </p:blipFill>
        <p:spPr>
          <a:xfrm rot="5400000">
            <a:off x="8705312" y="1480234"/>
            <a:ext cx="4540116" cy="2861237"/>
          </a:xfrm>
        </p:spPr>
      </p:pic>
      <p:pic>
        <p:nvPicPr>
          <p:cNvPr id="16" name="Picture Placeholder 15" title="blue lake surrounded by mountains"/>
          <p:cNvPicPr>
            <a:picLocks noGrp="1" noChangeAspect="1"/>
          </p:cNvPicPr>
          <p:nvPr>
            <p:ph type="pic" sz="quarter" idx="17"/>
          </p:nvPr>
        </p:nvPicPr>
        <p:blipFill>
          <a:blip r:embed="rId4" cstate="screen">
            <a:extLst>
              <a:ext uri="{28A0092B-C50C-407E-A947-70E740481C1C}">
                <a14:useLocalDpi xmlns:a14="http://schemas.microsoft.com/office/drawing/2010/main" val="0"/>
              </a:ext>
            </a:extLst>
          </a:blip>
          <a:srcRect l="15395" r="15395"/>
          <a:stretch>
            <a:fillRect/>
          </a:stretch>
        </p:blipFill>
        <p:spPr>
          <a:xfrm>
            <a:off x="9544320" y="5252489"/>
            <a:ext cx="2861669" cy="4133851"/>
          </a:xfrm>
        </p:spPr>
      </p:pic>
      <p:sp>
        <p:nvSpPr>
          <p:cNvPr id="2" name="Title 1"/>
          <p:cNvSpPr>
            <a:spLocks noGrp="1"/>
          </p:cNvSpPr>
          <p:nvPr>
            <p:ph type="title"/>
          </p:nvPr>
        </p:nvSpPr>
        <p:spPr>
          <a:xfrm>
            <a:off x="1135705" y="2539776"/>
            <a:ext cx="4296280" cy="978709"/>
          </a:xfrm>
        </p:spPr>
        <p:txBody>
          <a:bodyPr>
            <a:normAutofit/>
          </a:bodyPr>
          <a:lstStyle/>
          <a:p>
            <a:r>
              <a:rPr lang="en-US" sz="4950" dirty="0" smtClean="0">
                <a:solidFill>
                  <a:schemeClr val="tx1"/>
                </a:solidFill>
              </a:rPr>
              <a:t>What is offset?</a:t>
            </a:r>
            <a:endParaRPr lang="en-US" sz="4950" dirty="0">
              <a:solidFill>
                <a:schemeClr val="tx1"/>
              </a:solidFill>
            </a:endParaRPr>
          </a:p>
        </p:txBody>
      </p:sp>
      <p:sp>
        <p:nvSpPr>
          <p:cNvPr id="8" name="Text Placeholder 7"/>
          <p:cNvSpPr>
            <a:spLocks noGrp="1"/>
          </p:cNvSpPr>
          <p:nvPr>
            <p:ph type="body" sz="quarter" idx="12"/>
          </p:nvPr>
        </p:nvSpPr>
        <p:spPr>
          <a:xfrm>
            <a:off x="1135705" y="4677641"/>
            <a:ext cx="4301928" cy="3588535"/>
          </a:xfrm>
        </p:spPr>
        <p:txBody>
          <a:bodyPr>
            <a:noAutofit/>
          </a:bodyPr>
          <a:lstStyle/>
          <a:p>
            <a:pPr algn="l"/>
            <a:r>
              <a:rPr lang="en-US" sz="3200" dirty="0">
                <a:solidFill>
                  <a:schemeClr val="tx1"/>
                </a:solidFill>
              </a:rPr>
              <a:t>The anticipated ability of a project or action to counterbalance some amount of</a:t>
            </a:r>
          </a:p>
          <a:p>
            <a:pPr algn="l"/>
            <a:r>
              <a:rPr lang="en-US" sz="3200" dirty="0">
                <a:solidFill>
                  <a:schemeClr val="tx1"/>
                </a:solidFill>
              </a:rPr>
              <a:t>the new consumptive water use over the next 20 years (2018-2038). </a:t>
            </a:r>
          </a:p>
        </p:txBody>
      </p:sp>
      <p:sp>
        <p:nvSpPr>
          <p:cNvPr id="6" name="Slide Number Placeholder 5"/>
          <p:cNvSpPr>
            <a:spLocks noGrp="1"/>
          </p:cNvSpPr>
          <p:nvPr>
            <p:ph type="sldNum" sz="quarter" idx="10"/>
          </p:nvPr>
        </p:nvSpPr>
        <p:spPr/>
        <p:txBody>
          <a:bodyPr/>
          <a:lstStyle/>
          <a:p>
            <a:fld id="{7E65300D-5599-4468-BF5D-B13C6AAEC98A}" type="slidenum">
              <a:rPr kumimoji="1" lang="ja-JP" altLang="en-US" smtClean="0"/>
              <a:pPr/>
              <a:t>12</a:t>
            </a:fld>
            <a:endParaRPr kumimoji="1" lang="ja-JP" altLang="en-US" dirty="0"/>
          </a:p>
        </p:txBody>
      </p:sp>
      <p:pic>
        <p:nvPicPr>
          <p:cNvPr id="32" name="Picture Placeholder 31" title="well cap"/>
          <p:cNvPicPr>
            <a:picLocks noGrp="1" noChangeAspect="1"/>
          </p:cNvPicPr>
          <p:nvPr>
            <p:ph type="pic" sz="quarter" idx="13"/>
          </p:nvPr>
        </p:nvPicPr>
        <p:blipFill>
          <a:blip r:embed="rId5" cstate="screen">
            <a:extLst>
              <a:ext uri="{28A0092B-C50C-407E-A947-70E740481C1C}">
                <a14:useLocalDpi xmlns:a14="http://schemas.microsoft.com/office/drawing/2010/main" val="0"/>
              </a:ext>
            </a:extLst>
          </a:blip>
          <a:srcRect l="9346" r="9346"/>
          <a:stretch>
            <a:fillRect/>
          </a:stretch>
        </p:blipFill>
        <p:spPr>
          <a:xfrm rot="5400000">
            <a:off x="6443954" y="1245764"/>
            <a:ext cx="3100567" cy="2860047"/>
          </a:xfrm>
        </p:spPr>
      </p:pic>
      <p:pic>
        <p:nvPicPr>
          <p:cNvPr id="31" name="Picture Placeholder 24" title="rain barrel"/>
          <p:cNvPicPr>
            <a:picLocks noChangeAspect="1"/>
          </p:cNvPicPr>
          <p:nvPr/>
        </p:nvPicPr>
        <p:blipFill rotWithShape="1">
          <a:blip r:embed="rId6" cstate="screen">
            <a:extLst>
              <a:ext uri="{28A0092B-C50C-407E-A947-70E740481C1C}">
                <a14:useLocalDpi xmlns:a14="http://schemas.microsoft.com/office/drawing/2010/main" val="0"/>
              </a:ext>
            </a:extLst>
          </a:blip>
          <a:srcRect l="1565" t="14028" r="543" b="1862"/>
          <a:stretch/>
        </p:blipFill>
        <p:spPr>
          <a:xfrm rot="5400000">
            <a:off x="5727744" y="5160545"/>
            <a:ext cx="4520809" cy="2847870"/>
          </a:xfrm>
          <a:prstGeom prst="rect">
            <a:avLst/>
          </a:prstGeom>
        </p:spPr>
      </p:pic>
    </p:spTree>
    <p:extLst>
      <p:ext uri="{BB962C8B-B14F-4D97-AF65-F5344CB8AC3E}">
        <p14:creationId xmlns:p14="http://schemas.microsoft.com/office/powerpoint/2010/main" val="2311978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What is Net Ecological Benefit (NEB)?</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13</a:t>
            </a:fld>
            <a:endParaRPr kumimoji="1" lang="ja-JP" altLang="en-US" dirty="0"/>
          </a:p>
        </p:txBody>
      </p:sp>
      <p:sp>
        <p:nvSpPr>
          <p:cNvPr id="7" name="Text Placeholder 6"/>
          <p:cNvSpPr>
            <a:spLocks noGrp="1"/>
          </p:cNvSpPr>
          <p:nvPr>
            <p:ph type="body" sz="quarter" idx="11"/>
          </p:nvPr>
        </p:nvSpPr>
        <p:spPr>
          <a:xfrm>
            <a:off x="1078610" y="7293183"/>
            <a:ext cx="11818450" cy="3205424"/>
          </a:xfrm>
        </p:spPr>
        <p:txBody>
          <a:bodyPr>
            <a:normAutofit/>
          </a:bodyPr>
          <a:lstStyle/>
          <a:p>
            <a:pPr marL="0" indent="0" algn="ctr">
              <a:buNone/>
            </a:pPr>
            <a:r>
              <a:rPr lang="en-US" altLang="ja-JP" sz="3200" dirty="0" smtClean="0">
                <a:latin typeface="Franklin Gothic Book" panose="020B0503020102020204" pitchFamily="34" charset="0"/>
              </a:rPr>
              <a:t>From Ecology’s Final NEB Guidance</a:t>
            </a:r>
          </a:p>
          <a:p>
            <a:pPr marL="0" indent="0" algn="ctr">
              <a:buNone/>
            </a:pPr>
            <a:r>
              <a:rPr lang="en-US" altLang="ja-JP" sz="3200" i="1" dirty="0" smtClean="0">
                <a:latin typeface="Franklin Gothic Book" panose="020B0503020102020204" pitchFamily="34" charset="0"/>
              </a:rPr>
              <a:t>“…</a:t>
            </a:r>
            <a:r>
              <a:rPr lang="en-US" altLang="ja-JP" sz="3200" i="1" dirty="0">
                <a:latin typeface="Franklin Gothic Book" panose="020B0503020102020204" pitchFamily="34" charset="0"/>
              </a:rPr>
              <a:t>local planning groups are best situated, and will therefore determine the appropriate amount of benefits beyond the offsetting of projected impacts …”</a:t>
            </a:r>
          </a:p>
          <a:p>
            <a:pPr algn="ctr"/>
            <a:endParaRPr lang="en-US" sz="3200" dirty="0"/>
          </a:p>
        </p:txBody>
      </p:sp>
      <p:grpSp>
        <p:nvGrpSpPr>
          <p:cNvPr id="9" name="Group 8" descr="blue black line" title="decorative box"/>
          <p:cNvGrpSpPr/>
          <p:nvPr/>
        </p:nvGrpSpPr>
        <p:grpSpPr>
          <a:xfrm>
            <a:off x="0" y="1409196"/>
            <a:ext cx="13717984" cy="129393"/>
            <a:chOff x="-1191" y="5718934"/>
            <a:chExt cx="13717984" cy="129393"/>
          </a:xfrm>
        </p:grpSpPr>
        <p:sp>
          <p:nvSpPr>
            <p:cNvPr id="10" name="Rectangle 9"/>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11" name="Rectangle 10"/>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4553" y="1747249"/>
            <a:ext cx="7126564" cy="5344923"/>
          </a:xfrm>
          <a:prstGeom prst="rect">
            <a:avLst/>
          </a:prstGeom>
        </p:spPr>
      </p:pic>
    </p:spTree>
    <p:extLst>
      <p:ext uri="{BB962C8B-B14F-4D97-AF65-F5344CB8AC3E}">
        <p14:creationId xmlns:p14="http://schemas.microsoft.com/office/powerpoint/2010/main" val="14904930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Book" panose="020B0503020102020204" pitchFamily="34" charset="0"/>
              </a:rPr>
              <a:t>Watershed Restoration and Enhancement Committee</a:t>
            </a:r>
          </a:p>
        </p:txBody>
      </p:sp>
      <p:graphicFrame>
        <p:nvGraphicFramePr>
          <p:cNvPr id="6" name="Table 5" descr="entity and representation" title="WRIA 13 Committee Members"/>
          <p:cNvGraphicFramePr>
            <a:graphicFrameLocks noGrp="1"/>
          </p:cNvGraphicFramePr>
          <p:nvPr>
            <p:extLst>
              <p:ext uri="{D42A27DB-BD31-4B8C-83A1-F6EECF244321}">
                <p14:modId xmlns:p14="http://schemas.microsoft.com/office/powerpoint/2010/main" val="684877467"/>
              </p:ext>
            </p:extLst>
          </p:nvPr>
        </p:nvGraphicFramePr>
        <p:xfrm>
          <a:off x="942975" y="2535651"/>
          <a:ext cx="11828463" cy="6939198"/>
        </p:xfrm>
        <a:graphic>
          <a:graphicData uri="http://schemas.openxmlformats.org/drawingml/2006/table">
            <a:tbl>
              <a:tblPr firstRow="1" firstCol="1" bandRow="1">
                <a:tableStyleId>{5940675A-B579-460E-94D1-54222C63F5DA}</a:tableStyleId>
              </a:tblPr>
              <a:tblGrid>
                <a:gridCol w="6387465">
                  <a:extLst>
                    <a:ext uri="{9D8B030D-6E8A-4147-A177-3AD203B41FA5}">
                      <a16:colId xmlns:a16="http://schemas.microsoft.com/office/drawing/2014/main" val="4233828777"/>
                    </a:ext>
                  </a:extLst>
                </a:gridCol>
                <a:gridCol w="5440998">
                  <a:extLst>
                    <a:ext uri="{9D8B030D-6E8A-4147-A177-3AD203B41FA5}">
                      <a16:colId xmlns:a16="http://schemas.microsoft.com/office/drawing/2014/main" val="1793060363"/>
                    </a:ext>
                  </a:extLst>
                </a:gridCol>
              </a:tblGrid>
              <a:tr h="385511">
                <a:tc>
                  <a:txBody>
                    <a:bodyPr/>
                    <a:lstStyle/>
                    <a:p>
                      <a:pPr marL="0" marR="0">
                        <a:spcBef>
                          <a:spcPts val="0"/>
                        </a:spcBef>
                        <a:spcAft>
                          <a:spcPts val="600"/>
                        </a:spcAft>
                      </a:pPr>
                      <a:r>
                        <a:rPr lang="en-US" sz="2400" b="1" dirty="0">
                          <a:effectLst/>
                        </a:rPr>
                        <a:t>Entity Name</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b="1" dirty="0">
                          <a:effectLst/>
                        </a:rPr>
                        <a:t>Representing</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83144627"/>
                  </a:ext>
                </a:extLst>
              </a:tr>
              <a:tr h="385511">
                <a:tc>
                  <a:txBody>
                    <a:bodyPr/>
                    <a:lstStyle/>
                    <a:p>
                      <a:pPr marL="0" marR="0">
                        <a:spcBef>
                          <a:spcPts val="0"/>
                        </a:spcBef>
                        <a:spcAft>
                          <a:spcPts val="600"/>
                        </a:spcAft>
                      </a:pPr>
                      <a:r>
                        <a:rPr lang="en-US" sz="2400" dirty="0">
                          <a:effectLst/>
                        </a:rPr>
                        <a:t>Squaxin Island Tribe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dirty="0">
                          <a:effectLst/>
                        </a:rPr>
                        <a:t>Tribal government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8754649"/>
                  </a:ext>
                </a:extLst>
              </a:tr>
              <a:tr h="385511">
                <a:tc>
                  <a:txBody>
                    <a:bodyPr/>
                    <a:lstStyle/>
                    <a:p>
                      <a:pPr marL="0" marR="0">
                        <a:spcBef>
                          <a:spcPts val="0"/>
                        </a:spcBef>
                        <a:spcAft>
                          <a:spcPts val="600"/>
                        </a:spcAft>
                      </a:pPr>
                      <a:r>
                        <a:rPr lang="en-US" sz="2400" dirty="0">
                          <a:effectLst/>
                        </a:rPr>
                        <a:t>Lewis County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dirty="0">
                          <a:effectLst/>
                        </a:rPr>
                        <a:t>County government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89123867"/>
                  </a:ext>
                </a:extLst>
              </a:tr>
              <a:tr h="385511">
                <a:tc>
                  <a:txBody>
                    <a:bodyPr/>
                    <a:lstStyle/>
                    <a:p>
                      <a:pPr marL="0" marR="0">
                        <a:spcBef>
                          <a:spcPts val="0"/>
                        </a:spcBef>
                        <a:spcAft>
                          <a:spcPts val="600"/>
                        </a:spcAft>
                      </a:pPr>
                      <a:r>
                        <a:rPr lang="en-US" sz="2400" dirty="0">
                          <a:effectLst/>
                        </a:rPr>
                        <a:t>Thurston County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dirty="0">
                          <a:effectLst/>
                        </a:rPr>
                        <a:t>County government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16886844"/>
                  </a:ext>
                </a:extLst>
              </a:tr>
              <a:tr h="385511">
                <a:tc>
                  <a:txBody>
                    <a:bodyPr/>
                    <a:lstStyle/>
                    <a:p>
                      <a:pPr marL="0" marR="0">
                        <a:spcBef>
                          <a:spcPts val="0"/>
                        </a:spcBef>
                        <a:spcAft>
                          <a:spcPts val="600"/>
                        </a:spcAft>
                      </a:pPr>
                      <a:r>
                        <a:rPr lang="en-US" sz="2400" dirty="0">
                          <a:effectLst/>
                        </a:rPr>
                        <a:t>City of Lacey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dirty="0">
                          <a:effectLst/>
                        </a:rPr>
                        <a:t>City government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5904563"/>
                  </a:ext>
                </a:extLst>
              </a:tr>
              <a:tr h="385511">
                <a:tc>
                  <a:txBody>
                    <a:bodyPr/>
                    <a:lstStyle/>
                    <a:p>
                      <a:pPr marL="0" marR="0">
                        <a:spcBef>
                          <a:spcPts val="0"/>
                        </a:spcBef>
                        <a:spcAft>
                          <a:spcPts val="600"/>
                        </a:spcAft>
                      </a:pPr>
                      <a:r>
                        <a:rPr lang="en-US" sz="2400" dirty="0">
                          <a:effectLst/>
                        </a:rPr>
                        <a:t>City of Olympia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dirty="0">
                          <a:effectLst/>
                        </a:rPr>
                        <a:t>City government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88613300"/>
                  </a:ext>
                </a:extLst>
              </a:tr>
              <a:tr h="385511">
                <a:tc>
                  <a:txBody>
                    <a:bodyPr/>
                    <a:lstStyle/>
                    <a:p>
                      <a:pPr marL="0" marR="0">
                        <a:spcBef>
                          <a:spcPts val="0"/>
                        </a:spcBef>
                        <a:spcAft>
                          <a:spcPts val="600"/>
                        </a:spcAft>
                      </a:pPr>
                      <a:r>
                        <a:rPr lang="en-US" sz="2400" dirty="0">
                          <a:effectLst/>
                        </a:rPr>
                        <a:t>City of Tumwater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dirty="0">
                          <a:effectLst/>
                        </a:rPr>
                        <a:t>City government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53557542"/>
                  </a:ext>
                </a:extLst>
              </a:tr>
              <a:tr h="385511">
                <a:tc>
                  <a:txBody>
                    <a:bodyPr/>
                    <a:lstStyle/>
                    <a:p>
                      <a:pPr marL="0" marR="0">
                        <a:spcBef>
                          <a:spcPts val="0"/>
                        </a:spcBef>
                        <a:spcAft>
                          <a:spcPts val="600"/>
                        </a:spcAft>
                      </a:pPr>
                      <a:r>
                        <a:rPr lang="en-US" sz="2400" kern="1200" dirty="0" smtClean="0">
                          <a:solidFill>
                            <a:schemeClr val="tx1"/>
                          </a:solidFill>
                          <a:effectLst/>
                          <a:latin typeface="+mn-lt"/>
                          <a:ea typeface="+mn-ea"/>
                          <a:cs typeface="+mn-cs"/>
                        </a:rPr>
                        <a:t>Public Utility District No. 1 of Thurston County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dirty="0">
                          <a:effectLst/>
                        </a:rPr>
                        <a:t>Water utility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4973439"/>
                  </a:ext>
                </a:extLst>
              </a:tr>
              <a:tr h="385511">
                <a:tc>
                  <a:txBody>
                    <a:bodyPr/>
                    <a:lstStyle/>
                    <a:p>
                      <a:pPr marL="0" marR="0">
                        <a:spcBef>
                          <a:spcPts val="0"/>
                        </a:spcBef>
                        <a:spcAft>
                          <a:spcPts val="600"/>
                        </a:spcAft>
                      </a:pPr>
                      <a:r>
                        <a:rPr lang="en-US" sz="2400" dirty="0">
                          <a:effectLst/>
                        </a:rPr>
                        <a:t>Washington Department of Fish and Wildlife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dirty="0">
                          <a:effectLst/>
                        </a:rPr>
                        <a:t>State agency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3827027"/>
                  </a:ext>
                </a:extLst>
              </a:tr>
              <a:tr h="385511">
                <a:tc>
                  <a:txBody>
                    <a:bodyPr/>
                    <a:lstStyle/>
                    <a:p>
                      <a:pPr marL="0" marR="0">
                        <a:spcBef>
                          <a:spcPts val="0"/>
                        </a:spcBef>
                        <a:spcAft>
                          <a:spcPts val="600"/>
                        </a:spcAft>
                      </a:pPr>
                      <a:r>
                        <a:rPr lang="en-US" sz="2400" dirty="0">
                          <a:effectLst/>
                        </a:rPr>
                        <a:t>Washington Department of Ecology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dirty="0">
                          <a:effectLst/>
                        </a:rPr>
                        <a:t>State agency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38439812"/>
                  </a:ext>
                </a:extLst>
              </a:tr>
              <a:tr h="385511">
                <a:tc>
                  <a:txBody>
                    <a:bodyPr/>
                    <a:lstStyle/>
                    <a:p>
                      <a:pPr marL="0" marR="0">
                        <a:spcBef>
                          <a:spcPts val="0"/>
                        </a:spcBef>
                        <a:spcAft>
                          <a:spcPts val="600"/>
                        </a:spcAft>
                      </a:pPr>
                      <a:r>
                        <a:rPr lang="en-US" sz="2400" dirty="0">
                          <a:effectLst/>
                        </a:rPr>
                        <a:t>Thurston Conservation District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dirty="0">
                          <a:effectLst/>
                        </a:rPr>
                        <a:t>Agricultural interests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88997949"/>
                  </a:ext>
                </a:extLst>
              </a:tr>
              <a:tr h="385511">
                <a:tc>
                  <a:txBody>
                    <a:bodyPr/>
                    <a:lstStyle/>
                    <a:p>
                      <a:pPr marL="0" marR="0">
                        <a:spcBef>
                          <a:spcPts val="0"/>
                        </a:spcBef>
                        <a:spcAft>
                          <a:spcPts val="600"/>
                        </a:spcAft>
                      </a:pPr>
                      <a:r>
                        <a:rPr lang="en-US" sz="2400" dirty="0" smtClean="0">
                          <a:effectLst/>
                        </a:rPr>
                        <a:t>Building Industry Association of Washington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dirty="0">
                          <a:effectLst/>
                        </a:rPr>
                        <a:t>Residential construction industry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83406226"/>
                  </a:ext>
                </a:extLst>
              </a:tr>
              <a:tr h="385511">
                <a:tc>
                  <a:txBody>
                    <a:bodyPr/>
                    <a:lstStyle/>
                    <a:p>
                      <a:pPr marL="0" marR="0">
                        <a:spcBef>
                          <a:spcPts val="0"/>
                        </a:spcBef>
                        <a:spcAft>
                          <a:spcPts val="600"/>
                        </a:spcAft>
                      </a:pPr>
                      <a:r>
                        <a:rPr lang="en-US" sz="2400" dirty="0">
                          <a:effectLst/>
                        </a:rPr>
                        <a:t>Deschutes Estuary Restoration Team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dirty="0">
                          <a:effectLst/>
                        </a:rPr>
                        <a:t>Environmental interests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60640909"/>
                  </a:ext>
                </a:extLst>
              </a:tr>
              <a:tr h="385511">
                <a:tc>
                  <a:txBody>
                    <a:bodyPr/>
                    <a:lstStyle/>
                    <a:p>
                      <a:pPr marL="0" marR="0">
                        <a:spcBef>
                          <a:spcPts val="0"/>
                        </a:spcBef>
                        <a:spcAft>
                          <a:spcPts val="600"/>
                        </a:spcAft>
                      </a:pPr>
                      <a:r>
                        <a:rPr lang="en-US" sz="2400" dirty="0">
                          <a:effectLst/>
                        </a:rPr>
                        <a:t>WRIA 13 Salmon Habitat Recovery Lead Entity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dirty="0">
                          <a:effectLst/>
                        </a:rPr>
                        <a:t>Ex-officio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1129318"/>
                  </a:ext>
                </a:extLst>
              </a:tr>
              <a:tr h="385511">
                <a:tc>
                  <a:txBody>
                    <a:bodyPr/>
                    <a:lstStyle/>
                    <a:p>
                      <a:pPr marL="0" marR="0">
                        <a:spcBef>
                          <a:spcPts val="0"/>
                        </a:spcBef>
                        <a:spcAft>
                          <a:spcPts val="600"/>
                        </a:spcAft>
                      </a:pPr>
                      <a:r>
                        <a:rPr lang="en-US" sz="2400" dirty="0">
                          <a:effectLst/>
                        </a:rPr>
                        <a:t>LOTT Clean Water Alliance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dirty="0">
                          <a:effectLst/>
                        </a:rPr>
                        <a:t>Ex-officio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8348669"/>
                  </a:ext>
                </a:extLst>
              </a:tr>
              <a:tr h="385511">
                <a:tc>
                  <a:txBody>
                    <a:bodyPr/>
                    <a:lstStyle/>
                    <a:p>
                      <a:pPr marL="0" marR="0">
                        <a:spcBef>
                          <a:spcPts val="0"/>
                        </a:spcBef>
                        <a:spcAft>
                          <a:spcPts val="600"/>
                        </a:spcAft>
                      </a:pPr>
                      <a:r>
                        <a:rPr lang="en-US" sz="2400" dirty="0">
                          <a:effectLst/>
                        </a:rPr>
                        <a:t>Nisqually Indian Tribe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dirty="0">
                          <a:effectLst/>
                        </a:rPr>
                        <a:t>Ex-officio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73075626"/>
                  </a:ext>
                </a:extLst>
              </a:tr>
              <a:tr h="385511">
                <a:tc>
                  <a:txBody>
                    <a:bodyPr/>
                    <a:lstStyle/>
                    <a:p>
                      <a:pPr marL="0" marR="0">
                        <a:spcBef>
                          <a:spcPts val="0"/>
                        </a:spcBef>
                        <a:spcAft>
                          <a:spcPts val="600"/>
                        </a:spcAft>
                      </a:pPr>
                      <a:r>
                        <a:rPr lang="en-US" sz="2400" dirty="0">
                          <a:effectLst/>
                        </a:rPr>
                        <a:t>City of Yelm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dirty="0">
                          <a:effectLst/>
                        </a:rPr>
                        <a:t>Ex-officio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1575135"/>
                  </a:ext>
                </a:extLst>
              </a:tr>
              <a:tr h="385511">
                <a:tc>
                  <a:txBody>
                    <a:bodyPr/>
                    <a:lstStyle/>
                    <a:p>
                      <a:pPr marL="0" marR="0">
                        <a:spcBef>
                          <a:spcPts val="0"/>
                        </a:spcBef>
                        <a:spcAft>
                          <a:spcPts val="600"/>
                        </a:spcAft>
                      </a:pPr>
                      <a:r>
                        <a:rPr lang="en-US" sz="2400" dirty="0">
                          <a:effectLst/>
                        </a:rPr>
                        <a:t>City of Tenino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2400" dirty="0">
                          <a:effectLst/>
                        </a:rPr>
                        <a:t>Ex-officio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1620132"/>
                  </a:ext>
                </a:extLst>
              </a:tr>
            </a:tbl>
          </a:graphicData>
        </a:graphic>
      </p:graphicFrame>
    </p:spTree>
    <p:extLst>
      <p:ext uri="{BB962C8B-B14F-4D97-AF65-F5344CB8AC3E}">
        <p14:creationId xmlns:p14="http://schemas.microsoft.com/office/powerpoint/2010/main" val="1440633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Franklin Gothic Book" panose="020B0503020102020204" pitchFamily="34" charset="0"/>
              </a:rPr>
              <a:t>Roles of Committee and Ecology</a:t>
            </a:r>
            <a:endParaRPr lang="en-US" dirty="0">
              <a:latin typeface="Franklin Gothic Book" panose="020B0503020102020204" pitchFamily="34" charset="0"/>
            </a:endParaRPr>
          </a:p>
        </p:txBody>
      </p:sp>
      <p:graphicFrame>
        <p:nvGraphicFramePr>
          <p:cNvPr id="5" name="Diagram 4" descr="two boxes, one for the committee and one for Ecology, explaining their major roles" title="committee role diagram"/>
          <p:cNvGraphicFramePr/>
          <p:nvPr>
            <p:extLst>
              <p:ext uri="{D42A27DB-BD31-4B8C-83A1-F6EECF244321}">
                <p14:modId xmlns:p14="http://schemas.microsoft.com/office/powerpoint/2010/main" val="2544739046"/>
              </p:ext>
            </p:extLst>
          </p:nvPr>
        </p:nvGraphicFramePr>
        <p:xfrm>
          <a:off x="7224766" y="2753248"/>
          <a:ext cx="6287200" cy="56873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4141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164" y="2889505"/>
            <a:ext cx="4000084" cy="5157216"/>
          </a:xfrm>
        </p:spPr>
        <p:txBody>
          <a:bodyPr>
            <a:normAutofit/>
          </a:bodyPr>
          <a:lstStyle/>
          <a:p>
            <a:r>
              <a:rPr lang="en-US" dirty="0" smtClean="0"/>
              <a:t>Watershed Restoration and Enhancement Plan Components</a:t>
            </a:r>
            <a:endParaRPr lang="en-US" dirty="0"/>
          </a:p>
        </p:txBody>
      </p:sp>
      <p:sp>
        <p:nvSpPr>
          <p:cNvPr id="3" name="Text Placeholder 2"/>
          <p:cNvSpPr>
            <a:spLocks noGrp="1"/>
          </p:cNvSpPr>
          <p:nvPr>
            <p:ph type="body" sz="quarter" idx="12"/>
          </p:nvPr>
        </p:nvSpPr>
        <p:spPr>
          <a:xfrm>
            <a:off x="6408045" y="828789"/>
            <a:ext cx="6009353" cy="337024"/>
          </a:xfrm>
        </p:spPr>
        <p:txBody>
          <a:bodyPr/>
          <a:lstStyle/>
          <a:p>
            <a:r>
              <a:rPr lang="en-US" dirty="0" smtClean="0"/>
              <a:t>2018 - 2038</a:t>
            </a:r>
            <a:endParaRPr lang="en-US" dirty="0"/>
          </a:p>
        </p:txBody>
      </p:sp>
      <p:sp>
        <p:nvSpPr>
          <p:cNvPr id="4" name="Text Placeholder 3"/>
          <p:cNvSpPr>
            <a:spLocks noGrp="1"/>
          </p:cNvSpPr>
          <p:nvPr>
            <p:ph type="body" sz="quarter" idx="14"/>
          </p:nvPr>
        </p:nvSpPr>
        <p:spPr>
          <a:xfrm>
            <a:off x="6408045" y="181934"/>
            <a:ext cx="6009353" cy="604071"/>
          </a:xfrm>
        </p:spPr>
        <p:txBody>
          <a:bodyPr/>
          <a:lstStyle/>
          <a:p>
            <a:r>
              <a:rPr lang="en-US" sz="3200" dirty="0" smtClean="0"/>
              <a:t>Planning Horizon</a:t>
            </a:r>
            <a:endParaRPr lang="en-US" sz="3200" dirty="0"/>
          </a:p>
        </p:txBody>
      </p:sp>
      <p:sp>
        <p:nvSpPr>
          <p:cNvPr id="5" name="Text Placeholder 4"/>
          <p:cNvSpPr>
            <a:spLocks noGrp="1"/>
          </p:cNvSpPr>
          <p:nvPr>
            <p:ph type="body" sz="quarter" idx="17"/>
          </p:nvPr>
        </p:nvSpPr>
        <p:spPr>
          <a:xfrm>
            <a:off x="6408043" y="2070991"/>
            <a:ext cx="6009353" cy="337024"/>
          </a:xfrm>
        </p:spPr>
        <p:txBody>
          <a:bodyPr/>
          <a:lstStyle/>
          <a:p>
            <a:r>
              <a:rPr lang="en-US" dirty="0" smtClean="0"/>
              <a:t>9 subbasins</a:t>
            </a:r>
            <a:endParaRPr lang="en-US" dirty="0"/>
          </a:p>
        </p:txBody>
      </p:sp>
      <p:sp>
        <p:nvSpPr>
          <p:cNvPr id="6" name="Text Placeholder 5"/>
          <p:cNvSpPr>
            <a:spLocks noGrp="1"/>
          </p:cNvSpPr>
          <p:nvPr>
            <p:ph type="body" sz="quarter" idx="18"/>
          </p:nvPr>
        </p:nvSpPr>
        <p:spPr>
          <a:xfrm>
            <a:off x="6408044" y="1484655"/>
            <a:ext cx="6009353" cy="604071"/>
          </a:xfrm>
        </p:spPr>
        <p:txBody>
          <a:bodyPr/>
          <a:lstStyle/>
          <a:p>
            <a:r>
              <a:rPr lang="en-US" sz="3200" dirty="0" smtClean="0"/>
              <a:t>WRIA Subbasin Delineation</a:t>
            </a:r>
            <a:endParaRPr lang="en-US" sz="3200" dirty="0"/>
          </a:p>
        </p:txBody>
      </p:sp>
      <p:sp>
        <p:nvSpPr>
          <p:cNvPr id="7" name="Text Placeholder 6"/>
          <p:cNvSpPr>
            <a:spLocks noGrp="1"/>
          </p:cNvSpPr>
          <p:nvPr>
            <p:ph type="body" sz="quarter" idx="20"/>
          </p:nvPr>
        </p:nvSpPr>
        <p:spPr>
          <a:xfrm>
            <a:off x="6408043" y="3543547"/>
            <a:ext cx="6009353" cy="337024"/>
          </a:xfrm>
        </p:spPr>
        <p:txBody>
          <a:bodyPr/>
          <a:lstStyle/>
          <a:p>
            <a:r>
              <a:rPr lang="en-US" dirty="0" smtClean="0"/>
              <a:t>2,616 Projected New Permit-Exempt Wells</a:t>
            </a:r>
            <a:endParaRPr lang="en-US" dirty="0"/>
          </a:p>
        </p:txBody>
      </p:sp>
      <p:sp>
        <p:nvSpPr>
          <p:cNvPr id="8" name="Text Placeholder 7"/>
          <p:cNvSpPr>
            <a:spLocks noGrp="1"/>
          </p:cNvSpPr>
          <p:nvPr>
            <p:ph type="body" sz="quarter" idx="21"/>
          </p:nvPr>
        </p:nvSpPr>
        <p:spPr>
          <a:xfrm>
            <a:off x="6408043" y="2782709"/>
            <a:ext cx="7172488" cy="604071"/>
          </a:xfrm>
        </p:spPr>
        <p:txBody>
          <a:bodyPr/>
          <a:lstStyle/>
          <a:p>
            <a:r>
              <a:rPr lang="en-US" sz="3200" dirty="0"/>
              <a:t>Projected New Permit-Exempt </a:t>
            </a:r>
            <a:r>
              <a:rPr lang="en-US" sz="3200" dirty="0" smtClean="0"/>
              <a:t>Wells</a:t>
            </a:r>
            <a:endParaRPr lang="en-US" sz="3200" dirty="0"/>
          </a:p>
        </p:txBody>
      </p:sp>
      <p:sp>
        <p:nvSpPr>
          <p:cNvPr id="9" name="Text Placeholder 8"/>
          <p:cNvSpPr>
            <a:spLocks noGrp="1"/>
          </p:cNvSpPr>
          <p:nvPr>
            <p:ph type="body" sz="quarter" idx="23"/>
          </p:nvPr>
        </p:nvSpPr>
        <p:spPr>
          <a:xfrm>
            <a:off x="6408041" y="5092244"/>
            <a:ext cx="6009353" cy="337024"/>
          </a:xfrm>
        </p:spPr>
        <p:txBody>
          <a:bodyPr/>
          <a:lstStyle/>
          <a:p>
            <a:r>
              <a:rPr lang="en-US" dirty="0"/>
              <a:t>435 acre-feet per year (0.6 cfs) – most likely estimate</a:t>
            </a:r>
          </a:p>
          <a:p>
            <a:r>
              <a:rPr lang="en-US" dirty="0"/>
              <a:t>513 acre-feet per year (</a:t>
            </a:r>
            <a:r>
              <a:rPr lang="en-US" dirty="0" smtClean="0"/>
              <a:t>0.7 cfs</a:t>
            </a:r>
            <a:r>
              <a:rPr lang="en-US" dirty="0"/>
              <a:t>) – goal to achieve through adaptive management</a:t>
            </a:r>
          </a:p>
        </p:txBody>
      </p:sp>
      <p:sp>
        <p:nvSpPr>
          <p:cNvPr id="10" name="Text Placeholder 9"/>
          <p:cNvSpPr>
            <a:spLocks noGrp="1"/>
          </p:cNvSpPr>
          <p:nvPr>
            <p:ph type="body" sz="quarter" idx="24"/>
          </p:nvPr>
        </p:nvSpPr>
        <p:spPr>
          <a:xfrm>
            <a:off x="6408042" y="4361064"/>
            <a:ext cx="6009353" cy="604071"/>
          </a:xfrm>
        </p:spPr>
        <p:txBody>
          <a:bodyPr/>
          <a:lstStyle/>
          <a:p>
            <a:r>
              <a:rPr lang="en-US" sz="3200" dirty="0"/>
              <a:t>Estimated Consumptive </a:t>
            </a:r>
            <a:r>
              <a:rPr lang="en-US" sz="3200" dirty="0" smtClean="0"/>
              <a:t>Use</a:t>
            </a:r>
            <a:endParaRPr lang="en-US" sz="3200" dirty="0"/>
          </a:p>
        </p:txBody>
      </p:sp>
      <p:sp>
        <p:nvSpPr>
          <p:cNvPr id="11" name="Text Placeholder 10"/>
          <p:cNvSpPr>
            <a:spLocks noGrp="1"/>
          </p:cNvSpPr>
          <p:nvPr>
            <p:ph type="body" sz="quarter" idx="26"/>
          </p:nvPr>
        </p:nvSpPr>
        <p:spPr>
          <a:xfrm>
            <a:off x="6408039" y="7421716"/>
            <a:ext cx="6009353" cy="337024"/>
          </a:xfrm>
        </p:spPr>
        <p:txBody>
          <a:bodyPr/>
          <a:lstStyle/>
          <a:p>
            <a:r>
              <a:rPr lang="en-US" dirty="0" smtClean="0"/>
              <a:t>to offset estimated consumptive use and meet Net Ecological Benefit (NEB)</a:t>
            </a:r>
            <a:endParaRPr lang="en-US" dirty="0"/>
          </a:p>
        </p:txBody>
      </p:sp>
      <p:sp>
        <p:nvSpPr>
          <p:cNvPr id="12" name="Text Placeholder 11"/>
          <p:cNvSpPr>
            <a:spLocks noGrp="1"/>
          </p:cNvSpPr>
          <p:nvPr>
            <p:ph type="body" sz="quarter" idx="27"/>
          </p:nvPr>
        </p:nvSpPr>
        <p:spPr>
          <a:xfrm>
            <a:off x="6408040" y="6781728"/>
            <a:ext cx="6009353" cy="604071"/>
          </a:xfrm>
        </p:spPr>
        <p:txBody>
          <a:bodyPr/>
          <a:lstStyle/>
          <a:p>
            <a:r>
              <a:rPr lang="en-US" sz="3200" dirty="0"/>
              <a:t>Projects and Actions</a:t>
            </a:r>
          </a:p>
        </p:txBody>
      </p:sp>
      <p:sp>
        <p:nvSpPr>
          <p:cNvPr id="13" name="Slide Number Placeholder 12"/>
          <p:cNvSpPr>
            <a:spLocks noGrp="1"/>
          </p:cNvSpPr>
          <p:nvPr>
            <p:ph type="sldNum" sz="quarter" idx="10"/>
          </p:nvPr>
        </p:nvSpPr>
        <p:spPr/>
        <p:txBody>
          <a:bodyPr/>
          <a:lstStyle/>
          <a:p>
            <a:fld id="{B54AD89C-DF1E-4948-B597-5DD47B34A9CA}" type="slidenum">
              <a:rPr kumimoji="1" lang="ja-JP" altLang="en-US" smtClean="0"/>
              <a:pPr/>
              <a:t>16</a:t>
            </a:fld>
            <a:endParaRPr kumimoji="1" lang="ja-JP" altLang="en-US" dirty="0"/>
          </a:p>
        </p:txBody>
      </p:sp>
      <p:sp>
        <p:nvSpPr>
          <p:cNvPr id="14" name="Text Placeholder 11"/>
          <p:cNvSpPr txBox="1">
            <a:spLocks/>
          </p:cNvSpPr>
          <p:nvPr/>
        </p:nvSpPr>
        <p:spPr>
          <a:xfrm>
            <a:off x="6408038" y="8506280"/>
            <a:ext cx="6502743" cy="604071"/>
          </a:xfrm>
          <a:prstGeom prst="rect">
            <a:avLst/>
          </a:prstGeom>
        </p:spPr>
        <p:txBody>
          <a:bodyPr vert="horz" lIns="91440" tIns="45720" rIns="91440" bIns="45720" rtlCol="0" anchor="b">
            <a:noAutofit/>
          </a:bodyPr>
          <a:lstStyle>
            <a:lvl1pPr marL="0" indent="0" algn="l" defTabSz="1371417" rtl="0" eaLnBrk="1" latinLnBrk="0" hangingPunct="1">
              <a:lnSpc>
                <a:spcPct val="100000"/>
              </a:lnSpc>
              <a:spcBef>
                <a:spcPts val="0"/>
              </a:spcBef>
              <a:buFontTx/>
              <a:buNone/>
              <a:defRPr sz="2800" kern="1200">
                <a:solidFill>
                  <a:srgbClr val="666633"/>
                </a:solidFill>
                <a:latin typeface="Franklin Gothic Medium" panose="020B0603020102020204" pitchFamily="34" charset="0"/>
                <a:ea typeface="Roboto" panose="02000000000000000000" pitchFamily="2" charset="0"/>
                <a:cs typeface="+mn-cs"/>
              </a:defRPr>
            </a:lvl1pPr>
            <a:lvl2pPr marL="514256" indent="0" algn="l" defTabSz="1371417" rtl="0" eaLnBrk="1" latinLnBrk="0" hangingPunct="1">
              <a:lnSpc>
                <a:spcPct val="90000"/>
              </a:lnSpc>
              <a:spcBef>
                <a:spcPts val="750"/>
              </a:spcBef>
              <a:buFont typeface="Calibri" panose="020F0502020204030204" pitchFamily="34" charset="0"/>
              <a:buNone/>
              <a:defRPr sz="1350" kern="1200">
                <a:solidFill>
                  <a:schemeClr val="tx1"/>
                </a:solidFill>
                <a:latin typeface="Franklin Gothic Book" panose="020B0503020102020204" pitchFamily="34" charset="0"/>
                <a:ea typeface="Roboto" panose="02000000000000000000" pitchFamily="2" charset="0"/>
                <a:cs typeface="+mn-cs"/>
              </a:defRPr>
            </a:lvl2pPr>
            <a:lvl3pPr marL="1028511" indent="0" algn="l" defTabSz="1371417" rtl="0" eaLnBrk="1" latinLnBrk="0" hangingPunct="1">
              <a:lnSpc>
                <a:spcPct val="90000"/>
              </a:lnSpc>
              <a:spcBef>
                <a:spcPts val="750"/>
              </a:spcBef>
              <a:buFont typeface="Courier New" panose="02070309020205020404" pitchFamily="49" charset="0"/>
              <a:buNone/>
              <a:defRPr sz="1350" kern="1200">
                <a:solidFill>
                  <a:schemeClr val="tx1"/>
                </a:solidFill>
                <a:latin typeface="Franklin Gothic Book" panose="020B0503020102020204" pitchFamily="34" charset="0"/>
                <a:ea typeface="Roboto" panose="02000000000000000000" pitchFamily="2" charset="0"/>
                <a:cs typeface="+mn-cs"/>
              </a:defRPr>
            </a:lvl3pPr>
            <a:lvl4pPr marL="1542767" indent="0" algn="l" defTabSz="1371417" rtl="0" eaLnBrk="1" latinLnBrk="0" hangingPunct="1">
              <a:lnSpc>
                <a:spcPct val="90000"/>
              </a:lnSpc>
              <a:spcBef>
                <a:spcPts val="750"/>
              </a:spcBef>
              <a:buFont typeface="Courier New" panose="02070309020205020404" pitchFamily="49" charset="0"/>
              <a:buNone/>
              <a:defRPr sz="1350" kern="1200">
                <a:solidFill>
                  <a:schemeClr val="tx1"/>
                </a:solidFill>
                <a:latin typeface="Franklin Gothic Book" panose="020B0503020102020204" pitchFamily="34" charset="0"/>
                <a:ea typeface="Roboto" panose="02000000000000000000" pitchFamily="2" charset="0"/>
                <a:cs typeface="+mn-cs"/>
              </a:defRPr>
            </a:lvl4pPr>
            <a:lvl5pPr marL="2057024" indent="0" algn="l" defTabSz="1371417" rtl="0" eaLnBrk="1" latinLnBrk="0" hangingPunct="1">
              <a:lnSpc>
                <a:spcPct val="90000"/>
              </a:lnSpc>
              <a:spcBef>
                <a:spcPts val="750"/>
              </a:spcBef>
              <a:buFont typeface="Courier New" panose="02070309020205020404" pitchFamily="49" charset="0"/>
              <a:buNone/>
              <a:defRPr sz="135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3200" dirty="0" smtClean="0"/>
              <a:t>Policy and Adaptive Management</a:t>
            </a:r>
            <a:endParaRPr lang="en-US" sz="3200" dirty="0"/>
          </a:p>
        </p:txBody>
      </p:sp>
      <p:sp>
        <p:nvSpPr>
          <p:cNvPr id="15" name="Text Placeholder 10"/>
          <p:cNvSpPr txBox="1">
            <a:spLocks/>
          </p:cNvSpPr>
          <p:nvPr/>
        </p:nvSpPr>
        <p:spPr>
          <a:xfrm>
            <a:off x="6408038" y="9102862"/>
            <a:ext cx="6009353" cy="337024"/>
          </a:xfrm>
          <a:prstGeom prst="rect">
            <a:avLst/>
          </a:prstGeom>
        </p:spPr>
        <p:txBody>
          <a:bodyPr vert="horz" lIns="91440" tIns="45720" rIns="91440" bIns="45720" rtlCol="0" anchor="t">
            <a:noAutofit/>
          </a:bodyPr>
          <a:lstStyle>
            <a:lvl1pPr marL="0" indent="0" algn="just" defTabSz="1371417" rtl="0" eaLnBrk="1" latinLnBrk="0" hangingPunct="1">
              <a:lnSpc>
                <a:spcPct val="100000"/>
              </a:lnSpc>
              <a:spcBef>
                <a:spcPts val="0"/>
              </a:spcBef>
              <a:buFontTx/>
              <a:buNone/>
              <a:defRPr sz="2400" kern="1200">
                <a:solidFill>
                  <a:schemeClr val="tx2"/>
                </a:solidFill>
                <a:latin typeface="Franklin Gothic Book" panose="020B0503020102020204" pitchFamily="34" charset="0"/>
                <a:ea typeface="Roboto" panose="02000000000000000000" pitchFamily="2" charset="0"/>
                <a:cs typeface="+mn-cs"/>
              </a:defRPr>
            </a:lvl1pPr>
            <a:lvl2pPr marL="514256" indent="0" algn="l" defTabSz="1371417" rtl="0" eaLnBrk="1" latinLnBrk="0" hangingPunct="1">
              <a:lnSpc>
                <a:spcPct val="90000"/>
              </a:lnSpc>
              <a:spcBef>
                <a:spcPts val="750"/>
              </a:spcBef>
              <a:buFont typeface="Calibri" panose="020F0502020204030204" pitchFamily="34" charset="0"/>
              <a:buNone/>
              <a:defRPr sz="1350" kern="1200">
                <a:solidFill>
                  <a:schemeClr val="tx1"/>
                </a:solidFill>
                <a:latin typeface="Franklin Gothic Book" panose="020B0503020102020204" pitchFamily="34" charset="0"/>
                <a:ea typeface="Roboto" panose="02000000000000000000" pitchFamily="2" charset="0"/>
                <a:cs typeface="+mn-cs"/>
              </a:defRPr>
            </a:lvl2pPr>
            <a:lvl3pPr marL="1028511" indent="0" algn="l" defTabSz="1371417" rtl="0" eaLnBrk="1" latinLnBrk="0" hangingPunct="1">
              <a:lnSpc>
                <a:spcPct val="90000"/>
              </a:lnSpc>
              <a:spcBef>
                <a:spcPts val="750"/>
              </a:spcBef>
              <a:buFont typeface="Courier New" panose="02070309020205020404" pitchFamily="49" charset="0"/>
              <a:buNone/>
              <a:defRPr sz="1350" kern="1200">
                <a:solidFill>
                  <a:schemeClr val="tx1"/>
                </a:solidFill>
                <a:latin typeface="Franklin Gothic Book" panose="020B0503020102020204" pitchFamily="34" charset="0"/>
                <a:ea typeface="Roboto" panose="02000000000000000000" pitchFamily="2" charset="0"/>
                <a:cs typeface="+mn-cs"/>
              </a:defRPr>
            </a:lvl3pPr>
            <a:lvl4pPr marL="1542767" indent="0" algn="l" defTabSz="1371417" rtl="0" eaLnBrk="1" latinLnBrk="0" hangingPunct="1">
              <a:lnSpc>
                <a:spcPct val="90000"/>
              </a:lnSpc>
              <a:spcBef>
                <a:spcPts val="750"/>
              </a:spcBef>
              <a:buFont typeface="Courier New" panose="02070309020205020404" pitchFamily="49" charset="0"/>
              <a:buNone/>
              <a:defRPr sz="1350" kern="1200">
                <a:solidFill>
                  <a:schemeClr val="tx1"/>
                </a:solidFill>
                <a:latin typeface="Franklin Gothic Book" panose="020B0503020102020204" pitchFamily="34" charset="0"/>
                <a:ea typeface="Roboto" panose="02000000000000000000" pitchFamily="2" charset="0"/>
                <a:cs typeface="+mn-cs"/>
              </a:defRPr>
            </a:lvl4pPr>
            <a:lvl5pPr marL="2057024" indent="0" algn="l" defTabSz="1371417" rtl="0" eaLnBrk="1" latinLnBrk="0" hangingPunct="1">
              <a:lnSpc>
                <a:spcPct val="90000"/>
              </a:lnSpc>
              <a:spcBef>
                <a:spcPts val="750"/>
              </a:spcBef>
              <a:buFont typeface="Courier New" panose="02070309020205020404" pitchFamily="49" charset="0"/>
              <a:buNone/>
              <a:defRPr sz="135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dirty="0" smtClean="0"/>
              <a:t>Recommendations that contribute to the goal of streamflow restoration</a:t>
            </a:r>
            <a:endParaRPr lang="en-US" dirty="0"/>
          </a:p>
        </p:txBody>
      </p:sp>
    </p:spTree>
    <p:extLst>
      <p:ext uri="{BB962C8B-B14F-4D97-AF65-F5344CB8AC3E}">
        <p14:creationId xmlns:p14="http://schemas.microsoft.com/office/powerpoint/2010/main" val="3548922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Delineate Subbasins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17</a:t>
            </a:fld>
            <a:endParaRPr kumimoji="1" lang="ja-JP" altLang="en-US" dirty="0"/>
          </a:p>
        </p:txBody>
      </p:sp>
      <p:sp>
        <p:nvSpPr>
          <p:cNvPr id="5" name="Text Placeholder 4"/>
          <p:cNvSpPr>
            <a:spLocks noGrp="1"/>
          </p:cNvSpPr>
          <p:nvPr>
            <p:ph type="body" sz="quarter" idx="11"/>
          </p:nvPr>
        </p:nvSpPr>
        <p:spPr>
          <a:xfrm>
            <a:off x="1045029" y="2600514"/>
            <a:ext cx="11778342" cy="5084385"/>
          </a:xfrm>
          <a:noFill/>
        </p:spPr>
        <p:txBody>
          <a:bodyPr>
            <a:noAutofit/>
          </a:bodyPr>
          <a:lstStyle/>
          <a:p>
            <a:pPr defTabSz="1371509">
              <a:lnSpc>
                <a:spcPct val="100000"/>
              </a:lnSpc>
              <a:spcBef>
                <a:spcPts val="0"/>
              </a:spcBef>
              <a:defRPr/>
            </a:pPr>
            <a:r>
              <a:rPr kumimoji="1" lang="en-US" dirty="0">
                <a:latin typeface="Franklin Gothic Book" panose="020B0503020102020204" pitchFamily="34" charset="0"/>
              </a:rPr>
              <a:t>The WRIA </a:t>
            </a:r>
            <a:r>
              <a:rPr kumimoji="1" lang="en-US" dirty="0" smtClean="0">
                <a:latin typeface="Franklin Gothic Book" panose="020B0503020102020204" pitchFamily="34" charset="0"/>
              </a:rPr>
              <a:t>13 </a:t>
            </a:r>
            <a:r>
              <a:rPr kumimoji="1" lang="en-US" dirty="0">
                <a:latin typeface="Franklin Gothic Book" panose="020B0503020102020204" pitchFamily="34" charset="0"/>
              </a:rPr>
              <a:t>Committee divided WRIA </a:t>
            </a:r>
            <a:r>
              <a:rPr kumimoji="1" lang="en-US" dirty="0" smtClean="0">
                <a:latin typeface="Franklin Gothic Book" panose="020B0503020102020204" pitchFamily="34" charset="0"/>
              </a:rPr>
              <a:t>13 </a:t>
            </a:r>
            <a:r>
              <a:rPr kumimoji="1" lang="en-US" dirty="0">
                <a:latin typeface="Franklin Gothic Book" panose="020B0503020102020204" pitchFamily="34" charset="0"/>
              </a:rPr>
              <a:t>into 9</a:t>
            </a:r>
            <a:r>
              <a:rPr kumimoji="1" lang="en-US" dirty="0" smtClean="0">
                <a:latin typeface="Franklin Gothic Book" panose="020B0503020102020204" pitchFamily="34" charset="0"/>
              </a:rPr>
              <a:t> </a:t>
            </a:r>
            <a:r>
              <a:rPr kumimoji="1" lang="en-US" dirty="0" smtClean="0">
                <a:latin typeface="Franklin Gothic Book" panose="020B0503020102020204" pitchFamily="34" charset="0"/>
              </a:rPr>
              <a:t>subbasins </a:t>
            </a:r>
            <a:r>
              <a:rPr kumimoji="1" lang="en-US" dirty="0">
                <a:latin typeface="Franklin Gothic Book" panose="020B0503020102020204" pitchFamily="34" charset="0"/>
              </a:rPr>
              <a:t>for the purposes of assessing consumptive use and project </a:t>
            </a:r>
            <a:r>
              <a:rPr kumimoji="1" lang="en-US" dirty="0" smtClean="0">
                <a:latin typeface="Franklin Gothic Book" panose="020B0503020102020204" pitchFamily="34" charset="0"/>
              </a:rPr>
              <a:t>offsets.</a:t>
            </a:r>
          </a:p>
          <a:p>
            <a:pPr defTabSz="1371509">
              <a:lnSpc>
                <a:spcPct val="100000"/>
              </a:lnSpc>
              <a:spcBef>
                <a:spcPts val="0"/>
              </a:spcBef>
              <a:defRPr/>
            </a:pPr>
            <a:endParaRPr kumimoji="1" lang="en-US" dirty="0">
              <a:latin typeface="Franklin Gothic Book" panose="020B0503020102020204" pitchFamily="34" charset="0"/>
            </a:endParaRPr>
          </a:p>
          <a:p>
            <a:pPr defTabSz="1371509">
              <a:lnSpc>
                <a:spcPct val="100000"/>
              </a:lnSpc>
              <a:spcBef>
                <a:spcPts val="0"/>
              </a:spcBef>
              <a:defRPr/>
            </a:pPr>
            <a:r>
              <a:rPr lang="en-US" dirty="0" smtClean="0">
                <a:latin typeface="Franklin Gothic Book" panose="020B0503020102020204" pitchFamily="34" charset="0"/>
              </a:rPr>
              <a:t>Subbasins </a:t>
            </a:r>
            <a:r>
              <a:rPr lang="en-US" dirty="0">
                <a:latin typeface="Franklin Gothic Book" panose="020B0503020102020204" pitchFamily="34" charset="0"/>
              </a:rPr>
              <a:t>help describe the location and timing of projected new consumptive water use, the location and timing of impacts to instream resources, and the necessary scope, scale, and anticipated benefits of projects. </a:t>
            </a:r>
            <a:endParaRPr kumimoji="1" lang="en-US" dirty="0" smtClean="0">
              <a:latin typeface="Franklin Gothic Book" panose="020B0503020102020204" pitchFamily="34" charset="0"/>
            </a:endParaRPr>
          </a:p>
        </p:txBody>
      </p:sp>
      <p:grpSp>
        <p:nvGrpSpPr>
          <p:cNvPr id="6" name="Group 5" descr="blue black line" title="decorative box"/>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grpSp>
    </p:spTree>
    <p:extLst>
      <p:ext uri="{BB962C8B-B14F-4D97-AF65-F5344CB8AC3E}">
        <p14:creationId xmlns:p14="http://schemas.microsoft.com/office/powerpoint/2010/main" val="12620183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Subbasin Delineation</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18</a:t>
            </a:fld>
            <a:endParaRPr kumimoji="1" lang="ja-JP" altLang="en-US" dirty="0"/>
          </a:p>
        </p:txBody>
      </p:sp>
      <p:grpSp>
        <p:nvGrpSpPr>
          <p:cNvPr id="6" name="Group 5" descr="blue black line" title="decorative box"/>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grpSp>
      <p:pic>
        <p:nvPicPr>
          <p:cNvPr id="10" name="Picture 9"/>
          <p:cNvPicPr/>
          <p:nvPr/>
        </p:nvPicPr>
        <p:blipFill>
          <a:blip r:embed="rId3" cstate="print">
            <a:extLst>
              <a:ext uri="{28A0092B-C50C-407E-A947-70E740481C1C}">
                <a14:useLocalDpi xmlns:a14="http://schemas.microsoft.com/office/drawing/2010/main" val="0"/>
              </a:ext>
            </a:extLst>
          </a:blip>
          <a:stretch>
            <a:fillRect/>
          </a:stretch>
        </p:blipFill>
        <p:spPr>
          <a:xfrm>
            <a:off x="3109586" y="1380688"/>
            <a:ext cx="7495239" cy="8746971"/>
          </a:xfrm>
          <a:prstGeom prst="rect">
            <a:avLst/>
          </a:prstGeom>
        </p:spPr>
      </p:pic>
    </p:spTree>
    <p:extLst>
      <p:ext uri="{BB962C8B-B14F-4D97-AF65-F5344CB8AC3E}">
        <p14:creationId xmlns:p14="http://schemas.microsoft.com/office/powerpoint/2010/main" val="25884831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Project New Permit-Exempt Wells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19</a:t>
            </a:fld>
            <a:endParaRPr kumimoji="1" lang="ja-JP" altLang="en-US" dirty="0"/>
          </a:p>
        </p:txBody>
      </p:sp>
      <p:sp>
        <p:nvSpPr>
          <p:cNvPr id="5" name="Text Placeholder 4"/>
          <p:cNvSpPr>
            <a:spLocks noGrp="1"/>
          </p:cNvSpPr>
          <p:nvPr>
            <p:ph type="body" sz="quarter" idx="11"/>
          </p:nvPr>
        </p:nvSpPr>
        <p:spPr>
          <a:xfrm>
            <a:off x="1045029" y="2600514"/>
            <a:ext cx="11778342" cy="5084385"/>
          </a:xfrm>
          <a:noFill/>
        </p:spPr>
        <p:txBody>
          <a:bodyPr>
            <a:noAutofit/>
          </a:bodyPr>
          <a:lstStyle/>
          <a:p>
            <a:pPr defTabSz="1371509">
              <a:lnSpc>
                <a:spcPct val="100000"/>
              </a:lnSpc>
              <a:spcBef>
                <a:spcPts val="0"/>
              </a:spcBef>
              <a:defRPr/>
            </a:pPr>
            <a:r>
              <a:rPr kumimoji="1" lang="en-US" dirty="0">
                <a:latin typeface="Franklin Gothic Book" panose="020B0503020102020204" pitchFamily="34" charset="0"/>
              </a:rPr>
              <a:t>The WRIA 13 Committee projects 2,616 new PE wells over the planning horizon. Note that Thurston County and Lewis County are both within WRIA 13; however, the Lewis County portion of WRIA 13 is entirely comprised of timberland and thus was not included in the projection for new PE wells. </a:t>
            </a:r>
            <a:endParaRPr kumimoji="1" lang="en-US" dirty="0" smtClean="0">
              <a:latin typeface="Franklin Gothic Book" panose="020B0503020102020204" pitchFamily="34" charset="0"/>
            </a:endParaRPr>
          </a:p>
        </p:txBody>
      </p:sp>
      <p:grpSp>
        <p:nvGrpSpPr>
          <p:cNvPr id="6" name="Group 5" descr="blue black line" title="decorative box"/>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grpSp>
    </p:spTree>
    <p:extLst>
      <p:ext uri="{BB962C8B-B14F-4D97-AF65-F5344CB8AC3E}">
        <p14:creationId xmlns:p14="http://schemas.microsoft.com/office/powerpoint/2010/main" val="20681717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Streamflow Restoration law</a:t>
            </a:r>
            <a:br>
              <a:rPr lang="en-US" dirty="0"/>
            </a:br>
            <a:r>
              <a:rPr lang="en-US" dirty="0"/>
              <a:t>RCW 90.94</a:t>
            </a:r>
          </a:p>
        </p:txBody>
      </p:sp>
      <p:sp>
        <p:nvSpPr>
          <p:cNvPr id="3" name="Text Placeholder 2"/>
          <p:cNvSpPr>
            <a:spLocks noGrp="1"/>
          </p:cNvSpPr>
          <p:nvPr>
            <p:ph type="body" sz="quarter" idx="11"/>
          </p:nvPr>
        </p:nvSpPr>
        <p:spPr/>
        <p:txBody>
          <a:bodyPr/>
          <a:lstStyle/>
          <a:p>
            <a:r>
              <a:rPr lang="en-US" dirty="0"/>
              <a:t>Clarifies how local governments can issue building permits for homes intending to use a </a:t>
            </a:r>
            <a:r>
              <a:rPr lang="en-US" dirty="0" smtClean="0"/>
              <a:t>permit-exempt </a:t>
            </a:r>
            <a:r>
              <a:rPr lang="en-US" dirty="0"/>
              <a:t>well for their domestic water supply </a:t>
            </a:r>
            <a:r>
              <a:rPr lang="en-US" b="1" dirty="0" smtClean="0"/>
              <a:t>and </a:t>
            </a:r>
            <a:r>
              <a:rPr lang="en-US" b="1" dirty="0"/>
              <a:t>offsets those </a:t>
            </a:r>
            <a:r>
              <a:rPr lang="en-US" b="1" dirty="0" smtClean="0"/>
              <a:t>impacts through </a:t>
            </a:r>
            <a:r>
              <a:rPr lang="en-US" b="1" dirty="0"/>
              <a:t>a local watershed planning effort</a:t>
            </a:r>
            <a:r>
              <a:rPr lang="en-US" dirty="0"/>
              <a:t>. </a:t>
            </a:r>
            <a:endParaRPr lang="en-US" dirty="0" smtClean="0"/>
          </a:p>
          <a:p>
            <a:endParaRPr lang="en-US" dirty="0"/>
          </a:p>
          <a:p>
            <a:r>
              <a:rPr lang="en-US" dirty="0"/>
              <a:t>Ecology </a:t>
            </a:r>
            <a:r>
              <a:rPr lang="en-US" dirty="0" smtClean="0"/>
              <a:t>chaired </a:t>
            </a:r>
            <a:r>
              <a:rPr lang="en-US" dirty="0"/>
              <a:t>the WRIA </a:t>
            </a:r>
            <a:r>
              <a:rPr lang="en-US" dirty="0" smtClean="0"/>
              <a:t>13 </a:t>
            </a:r>
            <a:r>
              <a:rPr lang="en-US" dirty="0"/>
              <a:t>Committee, composed of tribes, counties, cities, </a:t>
            </a:r>
            <a:r>
              <a:rPr lang="en-US" dirty="0" smtClean="0"/>
              <a:t>WDFW, municipal water purveyor, and </a:t>
            </a:r>
            <a:r>
              <a:rPr lang="en-US" dirty="0"/>
              <a:t>interest groups. </a:t>
            </a:r>
            <a:r>
              <a:rPr lang="en-US" dirty="0" smtClean="0"/>
              <a:t>The committee met over the last two years to develop the Watershed Restoration and Enhancement Plan. </a:t>
            </a:r>
            <a:endParaRPr lang="en-US" dirty="0">
              <a:latin typeface="Franklin Gothic Book" panose="020B0503020102020204" pitchFamily="34" charset="0"/>
            </a:endParaRPr>
          </a:p>
          <a:p>
            <a:endParaRPr lang="en-US" dirty="0"/>
          </a:p>
          <a:p>
            <a:endParaRPr lang="en-US" dirty="0"/>
          </a:p>
        </p:txBody>
      </p:sp>
    </p:spTree>
    <p:extLst>
      <p:ext uri="{BB962C8B-B14F-4D97-AF65-F5344CB8AC3E}">
        <p14:creationId xmlns:p14="http://schemas.microsoft.com/office/powerpoint/2010/main" val="1207967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Projected New Permit-Exempt Wells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20</a:t>
            </a:fld>
            <a:endParaRPr kumimoji="1" lang="ja-JP" altLang="en-US" dirty="0"/>
          </a:p>
        </p:txBody>
      </p:sp>
      <p:grpSp>
        <p:nvGrpSpPr>
          <p:cNvPr id="6" name="Group 5" descr="blue black line" title="decorative box"/>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grpSp>
      <p:graphicFrame>
        <p:nvGraphicFramePr>
          <p:cNvPr id="2" name="Table 1" descr="subbasin and number of wells" title="projected new permit exempt wells"/>
          <p:cNvGraphicFramePr>
            <a:graphicFrameLocks noGrp="1"/>
          </p:cNvGraphicFramePr>
          <p:nvPr>
            <p:extLst>
              <p:ext uri="{D42A27DB-BD31-4B8C-83A1-F6EECF244321}">
                <p14:modId xmlns:p14="http://schemas.microsoft.com/office/powerpoint/2010/main" val="2599238520"/>
              </p:ext>
            </p:extLst>
          </p:nvPr>
        </p:nvGraphicFramePr>
        <p:xfrm>
          <a:off x="699135" y="3603466"/>
          <a:ext cx="11828463" cy="4693920"/>
        </p:xfrm>
        <a:graphic>
          <a:graphicData uri="http://schemas.openxmlformats.org/drawingml/2006/table">
            <a:tbl>
              <a:tblPr firstRow="1" firstCol="1" bandRow="1">
                <a:tableStyleId>{5940675A-B579-460E-94D1-54222C63F5DA}</a:tableStyleId>
              </a:tblPr>
              <a:tblGrid>
                <a:gridCol w="7522902">
                  <a:extLst>
                    <a:ext uri="{9D8B030D-6E8A-4147-A177-3AD203B41FA5}">
                      <a16:colId xmlns:a16="http://schemas.microsoft.com/office/drawing/2014/main" val="1203551260"/>
                    </a:ext>
                  </a:extLst>
                </a:gridCol>
                <a:gridCol w="4305561">
                  <a:extLst>
                    <a:ext uri="{9D8B030D-6E8A-4147-A177-3AD203B41FA5}">
                      <a16:colId xmlns:a16="http://schemas.microsoft.com/office/drawing/2014/main" val="2214363371"/>
                    </a:ext>
                  </a:extLst>
                </a:gridCol>
              </a:tblGrid>
              <a:tr h="347980">
                <a:tc>
                  <a:txBody>
                    <a:bodyPr/>
                    <a:lstStyle/>
                    <a:p>
                      <a:pPr marL="0" marR="0">
                        <a:spcBef>
                          <a:spcPts val="0"/>
                        </a:spcBef>
                        <a:spcAft>
                          <a:spcPts val="600"/>
                        </a:spcAft>
                      </a:pPr>
                      <a:r>
                        <a:rPr lang="en-US" sz="2800" b="1" dirty="0">
                          <a:effectLst/>
                        </a:rPr>
                        <a:t>Subbasin </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600"/>
                        </a:spcAft>
                      </a:pPr>
                      <a:r>
                        <a:rPr lang="en-US" sz="2800" b="1" dirty="0">
                          <a:effectLst/>
                        </a:rPr>
                        <a:t>Projected New PE Wells</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8935407"/>
                  </a:ext>
                </a:extLst>
              </a:tr>
              <a:tr h="184150">
                <a:tc>
                  <a:txBody>
                    <a:bodyPr/>
                    <a:lstStyle/>
                    <a:p>
                      <a:pPr marL="0" marR="0">
                        <a:spcBef>
                          <a:spcPts val="0"/>
                        </a:spcBef>
                        <a:spcAft>
                          <a:spcPts val="600"/>
                        </a:spcAft>
                      </a:pPr>
                      <a:r>
                        <a:rPr lang="en-US" sz="2800" dirty="0">
                          <a:effectLst/>
                        </a:rPr>
                        <a:t>Boston Harbor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600"/>
                        </a:spcAft>
                      </a:pPr>
                      <a:r>
                        <a:rPr lang="en-US" sz="2800" dirty="0">
                          <a:effectLst/>
                        </a:rPr>
                        <a:t>296</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669205608"/>
                  </a:ext>
                </a:extLst>
              </a:tr>
              <a:tr h="200025">
                <a:tc>
                  <a:txBody>
                    <a:bodyPr/>
                    <a:lstStyle/>
                    <a:p>
                      <a:pPr marL="0" marR="0">
                        <a:spcBef>
                          <a:spcPts val="0"/>
                        </a:spcBef>
                        <a:spcAft>
                          <a:spcPts val="600"/>
                        </a:spcAft>
                      </a:pPr>
                      <a:r>
                        <a:rPr lang="en-US" sz="2800" dirty="0">
                          <a:effectLst/>
                        </a:rPr>
                        <a:t>Cooper Point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600"/>
                        </a:spcAft>
                      </a:pPr>
                      <a:r>
                        <a:rPr lang="en-US" sz="2800" dirty="0">
                          <a:effectLst/>
                        </a:rPr>
                        <a:t>232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890388957"/>
                  </a:ext>
                </a:extLst>
              </a:tr>
              <a:tr h="184150">
                <a:tc>
                  <a:txBody>
                    <a:bodyPr/>
                    <a:lstStyle/>
                    <a:p>
                      <a:pPr marL="0" marR="0">
                        <a:spcBef>
                          <a:spcPts val="0"/>
                        </a:spcBef>
                        <a:spcAft>
                          <a:spcPts val="600"/>
                        </a:spcAft>
                      </a:pPr>
                      <a:r>
                        <a:rPr lang="en-US" sz="2800" dirty="0">
                          <a:effectLst/>
                        </a:rPr>
                        <a:t>Deschutes Lower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600"/>
                        </a:spcAft>
                      </a:pPr>
                      <a:r>
                        <a:rPr lang="en-US" sz="2800" dirty="0">
                          <a:effectLst/>
                        </a:rPr>
                        <a:t>379</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80855076"/>
                  </a:ext>
                </a:extLst>
              </a:tr>
              <a:tr h="184150">
                <a:tc>
                  <a:txBody>
                    <a:bodyPr/>
                    <a:lstStyle/>
                    <a:p>
                      <a:pPr marL="0" marR="0">
                        <a:spcBef>
                          <a:spcPts val="0"/>
                        </a:spcBef>
                        <a:spcAft>
                          <a:spcPts val="600"/>
                        </a:spcAft>
                      </a:pPr>
                      <a:r>
                        <a:rPr lang="en-US" sz="2800" dirty="0">
                          <a:effectLst/>
                        </a:rPr>
                        <a:t>Deschutes Middle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600"/>
                        </a:spcAft>
                      </a:pPr>
                      <a:r>
                        <a:rPr lang="en-US" sz="2800" dirty="0">
                          <a:effectLst/>
                        </a:rPr>
                        <a:t>734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518269318"/>
                  </a:ext>
                </a:extLst>
              </a:tr>
              <a:tr h="184150">
                <a:tc>
                  <a:txBody>
                    <a:bodyPr/>
                    <a:lstStyle/>
                    <a:p>
                      <a:pPr marL="0" marR="0">
                        <a:spcBef>
                          <a:spcPts val="0"/>
                        </a:spcBef>
                        <a:spcAft>
                          <a:spcPts val="600"/>
                        </a:spcAft>
                      </a:pPr>
                      <a:r>
                        <a:rPr lang="en-US" sz="2800" dirty="0">
                          <a:effectLst/>
                        </a:rPr>
                        <a:t>Deschutes Upper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600"/>
                        </a:spcAft>
                      </a:pPr>
                      <a:r>
                        <a:rPr lang="en-US" sz="2800" dirty="0">
                          <a:effectLst/>
                        </a:rPr>
                        <a:t>30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557904258"/>
                  </a:ext>
                </a:extLst>
              </a:tr>
              <a:tr h="184150">
                <a:tc>
                  <a:txBody>
                    <a:bodyPr/>
                    <a:lstStyle/>
                    <a:p>
                      <a:pPr marL="0" marR="0">
                        <a:spcBef>
                          <a:spcPts val="0"/>
                        </a:spcBef>
                        <a:spcAft>
                          <a:spcPts val="600"/>
                        </a:spcAft>
                      </a:pPr>
                      <a:r>
                        <a:rPr lang="en-US" sz="2800" dirty="0">
                          <a:effectLst/>
                        </a:rPr>
                        <a:t>Johnson Point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600"/>
                        </a:spcAft>
                      </a:pPr>
                      <a:r>
                        <a:rPr lang="en-US" sz="2800" dirty="0">
                          <a:effectLst/>
                        </a:rPr>
                        <a:t>520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068505433"/>
                  </a:ext>
                </a:extLst>
              </a:tr>
              <a:tr h="184150">
                <a:tc>
                  <a:txBody>
                    <a:bodyPr/>
                    <a:lstStyle/>
                    <a:p>
                      <a:pPr marL="0" marR="0">
                        <a:spcBef>
                          <a:spcPts val="0"/>
                        </a:spcBef>
                        <a:spcAft>
                          <a:spcPts val="600"/>
                        </a:spcAft>
                      </a:pPr>
                      <a:r>
                        <a:rPr lang="en-US" sz="2800" dirty="0">
                          <a:effectLst/>
                        </a:rPr>
                        <a:t>McLane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600"/>
                        </a:spcAft>
                      </a:pPr>
                      <a:r>
                        <a:rPr lang="en-US" sz="2800" dirty="0">
                          <a:effectLst/>
                        </a:rPr>
                        <a:t>165</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754146962"/>
                  </a:ext>
                </a:extLst>
              </a:tr>
              <a:tr h="184150">
                <a:tc>
                  <a:txBody>
                    <a:bodyPr/>
                    <a:lstStyle/>
                    <a:p>
                      <a:pPr marL="0" marR="0">
                        <a:spcBef>
                          <a:spcPts val="0"/>
                        </a:spcBef>
                        <a:spcAft>
                          <a:spcPts val="600"/>
                        </a:spcAft>
                      </a:pPr>
                      <a:r>
                        <a:rPr lang="en-US" sz="2800" dirty="0">
                          <a:effectLst/>
                        </a:rPr>
                        <a:t>Spurgeon Creek</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600"/>
                        </a:spcAft>
                      </a:pPr>
                      <a:r>
                        <a:rPr lang="en-US" sz="2800" dirty="0">
                          <a:effectLst/>
                        </a:rPr>
                        <a:t>92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015897442"/>
                  </a:ext>
                </a:extLst>
              </a:tr>
              <a:tr h="184150">
                <a:tc>
                  <a:txBody>
                    <a:bodyPr/>
                    <a:lstStyle/>
                    <a:p>
                      <a:pPr marL="0" marR="0">
                        <a:spcBef>
                          <a:spcPts val="0"/>
                        </a:spcBef>
                        <a:spcAft>
                          <a:spcPts val="600"/>
                        </a:spcAft>
                      </a:pPr>
                      <a:r>
                        <a:rPr lang="en-US" sz="2800" dirty="0">
                          <a:effectLst/>
                        </a:rPr>
                        <a:t>Woodland Creek</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600"/>
                        </a:spcAft>
                      </a:pPr>
                      <a:r>
                        <a:rPr lang="en-US" sz="2800" dirty="0">
                          <a:effectLst/>
                        </a:rPr>
                        <a:t>168</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535358113"/>
                  </a:ext>
                </a:extLst>
              </a:tr>
              <a:tr h="184150">
                <a:tc>
                  <a:txBody>
                    <a:bodyPr/>
                    <a:lstStyle/>
                    <a:p>
                      <a:pPr marL="0" marR="0">
                        <a:spcBef>
                          <a:spcPts val="0"/>
                        </a:spcBef>
                        <a:spcAft>
                          <a:spcPts val="600"/>
                        </a:spcAft>
                      </a:pPr>
                      <a:r>
                        <a:rPr lang="en-US" sz="2800" b="1" dirty="0">
                          <a:effectLst/>
                        </a:rPr>
                        <a:t>Total</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600"/>
                        </a:spcAft>
                      </a:pPr>
                      <a:r>
                        <a:rPr lang="en-US" sz="2800" b="1" dirty="0">
                          <a:effectLst/>
                        </a:rPr>
                        <a:t>2,616</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848404531"/>
                  </a:ext>
                </a:extLst>
              </a:tr>
            </a:tbl>
          </a:graphicData>
        </a:graphic>
      </p:graphicFrame>
    </p:spTree>
    <p:extLst>
      <p:ext uri="{BB962C8B-B14F-4D97-AF65-F5344CB8AC3E}">
        <p14:creationId xmlns:p14="http://schemas.microsoft.com/office/powerpoint/2010/main" val="4768092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New Permit-Exempt Wells Map</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21</a:t>
            </a:fld>
            <a:endParaRPr kumimoji="1" lang="ja-JP" altLang="en-US" dirty="0"/>
          </a:p>
        </p:txBody>
      </p:sp>
      <p:grpSp>
        <p:nvGrpSpPr>
          <p:cNvPr id="6" name="Group 5" descr="blue black line" title="decorative box"/>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grpSp>
      <p:pic>
        <p:nvPicPr>
          <p:cNvPr id="10" name="Picture 9"/>
          <p:cNvPicPr/>
          <p:nvPr/>
        </p:nvPicPr>
        <p:blipFill>
          <a:blip r:embed="rId3" cstate="print">
            <a:extLst>
              <a:ext uri="{28A0092B-C50C-407E-A947-70E740481C1C}">
                <a14:useLocalDpi xmlns:a14="http://schemas.microsoft.com/office/drawing/2010/main" val="0"/>
              </a:ext>
            </a:extLst>
          </a:blip>
          <a:stretch>
            <a:fillRect/>
          </a:stretch>
        </p:blipFill>
        <p:spPr>
          <a:xfrm>
            <a:off x="3002509" y="1533877"/>
            <a:ext cx="7342494" cy="8745078"/>
          </a:xfrm>
          <a:prstGeom prst="rect">
            <a:avLst/>
          </a:prstGeom>
        </p:spPr>
      </p:pic>
    </p:spTree>
    <p:extLst>
      <p:ext uri="{BB962C8B-B14F-4D97-AF65-F5344CB8AC3E}">
        <p14:creationId xmlns:p14="http://schemas.microsoft.com/office/powerpoint/2010/main" val="7198189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Estimate New Consumptive Water Use</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22</a:t>
            </a:fld>
            <a:endParaRPr kumimoji="1" lang="ja-JP" altLang="en-US" dirty="0"/>
          </a:p>
        </p:txBody>
      </p:sp>
      <p:sp>
        <p:nvSpPr>
          <p:cNvPr id="5" name="Text Placeholder 4"/>
          <p:cNvSpPr>
            <a:spLocks noGrp="1"/>
          </p:cNvSpPr>
          <p:nvPr>
            <p:ph type="body" sz="quarter" idx="11"/>
          </p:nvPr>
        </p:nvSpPr>
        <p:spPr>
          <a:xfrm>
            <a:off x="968035" y="1713409"/>
            <a:ext cx="11778342" cy="5084385"/>
          </a:xfrm>
          <a:noFill/>
        </p:spPr>
        <p:txBody>
          <a:bodyPr>
            <a:noAutofit/>
          </a:bodyPr>
          <a:lstStyle/>
          <a:p>
            <a:pPr defTabSz="1371509">
              <a:lnSpc>
                <a:spcPct val="100000"/>
              </a:lnSpc>
              <a:spcBef>
                <a:spcPts val="0"/>
              </a:spcBef>
              <a:defRPr/>
            </a:pPr>
            <a:r>
              <a:rPr kumimoji="1" lang="en-US" dirty="0">
                <a:latin typeface="Franklin Gothic Book" panose="020B0503020102020204" pitchFamily="34" charset="0"/>
              </a:rPr>
              <a:t>The WRIA 13 Committee </a:t>
            </a:r>
            <a:r>
              <a:rPr kumimoji="1" lang="en-US" dirty="0" smtClean="0">
                <a:latin typeface="Franklin Gothic Book" panose="020B0503020102020204" pitchFamily="34" charset="0"/>
              </a:rPr>
              <a:t>agreed to a 20-year projection for WRIA 13 of 2,616 </a:t>
            </a:r>
            <a:r>
              <a:rPr kumimoji="1" lang="en-US" dirty="0">
                <a:latin typeface="Franklin Gothic Book" panose="020B0503020102020204" pitchFamily="34" charset="0"/>
              </a:rPr>
              <a:t>new PE </a:t>
            </a:r>
            <a:r>
              <a:rPr kumimoji="1" lang="en-US" dirty="0" smtClean="0">
                <a:latin typeface="Franklin Gothic Book" panose="020B0503020102020204" pitchFamily="34" charset="0"/>
              </a:rPr>
              <a:t>wells </a:t>
            </a:r>
            <a:r>
              <a:rPr kumimoji="1" lang="en-US" dirty="0">
                <a:latin typeface="Franklin Gothic Book" panose="020B0503020102020204" pitchFamily="34" charset="0"/>
              </a:rPr>
              <a:t>to estimate the consumptive water use that this watershed plan must address and offset. </a:t>
            </a:r>
            <a:endParaRPr kumimoji="1" lang="en-US" dirty="0" smtClean="0">
              <a:latin typeface="Franklin Gothic Book" panose="020B0503020102020204" pitchFamily="34" charset="0"/>
            </a:endParaRPr>
          </a:p>
          <a:p>
            <a:pPr defTabSz="1371509">
              <a:lnSpc>
                <a:spcPct val="100000"/>
              </a:lnSpc>
              <a:spcBef>
                <a:spcPts val="0"/>
              </a:spcBef>
              <a:defRPr/>
            </a:pPr>
            <a:r>
              <a:rPr kumimoji="1" lang="en-US" dirty="0" smtClean="0">
                <a:latin typeface="Franklin Gothic Book" panose="020B0503020102020204" pitchFamily="34" charset="0"/>
              </a:rPr>
              <a:t>The </a:t>
            </a:r>
            <a:r>
              <a:rPr kumimoji="1" lang="en-US" dirty="0">
                <a:latin typeface="Franklin Gothic Book" panose="020B0503020102020204" pitchFamily="34" charset="0"/>
              </a:rPr>
              <a:t>WRIA 13 Committee estimates 435 afy (0.6 cfs) of new consumptive water use in WRIA </a:t>
            </a:r>
            <a:r>
              <a:rPr kumimoji="1" lang="en-US" dirty="0" smtClean="0">
                <a:latin typeface="Franklin Gothic Book" panose="020B0503020102020204" pitchFamily="34" charset="0"/>
              </a:rPr>
              <a:t>13 as the “most likely” estimate.</a:t>
            </a:r>
          </a:p>
          <a:p>
            <a:pPr defTabSz="1371509">
              <a:lnSpc>
                <a:spcPct val="100000"/>
              </a:lnSpc>
              <a:spcBef>
                <a:spcPts val="0"/>
              </a:spcBef>
              <a:defRPr/>
            </a:pPr>
            <a:r>
              <a:rPr kumimoji="1" lang="en-US" dirty="0" smtClean="0">
                <a:latin typeface="Franklin Gothic Book" panose="020B0503020102020204" pitchFamily="34" charset="0"/>
              </a:rPr>
              <a:t>The Committee also included a higher </a:t>
            </a:r>
            <a:r>
              <a:rPr kumimoji="1" lang="en-US" dirty="0" smtClean="0">
                <a:latin typeface="Franklin Gothic Book" panose="020B0503020102020204" pitchFamily="34" charset="0"/>
              </a:rPr>
              <a:t>consumptive use estimate </a:t>
            </a:r>
            <a:r>
              <a:rPr kumimoji="1" lang="en-US" dirty="0" smtClean="0">
                <a:latin typeface="Franklin Gothic Book" panose="020B0503020102020204" pitchFamily="34" charset="0"/>
              </a:rPr>
              <a:t>to achieve through adaptive management of 513 afy (0.7 cfs).</a:t>
            </a:r>
          </a:p>
          <a:p>
            <a:pPr defTabSz="1371509">
              <a:lnSpc>
                <a:spcPct val="100000"/>
              </a:lnSpc>
              <a:spcBef>
                <a:spcPts val="0"/>
              </a:spcBef>
              <a:defRPr/>
            </a:pPr>
            <a:r>
              <a:rPr kumimoji="1" lang="en-US" dirty="0" smtClean="0">
                <a:latin typeface="Franklin Gothic Book" panose="020B0503020102020204" pitchFamily="34" charset="0"/>
              </a:rPr>
              <a:t>Additional information is included in the plan for </a:t>
            </a:r>
            <a:r>
              <a:rPr kumimoji="1" lang="en-US" dirty="0" smtClean="0">
                <a:latin typeface="Franklin Gothic Book" panose="020B0503020102020204" pitchFamily="34" charset="0"/>
              </a:rPr>
              <a:t>context showing the water </a:t>
            </a:r>
            <a:r>
              <a:rPr kumimoji="1" lang="en-US" dirty="0" smtClean="0">
                <a:latin typeface="Franklin Gothic Book" panose="020B0503020102020204" pitchFamily="34" charset="0"/>
              </a:rPr>
              <a:t>use assuming the maximum outdoor watering limit of 0.5 acres, and the maximum legal withdrawal limit of 950 gallons per </a:t>
            </a:r>
            <a:r>
              <a:rPr kumimoji="1" lang="en-US" dirty="0" smtClean="0">
                <a:latin typeface="Franklin Gothic Book" panose="020B0503020102020204" pitchFamily="34" charset="0"/>
              </a:rPr>
              <a:t>day.</a:t>
            </a:r>
            <a:endParaRPr kumimoji="1" lang="en-US" dirty="0" smtClean="0">
              <a:latin typeface="Franklin Gothic Book" panose="020B0503020102020204" pitchFamily="34" charset="0"/>
            </a:endParaRPr>
          </a:p>
        </p:txBody>
      </p:sp>
      <p:grpSp>
        <p:nvGrpSpPr>
          <p:cNvPr id="6" name="Group 5" descr="blue black line" title="decorative box"/>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grpSp>
    </p:spTree>
    <p:extLst>
      <p:ext uri="{BB962C8B-B14F-4D97-AF65-F5344CB8AC3E}">
        <p14:creationId xmlns:p14="http://schemas.microsoft.com/office/powerpoint/2010/main" val="38725870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Estimated New Consumptive Water Use</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23</a:t>
            </a:fld>
            <a:endParaRPr kumimoji="1" lang="ja-JP" altLang="en-US" dirty="0"/>
          </a:p>
        </p:txBody>
      </p:sp>
      <p:grpSp>
        <p:nvGrpSpPr>
          <p:cNvPr id="6" name="Group 5" descr="blue black line" title="decorative box"/>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grpSp>
      <p:graphicFrame>
        <p:nvGraphicFramePr>
          <p:cNvPr id="2" name="Table 1"/>
          <p:cNvGraphicFramePr>
            <a:graphicFrameLocks noGrp="1"/>
          </p:cNvGraphicFramePr>
          <p:nvPr>
            <p:extLst>
              <p:ext uri="{D42A27DB-BD31-4B8C-83A1-F6EECF244321}">
                <p14:modId xmlns:p14="http://schemas.microsoft.com/office/powerpoint/2010/main" val="2317443186"/>
              </p:ext>
            </p:extLst>
          </p:nvPr>
        </p:nvGraphicFramePr>
        <p:xfrm>
          <a:off x="395785" y="1615192"/>
          <a:ext cx="12920291" cy="7880412"/>
        </p:xfrm>
        <a:graphic>
          <a:graphicData uri="http://schemas.openxmlformats.org/drawingml/2006/table">
            <a:tbl>
              <a:tblPr firstRow="1" firstCol="1" bandRow="1">
                <a:tableStyleId>{5C22544A-7EE6-4342-B048-85BDC9FD1C3A}</a:tableStyleId>
              </a:tblPr>
              <a:tblGrid>
                <a:gridCol w="1398535">
                  <a:extLst>
                    <a:ext uri="{9D8B030D-6E8A-4147-A177-3AD203B41FA5}">
                      <a16:colId xmlns:a16="http://schemas.microsoft.com/office/drawing/2014/main" val="293842411"/>
                    </a:ext>
                  </a:extLst>
                </a:gridCol>
                <a:gridCol w="1359758">
                  <a:extLst>
                    <a:ext uri="{9D8B030D-6E8A-4147-A177-3AD203B41FA5}">
                      <a16:colId xmlns:a16="http://schemas.microsoft.com/office/drawing/2014/main" val="1602582466"/>
                    </a:ext>
                  </a:extLst>
                </a:gridCol>
                <a:gridCol w="1036622">
                  <a:extLst>
                    <a:ext uri="{9D8B030D-6E8A-4147-A177-3AD203B41FA5}">
                      <a16:colId xmlns:a16="http://schemas.microsoft.com/office/drawing/2014/main" val="306533115"/>
                    </a:ext>
                  </a:extLst>
                </a:gridCol>
                <a:gridCol w="1191727">
                  <a:extLst>
                    <a:ext uri="{9D8B030D-6E8A-4147-A177-3AD203B41FA5}">
                      <a16:colId xmlns:a16="http://schemas.microsoft.com/office/drawing/2014/main" val="769745338"/>
                    </a:ext>
                  </a:extLst>
                </a:gridCol>
                <a:gridCol w="1173632">
                  <a:extLst>
                    <a:ext uri="{9D8B030D-6E8A-4147-A177-3AD203B41FA5}">
                      <a16:colId xmlns:a16="http://schemas.microsoft.com/office/drawing/2014/main" val="2897024207"/>
                    </a:ext>
                  </a:extLst>
                </a:gridCol>
                <a:gridCol w="1212408">
                  <a:extLst>
                    <a:ext uri="{9D8B030D-6E8A-4147-A177-3AD203B41FA5}">
                      <a16:colId xmlns:a16="http://schemas.microsoft.com/office/drawing/2014/main" val="2654101520"/>
                    </a:ext>
                  </a:extLst>
                </a:gridCol>
                <a:gridCol w="1036622">
                  <a:extLst>
                    <a:ext uri="{9D8B030D-6E8A-4147-A177-3AD203B41FA5}">
                      <a16:colId xmlns:a16="http://schemas.microsoft.com/office/drawing/2014/main" val="3432424236"/>
                    </a:ext>
                  </a:extLst>
                </a:gridCol>
                <a:gridCol w="1592417">
                  <a:extLst>
                    <a:ext uri="{9D8B030D-6E8A-4147-A177-3AD203B41FA5}">
                      <a16:colId xmlns:a16="http://schemas.microsoft.com/office/drawing/2014/main" val="1625519407"/>
                    </a:ext>
                  </a:extLst>
                </a:gridCol>
                <a:gridCol w="1372685">
                  <a:extLst>
                    <a:ext uri="{9D8B030D-6E8A-4147-A177-3AD203B41FA5}">
                      <a16:colId xmlns:a16="http://schemas.microsoft.com/office/drawing/2014/main" val="3681359505"/>
                    </a:ext>
                  </a:extLst>
                </a:gridCol>
                <a:gridCol w="1545885">
                  <a:extLst>
                    <a:ext uri="{9D8B030D-6E8A-4147-A177-3AD203B41FA5}">
                      <a16:colId xmlns:a16="http://schemas.microsoft.com/office/drawing/2014/main" val="1300702320"/>
                    </a:ext>
                  </a:extLst>
                </a:gridCol>
              </a:tblGrid>
              <a:tr h="1614568">
                <a:tc>
                  <a:txBody>
                    <a:bodyPr/>
                    <a:lstStyle/>
                    <a:p>
                      <a:pPr marL="0" marR="0" algn="ctr">
                        <a:spcBef>
                          <a:spcPts val="300"/>
                        </a:spcBef>
                        <a:spcAft>
                          <a:spcPts val="300"/>
                        </a:spcAft>
                      </a:pPr>
                      <a:r>
                        <a:rPr lang="en-US" sz="1800">
                          <a:effectLst/>
                        </a:rPr>
                        <a:t> </a:t>
                      </a:r>
                      <a:endParaRPr lang="en-US" sz="1800" b="1">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 </a:t>
                      </a:r>
                      <a:endParaRPr lang="en-US" sz="1800" b="1">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 </a:t>
                      </a:r>
                      <a:endParaRPr lang="en-US" sz="1800" b="1">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nchor="b"/>
                </a:tc>
                <a:tc gridSpan="2">
                  <a:txBody>
                    <a:bodyPr/>
                    <a:lstStyle/>
                    <a:p>
                      <a:pPr marL="0" marR="0" algn="ctr">
                        <a:spcBef>
                          <a:spcPts val="300"/>
                        </a:spcBef>
                        <a:spcAft>
                          <a:spcPts val="300"/>
                        </a:spcAft>
                      </a:pPr>
                      <a:r>
                        <a:rPr lang="en-US" sz="1800" dirty="0">
                          <a:effectLst/>
                        </a:rPr>
                        <a:t>Assumed Irrigated Acreage of 0.10 Acre (“Most Likely” Estimate) </a:t>
                      </a:r>
                    </a:p>
                    <a:p>
                      <a:pPr marL="0" marR="0" algn="l">
                        <a:spcBef>
                          <a:spcPts val="300"/>
                        </a:spcBef>
                        <a:spcAft>
                          <a:spcPts val="300"/>
                        </a:spcAft>
                      </a:pPr>
                      <a:r>
                        <a:rPr lang="en-US" sz="1800" dirty="0">
                          <a:effectLst/>
                        </a:rPr>
                        <a:t> </a:t>
                      </a:r>
                      <a:endParaRPr lang="en-US" sz="1800" b="1" dirty="0">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marL="0" marR="0" algn="ctr">
                        <a:spcBef>
                          <a:spcPts val="300"/>
                        </a:spcBef>
                        <a:spcAft>
                          <a:spcPts val="300"/>
                        </a:spcAft>
                      </a:pPr>
                      <a:r>
                        <a:rPr lang="en-US" sz="1800" dirty="0">
                          <a:effectLst/>
                        </a:rPr>
                        <a:t>Assumed Irrigated Acreage of 0.12 Acre (Higher Adaptive Management Estimate) </a:t>
                      </a:r>
                      <a:endParaRPr lang="en-US" sz="1800" b="1" dirty="0">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spcBef>
                          <a:spcPts val="300"/>
                        </a:spcBef>
                        <a:spcAft>
                          <a:spcPts val="300"/>
                        </a:spcAft>
                      </a:pPr>
                      <a:r>
                        <a:rPr lang="en-US" sz="1800" dirty="0">
                          <a:effectLst/>
                        </a:rPr>
                        <a:t>Water System Data</a:t>
                      </a:r>
                      <a:endParaRPr lang="en-US" sz="1800" b="1" dirty="0">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pPr>
                      <a:r>
                        <a:rPr lang="en-US" sz="1800" dirty="0">
                          <a:effectLst/>
                        </a:rPr>
                        <a:t>Maximum Outdoor Watering Limit (0.5 acres)</a:t>
                      </a:r>
                      <a:endParaRPr lang="en-US" sz="1800" b="1" dirty="0">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pPr>
                      <a:r>
                        <a:rPr lang="en-US" sz="1800" dirty="0">
                          <a:effectLst/>
                        </a:rPr>
                        <a:t>Maximum Withdrawal Limit (950 gpd)</a:t>
                      </a:r>
                      <a:endParaRPr lang="en-US" sz="1800" b="1" dirty="0">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6651370"/>
                  </a:ext>
                </a:extLst>
              </a:tr>
              <a:tr h="1079888">
                <a:tc>
                  <a:txBody>
                    <a:bodyPr/>
                    <a:lstStyle/>
                    <a:p>
                      <a:pPr marL="0" marR="0" algn="ctr">
                        <a:spcBef>
                          <a:spcPts val="300"/>
                        </a:spcBef>
                        <a:spcAft>
                          <a:spcPts val="300"/>
                        </a:spcAft>
                      </a:pPr>
                      <a:r>
                        <a:rPr lang="en-US" sz="1800" dirty="0">
                          <a:effectLst/>
                        </a:rPr>
                        <a:t>Subbasin</a:t>
                      </a:r>
                      <a:endParaRPr lang="en-US" sz="1800" b="1" dirty="0">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1800" b="1" dirty="0">
                          <a:effectLst/>
                        </a:rPr>
                        <a:t>Projected new PE Wells</a:t>
                      </a:r>
                      <a:endParaRPr lang="en-US" sz="1800" b="1" dirty="0">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1800" b="1" dirty="0">
                          <a:effectLst/>
                        </a:rPr>
                        <a:t>Indoor CU (AFY)</a:t>
                      </a:r>
                      <a:endParaRPr lang="en-US" sz="1800" b="1" dirty="0">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1800" b="1" dirty="0">
                          <a:effectLst/>
                        </a:rPr>
                        <a:t>Outdoor CU (AFY)</a:t>
                      </a:r>
                      <a:endParaRPr lang="en-US" sz="1800" b="1" dirty="0">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1800" b="1" dirty="0">
                          <a:effectLst/>
                        </a:rPr>
                        <a:t>Total CU/year (AFY) </a:t>
                      </a:r>
                      <a:endParaRPr lang="en-US" sz="1800" b="1" dirty="0">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1800" b="1" dirty="0">
                          <a:effectLst/>
                        </a:rPr>
                        <a:t>Outdoor CU (AFY)</a:t>
                      </a:r>
                      <a:endParaRPr lang="en-US" sz="1800" b="1" dirty="0">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1800" b="1" dirty="0">
                          <a:effectLst/>
                        </a:rPr>
                        <a:t>Total CU/year (AFY) </a:t>
                      </a:r>
                      <a:endParaRPr lang="en-US" sz="1800" b="1" dirty="0">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1800" b="1" dirty="0">
                          <a:effectLst/>
                        </a:rPr>
                        <a:t>Total CU/year (AFY)</a:t>
                      </a:r>
                      <a:endParaRPr lang="en-US" sz="1800" b="1" dirty="0">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1800" b="1" dirty="0">
                          <a:effectLst/>
                        </a:rPr>
                        <a:t>Total CU/year (AFY)</a:t>
                      </a:r>
                      <a:endParaRPr lang="en-US" sz="1800" b="1" dirty="0">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1800" b="1" dirty="0">
                          <a:effectLst/>
                        </a:rPr>
                        <a:t>Total CU/year (AFY)</a:t>
                      </a:r>
                      <a:endParaRPr lang="en-US" sz="1800" b="1" dirty="0">
                        <a:effectLst/>
                        <a:latin typeface="Arial Bold" panose="020B07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25371186"/>
                  </a:ext>
                </a:extLst>
              </a:tr>
              <a:tr h="531875">
                <a:tc>
                  <a:txBody>
                    <a:bodyPr/>
                    <a:lstStyle/>
                    <a:p>
                      <a:pPr marL="0" marR="0">
                        <a:spcBef>
                          <a:spcPts val="300"/>
                        </a:spcBef>
                        <a:spcAft>
                          <a:spcPts val="300"/>
                        </a:spcAft>
                      </a:pPr>
                      <a:r>
                        <a:rPr lang="en-US" sz="1800" dirty="0">
                          <a:effectLst/>
                        </a:rPr>
                        <a:t>Boston Harbor</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dirty="0">
                          <a:effectLst/>
                        </a:rPr>
                        <a:t>296</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5</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dirty="0">
                          <a:effectLst/>
                        </a:rPr>
                        <a:t>44</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dirty="0">
                          <a:effectLst/>
                        </a:rPr>
                        <a:t>49</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dirty="0">
                          <a:effectLst/>
                        </a:rPr>
                        <a:t>53</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dirty="0">
                          <a:effectLst/>
                        </a:rPr>
                        <a:t>58</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dirty="0">
                          <a:effectLst/>
                        </a:rPr>
                        <a:t>52</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dirty="0">
                          <a:effectLst/>
                        </a:rPr>
                        <a:t>226</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217</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4199951597"/>
                  </a:ext>
                </a:extLst>
              </a:tr>
              <a:tr h="448492">
                <a:tc>
                  <a:txBody>
                    <a:bodyPr/>
                    <a:lstStyle/>
                    <a:p>
                      <a:pPr marL="0" marR="0">
                        <a:spcBef>
                          <a:spcPts val="300"/>
                        </a:spcBef>
                        <a:spcAft>
                          <a:spcPts val="300"/>
                        </a:spcAft>
                      </a:pPr>
                      <a:r>
                        <a:rPr lang="en-US" sz="1800">
                          <a:effectLst/>
                        </a:rPr>
                        <a:t>Cooper Point</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dirty="0">
                          <a:effectLst/>
                        </a:rPr>
                        <a:t>232</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dirty="0">
                          <a:effectLst/>
                        </a:rPr>
                        <a:t>4</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dirty="0">
                          <a:effectLst/>
                        </a:rPr>
                        <a:t>35</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39</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42</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45</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dirty="0">
                          <a:effectLst/>
                        </a:rPr>
                        <a:t>41</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177</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170</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400856952"/>
                  </a:ext>
                </a:extLst>
              </a:tr>
              <a:tr h="531875">
                <a:tc>
                  <a:txBody>
                    <a:bodyPr/>
                    <a:lstStyle/>
                    <a:p>
                      <a:pPr marL="0" marR="0">
                        <a:spcBef>
                          <a:spcPts val="300"/>
                        </a:spcBef>
                        <a:spcAft>
                          <a:spcPts val="300"/>
                        </a:spcAft>
                      </a:pPr>
                      <a:r>
                        <a:rPr lang="en-US" sz="1800">
                          <a:effectLst/>
                        </a:rPr>
                        <a:t>Deschutes Lower</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379</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dirty="0">
                          <a:effectLst/>
                        </a:rPr>
                        <a:t>6</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dirty="0">
                          <a:effectLst/>
                        </a:rPr>
                        <a:t>57</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dirty="0">
                          <a:effectLst/>
                        </a:rPr>
                        <a:t>63</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dirty="0">
                          <a:effectLst/>
                        </a:rPr>
                        <a:t>68</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74</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67</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289</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278</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659914297"/>
                  </a:ext>
                </a:extLst>
              </a:tr>
              <a:tr h="531875">
                <a:tc>
                  <a:txBody>
                    <a:bodyPr/>
                    <a:lstStyle/>
                    <a:p>
                      <a:pPr marL="0" marR="0">
                        <a:spcBef>
                          <a:spcPts val="300"/>
                        </a:spcBef>
                        <a:spcAft>
                          <a:spcPts val="300"/>
                        </a:spcAft>
                      </a:pPr>
                      <a:r>
                        <a:rPr lang="en-US" sz="1800">
                          <a:effectLst/>
                        </a:rPr>
                        <a:t>Deschutes Middle</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734</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12</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dirty="0">
                          <a:effectLst/>
                        </a:rPr>
                        <a:t>110</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dirty="0">
                          <a:effectLst/>
                        </a:rPr>
                        <a:t>122</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dirty="0">
                          <a:effectLst/>
                        </a:rPr>
                        <a:t>132</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dirty="0">
                          <a:effectLst/>
                        </a:rPr>
                        <a:t>144</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129</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560</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539</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841127856"/>
                  </a:ext>
                </a:extLst>
              </a:tr>
              <a:tr h="531875">
                <a:tc>
                  <a:txBody>
                    <a:bodyPr/>
                    <a:lstStyle/>
                    <a:p>
                      <a:pPr marL="0" marR="0">
                        <a:spcBef>
                          <a:spcPts val="300"/>
                        </a:spcBef>
                        <a:spcAft>
                          <a:spcPts val="300"/>
                        </a:spcAft>
                      </a:pPr>
                      <a:r>
                        <a:rPr lang="en-US" sz="1800">
                          <a:effectLst/>
                        </a:rPr>
                        <a:t>Deschutes Upper</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30</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1</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4</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dirty="0">
                          <a:effectLst/>
                        </a:rPr>
                        <a:t>5</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5</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dirty="0">
                          <a:effectLst/>
                        </a:rPr>
                        <a:t>6</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5</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23</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22</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982877672"/>
                  </a:ext>
                </a:extLst>
              </a:tr>
              <a:tr h="531875">
                <a:tc>
                  <a:txBody>
                    <a:bodyPr/>
                    <a:lstStyle/>
                    <a:p>
                      <a:pPr marL="0" marR="0">
                        <a:spcBef>
                          <a:spcPts val="300"/>
                        </a:spcBef>
                        <a:spcAft>
                          <a:spcPts val="300"/>
                        </a:spcAft>
                      </a:pPr>
                      <a:r>
                        <a:rPr lang="en-US" sz="1800">
                          <a:effectLst/>
                        </a:rPr>
                        <a:t>Johnson Point</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520</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9</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78</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86</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dirty="0">
                          <a:effectLst/>
                        </a:rPr>
                        <a:t>93</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dirty="0">
                          <a:effectLst/>
                        </a:rPr>
                        <a:t>102</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dirty="0">
                          <a:effectLst/>
                        </a:rPr>
                        <a:t>92</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397</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382</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606020736"/>
                  </a:ext>
                </a:extLst>
              </a:tr>
              <a:tr h="448492">
                <a:tc>
                  <a:txBody>
                    <a:bodyPr/>
                    <a:lstStyle/>
                    <a:p>
                      <a:pPr marL="0" marR="0">
                        <a:spcBef>
                          <a:spcPts val="300"/>
                        </a:spcBef>
                        <a:spcAft>
                          <a:spcPts val="300"/>
                        </a:spcAft>
                      </a:pPr>
                      <a:r>
                        <a:rPr lang="en-US" sz="1800">
                          <a:effectLst/>
                        </a:rPr>
                        <a:t>McLane</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165</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3</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25</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27</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30</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dirty="0">
                          <a:effectLst/>
                        </a:rPr>
                        <a:t>32</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dirty="0">
                          <a:effectLst/>
                        </a:rPr>
                        <a:t>29</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dirty="0">
                          <a:effectLst/>
                        </a:rPr>
                        <a:t>126</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121</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948060270"/>
                  </a:ext>
                </a:extLst>
              </a:tr>
              <a:tr h="531875">
                <a:tc>
                  <a:txBody>
                    <a:bodyPr/>
                    <a:lstStyle/>
                    <a:p>
                      <a:pPr marL="0" marR="0">
                        <a:spcBef>
                          <a:spcPts val="300"/>
                        </a:spcBef>
                        <a:spcAft>
                          <a:spcPts val="300"/>
                        </a:spcAft>
                      </a:pPr>
                      <a:r>
                        <a:rPr lang="en-US" sz="1800">
                          <a:effectLst/>
                        </a:rPr>
                        <a:t>Spurgeon Creek</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92</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2</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14</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15</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16</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18</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dirty="0">
                          <a:effectLst/>
                        </a:rPr>
                        <a:t>16</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dirty="0">
                          <a:effectLst/>
                        </a:rPr>
                        <a:t>70</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dirty="0">
                          <a:effectLst/>
                        </a:rPr>
                        <a:t>68</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392907342"/>
                  </a:ext>
                </a:extLst>
              </a:tr>
              <a:tr h="531875">
                <a:tc>
                  <a:txBody>
                    <a:bodyPr/>
                    <a:lstStyle/>
                    <a:p>
                      <a:pPr marL="0" marR="0">
                        <a:spcBef>
                          <a:spcPts val="300"/>
                        </a:spcBef>
                        <a:spcAft>
                          <a:spcPts val="300"/>
                        </a:spcAft>
                      </a:pPr>
                      <a:r>
                        <a:rPr lang="en-US" sz="1800" dirty="0">
                          <a:effectLst/>
                        </a:rPr>
                        <a:t>Woodland Creek</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168</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3</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25</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28</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30</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a:effectLst/>
                        </a:rPr>
                        <a:t>33</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dirty="0">
                          <a:effectLst/>
                        </a:rPr>
                        <a:t>30</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dirty="0">
                          <a:effectLst/>
                        </a:rPr>
                        <a:t>128</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dirty="0">
                          <a:effectLst/>
                        </a:rPr>
                        <a:t>123</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322478290"/>
                  </a:ext>
                </a:extLst>
              </a:tr>
              <a:tr h="448492">
                <a:tc>
                  <a:txBody>
                    <a:bodyPr/>
                    <a:lstStyle/>
                    <a:p>
                      <a:pPr marL="0" marR="0">
                        <a:spcBef>
                          <a:spcPts val="300"/>
                        </a:spcBef>
                        <a:spcAft>
                          <a:spcPts val="300"/>
                        </a:spcAft>
                      </a:pPr>
                      <a:r>
                        <a:rPr lang="en-US" sz="1800" b="1" dirty="0">
                          <a:effectLst/>
                        </a:rPr>
                        <a:t>Total</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1800" b="1" dirty="0">
                          <a:effectLst/>
                        </a:rPr>
                        <a:t>2,616</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b="1" dirty="0">
                          <a:effectLst/>
                        </a:rPr>
                        <a:t>44</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b="1" dirty="0">
                          <a:effectLst/>
                        </a:rPr>
                        <a:t>391</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b="1" dirty="0">
                          <a:effectLst/>
                        </a:rPr>
                        <a:t>435</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b="1" dirty="0">
                          <a:effectLst/>
                        </a:rPr>
                        <a:t>469</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b="1" dirty="0">
                          <a:effectLst/>
                        </a:rPr>
                        <a:t>513</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b="1" dirty="0">
                          <a:effectLst/>
                        </a:rPr>
                        <a:t>461</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b="1" dirty="0">
                          <a:effectLst/>
                        </a:rPr>
                        <a:t>1,997</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300"/>
                        </a:spcBef>
                        <a:spcAft>
                          <a:spcPts val="300"/>
                        </a:spcAft>
                      </a:pPr>
                      <a:r>
                        <a:rPr lang="en-US" sz="1800" b="1" dirty="0">
                          <a:effectLst/>
                        </a:rPr>
                        <a:t>1,921</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572557839"/>
                  </a:ext>
                </a:extLst>
              </a:tr>
            </a:tbl>
          </a:graphicData>
        </a:graphic>
      </p:graphicFrame>
    </p:spTree>
    <p:extLst>
      <p:ext uri="{BB962C8B-B14F-4D97-AF65-F5344CB8AC3E}">
        <p14:creationId xmlns:p14="http://schemas.microsoft.com/office/powerpoint/2010/main" val="32564738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New Consumptive Water Use Map</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24</a:t>
            </a:fld>
            <a:endParaRPr kumimoji="1" lang="ja-JP" altLang="en-US" dirty="0"/>
          </a:p>
        </p:txBody>
      </p:sp>
      <p:grpSp>
        <p:nvGrpSpPr>
          <p:cNvPr id="6" name="Group 5" descr="blue black line" title="decorative box"/>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grpSp>
      <p:pic>
        <p:nvPicPr>
          <p:cNvPr id="9" name="Picture 8" descr="consumptive use" title="wria 13 map"/>
          <p:cNvPicPr/>
          <p:nvPr/>
        </p:nvPicPr>
        <p:blipFill>
          <a:blip r:embed="rId3" cstate="print">
            <a:extLst>
              <a:ext uri="{28A0092B-C50C-407E-A947-70E740481C1C}">
                <a14:useLocalDpi xmlns:a14="http://schemas.microsoft.com/office/drawing/2010/main" val="0"/>
              </a:ext>
            </a:extLst>
          </a:blip>
          <a:stretch>
            <a:fillRect/>
          </a:stretch>
        </p:blipFill>
        <p:spPr>
          <a:xfrm>
            <a:off x="3039245" y="1494803"/>
            <a:ext cx="7537770" cy="8777746"/>
          </a:xfrm>
          <a:prstGeom prst="rect">
            <a:avLst/>
          </a:prstGeom>
        </p:spPr>
      </p:pic>
    </p:spTree>
    <p:extLst>
      <p:ext uri="{BB962C8B-B14F-4D97-AF65-F5344CB8AC3E}">
        <p14:creationId xmlns:p14="http://schemas.microsoft.com/office/powerpoint/2010/main" val="25993865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282" y="1398588"/>
            <a:ext cx="3388467" cy="2263888"/>
          </a:xfrm>
        </p:spPr>
        <p:txBody>
          <a:bodyPr>
            <a:normAutofit/>
          </a:bodyPr>
          <a:lstStyle/>
          <a:p>
            <a:r>
              <a:rPr lang="en-US" dirty="0" smtClean="0">
                <a:latin typeface="Franklin Gothic Book" panose="020B0503020102020204" pitchFamily="34" charset="0"/>
              </a:rPr>
              <a:t>Types of Projects &amp; </a:t>
            </a:r>
            <a:r>
              <a:rPr lang="en-US" dirty="0">
                <a:latin typeface="Franklin Gothic Book" panose="020B0503020102020204" pitchFamily="34" charset="0"/>
              </a:rPr>
              <a:t>A</a:t>
            </a:r>
            <a:r>
              <a:rPr lang="en-US" dirty="0" smtClean="0">
                <a:latin typeface="Franklin Gothic Book" panose="020B0503020102020204" pitchFamily="34" charset="0"/>
              </a:rPr>
              <a:t>ctions</a:t>
            </a:r>
            <a:endParaRPr lang="en-US" dirty="0">
              <a:latin typeface="Franklin Gothic Book" panose="020B0503020102020204" pitchFamily="34" charset="0"/>
            </a:endParaRPr>
          </a:p>
        </p:txBody>
      </p:sp>
      <p:sp>
        <p:nvSpPr>
          <p:cNvPr id="3" name="Text Placeholder 2"/>
          <p:cNvSpPr>
            <a:spLocks noGrp="1"/>
          </p:cNvSpPr>
          <p:nvPr>
            <p:ph type="body" sz="quarter" idx="24"/>
          </p:nvPr>
        </p:nvSpPr>
        <p:spPr>
          <a:xfrm>
            <a:off x="715282" y="4354620"/>
            <a:ext cx="4610344" cy="4126189"/>
          </a:xfrm>
        </p:spPr>
        <p:txBody>
          <a:bodyPr>
            <a:noAutofit/>
          </a:bodyPr>
          <a:lstStyle/>
          <a:p>
            <a:pPr algn="l"/>
            <a:r>
              <a:rPr lang="en-US" sz="3200" dirty="0" smtClean="0"/>
              <a:t>Non-Acquisition </a:t>
            </a:r>
            <a:r>
              <a:rPr lang="en-US" sz="3200" dirty="0"/>
              <a:t>Water Offset Projects</a:t>
            </a:r>
          </a:p>
          <a:p>
            <a:pPr algn="l"/>
            <a:r>
              <a:rPr lang="en-US" sz="3200" dirty="0"/>
              <a:t>Habitat and Other Related Projects</a:t>
            </a:r>
          </a:p>
          <a:p>
            <a:pPr algn="l"/>
            <a:endParaRPr lang="en-US" sz="3200" dirty="0"/>
          </a:p>
        </p:txBody>
      </p:sp>
      <p:pic>
        <p:nvPicPr>
          <p:cNvPr id="5" name="Picture Placeholder 4"/>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13332" r="13332"/>
          <a:stretch>
            <a:fillRect/>
          </a:stretch>
        </p:blipFill>
        <p:spPr/>
      </p:pic>
    </p:spTree>
    <p:extLst>
      <p:ext uri="{BB962C8B-B14F-4D97-AF65-F5344CB8AC3E}">
        <p14:creationId xmlns:p14="http://schemas.microsoft.com/office/powerpoint/2010/main" val="7743649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427" y="1589961"/>
            <a:ext cx="4296280" cy="978709"/>
          </a:xfrm>
        </p:spPr>
        <p:txBody>
          <a:bodyPr>
            <a:normAutofit fontScale="90000"/>
          </a:bodyPr>
          <a:lstStyle/>
          <a:p>
            <a:r>
              <a:rPr lang="en-US" sz="4950" dirty="0" smtClean="0">
                <a:latin typeface="Franklin Gothic Book" panose="020B0503020102020204" pitchFamily="34" charset="0"/>
              </a:rPr>
              <a:t>Projects Overview</a:t>
            </a:r>
            <a:br>
              <a:rPr lang="en-US" sz="4950" dirty="0" smtClean="0">
                <a:latin typeface="Franklin Gothic Book" panose="020B0503020102020204" pitchFamily="34" charset="0"/>
              </a:rPr>
            </a:br>
            <a:r>
              <a:rPr lang="en-US" sz="4950" dirty="0" smtClean="0">
                <a:latin typeface="Franklin Gothic Book" panose="020B0503020102020204" pitchFamily="34" charset="0"/>
              </a:rPr>
              <a:t>Map</a:t>
            </a:r>
            <a:endParaRPr lang="en-US" sz="4950" dirty="0">
              <a:latin typeface="Franklin Gothic Book" panose="020B0503020102020204" pitchFamily="34" charset="0"/>
            </a:endParaRPr>
          </a:p>
        </p:txBody>
      </p:sp>
      <p:sp>
        <p:nvSpPr>
          <p:cNvPr id="6" name="Slide Number Placeholder 5"/>
          <p:cNvSpPr>
            <a:spLocks noGrp="1"/>
          </p:cNvSpPr>
          <p:nvPr>
            <p:ph type="sldNum" sz="quarter" idx="10"/>
          </p:nvPr>
        </p:nvSpPr>
        <p:spPr/>
        <p:txBody>
          <a:bodyPr/>
          <a:lstStyle/>
          <a:p>
            <a:fld id="{7E65300D-5599-4468-BF5D-B13C6AAEC98A}" type="slidenum">
              <a:rPr kumimoji="1" lang="ja-JP" altLang="en-US" smtClean="0"/>
              <a:pPr/>
              <a:t>26</a:t>
            </a:fld>
            <a:endParaRPr kumimoji="1" lang="ja-JP" altLang="en-US" dirty="0"/>
          </a:p>
        </p:txBody>
      </p:sp>
      <p:pic>
        <p:nvPicPr>
          <p:cNvPr id="13" name="Picture 12" descr="Map&#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3251199" y="-18439"/>
            <a:ext cx="9430337" cy="10303852"/>
          </a:xfrm>
          <a:prstGeom prst="rect">
            <a:avLst/>
          </a:prstGeom>
        </p:spPr>
      </p:pic>
    </p:spTree>
    <p:extLst>
      <p:ext uri="{BB962C8B-B14F-4D97-AF65-F5344CB8AC3E}">
        <p14:creationId xmlns:p14="http://schemas.microsoft.com/office/powerpoint/2010/main" val="2225988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lstStyle/>
          <a:p>
            <a:r>
              <a:rPr lang="en-US" dirty="0" smtClean="0">
                <a:latin typeface="Franklin Gothic Book" panose="020B0503020102020204" pitchFamily="34" charset="0"/>
              </a:rPr>
              <a:t>Water Offset Projects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27</a:t>
            </a:fld>
            <a:endParaRPr kumimoji="1" lang="ja-JP" altLang="en-US" dirty="0"/>
          </a:p>
        </p:txBody>
      </p:sp>
      <p:sp>
        <p:nvSpPr>
          <p:cNvPr id="5" name="Text Placeholder 4"/>
          <p:cNvSpPr>
            <a:spLocks noGrp="1"/>
          </p:cNvSpPr>
          <p:nvPr>
            <p:ph type="body" sz="quarter" idx="11"/>
          </p:nvPr>
        </p:nvSpPr>
        <p:spPr>
          <a:xfrm>
            <a:off x="297083" y="2541451"/>
            <a:ext cx="12805079" cy="5438187"/>
          </a:xfrm>
          <a:noFill/>
        </p:spPr>
        <p:txBody>
          <a:bodyPr>
            <a:noAutofit/>
          </a:bodyPr>
          <a:lstStyle/>
          <a:p>
            <a:pPr marL="914353" indent="-571500"/>
            <a:r>
              <a:rPr lang="en-US" sz="3200" dirty="0" smtClean="0">
                <a:latin typeface="+mn-lt"/>
              </a:rPr>
              <a:t>Schneider’s Prairie Off-Chanel Connection</a:t>
            </a:r>
          </a:p>
          <a:p>
            <a:pPr marL="1342883" lvl="1" indent="-571500"/>
            <a:r>
              <a:rPr lang="en-US" sz="2400" dirty="0" smtClean="0">
                <a:latin typeface="+mn-lt"/>
              </a:rPr>
              <a:t>Off-channel reconnection and infiltration</a:t>
            </a:r>
          </a:p>
          <a:p>
            <a:pPr marL="1342883" lvl="1" indent="-571500"/>
            <a:r>
              <a:rPr lang="en-US" sz="2400" dirty="0" smtClean="0">
                <a:latin typeface="+mn-lt"/>
              </a:rPr>
              <a:t>Subbasin: Lower Deschutes</a:t>
            </a:r>
          </a:p>
          <a:p>
            <a:pPr marL="914353" indent="-571500"/>
            <a:r>
              <a:rPr lang="en-US" sz="3200" dirty="0" smtClean="0">
                <a:latin typeface="+mn-lt"/>
              </a:rPr>
              <a:t>Hicks Lake Stormwater Retrofit</a:t>
            </a:r>
          </a:p>
          <a:p>
            <a:pPr marL="1342883" lvl="1" indent="-571500"/>
            <a:r>
              <a:rPr lang="en-US" sz="2400" dirty="0" smtClean="0">
                <a:latin typeface="+mn-lt"/>
              </a:rPr>
              <a:t>Stormwater infiltration in series with existing stormwater treatment</a:t>
            </a:r>
          </a:p>
          <a:p>
            <a:pPr marL="1342883" lvl="1" indent="-571500"/>
            <a:r>
              <a:rPr lang="en-US" sz="2400" dirty="0" smtClean="0">
                <a:latin typeface="+mn-lt"/>
              </a:rPr>
              <a:t>Subbasin: Woodland</a:t>
            </a:r>
          </a:p>
          <a:p>
            <a:pPr marL="914353" indent="-571500"/>
            <a:r>
              <a:rPr lang="en-US" sz="3200" dirty="0" smtClean="0">
                <a:latin typeface="+mn-lt"/>
              </a:rPr>
              <a:t>Donnelly Drive Infiltration Ponds</a:t>
            </a:r>
          </a:p>
          <a:p>
            <a:pPr marL="1342883" lvl="1" indent="-571500"/>
            <a:r>
              <a:rPr lang="en-US" sz="2400" dirty="0" smtClean="0">
                <a:latin typeface="+mn-lt"/>
              </a:rPr>
              <a:t>Improve neighborhood stormwater infiltration, avoiding surcharge and runoff to Chambers ditch</a:t>
            </a:r>
          </a:p>
          <a:p>
            <a:pPr marL="1342883" lvl="1" indent="-571500"/>
            <a:r>
              <a:rPr lang="en-US" sz="2400" dirty="0" smtClean="0">
                <a:latin typeface="+mn-lt"/>
              </a:rPr>
              <a:t>Subbasin: Lower Deschutes</a:t>
            </a:r>
          </a:p>
          <a:p>
            <a:pPr marL="914353" indent="-571500"/>
            <a:r>
              <a:rPr lang="en-US" sz="3200" dirty="0" smtClean="0">
                <a:latin typeface="+mn-lt"/>
              </a:rPr>
              <a:t>Managed Aquifer Recharge</a:t>
            </a:r>
          </a:p>
          <a:p>
            <a:pPr marL="1342883" lvl="1" indent="-571500"/>
            <a:r>
              <a:rPr lang="en-US" sz="2400" dirty="0" smtClean="0">
                <a:latin typeface="+mn-lt"/>
              </a:rPr>
              <a:t>Categorical project that will include potential site locations in priority subbasins</a:t>
            </a:r>
          </a:p>
        </p:txBody>
      </p:sp>
    </p:spTree>
    <p:extLst>
      <p:ext uri="{BB962C8B-B14F-4D97-AF65-F5344CB8AC3E}">
        <p14:creationId xmlns:p14="http://schemas.microsoft.com/office/powerpoint/2010/main" val="138687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lstStyle/>
          <a:p>
            <a:r>
              <a:rPr lang="en-US" dirty="0" smtClean="0">
                <a:latin typeface="Franklin Gothic Book" panose="020B0503020102020204" pitchFamily="34" charset="0"/>
              </a:rPr>
              <a:t>WRIA 13 Water Offset Projects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28</a:t>
            </a:fld>
            <a:endParaRPr kumimoji="1" lang="ja-JP" altLang="en-US" dirty="0"/>
          </a:p>
        </p:txBody>
      </p:sp>
      <p:graphicFrame>
        <p:nvGraphicFramePr>
          <p:cNvPr id="6" name="Table 5" descr="subbasins, and estimates" title="WRIA 13 Water Offset Project Table"/>
          <p:cNvGraphicFramePr>
            <a:graphicFrameLocks noGrp="1"/>
          </p:cNvGraphicFramePr>
          <p:nvPr>
            <p:extLst>
              <p:ext uri="{D42A27DB-BD31-4B8C-83A1-F6EECF244321}">
                <p14:modId xmlns:p14="http://schemas.microsoft.com/office/powerpoint/2010/main" val="12920686"/>
              </p:ext>
            </p:extLst>
          </p:nvPr>
        </p:nvGraphicFramePr>
        <p:xfrm>
          <a:off x="682388" y="2071074"/>
          <a:ext cx="12202688" cy="6895504"/>
        </p:xfrm>
        <a:graphic>
          <a:graphicData uri="http://schemas.openxmlformats.org/drawingml/2006/table">
            <a:tbl>
              <a:tblPr firstRow="1" firstCol="1" bandRow="1">
                <a:tableStyleId>{5C22544A-7EE6-4342-B048-85BDC9FD1C3A}</a:tableStyleId>
              </a:tblPr>
              <a:tblGrid>
                <a:gridCol w="2799529">
                  <a:extLst>
                    <a:ext uri="{9D8B030D-6E8A-4147-A177-3AD203B41FA5}">
                      <a16:colId xmlns:a16="http://schemas.microsoft.com/office/drawing/2014/main" val="791371695"/>
                    </a:ext>
                  </a:extLst>
                </a:gridCol>
                <a:gridCol w="2692444">
                  <a:extLst>
                    <a:ext uri="{9D8B030D-6E8A-4147-A177-3AD203B41FA5}">
                      <a16:colId xmlns:a16="http://schemas.microsoft.com/office/drawing/2014/main" val="500109804"/>
                    </a:ext>
                  </a:extLst>
                </a:gridCol>
                <a:gridCol w="2080527">
                  <a:extLst>
                    <a:ext uri="{9D8B030D-6E8A-4147-A177-3AD203B41FA5}">
                      <a16:colId xmlns:a16="http://schemas.microsoft.com/office/drawing/2014/main" val="1515587461"/>
                    </a:ext>
                  </a:extLst>
                </a:gridCol>
                <a:gridCol w="2213108">
                  <a:extLst>
                    <a:ext uri="{9D8B030D-6E8A-4147-A177-3AD203B41FA5}">
                      <a16:colId xmlns:a16="http://schemas.microsoft.com/office/drawing/2014/main" val="3450129103"/>
                    </a:ext>
                  </a:extLst>
                </a:gridCol>
                <a:gridCol w="2417080">
                  <a:extLst>
                    <a:ext uri="{9D8B030D-6E8A-4147-A177-3AD203B41FA5}">
                      <a16:colId xmlns:a16="http://schemas.microsoft.com/office/drawing/2014/main" val="1984551594"/>
                    </a:ext>
                  </a:extLst>
                </a:gridCol>
              </a:tblGrid>
              <a:tr h="914586">
                <a:tc>
                  <a:txBody>
                    <a:bodyPr/>
                    <a:lstStyle/>
                    <a:p>
                      <a:pPr marL="0" marR="0">
                        <a:spcBef>
                          <a:spcPts val="0"/>
                        </a:spcBef>
                        <a:spcAft>
                          <a:spcPts val="600"/>
                        </a:spcAft>
                      </a:pPr>
                      <a:r>
                        <a:rPr lang="en-US" sz="1800" dirty="0">
                          <a:effectLst/>
                        </a:rPr>
                        <a:t>Project 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tc>
                  <a:txBody>
                    <a:bodyPr/>
                    <a:lstStyle/>
                    <a:p>
                      <a:pPr marL="0" marR="0">
                        <a:spcBef>
                          <a:spcPts val="0"/>
                        </a:spcBef>
                        <a:spcAft>
                          <a:spcPts val="600"/>
                        </a:spcAft>
                      </a:pPr>
                      <a:r>
                        <a:rPr lang="en-US" sz="1800" dirty="0">
                          <a:effectLst/>
                        </a:rPr>
                        <a:t>Project Type and Description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tc>
                  <a:txBody>
                    <a:bodyPr/>
                    <a:lstStyle/>
                    <a:p>
                      <a:pPr marL="0" marR="0">
                        <a:spcBef>
                          <a:spcPts val="0"/>
                        </a:spcBef>
                        <a:spcAft>
                          <a:spcPts val="600"/>
                        </a:spcAft>
                      </a:pPr>
                      <a:r>
                        <a:rPr lang="en-US" sz="1800">
                          <a:effectLst/>
                        </a:rPr>
                        <a:t>Subbasin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tc>
                  <a:txBody>
                    <a:bodyPr/>
                    <a:lstStyle/>
                    <a:p>
                      <a:pPr marL="0" marR="0">
                        <a:spcBef>
                          <a:spcPts val="0"/>
                        </a:spcBef>
                        <a:spcAft>
                          <a:spcPts val="600"/>
                        </a:spcAft>
                      </a:pPr>
                      <a:r>
                        <a:rPr lang="en-US" sz="1800">
                          <a:effectLst/>
                        </a:rPr>
                        <a:t>Estimated Water Offset (AFY)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tc>
                  <a:txBody>
                    <a:bodyPr/>
                    <a:lstStyle/>
                    <a:p>
                      <a:pPr marL="0" marR="0">
                        <a:spcBef>
                          <a:spcPts val="0"/>
                        </a:spcBef>
                        <a:spcAft>
                          <a:spcPts val="600"/>
                        </a:spcAft>
                      </a:pPr>
                      <a:r>
                        <a:rPr lang="en-US" sz="1800" dirty="0">
                          <a:effectLst/>
                        </a:rPr>
                        <a:t>Offset Claimed by WRIA 13 Committee (AFY)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extLst>
                  <a:ext uri="{0D108BD9-81ED-4DB2-BD59-A6C34878D82A}">
                    <a16:rowId xmlns:a16="http://schemas.microsoft.com/office/drawing/2014/main" val="2205599660"/>
                  </a:ext>
                </a:extLst>
              </a:tr>
              <a:tr h="609724">
                <a:tc>
                  <a:txBody>
                    <a:bodyPr/>
                    <a:lstStyle/>
                    <a:p>
                      <a:pPr marL="0" marR="0">
                        <a:spcBef>
                          <a:spcPts val="0"/>
                        </a:spcBef>
                        <a:spcAft>
                          <a:spcPts val="600"/>
                        </a:spcAft>
                      </a:pPr>
                      <a:r>
                        <a:rPr lang="en-US" sz="1800">
                          <a:effectLst/>
                        </a:rPr>
                        <a:t>Schneider's Prairie Off-Channel Connection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tc>
                  <a:txBody>
                    <a:bodyPr/>
                    <a:lstStyle/>
                    <a:p>
                      <a:pPr marL="0" marR="0" algn="just">
                        <a:spcBef>
                          <a:spcPts val="0"/>
                        </a:spcBef>
                        <a:spcAft>
                          <a:spcPts val="600"/>
                        </a:spcAft>
                      </a:pPr>
                      <a:r>
                        <a:rPr lang="en-US" sz="1800" dirty="0">
                          <a:effectLst/>
                        </a:rPr>
                        <a:t>Off-channel reconnection and infiltration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tc>
                  <a:txBody>
                    <a:bodyPr/>
                    <a:lstStyle/>
                    <a:p>
                      <a:pPr marL="0" marR="0">
                        <a:spcBef>
                          <a:spcPts val="0"/>
                        </a:spcBef>
                        <a:spcAft>
                          <a:spcPts val="600"/>
                        </a:spcAft>
                      </a:pPr>
                      <a:r>
                        <a:rPr lang="en-US" sz="1800" dirty="0">
                          <a:effectLst/>
                        </a:rPr>
                        <a:t>Lower Deschutes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tc>
                  <a:txBody>
                    <a:bodyPr/>
                    <a:lstStyle/>
                    <a:p>
                      <a:pPr marL="0" marR="0">
                        <a:spcBef>
                          <a:spcPts val="0"/>
                        </a:spcBef>
                        <a:spcAft>
                          <a:spcPts val="600"/>
                        </a:spcAft>
                      </a:pPr>
                      <a:r>
                        <a:rPr lang="en-US" sz="1800" dirty="0">
                          <a:effectLst/>
                        </a:rPr>
                        <a:t>681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tc>
                  <a:txBody>
                    <a:bodyPr/>
                    <a:lstStyle/>
                    <a:p>
                      <a:pPr marL="0" marR="0">
                        <a:spcBef>
                          <a:spcPts val="0"/>
                        </a:spcBef>
                        <a:spcAft>
                          <a:spcPts val="600"/>
                        </a:spcAft>
                      </a:pPr>
                      <a:r>
                        <a:rPr lang="en-US" sz="1800">
                          <a:effectLst/>
                        </a:rPr>
                        <a:t>681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extLst>
                  <a:ext uri="{0D108BD9-81ED-4DB2-BD59-A6C34878D82A}">
                    <a16:rowId xmlns:a16="http://schemas.microsoft.com/office/drawing/2014/main" val="1253585882"/>
                  </a:ext>
                </a:extLst>
              </a:tr>
              <a:tr h="914586">
                <a:tc>
                  <a:txBody>
                    <a:bodyPr/>
                    <a:lstStyle/>
                    <a:p>
                      <a:pPr marL="0" marR="0">
                        <a:spcBef>
                          <a:spcPts val="0"/>
                        </a:spcBef>
                        <a:spcAft>
                          <a:spcPts val="600"/>
                        </a:spcAft>
                      </a:pPr>
                      <a:r>
                        <a:rPr lang="en-US" sz="1800">
                          <a:effectLst/>
                        </a:rPr>
                        <a:t>Hicks Lake Stormwater Retrofit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tc>
                  <a:txBody>
                    <a:bodyPr/>
                    <a:lstStyle/>
                    <a:p>
                      <a:pPr marL="0" marR="0">
                        <a:spcBef>
                          <a:spcPts val="0"/>
                        </a:spcBef>
                        <a:spcAft>
                          <a:spcPts val="600"/>
                        </a:spcAft>
                      </a:pPr>
                      <a:r>
                        <a:rPr lang="en-US" sz="1800">
                          <a:effectLst/>
                        </a:rPr>
                        <a:t>Stormwater infiltration in series with existing stormwater treatment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tc>
                  <a:txBody>
                    <a:bodyPr/>
                    <a:lstStyle/>
                    <a:p>
                      <a:pPr marL="0" marR="0">
                        <a:spcBef>
                          <a:spcPts val="0"/>
                        </a:spcBef>
                        <a:spcAft>
                          <a:spcPts val="600"/>
                        </a:spcAft>
                      </a:pPr>
                      <a:r>
                        <a:rPr lang="en-US" sz="1800" dirty="0">
                          <a:effectLst/>
                        </a:rPr>
                        <a:t>Woodland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tc>
                  <a:txBody>
                    <a:bodyPr/>
                    <a:lstStyle/>
                    <a:p>
                      <a:pPr marL="0" marR="0">
                        <a:spcBef>
                          <a:spcPts val="0"/>
                        </a:spcBef>
                        <a:spcAft>
                          <a:spcPts val="600"/>
                        </a:spcAft>
                      </a:pPr>
                      <a:r>
                        <a:rPr lang="en-US" sz="1800" dirty="0">
                          <a:effectLst/>
                        </a:rPr>
                        <a:t>296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tc>
                  <a:txBody>
                    <a:bodyPr/>
                    <a:lstStyle/>
                    <a:p>
                      <a:pPr marL="0" marR="0">
                        <a:spcBef>
                          <a:spcPts val="0"/>
                        </a:spcBef>
                        <a:spcAft>
                          <a:spcPts val="600"/>
                        </a:spcAft>
                      </a:pPr>
                      <a:r>
                        <a:rPr lang="en-US" sz="1800" dirty="0">
                          <a:effectLst/>
                        </a:rPr>
                        <a:t>296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extLst>
                  <a:ext uri="{0D108BD9-81ED-4DB2-BD59-A6C34878D82A}">
                    <a16:rowId xmlns:a16="http://schemas.microsoft.com/office/drawing/2014/main" val="2428776053"/>
                  </a:ext>
                </a:extLst>
              </a:tr>
              <a:tr h="1219448">
                <a:tc>
                  <a:txBody>
                    <a:bodyPr/>
                    <a:lstStyle/>
                    <a:p>
                      <a:pPr marL="0" marR="0">
                        <a:spcBef>
                          <a:spcPts val="0"/>
                        </a:spcBef>
                        <a:spcAft>
                          <a:spcPts val="600"/>
                        </a:spcAft>
                      </a:pPr>
                      <a:r>
                        <a:rPr lang="en-US" sz="1800" dirty="0">
                          <a:effectLst/>
                        </a:rPr>
                        <a:t>Donnelly Drive Infiltration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tc>
                  <a:txBody>
                    <a:bodyPr/>
                    <a:lstStyle/>
                    <a:p>
                      <a:pPr marL="0" marR="0">
                        <a:spcBef>
                          <a:spcPts val="0"/>
                        </a:spcBef>
                        <a:spcAft>
                          <a:spcPts val="600"/>
                        </a:spcAft>
                      </a:pPr>
                      <a:r>
                        <a:rPr lang="en-US" sz="1800" dirty="0">
                          <a:effectLst/>
                        </a:rPr>
                        <a:t>Improve neighborhood stormwater infiltration, avoiding surcharge and runoff to Chambers ditch.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tc>
                  <a:txBody>
                    <a:bodyPr/>
                    <a:lstStyle/>
                    <a:p>
                      <a:pPr marL="0" marR="0">
                        <a:spcBef>
                          <a:spcPts val="0"/>
                        </a:spcBef>
                        <a:spcAft>
                          <a:spcPts val="600"/>
                        </a:spcAft>
                      </a:pPr>
                      <a:r>
                        <a:rPr lang="en-US" sz="1800" dirty="0">
                          <a:effectLst/>
                        </a:rPr>
                        <a:t>Lower Deschutes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tc>
                  <a:txBody>
                    <a:bodyPr/>
                    <a:lstStyle/>
                    <a:p>
                      <a:pPr marL="0" marR="0">
                        <a:spcBef>
                          <a:spcPts val="0"/>
                        </a:spcBef>
                        <a:spcAft>
                          <a:spcPts val="600"/>
                        </a:spcAft>
                      </a:pPr>
                      <a:r>
                        <a:rPr lang="en-US" sz="1800" dirty="0">
                          <a:effectLst/>
                        </a:rPr>
                        <a:t>14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tc>
                  <a:txBody>
                    <a:bodyPr/>
                    <a:lstStyle/>
                    <a:p>
                      <a:pPr marL="0" marR="0">
                        <a:spcBef>
                          <a:spcPts val="0"/>
                        </a:spcBef>
                        <a:spcAft>
                          <a:spcPts val="600"/>
                        </a:spcAft>
                      </a:pPr>
                      <a:r>
                        <a:rPr lang="en-US" sz="1800" dirty="0">
                          <a:effectLst/>
                        </a:rPr>
                        <a:t>14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extLst>
                  <a:ext uri="{0D108BD9-81ED-4DB2-BD59-A6C34878D82A}">
                    <a16:rowId xmlns:a16="http://schemas.microsoft.com/office/drawing/2014/main" val="1831306098"/>
                  </a:ext>
                </a:extLst>
              </a:tr>
              <a:tr h="2252591">
                <a:tc>
                  <a:txBody>
                    <a:bodyPr/>
                    <a:lstStyle/>
                    <a:p>
                      <a:pPr marL="0" marR="0">
                        <a:spcBef>
                          <a:spcPts val="0"/>
                        </a:spcBef>
                        <a:spcAft>
                          <a:spcPts val="600"/>
                        </a:spcAft>
                      </a:pPr>
                      <a:r>
                        <a:rPr lang="en-US" sz="1800">
                          <a:effectLst/>
                        </a:rPr>
                        <a:t>Deschutes/ Chambers  MAR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tc>
                  <a:txBody>
                    <a:bodyPr/>
                    <a:lstStyle/>
                    <a:p>
                      <a:pPr marL="0" marR="0">
                        <a:spcBef>
                          <a:spcPts val="0"/>
                        </a:spcBef>
                        <a:spcAft>
                          <a:spcPts val="600"/>
                        </a:spcAft>
                      </a:pPr>
                      <a:r>
                        <a:rPr lang="en-US" sz="1800" dirty="0">
                          <a:effectLst/>
                        </a:rPr>
                        <a:t>Several candidate locations for MAR of diverted Deschutes River water from high flow periods, exceeding instream minimum flows or ecological flows.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tc>
                  <a:txBody>
                    <a:bodyPr/>
                    <a:lstStyle/>
                    <a:p>
                      <a:pPr marL="0" marR="0">
                        <a:spcBef>
                          <a:spcPts val="0"/>
                        </a:spcBef>
                        <a:spcAft>
                          <a:spcPts val="600"/>
                        </a:spcAft>
                      </a:pPr>
                      <a:r>
                        <a:rPr lang="en-US" sz="1800">
                          <a:effectLst/>
                        </a:rPr>
                        <a:t>Upper Deschutes</a:t>
                      </a:r>
                    </a:p>
                    <a:p>
                      <a:pPr marL="0" marR="0">
                        <a:spcBef>
                          <a:spcPts val="0"/>
                        </a:spcBef>
                        <a:spcAft>
                          <a:spcPts val="600"/>
                        </a:spcAft>
                      </a:pPr>
                      <a:r>
                        <a:rPr lang="en-US" sz="1800">
                          <a:effectLst/>
                        </a:rPr>
                        <a:t>Middle Deschutes</a:t>
                      </a:r>
                    </a:p>
                    <a:p>
                      <a:pPr marL="0" marR="0">
                        <a:spcBef>
                          <a:spcPts val="0"/>
                        </a:spcBef>
                        <a:spcAft>
                          <a:spcPts val="600"/>
                        </a:spcAft>
                      </a:pPr>
                      <a:r>
                        <a:rPr lang="en-US" sz="1800">
                          <a:effectLst/>
                        </a:rPr>
                        <a:t>Lower Deschutes</a:t>
                      </a:r>
                    </a:p>
                    <a:p>
                      <a:pPr marL="0" marR="0">
                        <a:spcBef>
                          <a:spcPts val="0"/>
                        </a:spcBef>
                        <a:spcAft>
                          <a:spcPts val="600"/>
                        </a:spcAft>
                      </a:pPr>
                      <a:r>
                        <a:rPr lang="en-US" sz="1800">
                          <a:effectLst/>
                        </a:rPr>
                        <a:t>Woodland</a:t>
                      </a:r>
                    </a:p>
                    <a:p>
                      <a:pPr marL="0" marR="0">
                        <a:spcBef>
                          <a:spcPts val="0"/>
                        </a:spcBef>
                        <a:spcAft>
                          <a:spcPts val="600"/>
                        </a:spcAft>
                      </a:pPr>
                      <a:r>
                        <a:rPr lang="en-US" sz="1800">
                          <a:effectLst/>
                        </a:rPr>
                        <a:t>Boston Harbor</a:t>
                      </a:r>
                    </a:p>
                    <a:p>
                      <a:pPr marL="0" marR="0">
                        <a:spcBef>
                          <a:spcPts val="0"/>
                        </a:spcBef>
                        <a:spcAft>
                          <a:spcPts val="600"/>
                        </a:spcAft>
                      </a:pPr>
                      <a:r>
                        <a:rPr lang="en-US" sz="1800">
                          <a:effectLst/>
                        </a:rPr>
                        <a:t>Cooper Point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tc>
                  <a:txBody>
                    <a:bodyPr/>
                    <a:lstStyle/>
                    <a:p>
                      <a:pPr marL="0" marR="0">
                        <a:spcBef>
                          <a:spcPts val="0"/>
                        </a:spcBef>
                        <a:spcAft>
                          <a:spcPts val="600"/>
                        </a:spcAft>
                      </a:pPr>
                      <a:r>
                        <a:rPr lang="en-US" sz="1800">
                          <a:effectLst/>
                        </a:rPr>
                        <a:t>811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tc>
                  <a:txBody>
                    <a:bodyPr/>
                    <a:lstStyle/>
                    <a:p>
                      <a:pPr marL="0" marR="0">
                        <a:spcBef>
                          <a:spcPts val="0"/>
                        </a:spcBef>
                        <a:spcAft>
                          <a:spcPts val="600"/>
                        </a:spcAft>
                      </a:pPr>
                      <a:r>
                        <a:rPr lang="en-US" sz="1800" dirty="0">
                          <a:effectLst/>
                        </a:rPr>
                        <a:t>325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extLst>
                  <a:ext uri="{0D108BD9-81ED-4DB2-BD59-A6C34878D82A}">
                    <a16:rowId xmlns:a16="http://schemas.microsoft.com/office/drawing/2014/main" val="3330142382"/>
                  </a:ext>
                </a:extLst>
              </a:tr>
              <a:tr h="304862">
                <a:tc gridSpan="3">
                  <a:txBody>
                    <a:bodyPr/>
                    <a:lstStyle/>
                    <a:p>
                      <a:pPr marL="0" marR="0">
                        <a:spcBef>
                          <a:spcPts val="0"/>
                        </a:spcBef>
                        <a:spcAft>
                          <a:spcPts val="600"/>
                        </a:spcAft>
                      </a:pPr>
                      <a:r>
                        <a:rPr lang="en-US" sz="1800">
                          <a:effectLst/>
                        </a:rPr>
                        <a:t>WRIA 13 Total Water Offset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tc hMerge="1">
                  <a:txBody>
                    <a:bodyPr/>
                    <a:lstStyle/>
                    <a:p>
                      <a:endParaRPr lang="en-US"/>
                    </a:p>
                  </a:txBody>
                  <a:tcPr/>
                </a:tc>
                <a:tc hMerge="1">
                  <a:txBody>
                    <a:bodyPr/>
                    <a:lstStyle/>
                    <a:p>
                      <a:endParaRPr lang="en-US"/>
                    </a:p>
                  </a:txBody>
                  <a:tcPr/>
                </a:tc>
                <a:tc>
                  <a:txBody>
                    <a:bodyPr/>
                    <a:lstStyle/>
                    <a:p>
                      <a:pPr marL="0" marR="0">
                        <a:spcBef>
                          <a:spcPts val="0"/>
                        </a:spcBef>
                        <a:spcAft>
                          <a:spcPts val="600"/>
                        </a:spcAft>
                      </a:pPr>
                      <a:r>
                        <a:rPr lang="en-US" sz="1800">
                          <a:effectLst/>
                        </a:rPr>
                        <a:t>1,802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tc>
                  <a:txBody>
                    <a:bodyPr/>
                    <a:lstStyle/>
                    <a:p>
                      <a:pPr marL="0" marR="0">
                        <a:spcBef>
                          <a:spcPts val="0"/>
                        </a:spcBef>
                        <a:spcAft>
                          <a:spcPts val="600"/>
                        </a:spcAft>
                      </a:pPr>
                      <a:r>
                        <a:rPr lang="en-US" sz="1800" dirty="0">
                          <a:effectLst/>
                        </a:rPr>
                        <a:t>1,316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extLst>
                  <a:ext uri="{0D108BD9-81ED-4DB2-BD59-A6C34878D82A}">
                    <a16:rowId xmlns:a16="http://schemas.microsoft.com/office/drawing/2014/main" val="299782873"/>
                  </a:ext>
                </a:extLst>
              </a:tr>
              <a:tr h="304862">
                <a:tc gridSpan="3">
                  <a:txBody>
                    <a:bodyPr/>
                    <a:lstStyle/>
                    <a:p>
                      <a:pPr marL="0" marR="0">
                        <a:spcBef>
                          <a:spcPts val="0"/>
                        </a:spcBef>
                        <a:spcAft>
                          <a:spcPts val="600"/>
                        </a:spcAft>
                      </a:pPr>
                      <a:r>
                        <a:rPr lang="en-US" sz="1800">
                          <a:effectLst/>
                        </a:rPr>
                        <a:t>WRIA 13 Consumptive Use Estimate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tc hMerge="1">
                  <a:txBody>
                    <a:bodyPr/>
                    <a:lstStyle/>
                    <a:p>
                      <a:endParaRPr lang="en-US"/>
                    </a:p>
                  </a:txBody>
                  <a:tcPr/>
                </a:tc>
                <a:tc hMerge="1">
                  <a:txBody>
                    <a:bodyPr/>
                    <a:lstStyle/>
                    <a:p>
                      <a:endParaRPr lang="en-US"/>
                    </a:p>
                  </a:txBody>
                  <a:tcPr/>
                </a:tc>
                <a:tc>
                  <a:txBody>
                    <a:bodyPr/>
                    <a:lstStyle/>
                    <a:p>
                      <a:pPr marL="0" marR="0">
                        <a:spcBef>
                          <a:spcPts val="0"/>
                        </a:spcBef>
                        <a:spcAft>
                          <a:spcPts val="600"/>
                        </a:spcAft>
                      </a:pPr>
                      <a:r>
                        <a:rPr lang="en-US" sz="1800">
                          <a:effectLst/>
                        </a:rPr>
                        <a:t>435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tc>
                  <a:txBody>
                    <a:bodyPr/>
                    <a:lstStyle/>
                    <a:p>
                      <a:pPr marL="0" marR="0">
                        <a:spcBef>
                          <a:spcPts val="0"/>
                        </a:spcBef>
                        <a:spcAft>
                          <a:spcPts val="60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extLst>
                  <a:ext uri="{0D108BD9-81ED-4DB2-BD59-A6C34878D82A}">
                    <a16:rowId xmlns:a16="http://schemas.microsoft.com/office/drawing/2014/main" val="3588818374"/>
                  </a:ext>
                </a:extLst>
              </a:tr>
              <a:tr h="374845">
                <a:tc gridSpan="3">
                  <a:txBody>
                    <a:bodyPr/>
                    <a:lstStyle/>
                    <a:p>
                      <a:pPr marL="0" marR="0">
                        <a:spcBef>
                          <a:spcPts val="0"/>
                        </a:spcBef>
                        <a:spcAft>
                          <a:spcPts val="600"/>
                        </a:spcAft>
                      </a:pPr>
                      <a:r>
                        <a:rPr lang="en-US" sz="1800">
                          <a:effectLst/>
                        </a:rPr>
                        <a:t>WRIA 13 Higher Adaptive Management  Consumptive Use Estimate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tc hMerge="1">
                  <a:txBody>
                    <a:bodyPr/>
                    <a:lstStyle/>
                    <a:p>
                      <a:endParaRPr lang="en-US"/>
                    </a:p>
                  </a:txBody>
                  <a:tcPr/>
                </a:tc>
                <a:tc hMerge="1">
                  <a:txBody>
                    <a:bodyPr/>
                    <a:lstStyle/>
                    <a:p>
                      <a:endParaRPr lang="en-US"/>
                    </a:p>
                  </a:txBody>
                  <a:tcPr/>
                </a:tc>
                <a:tc>
                  <a:txBody>
                    <a:bodyPr/>
                    <a:lstStyle/>
                    <a:p>
                      <a:pPr marL="0" marR="0">
                        <a:spcBef>
                          <a:spcPts val="0"/>
                        </a:spcBef>
                        <a:spcAft>
                          <a:spcPts val="600"/>
                        </a:spcAft>
                      </a:pPr>
                      <a:r>
                        <a:rPr lang="en-US" sz="1800">
                          <a:effectLst/>
                        </a:rPr>
                        <a:t>513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tc>
                  <a:txBody>
                    <a:bodyPr/>
                    <a:lstStyle/>
                    <a:p>
                      <a:pPr marL="0" marR="0">
                        <a:spcBef>
                          <a:spcPts val="0"/>
                        </a:spcBef>
                        <a:spcAft>
                          <a:spcPts val="60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242" marR="63242" marT="0" marB="0" anchor="ctr"/>
                </a:tc>
                <a:extLst>
                  <a:ext uri="{0D108BD9-81ED-4DB2-BD59-A6C34878D82A}">
                    <a16:rowId xmlns:a16="http://schemas.microsoft.com/office/drawing/2014/main" val="2351598383"/>
                  </a:ext>
                </a:extLst>
              </a:tr>
            </a:tbl>
          </a:graphicData>
        </a:graphic>
      </p:graphicFrame>
    </p:spTree>
    <p:extLst>
      <p:ext uri="{BB962C8B-B14F-4D97-AF65-F5344CB8AC3E}">
        <p14:creationId xmlns:p14="http://schemas.microsoft.com/office/powerpoint/2010/main" val="4027609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title="WRIA 13 Habitat/Non-offset Projects"/>
          <p:cNvSpPr>
            <a:spLocks noGrp="1"/>
          </p:cNvSpPr>
          <p:nvPr>
            <p:ph type="title"/>
          </p:nvPr>
        </p:nvSpPr>
        <p:spPr>
          <a:xfrm>
            <a:off x="884810" y="0"/>
            <a:ext cx="11828681" cy="1988038"/>
          </a:xfrm>
        </p:spPr>
        <p:txBody>
          <a:bodyPr/>
          <a:lstStyle/>
          <a:p>
            <a:r>
              <a:rPr lang="en-US" dirty="0" smtClean="0">
                <a:latin typeface="Franklin Gothic Book" panose="020B0503020102020204" pitchFamily="34" charset="0"/>
              </a:rPr>
              <a:t>WRIA 13 Habitat/Non-offset Projects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29</a:t>
            </a:fld>
            <a:endParaRPr kumimoji="1" lang="ja-JP" altLang="en-US" dirty="0"/>
          </a:p>
        </p:txBody>
      </p:sp>
      <p:graphicFrame>
        <p:nvGraphicFramePr>
          <p:cNvPr id="6" name="Table 5" descr="project name, description, subbasin, and anticipated ecological benefit" title="WRIA 13 Habitat/Non-offset Projects"/>
          <p:cNvGraphicFramePr>
            <a:graphicFrameLocks noGrp="1"/>
          </p:cNvGraphicFramePr>
          <p:nvPr>
            <p:extLst>
              <p:ext uri="{D42A27DB-BD31-4B8C-83A1-F6EECF244321}">
                <p14:modId xmlns:p14="http://schemas.microsoft.com/office/powerpoint/2010/main" val="2625805215"/>
              </p:ext>
            </p:extLst>
          </p:nvPr>
        </p:nvGraphicFramePr>
        <p:xfrm>
          <a:off x="1277257" y="2714172"/>
          <a:ext cx="10856686" cy="5120640"/>
        </p:xfrm>
        <a:graphic>
          <a:graphicData uri="http://schemas.openxmlformats.org/drawingml/2006/table">
            <a:tbl>
              <a:tblPr firstRow="1" firstCol="1" bandRow="1">
                <a:tableStyleId>{5C22544A-7EE6-4342-B048-85BDC9FD1C3A}</a:tableStyleId>
              </a:tblPr>
              <a:tblGrid>
                <a:gridCol w="2257964">
                  <a:extLst>
                    <a:ext uri="{9D8B030D-6E8A-4147-A177-3AD203B41FA5}">
                      <a16:colId xmlns:a16="http://schemas.microsoft.com/office/drawing/2014/main" val="1314570501"/>
                    </a:ext>
                  </a:extLst>
                </a:gridCol>
                <a:gridCol w="3869779">
                  <a:extLst>
                    <a:ext uri="{9D8B030D-6E8A-4147-A177-3AD203B41FA5}">
                      <a16:colId xmlns:a16="http://schemas.microsoft.com/office/drawing/2014/main" val="3113866983"/>
                    </a:ext>
                  </a:extLst>
                </a:gridCol>
                <a:gridCol w="2044948">
                  <a:extLst>
                    <a:ext uri="{9D8B030D-6E8A-4147-A177-3AD203B41FA5}">
                      <a16:colId xmlns:a16="http://schemas.microsoft.com/office/drawing/2014/main" val="1610781940"/>
                    </a:ext>
                  </a:extLst>
                </a:gridCol>
                <a:gridCol w="2683995">
                  <a:extLst>
                    <a:ext uri="{9D8B030D-6E8A-4147-A177-3AD203B41FA5}">
                      <a16:colId xmlns:a16="http://schemas.microsoft.com/office/drawing/2014/main" val="1304050525"/>
                    </a:ext>
                  </a:extLst>
                </a:gridCol>
              </a:tblGrid>
              <a:tr h="612993">
                <a:tc>
                  <a:txBody>
                    <a:bodyPr/>
                    <a:lstStyle/>
                    <a:p>
                      <a:pPr marL="0" marR="0" algn="ctr">
                        <a:spcBef>
                          <a:spcPts val="0"/>
                        </a:spcBef>
                        <a:spcAft>
                          <a:spcPts val="0"/>
                        </a:spcAft>
                      </a:pPr>
                      <a:r>
                        <a:rPr lang="en-US" sz="2400" dirty="0">
                          <a:effectLst/>
                        </a:rPr>
                        <a:t>Project Name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dirty="0">
                          <a:effectLst/>
                        </a:rPr>
                        <a:t>Description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Subbasin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dirty="0">
                          <a:effectLst/>
                        </a:rPr>
                        <a:t>Anticipated Ecological Benefit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76156858"/>
                  </a:ext>
                </a:extLst>
              </a:tr>
              <a:tr h="1225986">
                <a:tc>
                  <a:txBody>
                    <a:bodyPr/>
                    <a:lstStyle/>
                    <a:p>
                      <a:pPr marL="0" marR="0" algn="ctr">
                        <a:spcBef>
                          <a:spcPts val="0"/>
                        </a:spcBef>
                        <a:spcAft>
                          <a:spcPts val="0"/>
                        </a:spcAft>
                      </a:pPr>
                      <a:r>
                        <a:rPr lang="en-US" sz="2400">
                          <a:effectLst/>
                        </a:rPr>
                        <a:t>Spurgeon Creek Re-meander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Channel re-alignment to increase channel length and sinuosity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dirty="0">
                          <a:effectLst/>
                        </a:rPr>
                        <a:t>Spurgeon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Floodplain connectivity; Instream habitat complexity</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2003613"/>
                  </a:ext>
                </a:extLst>
              </a:tr>
              <a:tr h="1225986">
                <a:tc>
                  <a:txBody>
                    <a:bodyPr/>
                    <a:lstStyle/>
                    <a:p>
                      <a:pPr marL="0" marR="0" algn="ctr">
                        <a:spcBef>
                          <a:spcPts val="0"/>
                        </a:spcBef>
                        <a:spcAft>
                          <a:spcPts val="0"/>
                        </a:spcAft>
                      </a:pPr>
                      <a:r>
                        <a:rPr lang="en-US" sz="2400">
                          <a:effectLst/>
                        </a:rPr>
                        <a:t>Chambers Creek</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Channel re-alignment to increase channel length and sinuosity at the confluence with Chambers Ditch.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dirty="0">
                          <a:effectLst/>
                        </a:rPr>
                        <a:t>Lower Deschutes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Floodplain connectivity; Instream habitat complexity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9891343"/>
                  </a:ext>
                </a:extLst>
              </a:tr>
              <a:tr h="1225986">
                <a:tc>
                  <a:txBody>
                    <a:bodyPr/>
                    <a:lstStyle/>
                    <a:p>
                      <a:pPr marL="0" marR="0" algn="ctr">
                        <a:spcBef>
                          <a:spcPts val="0"/>
                        </a:spcBef>
                        <a:spcAft>
                          <a:spcPts val="0"/>
                        </a:spcAft>
                      </a:pPr>
                      <a:r>
                        <a:rPr lang="en-US" sz="2400">
                          <a:effectLst/>
                        </a:rPr>
                        <a:t>Woodard Creek</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Add LWD and riparian vegetation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Boston Harbor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Floodplain connectivity; Instream habitat complexity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42315516"/>
                  </a:ext>
                </a:extLst>
              </a:tr>
            </a:tbl>
          </a:graphicData>
        </a:graphic>
      </p:graphicFrame>
    </p:spTree>
    <p:extLst>
      <p:ext uri="{BB962C8B-B14F-4D97-AF65-F5344CB8AC3E}">
        <p14:creationId xmlns:p14="http://schemas.microsoft.com/office/powerpoint/2010/main" val="12778038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164" y="2889505"/>
            <a:ext cx="4000084" cy="5157216"/>
          </a:xfrm>
        </p:spPr>
        <p:txBody>
          <a:bodyPr>
            <a:normAutofit/>
          </a:bodyPr>
          <a:lstStyle/>
          <a:p>
            <a:r>
              <a:rPr lang="en-US" dirty="0" smtClean="0"/>
              <a:t>Watershed Restoration and Enhancement Plan Components</a:t>
            </a:r>
            <a:endParaRPr lang="en-US" dirty="0"/>
          </a:p>
        </p:txBody>
      </p:sp>
      <p:sp>
        <p:nvSpPr>
          <p:cNvPr id="3" name="Text Placeholder 2"/>
          <p:cNvSpPr>
            <a:spLocks noGrp="1"/>
          </p:cNvSpPr>
          <p:nvPr>
            <p:ph type="body" sz="quarter" idx="12"/>
          </p:nvPr>
        </p:nvSpPr>
        <p:spPr>
          <a:xfrm>
            <a:off x="6240094" y="1336323"/>
            <a:ext cx="6009353" cy="337024"/>
          </a:xfrm>
        </p:spPr>
        <p:txBody>
          <a:bodyPr/>
          <a:lstStyle/>
          <a:p>
            <a:r>
              <a:rPr lang="en-US" dirty="0" smtClean="0"/>
              <a:t>2018 - 2038</a:t>
            </a:r>
            <a:endParaRPr lang="en-US" dirty="0"/>
          </a:p>
        </p:txBody>
      </p:sp>
      <p:sp>
        <p:nvSpPr>
          <p:cNvPr id="4" name="Text Placeholder 3"/>
          <p:cNvSpPr>
            <a:spLocks noGrp="1"/>
          </p:cNvSpPr>
          <p:nvPr>
            <p:ph type="body" sz="quarter" idx="14"/>
          </p:nvPr>
        </p:nvSpPr>
        <p:spPr>
          <a:xfrm>
            <a:off x="6240094" y="766791"/>
            <a:ext cx="6009353" cy="604071"/>
          </a:xfrm>
        </p:spPr>
        <p:txBody>
          <a:bodyPr/>
          <a:lstStyle/>
          <a:p>
            <a:r>
              <a:rPr lang="en-US" sz="3200" dirty="0" smtClean="0"/>
              <a:t>Planning Horizon</a:t>
            </a:r>
            <a:endParaRPr lang="en-US" sz="3200" dirty="0"/>
          </a:p>
        </p:txBody>
      </p:sp>
      <p:sp>
        <p:nvSpPr>
          <p:cNvPr id="5" name="Text Placeholder 4"/>
          <p:cNvSpPr>
            <a:spLocks noGrp="1"/>
          </p:cNvSpPr>
          <p:nvPr>
            <p:ph type="body" sz="quarter" idx="17"/>
          </p:nvPr>
        </p:nvSpPr>
        <p:spPr>
          <a:xfrm>
            <a:off x="6240094" y="2929667"/>
            <a:ext cx="6009353" cy="337024"/>
          </a:xfrm>
        </p:spPr>
        <p:txBody>
          <a:bodyPr/>
          <a:lstStyle/>
          <a:p>
            <a:r>
              <a:rPr lang="en-US" dirty="0" smtClean="0"/>
              <a:t>9 subbasins</a:t>
            </a:r>
            <a:endParaRPr lang="en-US" dirty="0"/>
          </a:p>
        </p:txBody>
      </p:sp>
      <p:sp>
        <p:nvSpPr>
          <p:cNvPr id="6" name="Text Placeholder 5"/>
          <p:cNvSpPr>
            <a:spLocks noGrp="1"/>
          </p:cNvSpPr>
          <p:nvPr>
            <p:ph type="body" sz="quarter" idx="18"/>
          </p:nvPr>
        </p:nvSpPr>
        <p:spPr>
          <a:xfrm>
            <a:off x="6240094" y="2360127"/>
            <a:ext cx="6009353" cy="604071"/>
          </a:xfrm>
        </p:spPr>
        <p:txBody>
          <a:bodyPr/>
          <a:lstStyle/>
          <a:p>
            <a:r>
              <a:rPr lang="en-US" sz="3200" dirty="0" smtClean="0"/>
              <a:t>WRIA Subbasin Delineation</a:t>
            </a:r>
            <a:endParaRPr lang="en-US" sz="3200" dirty="0"/>
          </a:p>
        </p:txBody>
      </p:sp>
      <p:sp>
        <p:nvSpPr>
          <p:cNvPr id="7" name="Text Placeholder 6"/>
          <p:cNvSpPr>
            <a:spLocks noGrp="1"/>
          </p:cNvSpPr>
          <p:nvPr>
            <p:ph type="body" sz="quarter" idx="20"/>
          </p:nvPr>
        </p:nvSpPr>
        <p:spPr>
          <a:xfrm>
            <a:off x="6240094" y="4523010"/>
            <a:ext cx="6009353" cy="337024"/>
          </a:xfrm>
        </p:spPr>
        <p:txBody>
          <a:bodyPr/>
          <a:lstStyle/>
          <a:p>
            <a:r>
              <a:rPr lang="en-US" dirty="0" smtClean="0"/>
              <a:t>2,616 Projected New Permit-Exempt Wells</a:t>
            </a:r>
            <a:endParaRPr lang="en-US" dirty="0"/>
          </a:p>
        </p:txBody>
      </p:sp>
      <p:sp>
        <p:nvSpPr>
          <p:cNvPr id="8" name="Text Placeholder 7"/>
          <p:cNvSpPr>
            <a:spLocks noGrp="1"/>
          </p:cNvSpPr>
          <p:nvPr>
            <p:ph type="body" sz="quarter" idx="21"/>
          </p:nvPr>
        </p:nvSpPr>
        <p:spPr>
          <a:xfrm>
            <a:off x="6240094" y="3789374"/>
            <a:ext cx="7172488" cy="604071"/>
          </a:xfrm>
        </p:spPr>
        <p:txBody>
          <a:bodyPr/>
          <a:lstStyle/>
          <a:p>
            <a:r>
              <a:rPr lang="en-US" sz="3200" dirty="0"/>
              <a:t>Projected New Permit-Exempt </a:t>
            </a:r>
            <a:r>
              <a:rPr lang="en-US" sz="3200" dirty="0" smtClean="0"/>
              <a:t>Wells</a:t>
            </a:r>
            <a:endParaRPr lang="en-US" sz="3200" dirty="0"/>
          </a:p>
        </p:txBody>
      </p:sp>
      <p:sp>
        <p:nvSpPr>
          <p:cNvPr id="9" name="Text Placeholder 8"/>
          <p:cNvSpPr>
            <a:spLocks noGrp="1"/>
          </p:cNvSpPr>
          <p:nvPr>
            <p:ph type="body" sz="quarter" idx="23"/>
          </p:nvPr>
        </p:nvSpPr>
        <p:spPr>
          <a:xfrm>
            <a:off x="6240094" y="6116353"/>
            <a:ext cx="6009353" cy="337024"/>
          </a:xfrm>
        </p:spPr>
        <p:txBody>
          <a:bodyPr/>
          <a:lstStyle/>
          <a:p>
            <a:r>
              <a:rPr lang="en-US" dirty="0" smtClean="0"/>
              <a:t>435 acre-feet per year (0.6 cfs) – most likely estimate</a:t>
            </a:r>
          </a:p>
          <a:p>
            <a:r>
              <a:rPr lang="en-US" dirty="0" smtClean="0"/>
              <a:t>513 acre-feet per year (0.7 cfs) – goal to achieve through adaptive management</a:t>
            </a:r>
          </a:p>
          <a:p>
            <a:endParaRPr lang="en-US" dirty="0"/>
          </a:p>
        </p:txBody>
      </p:sp>
      <p:sp>
        <p:nvSpPr>
          <p:cNvPr id="10" name="Text Placeholder 9"/>
          <p:cNvSpPr>
            <a:spLocks noGrp="1"/>
          </p:cNvSpPr>
          <p:nvPr>
            <p:ph type="body" sz="quarter" idx="24"/>
          </p:nvPr>
        </p:nvSpPr>
        <p:spPr>
          <a:xfrm>
            <a:off x="6240094" y="5400186"/>
            <a:ext cx="6009353" cy="604071"/>
          </a:xfrm>
        </p:spPr>
        <p:txBody>
          <a:bodyPr/>
          <a:lstStyle/>
          <a:p>
            <a:r>
              <a:rPr lang="en-US" sz="3200" dirty="0"/>
              <a:t>Estimated Consumptive </a:t>
            </a:r>
            <a:r>
              <a:rPr lang="en-US" sz="3200" dirty="0" smtClean="0"/>
              <a:t>Use</a:t>
            </a:r>
            <a:endParaRPr lang="en-US" sz="3200" dirty="0"/>
          </a:p>
        </p:txBody>
      </p:sp>
      <p:sp>
        <p:nvSpPr>
          <p:cNvPr id="11" name="Text Placeholder 10"/>
          <p:cNvSpPr>
            <a:spLocks noGrp="1"/>
          </p:cNvSpPr>
          <p:nvPr>
            <p:ph type="body" sz="quarter" idx="26"/>
          </p:nvPr>
        </p:nvSpPr>
        <p:spPr>
          <a:xfrm>
            <a:off x="6240093" y="8477617"/>
            <a:ext cx="6009353" cy="337024"/>
          </a:xfrm>
        </p:spPr>
        <p:txBody>
          <a:bodyPr/>
          <a:lstStyle/>
          <a:p>
            <a:r>
              <a:rPr lang="en-US" dirty="0" smtClean="0"/>
              <a:t>to offset estimated consumptive use and meet Net Ecological Benefit (NEB)</a:t>
            </a:r>
            <a:endParaRPr lang="en-US" dirty="0"/>
          </a:p>
        </p:txBody>
      </p:sp>
      <p:sp>
        <p:nvSpPr>
          <p:cNvPr id="12" name="Text Placeholder 11"/>
          <p:cNvSpPr>
            <a:spLocks noGrp="1"/>
          </p:cNvSpPr>
          <p:nvPr>
            <p:ph type="body" sz="quarter" idx="27"/>
          </p:nvPr>
        </p:nvSpPr>
        <p:spPr>
          <a:xfrm>
            <a:off x="6240092" y="7873088"/>
            <a:ext cx="6009353" cy="604071"/>
          </a:xfrm>
        </p:spPr>
        <p:txBody>
          <a:bodyPr/>
          <a:lstStyle/>
          <a:p>
            <a:r>
              <a:rPr lang="en-US" sz="3200" dirty="0"/>
              <a:t>Projects and Actions</a:t>
            </a:r>
          </a:p>
        </p:txBody>
      </p:sp>
      <p:sp>
        <p:nvSpPr>
          <p:cNvPr id="13" name="Slide Number Placeholder 12"/>
          <p:cNvSpPr>
            <a:spLocks noGrp="1"/>
          </p:cNvSpPr>
          <p:nvPr>
            <p:ph type="sldNum" sz="quarter" idx="10"/>
          </p:nvPr>
        </p:nvSpPr>
        <p:spPr>
          <a:xfrm>
            <a:off x="8028309" y="9385417"/>
            <a:ext cx="3085743" cy="547603"/>
          </a:xfrm>
        </p:spPr>
        <p:txBody>
          <a:bodyPr/>
          <a:lstStyle/>
          <a:p>
            <a:fld id="{B54AD89C-DF1E-4948-B597-5DD47B34A9CA}" type="slidenum">
              <a:rPr kumimoji="1" lang="ja-JP" altLang="en-US" smtClean="0"/>
              <a:pPr/>
              <a:t>3</a:t>
            </a:fld>
            <a:endParaRPr kumimoji="1" lang="ja-JP" altLang="en-US" dirty="0"/>
          </a:p>
        </p:txBody>
      </p:sp>
    </p:spTree>
    <p:extLst>
      <p:ext uri="{BB962C8B-B14F-4D97-AF65-F5344CB8AC3E}">
        <p14:creationId xmlns:p14="http://schemas.microsoft.com/office/powerpoint/2010/main" val="2769030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467" y="0"/>
            <a:ext cx="11828681" cy="1988038"/>
          </a:xfrm>
        </p:spPr>
        <p:txBody>
          <a:bodyPr/>
          <a:lstStyle/>
          <a:p>
            <a:r>
              <a:rPr lang="en-US" dirty="0" smtClean="0">
                <a:latin typeface="Franklin Gothic Book" panose="020B0503020102020204" pitchFamily="34" charset="0"/>
              </a:rPr>
              <a:t>WRIA 13 Prospective Projects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30</a:t>
            </a:fld>
            <a:endParaRPr kumimoji="1" lang="ja-JP" altLang="en-US" dirty="0"/>
          </a:p>
        </p:txBody>
      </p:sp>
      <p:sp>
        <p:nvSpPr>
          <p:cNvPr id="4" name="Text Placeholder 3"/>
          <p:cNvSpPr>
            <a:spLocks noGrp="1"/>
          </p:cNvSpPr>
          <p:nvPr>
            <p:ph type="body" sz="quarter" idx="11"/>
          </p:nvPr>
        </p:nvSpPr>
        <p:spPr>
          <a:xfrm>
            <a:off x="942867" y="2365829"/>
            <a:ext cx="11719156" cy="7359722"/>
          </a:xfrm>
        </p:spPr>
        <p:txBody>
          <a:bodyPr>
            <a:normAutofit/>
          </a:bodyPr>
          <a:lstStyle/>
          <a:p>
            <a:r>
              <a:rPr lang="en-US" dirty="0" smtClean="0"/>
              <a:t>Water Right </a:t>
            </a:r>
            <a:r>
              <a:rPr lang="en-US" dirty="0" smtClean="0"/>
              <a:t>Opportunities/Efficiency Projects</a:t>
            </a:r>
            <a:endParaRPr lang="en-US" dirty="0" smtClean="0"/>
          </a:p>
          <a:p>
            <a:r>
              <a:rPr lang="en-US" dirty="0" smtClean="0"/>
              <a:t>Forest Stand Age</a:t>
            </a:r>
          </a:p>
          <a:p>
            <a:pPr lvl="1"/>
            <a:r>
              <a:rPr lang="en-US" dirty="0"/>
              <a:t>The committee is interested in voluntary projects that involve forest conservation, forest land acquisition, carbon sequestration that can be demonstrated to have a streamflow benefit</a:t>
            </a:r>
            <a:r>
              <a:rPr lang="en-US" dirty="0" smtClean="0"/>
              <a:t>.</a:t>
            </a:r>
          </a:p>
          <a:p>
            <a:r>
              <a:rPr lang="en-US" dirty="0" smtClean="0"/>
              <a:t>Floodplain Restoration</a:t>
            </a:r>
          </a:p>
          <a:p>
            <a:pPr lvl="1"/>
            <a:r>
              <a:rPr lang="en-US" dirty="0"/>
              <a:t>The Committee is interested in restoring stream floodplain function, where appropriate</a:t>
            </a:r>
            <a:r>
              <a:rPr lang="en-US" dirty="0" smtClean="0"/>
              <a:t>.</a:t>
            </a:r>
          </a:p>
          <a:p>
            <a:r>
              <a:rPr lang="en-US" dirty="0" smtClean="0"/>
              <a:t>Small-scale LID Project Development</a:t>
            </a:r>
          </a:p>
          <a:p>
            <a:pPr lvl="1"/>
            <a:r>
              <a:rPr lang="en-US" dirty="0"/>
              <a:t>The Committee is interested in a programmatic project to strategically concentrate small-scale LID retrofit work in urbanized settings, partnering with residential and commercial community members to redirect runoff away from stormwater conveyance systems and into green stormwater infiltration facilities. </a:t>
            </a:r>
            <a:endParaRPr lang="en-US" dirty="0" smtClean="0"/>
          </a:p>
          <a:p>
            <a:pPr marL="514255" lvl="1" indent="0">
              <a:buNone/>
            </a:pPr>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3768034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fontScale="90000"/>
          </a:bodyPr>
          <a:lstStyle/>
          <a:p>
            <a:r>
              <a:rPr lang="en-US" dirty="0" smtClean="0">
                <a:latin typeface="Franklin Gothic Book" panose="020B0503020102020204" pitchFamily="34" charset="0"/>
              </a:rPr>
              <a:t>Policy and </a:t>
            </a:r>
            <a:r>
              <a:rPr lang="en-US" dirty="0" smtClean="0">
                <a:latin typeface="Franklin Gothic Book" panose="020B0503020102020204" pitchFamily="34" charset="0"/>
              </a:rPr>
              <a:t>Adaptive Management </a:t>
            </a:r>
            <a:r>
              <a:rPr lang="en-US" dirty="0" smtClean="0">
                <a:latin typeface="Franklin Gothic Book" panose="020B0503020102020204" pitchFamily="34" charset="0"/>
              </a:rPr>
              <a:t>Recommendations </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31</a:t>
            </a:fld>
            <a:endParaRPr kumimoji="1" lang="ja-JP" altLang="en-US" dirty="0"/>
          </a:p>
        </p:txBody>
      </p:sp>
      <p:sp>
        <p:nvSpPr>
          <p:cNvPr id="5" name="Text Placeholder 4"/>
          <p:cNvSpPr>
            <a:spLocks noGrp="1"/>
          </p:cNvSpPr>
          <p:nvPr>
            <p:ph type="body" sz="quarter" idx="11"/>
          </p:nvPr>
        </p:nvSpPr>
        <p:spPr>
          <a:xfrm>
            <a:off x="702270" y="5980696"/>
            <a:ext cx="12613807" cy="3397551"/>
          </a:xfrm>
          <a:noFill/>
        </p:spPr>
        <p:txBody>
          <a:bodyPr>
            <a:noAutofit/>
          </a:bodyPr>
          <a:lstStyle/>
          <a:p>
            <a:r>
              <a:rPr kumimoji="1" lang="en-US" altLang="ja-JP" sz="3200" dirty="0">
                <a:latin typeface="+mn-lt"/>
              </a:rPr>
              <a:t>As required by the NEB Guidance, the </a:t>
            </a:r>
            <a:r>
              <a:rPr kumimoji="1" lang="en-US" altLang="ja-JP" sz="3200" dirty="0" smtClean="0">
                <a:latin typeface="+mn-lt"/>
              </a:rPr>
              <a:t>Committee </a:t>
            </a:r>
            <a:r>
              <a:rPr kumimoji="1" lang="en-US" altLang="ja-JP" sz="3200" dirty="0">
                <a:latin typeface="+mn-lt"/>
              </a:rPr>
              <a:t>prepared the watershed plan with implementation in mind. However, as articulated in the Streamflow Restoration Policy and Interpretive Statement (POL-2094), “RCW 90.94.020 and 90.94.030 do not create an obligation on any party to ensure that plans, or projects and actions in those plans or associated with rulemaking, are implemented." </a:t>
            </a:r>
            <a:endParaRPr kumimoji="1" lang="ja-JP" altLang="en-US" sz="3200" dirty="0">
              <a:latin typeface="+mn-lt"/>
            </a:endParaRPr>
          </a:p>
        </p:txBody>
      </p:sp>
      <p:pic>
        <p:nvPicPr>
          <p:cNvPr id="2" name="Picture 1" descr="small rocks surrounded by water" title="rocky stream bank zoomed in"/>
          <p:cNvPicPr>
            <a:picLocks noChangeAspect="1"/>
          </p:cNvPicPr>
          <p:nvPr/>
        </p:nvPicPr>
        <p:blipFill rotWithShape="1">
          <a:blip r:embed="rId3" cstate="print">
            <a:extLst>
              <a:ext uri="{28A0092B-C50C-407E-A947-70E740481C1C}">
                <a14:useLocalDpi xmlns:a14="http://schemas.microsoft.com/office/drawing/2010/main" val="0"/>
              </a:ext>
            </a:extLst>
          </a:blip>
          <a:srcRect t="12160" b="22205"/>
          <a:stretch/>
        </p:blipFill>
        <p:spPr>
          <a:xfrm>
            <a:off x="2392216" y="1809755"/>
            <a:ext cx="8929980" cy="3907424"/>
          </a:xfrm>
          <a:prstGeom prst="rect">
            <a:avLst/>
          </a:prstGeom>
        </p:spPr>
      </p:pic>
      <p:grpSp>
        <p:nvGrpSpPr>
          <p:cNvPr id="7" name="Group 6" descr="blue black line" title="decorative box"/>
          <p:cNvGrpSpPr/>
          <p:nvPr/>
        </p:nvGrpSpPr>
        <p:grpSpPr>
          <a:xfrm>
            <a:off x="0" y="1363290"/>
            <a:ext cx="13717984" cy="129393"/>
            <a:chOff x="-1191" y="5718934"/>
            <a:chExt cx="13717984" cy="129393"/>
          </a:xfrm>
        </p:grpSpPr>
        <p:sp>
          <p:nvSpPr>
            <p:cNvPr id="8" name="Rectangle 7"/>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9" name="Rectangle 8"/>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grpSp>
    </p:spTree>
    <p:extLst>
      <p:ext uri="{BB962C8B-B14F-4D97-AF65-F5344CB8AC3E}">
        <p14:creationId xmlns:p14="http://schemas.microsoft.com/office/powerpoint/2010/main" val="198141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WRIA 13 Policy </a:t>
            </a:r>
            <a:r>
              <a:rPr lang="en-US" dirty="0" smtClean="0">
                <a:latin typeface="Franklin Gothic Book" panose="020B0503020102020204" pitchFamily="34" charset="0"/>
              </a:rPr>
              <a:t>Recommendations </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32</a:t>
            </a:fld>
            <a:endParaRPr kumimoji="1" lang="ja-JP" altLang="en-US" dirty="0"/>
          </a:p>
        </p:txBody>
      </p:sp>
      <p:sp>
        <p:nvSpPr>
          <p:cNvPr id="5" name="Text Placeholder 4"/>
          <p:cNvSpPr>
            <a:spLocks noGrp="1"/>
          </p:cNvSpPr>
          <p:nvPr>
            <p:ph type="body" sz="quarter" idx="11"/>
          </p:nvPr>
        </p:nvSpPr>
        <p:spPr>
          <a:xfrm>
            <a:off x="702270" y="1890964"/>
            <a:ext cx="12613807" cy="7763055"/>
          </a:xfrm>
          <a:noFill/>
        </p:spPr>
        <p:txBody>
          <a:bodyPr numCol="2">
            <a:noAutofit/>
          </a:bodyPr>
          <a:lstStyle/>
          <a:p>
            <a:r>
              <a:rPr kumimoji="1" lang="en-US" altLang="ja-JP" sz="3100" dirty="0" smtClean="0">
                <a:latin typeface="+mn-lt"/>
              </a:rPr>
              <a:t>Water Conservation and Drought Adaptation Education and Outreach</a:t>
            </a:r>
          </a:p>
          <a:p>
            <a:r>
              <a:rPr kumimoji="1" lang="en-US" altLang="ja-JP" sz="3100" dirty="0" smtClean="0">
                <a:latin typeface="+mn-lt"/>
              </a:rPr>
              <a:t>Drought Response Limits</a:t>
            </a:r>
          </a:p>
          <a:p>
            <a:r>
              <a:rPr kumimoji="1" lang="en-US" altLang="ja-JP" sz="3100" dirty="0" smtClean="0">
                <a:latin typeface="+mn-lt"/>
              </a:rPr>
              <a:t>County Policies to Promote Connections to Group A Systems</a:t>
            </a:r>
          </a:p>
          <a:p>
            <a:r>
              <a:rPr kumimoji="1" lang="en-US" altLang="ja-JP" sz="3100" dirty="0" smtClean="0">
                <a:latin typeface="+mn-lt"/>
              </a:rPr>
              <a:t>Revolving Loan &amp; Grant Fund for Small Public Water Systems</a:t>
            </a:r>
          </a:p>
          <a:p>
            <a:r>
              <a:rPr kumimoji="1" lang="en-US" altLang="ja-JP" sz="3100" dirty="0" smtClean="0">
                <a:latin typeface="+mn-lt"/>
              </a:rPr>
              <a:t>South Sound Water Steward</a:t>
            </a:r>
          </a:p>
          <a:p>
            <a:r>
              <a:rPr kumimoji="1" lang="en-US" altLang="ja-JP" sz="3100" dirty="0" smtClean="0">
                <a:latin typeface="+mn-lt"/>
              </a:rPr>
              <a:t>Upgrade Well Reporting</a:t>
            </a:r>
          </a:p>
          <a:p>
            <a:r>
              <a:rPr kumimoji="1" lang="en-US" altLang="ja-JP" sz="3100" dirty="0" smtClean="0">
                <a:latin typeface="+mn-lt"/>
              </a:rPr>
              <a:t>Instream Flow Rules</a:t>
            </a:r>
          </a:p>
          <a:p>
            <a:r>
              <a:rPr kumimoji="1" lang="en-US" altLang="ja-JP" sz="3100" dirty="0" smtClean="0">
                <a:latin typeface="+mn-lt"/>
              </a:rPr>
              <a:t>Permit Exempt Well Withdrawal Limits</a:t>
            </a:r>
          </a:p>
          <a:p>
            <a:r>
              <a:rPr kumimoji="1" lang="en-US" altLang="ja-JP" sz="3100" dirty="0" smtClean="0">
                <a:latin typeface="+mn-lt"/>
              </a:rPr>
              <a:t>Salmon Recovery Portal Project Tracking</a:t>
            </a:r>
          </a:p>
          <a:p>
            <a:r>
              <a:rPr kumimoji="1" lang="en-US" altLang="ja-JP" sz="3100" dirty="0" smtClean="0">
                <a:latin typeface="+mn-lt"/>
              </a:rPr>
              <a:t>Deschutes Watershed Council (DWC)</a:t>
            </a:r>
          </a:p>
          <a:p>
            <a:r>
              <a:rPr kumimoji="1" lang="en-US" altLang="ja-JP" sz="3100" dirty="0" smtClean="0">
                <a:latin typeface="+mn-lt"/>
              </a:rPr>
              <a:t>County Planning Study – Streamflow Restoration Effectiveness</a:t>
            </a:r>
          </a:p>
          <a:p>
            <a:r>
              <a:rPr kumimoji="1" lang="en-US" altLang="ja-JP" sz="3100" dirty="0" smtClean="0">
                <a:latin typeface="+mn-lt"/>
              </a:rPr>
              <a:t>Water Supply Data for Comprehensive Water Planning</a:t>
            </a:r>
          </a:p>
          <a:p>
            <a:r>
              <a:rPr kumimoji="1" lang="en-US" altLang="ja-JP" sz="3100" dirty="0" smtClean="0">
                <a:latin typeface="+mn-lt"/>
              </a:rPr>
              <a:t>Rainwater Collection – Education and Incentives</a:t>
            </a:r>
          </a:p>
          <a:p>
            <a:r>
              <a:rPr kumimoji="1" lang="en-US" altLang="ja-JP" sz="3100" dirty="0" smtClean="0">
                <a:latin typeface="+mn-lt"/>
              </a:rPr>
              <a:t>Water Conservation Statewide Policy</a:t>
            </a:r>
          </a:p>
          <a:p>
            <a:r>
              <a:rPr kumimoji="1" lang="en-US" altLang="ja-JP" sz="3100" dirty="0" smtClean="0">
                <a:latin typeface="+mn-lt"/>
              </a:rPr>
              <a:t>Revise Thurston County Critical Areas Code Regarding Reclaimed Water use</a:t>
            </a:r>
          </a:p>
          <a:p>
            <a:endParaRPr kumimoji="1" lang="ja-JP" altLang="en-US" sz="3200" dirty="0">
              <a:latin typeface="+mn-lt"/>
            </a:endParaRPr>
          </a:p>
        </p:txBody>
      </p:sp>
      <p:grpSp>
        <p:nvGrpSpPr>
          <p:cNvPr id="7" name="Group 6" descr="blue black line" title="decorative box"/>
          <p:cNvGrpSpPr/>
          <p:nvPr/>
        </p:nvGrpSpPr>
        <p:grpSpPr>
          <a:xfrm>
            <a:off x="0" y="1363290"/>
            <a:ext cx="13717984" cy="129393"/>
            <a:chOff x="-1191" y="5718934"/>
            <a:chExt cx="13717984" cy="129393"/>
          </a:xfrm>
        </p:grpSpPr>
        <p:sp>
          <p:nvSpPr>
            <p:cNvPr id="8" name="Rectangle 7"/>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9" name="Rectangle 8"/>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grpSp>
    </p:spTree>
    <p:extLst>
      <p:ext uri="{BB962C8B-B14F-4D97-AF65-F5344CB8AC3E}">
        <p14:creationId xmlns:p14="http://schemas.microsoft.com/office/powerpoint/2010/main" val="4127731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fontScale="90000"/>
          </a:bodyPr>
          <a:lstStyle/>
          <a:p>
            <a:r>
              <a:rPr lang="en-US" dirty="0" smtClean="0">
                <a:latin typeface="Franklin Gothic Book" panose="020B0503020102020204" pitchFamily="34" charset="0"/>
              </a:rPr>
              <a:t>Plan Implementation and Adaptive Management</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33</a:t>
            </a:fld>
            <a:endParaRPr kumimoji="1" lang="ja-JP" altLang="en-US" dirty="0"/>
          </a:p>
        </p:txBody>
      </p:sp>
      <p:sp>
        <p:nvSpPr>
          <p:cNvPr id="5" name="Text Placeholder 4"/>
          <p:cNvSpPr>
            <a:spLocks noGrp="1"/>
          </p:cNvSpPr>
          <p:nvPr>
            <p:ph type="body" sz="quarter" idx="11"/>
          </p:nvPr>
        </p:nvSpPr>
        <p:spPr>
          <a:xfrm>
            <a:off x="510998" y="2423613"/>
            <a:ext cx="6346208" cy="5438187"/>
          </a:xfrm>
          <a:noFill/>
        </p:spPr>
        <p:txBody>
          <a:bodyPr>
            <a:noAutofit/>
          </a:bodyPr>
          <a:lstStyle/>
          <a:p>
            <a:pPr marL="914353" indent="-571500"/>
            <a:r>
              <a:rPr lang="en-US" dirty="0"/>
              <a:t>The WRIA 13 Committee supports an adaptive management process for implementation of the WRIA 13 Watershed Plan.  Adaptive management will help address uncertainty and provide more reasonable assurance for plan implementation. </a:t>
            </a:r>
            <a:endParaRPr lang="en-US" dirty="0">
              <a:latin typeface="+mn-lt"/>
            </a:endParaRPr>
          </a:p>
        </p:txBody>
      </p:sp>
      <p:pic>
        <p:nvPicPr>
          <p:cNvPr id="6" name="Picture Placeholder 6" descr="Chambers Creek"/>
          <p:cNvPicPr>
            <a:picLocks noChangeAspect="1"/>
          </p:cNvPicPr>
          <p:nvPr/>
        </p:nvPicPr>
        <p:blipFill>
          <a:blip r:embed="rId3" cstate="screen">
            <a:extLst>
              <a:ext uri="{28A0092B-C50C-407E-A947-70E740481C1C}">
                <a14:useLocalDpi xmlns:a14="http://schemas.microsoft.com/office/drawing/2010/main" val="0"/>
              </a:ext>
            </a:extLst>
          </a:blip>
          <a:srcRect l="1085" r="1085"/>
          <a:stretch>
            <a:fillRect/>
          </a:stretch>
        </p:blipFill>
        <p:spPr>
          <a:xfrm>
            <a:off x="6980603" y="2651284"/>
            <a:ext cx="6499461" cy="4982843"/>
          </a:xfrm>
          <a:prstGeom prst="rect">
            <a:avLst/>
          </a:prstGeom>
        </p:spPr>
      </p:pic>
    </p:spTree>
    <p:extLst>
      <p:ext uri="{BB962C8B-B14F-4D97-AF65-F5344CB8AC3E}">
        <p14:creationId xmlns:p14="http://schemas.microsoft.com/office/powerpoint/2010/main" val="3628720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3714413" cy="2002971"/>
          </a:xfrm>
          <a:noFill/>
        </p:spPr>
        <p:txBody>
          <a:bodyPr>
            <a:normAutofit/>
          </a:bodyPr>
          <a:lstStyle/>
          <a:p>
            <a:r>
              <a:rPr lang="en-US" dirty="0" smtClean="0">
                <a:latin typeface="Franklin Gothic Book" panose="020B0503020102020204" pitchFamily="34" charset="0"/>
              </a:rPr>
              <a:t>Plan Implementation and Adaptive Management Recommendations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34</a:t>
            </a:fld>
            <a:endParaRPr kumimoji="1" lang="ja-JP" altLang="en-US" dirty="0"/>
          </a:p>
        </p:txBody>
      </p:sp>
      <p:sp>
        <p:nvSpPr>
          <p:cNvPr id="5" name="Text Placeholder 4"/>
          <p:cNvSpPr>
            <a:spLocks noGrp="1"/>
          </p:cNvSpPr>
          <p:nvPr>
            <p:ph type="body" sz="quarter" idx="11"/>
          </p:nvPr>
        </p:nvSpPr>
        <p:spPr>
          <a:xfrm>
            <a:off x="510997" y="2423613"/>
            <a:ext cx="12805079" cy="5438187"/>
          </a:xfrm>
          <a:noFill/>
        </p:spPr>
        <p:txBody>
          <a:bodyPr>
            <a:noAutofit/>
          </a:bodyPr>
          <a:lstStyle/>
          <a:p>
            <a:pPr marL="914353" indent="-571500"/>
            <a:r>
              <a:rPr lang="en-US" dirty="0" smtClean="0">
                <a:latin typeface="+mn-lt"/>
              </a:rPr>
              <a:t>Oversight</a:t>
            </a:r>
            <a:endParaRPr lang="en-US" dirty="0" smtClean="0">
              <a:latin typeface="+mn-lt"/>
            </a:endParaRPr>
          </a:p>
          <a:p>
            <a:pPr marL="914353" indent="-571500"/>
            <a:r>
              <a:rPr lang="en-US" dirty="0" smtClean="0">
                <a:latin typeface="+mn-lt"/>
              </a:rPr>
              <a:t>Project Tracking </a:t>
            </a:r>
          </a:p>
          <a:p>
            <a:pPr marL="914353" indent="-571500"/>
            <a:r>
              <a:rPr lang="en-US" dirty="0" smtClean="0">
                <a:latin typeface="+mn-lt"/>
              </a:rPr>
              <a:t>Monitoring and Research</a:t>
            </a:r>
          </a:p>
          <a:p>
            <a:pPr marL="914353" indent="-571500"/>
            <a:r>
              <a:rPr lang="en-US" dirty="0" smtClean="0">
                <a:latin typeface="+mn-lt"/>
              </a:rPr>
              <a:t>Funding</a:t>
            </a:r>
          </a:p>
          <a:p>
            <a:pPr marL="1342883" lvl="1" indent="-571500"/>
            <a:r>
              <a:rPr lang="en-US" dirty="0"/>
              <a:t>Legislative funding is requested for all </a:t>
            </a:r>
            <a:r>
              <a:rPr lang="en-US" dirty="0" smtClean="0"/>
              <a:t>policy recommendations </a:t>
            </a:r>
            <a:r>
              <a:rPr lang="en-US" dirty="0"/>
              <a:t>except </a:t>
            </a:r>
            <a:r>
              <a:rPr lang="en-US" dirty="0" smtClean="0"/>
              <a:t>the Salmon Recovery Portal Project Tracking</a:t>
            </a:r>
            <a:endParaRPr lang="en-US" dirty="0">
              <a:latin typeface="+mn-lt"/>
            </a:endParaRPr>
          </a:p>
        </p:txBody>
      </p:sp>
    </p:spTree>
    <p:extLst>
      <p:ext uri="{BB962C8B-B14F-4D97-AF65-F5344CB8AC3E}">
        <p14:creationId xmlns:p14="http://schemas.microsoft.com/office/powerpoint/2010/main" val="4216186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Steps to </a:t>
            </a:r>
            <a:r>
              <a:rPr lang="en-US" dirty="0" smtClean="0">
                <a:latin typeface="Franklin Gothic Book" panose="020B0503020102020204" pitchFamily="34" charset="0"/>
              </a:rPr>
              <a:t>Complete the Plan</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35</a:t>
            </a:fld>
            <a:endParaRPr kumimoji="1" lang="ja-JP" altLang="en-US" dirty="0"/>
          </a:p>
        </p:txBody>
      </p:sp>
      <p:grpSp>
        <p:nvGrpSpPr>
          <p:cNvPr id="5" name="Group 4" descr="blue black line" title="decorative box"/>
          <p:cNvGrpSpPr/>
          <p:nvPr/>
        </p:nvGrpSpPr>
        <p:grpSpPr>
          <a:xfrm>
            <a:off x="0" y="1697270"/>
            <a:ext cx="13717984" cy="129393"/>
            <a:chOff x="-1191" y="5718934"/>
            <a:chExt cx="13717984" cy="129393"/>
          </a:xfrm>
        </p:grpSpPr>
        <p:sp>
          <p:nvSpPr>
            <p:cNvPr id="6" name="Rectangle 5"/>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7" name="Rectangle 6"/>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grpSp>
      <p:sp>
        <p:nvSpPr>
          <p:cNvPr id="11" name="Text Placeholder 4"/>
          <p:cNvSpPr>
            <a:spLocks noGrp="1"/>
          </p:cNvSpPr>
          <p:nvPr>
            <p:ph type="body" sz="quarter" idx="11"/>
          </p:nvPr>
        </p:nvSpPr>
        <p:spPr>
          <a:xfrm>
            <a:off x="942866" y="2046650"/>
            <a:ext cx="11719156" cy="7051171"/>
          </a:xfrm>
        </p:spPr>
        <p:txBody>
          <a:bodyPr>
            <a:noAutofit/>
          </a:bodyPr>
          <a:lstStyle/>
          <a:p>
            <a:r>
              <a:rPr lang="en-US" dirty="0" smtClean="0">
                <a:latin typeface="Franklin Gothic Book" panose="020B0503020102020204" pitchFamily="34" charset="0"/>
              </a:rPr>
              <a:t>Committee members meet (virtually) </a:t>
            </a:r>
            <a:r>
              <a:rPr lang="en-US" dirty="0" smtClean="0">
                <a:latin typeface="Franklin Gothic Book" panose="020B0503020102020204" pitchFamily="34" charset="0"/>
              </a:rPr>
              <a:t>for the final</a:t>
            </a:r>
            <a:r>
              <a:rPr lang="en-US" dirty="0" smtClean="0">
                <a:latin typeface="Franklin Gothic Book" panose="020B0503020102020204" pitchFamily="34" charset="0"/>
              </a:rPr>
              <a:t> </a:t>
            </a:r>
            <a:r>
              <a:rPr lang="en-US" dirty="0" smtClean="0">
                <a:latin typeface="Franklin Gothic Book" panose="020B0503020102020204" pitchFamily="34" charset="0"/>
              </a:rPr>
              <a:t>vote on </a:t>
            </a:r>
            <a:r>
              <a:rPr lang="en-US" dirty="0" smtClean="0">
                <a:latin typeface="Franklin Gothic Book" panose="020B0503020102020204" pitchFamily="34" charset="0"/>
              </a:rPr>
              <a:t>the plan in mid-April</a:t>
            </a:r>
            <a:endParaRPr lang="en-US" dirty="0" smtClean="0">
              <a:latin typeface="Franklin Gothic Book" panose="020B0503020102020204" pitchFamily="34" charset="0"/>
            </a:endParaRPr>
          </a:p>
          <a:p>
            <a:endParaRPr lang="en-US" dirty="0">
              <a:latin typeface="Franklin Gothic Book" panose="020B0503020102020204" pitchFamily="34" charset="0"/>
            </a:endParaRPr>
          </a:p>
          <a:p>
            <a:r>
              <a:rPr lang="en-US" dirty="0">
                <a:latin typeface="Franklin Gothic Book" panose="020B0503020102020204" pitchFamily="34" charset="0"/>
              </a:rPr>
              <a:t>If </a:t>
            </a:r>
            <a:r>
              <a:rPr lang="en-US" dirty="0" smtClean="0">
                <a:latin typeface="Franklin Gothic Book" panose="020B0503020102020204" pitchFamily="34" charset="0"/>
              </a:rPr>
              <a:t>all members of the </a:t>
            </a:r>
            <a:r>
              <a:rPr lang="en-US" dirty="0">
                <a:latin typeface="Franklin Gothic Book" panose="020B0503020102020204" pitchFamily="34" charset="0"/>
              </a:rPr>
              <a:t>Committee </a:t>
            </a:r>
            <a:r>
              <a:rPr lang="en-US" b="1" dirty="0" smtClean="0">
                <a:latin typeface="Franklin Gothic Book" panose="020B0503020102020204" pitchFamily="34" charset="0"/>
              </a:rPr>
              <a:t>approve </a:t>
            </a:r>
            <a:r>
              <a:rPr lang="en-US" dirty="0" smtClean="0">
                <a:latin typeface="Franklin Gothic Book" panose="020B0503020102020204" pitchFamily="34" charset="0"/>
              </a:rPr>
              <a:t>the </a:t>
            </a:r>
            <a:r>
              <a:rPr lang="en-US" dirty="0">
                <a:latin typeface="Franklin Gothic Book" panose="020B0503020102020204" pitchFamily="34" charset="0"/>
              </a:rPr>
              <a:t>plan, </a:t>
            </a:r>
            <a:r>
              <a:rPr lang="en-US" dirty="0" smtClean="0">
                <a:latin typeface="Franklin Gothic Book" panose="020B0503020102020204" pitchFamily="34" charset="0"/>
              </a:rPr>
              <a:t>the Committee chair will submit the plan to Ecology for review and NEB determination.</a:t>
            </a:r>
          </a:p>
          <a:p>
            <a:endParaRPr lang="en-US" dirty="0" smtClean="0">
              <a:latin typeface="Franklin Gothic Book" panose="020B0503020102020204" pitchFamily="34" charset="0"/>
            </a:endParaRPr>
          </a:p>
          <a:p>
            <a:r>
              <a:rPr lang="en-US" dirty="0" smtClean="0">
                <a:latin typeface="Franklin Gothic Book" panose="020B0503020102020204" pitchFamily="34" charset="0"/>
              </a:rPr>
              <a:t>If </a:t>
            </a:r>
            <a:r>
              <a:rPr lang="en-US" dirty="0">
                <a:latin typeface="Franklin Gothic Book" panose="020B0503020102020204" pitchFamily="34" charset="0"/>
              </a:rPr>
              <a:t>the Committee </a:t>
            </a:r>
            <a:r>
              <a:rPr lang="en-US" b="1" dirty="0" smtClean="0">
                <a:latin typeface="Franklin Gothic Book" panose="020B0503020102020204" pitchFamily="34" charset="0"/>
              </a:rPr>
              <a:t>does not approve the plan</a:t>
            </a:r>
            <a:r>
              <a:rPr lang="en-US" dirty="0" smtClean="0">
                <a:latin typeface="Franklin Gothic Book" panose="020B0503020102020204" pitchFamily="34" charset="0"/>
              </a:rPr>
              <a:t>, Ecology will prepare the plan. Ecology will send the plan to the Salmon Recovery Funding Board for technical Review. Ecology will then finalize the plan and the Director shall initiate rulemaking.</a:t>
            </a:r>
          </a:p>
          <a:p>
            <a:endParaRPr lang="en-US" dirty="0" smtClean="0">
              <a:latin typeface="Franklin Gothic Book" panose="020B0503020102020204" pitchFamily="34" charset="0"/>
            </a:endParaRPr>
          </a:p>
          <a:p>
            <a:pPr marL="0" indent="0">
              <a:buNone/>
            </a:pPr>
            <a:endParaRPr lang="en-US" dirty="0" smtClean="0">
              <a:latin typeface="Franklin Gothic Book" panose="020B0503020102020204" pitchFamily="34" charset="0"/>
            </a:endParaRPr>
          </a:p>
        </p:txBody>
      </p:sp>
    </p:spTree>
    <p:extLst>
      <p:ext uri="{BB962C8B-B14F-4D97-AF65-F5344CB8AC3E}">
        <p14:creationId xmlns:p14="http://schemas.microsoft.com/office/powerpoint/2010/main" val="30673529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42866" y="0"/>
            <a:ext cx="11828681" cy="1988038"/>
          </a:xfrm>
        </p:spPr>
        <p:txBody>
          <a:bodyPr/>
          <a:lstStyle/>
          <a:p>
            <a:r>
              <a:rPr lang="en-US" dirty="0" smtClean="0">
                <a:latin typeface="Franklin Gothic Book" panose="020B0503020102020204" pitchFamily="34" charset="0"/>
              </a:rPr>
              <a:t>Post Plan </a:t>
            </a:r>
            <a:r>
              <a:rPr lang="en-US" dirty="0" smtClean="0">
                <a:latin typeface="Franklin Gothic Book" panose="020B0503020102020204" pitchFamily="34" charset="0"/>
              </a:rPr>
              <a:t>Submission to Ecology</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36</a:t>
            </a:fld>
            <a:endParaRPr kumimoji="1" lang="ja-JP" altLang="en-US" dirty="0"/>
          </a:p>
        </p:txBody>
      </p:sp>
      <p:sp>
        <p:nvSpPr>
          <p:cNvPr id="5" name="Text Placeholder 4"/>
          <p:cNvSpPr>
            <a:spLocks noGrp="1"/>
          </p:cNvSpPr>
          <p:nvPr>
            <p:ph type="body" sz="quarter" idx="11"/>
          </p:nvPr>
        </p:nvSpPr>
        <p:spPr>
          <a:xfrm>
            <a:off x="942866" y="3091543"/>
            <a:ext cx="11719156" cy="3761434"/>
          </a:xfrm>
        </p:spPr>
        <p:txBody>
          <a:bodyPr>
            <a:noAutofit/>
          </a:bodyPr>
          <a:lstStyle/>
          <a:p>
            <a:r>
              <a:rPr lang="en-US" dirty="0" smtClean="0">
                <a:latin typeface="Franklin Gothic Book" panose="020B0503020102020204" pitchFamily="34" charset="0"/>
              </a:rPr>
              <a:t>SEPA public comment period </a:t>
            </a:r>
          </a:p>
          <a:p>
            <a:endParaRPr lang="en-US" dirty="0">
              <a:latin typeface="Franklin Gothic Book" panose="020B0503020102020204" pitchFamily="34" charset="0"/>
            </a:endParaRPr>
          </a:p>
          <a:p>
            <a:r>
              <a:rPr lang="en-US" dirty="0">
                <a:latin typeface="Franklin Gothic Book" panose="020B0503020102020204" pitchFamily="34" charset="0"/>
              </a:rPr>
              <a:t>No changes to plan after submission</a:t>
            </a:r>
          </a:p>
          <a:p>
            <a:pPr marL="0" indent="0">
              <a:buNone/>
            </a:pPr>
            <a:endParaRPr lang="en-US" dirty="0" smtClean="0">
              <a:latin typeface="Franklin Gothic Book" panose="020B0503020102020204" pitchFamily="34" charset="0"/>
            </a:endParaRPr>
          </a:p>
          <a:p>
            <a:r>
              <a:rPr lang="en-US" dirty="0" smtClean="0">
                <a:latin typeface="Franklin Gothic Book" panose="020B0503020102020204" pitchFamily="34" charset="0"/>
              </a:rPr>
              <a:t>Ecology will review plan</a:t>
            </a:r>
          </a:p>
          <a:p>
            <a:pPr marL="0" indent="0">
              <a:buNone/>
            </a:pPr>
            <a:endParaRPr lang="en-US" dirty="0">
              <a:latin typeface="Franklin Gothic Book" panose="020B0503020102020204" pitchFamily="34" charset="0"/>
            </a:endParaRPr>
          </a:p>
          <a:p>
            <a:r>
              <a:rPr lang="en-US" dirty="0" smtClean="0">
                <a:latin typeface="Franklin Gothic Book" panose="020B0503020102020204" pitchFamily="34" charset="0"/>
              </a:rPr>
              <a:t>Ecology will determine action by June 30, 2021</a:t>
            </a:r>
          </a:p>
          <a:p>
            <a:endParaRPr lang="en-US" dirty="0">
              <a:latin typeface="Franklin Gothic Book" panose="020B0503020102020204" pitchFamily="34" charset="0"/>
            </a:endParaRPr>
          </a:p>
        </p:txBody>
      </p:sp>
      <p:grpSp>
        <p:nvGrpSpPr>
          <p:cNvPr id="6" name="Group 5" descr="blue black line" title="decorative box"/>
          <p:cNvGrpSpPr/>
          <p:nvPr/>
        </p:nvGrpSpPr>
        <p:grpSpPr>
          <a:xfrm>
            <a:off x="0" y="1697270"/>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grpSp>
    </p:spTree>
    <p:extLst>
      <p:ext uri="{BB962C8B-B14F-4D97-AF65-F5344CB8AC3E}">
        <p14:creationId xmlns:p14="http://schemas.microsoft.com/office/powerpoint/2010/main" val="32518102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kumimoji="1" lang="en-US" altLang="ja-JP" dirty="0"/>
              <a:t>Thank you for </a:t>
            </a:r>
            <a:r>
              <a:rPr kumimoji="1" lang="en-US" altLang="ja-JP" dirty="0" smtClean="0"/>
              <a:t>your time!</a:t>
            </a:r>
            <a:endParaRPr kumimoji="1" lang="ja-JP" altLang="en-US" dirty="0"/>
          </a:p>
        </p:txBody>
      </p:sp>
      <p:sp>
        <p:nvSpPr>
          <p:cNvPr id="8" name="Text Placeholder 7"/>
          <p:cNvSpPr>
            <a:spLocks noGrp="1"/>
          </p:cNvSpPr>
          <p:nvPr>
            <p:ph type="body" sz="quarter" idx="12"/>
          </p:nvPr>
        </p:nvSpPr>
        <p:spPr/>
        <p:txBody>
          <a:bodyPr/>
          <a:lstStyle/>
          <a:p>
            <a:r>
              <a:rPr kumimoji="1" lang="en-US" altLang="ja-JP" dirty="0"/>
              <a:t>Any questions?</a:t>
            </a:r>
            <a:endParaRPr kumimoji="1" lang="ja-JP" altLang="en-US" dirty="0"/>
          </a:p>
        </p:txBody>
      </p:sp>
      <p:sp>
        <p:nvSpPr>
          <p:cNvPr id="5" name="Slide Number Placeholder 1"/>
          <p:cNvSpPr>
            <a:spLocks noGrp="1"/>
          </p:cNvSpPr>
          <p:nvPr>
            <p:ph type="sldNum" sz="quarter" idx="10"/>
          </p:nvPr>
        </p:nvSpPr>
        <p:spPr>
          <a:xfrm>
            <a:off x="10168690" y="9435376"/>
            <a:ext cx="3085743" cy="547603"/>
          </a:xfrm>
        </p:spPr>
        <p:txBody>
          <a:bodyPr/>
          <a:lstStyle/>
          <a:p>
            <a:fld id="{2BB6E7A8-74BF-4262-A864-344CFCC4B1B8}" type="slidenum">
              <a:rPr kumimoji="1" lang="ja-JP" altLang="en-US" smtClean="0"/>
              <a:t>37</a:t>
            </a:fld>
            <a:endParaRPr kumimoji="1" lang="ja-JP" altLang="en-US" dirty="0"/>
          </a:p>
        </p:txBody>
      </p:sp>
    </p:spTree>
    <p:extLst>
      <p:ext uri="{BB962C8B-B14F-4D97-AF65-F5344CB8AC3E}">
        <p14:creationId xmlns:p14="http://schemas.microsoft.com/office/powerpoint/2010/main" val="3179972516"/>
      </p:ext>
    </p:extLst>
  </p:cSld>
  <p:clrMapOvr>
    <a:masterClrMapping/>
  </p:clrMapOvr>
  <mc:AlternateContent xmlns:mc="http://schemas.openxmlformats.org/markup-compatibility/2006" xmlns:p14="http://schemas.microsoft.com/office/powerpoint/2010/main">
    <mc:Choice Requires="p14">
      <p:transition p14:dur="0" advTm="13544"/>
    </mc:Choice>
    <mc:Fallback xmlns="">
      <p:transition advTm="13544"/>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Ecology’s Policy Interpretation</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38</a:t>
            </a:fld>
            <a:endParaRPr kumimoji="1" lang="ja-JP" altLang="en-US" dirty="0"/>
          </a:p>
        </p:txBody>
      </p:sp>
      <p:grpSp>
        <p:nvGrpSpPr>
          <p:cNvPr id="6" name="Group 5" descr="blue black line" title="decorative box"/>
          <p:cNvGrpSpPr/>
          <p:nvPr/>
        </p:nvGrpSpPr>
        <p:grpSpPr>
          <a:xfrm>
            <a:off x="0" y="1345577"/>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grpSp>
      <p:sp>
        <p:nvSpPr>
          <p:cNvPr id="9" name="Text Placeholder 4"/>
          <p:cNvSpPr>
            <a:spLocks noGrp="1"/>
          </p:cNvSpPr>
          <p:nvPr>
            <p:ph type="body" sz="quarter" idx="11"/>
          </p:nvPr>
        </p:nvSpPr>
        <p:spPr>
          <a:xfrm>
            <a:off x="1045029" y="2600514"/>
            <a:ext cx="11778342" cy="1383657"/>
          </a:xfrm>
          <a:noFill/>
        </p:spPr>
        <p:txBody>
          <a:bodyPr>
            <a:noAutofit/>
          </a:bodyPr>
          <a:lstStyle/>
          <a:p>
            <a:pPr defTabSz="1371509">
              <a:lnSpc>
                <a:spcPct val="100000"/>
              </a:lnSpc>
              <a:spcBef>
                <a:spcPts val="0"/>
              </a:spcBef>
              <a:defRPr/>
            </a:pPr>
            <a:r>
              <a:rPr kumimoji="1" lang="en-US" dirty="0" smtClean="0">
                <a:latin typeface="Franklin Gothic Book" panose="020B0503020102020204" pitchFamily="34" charset="0"/>
              </a:rPr>
              <a:t>More information on the Streamflow Restoration law can be found </a:t>
            </a:r>
            <a:r>
              <a:rPr kumimoji="1" lang="en-US" dirty="0" smtClean="0">
                <a:latin typeface="Franklin Gothic Book" panose="020B0503020102020204" pitchFamily="34" charset="0"/>
                <a:hlinkClick r:id="rId3"/>
              </a:rPr>
              <a:t>online</a:t>
            </a:r>
            <a:endParaRPr kumimoji="1" lang="en-US" dirty="0" smtClean="0">
              <a:latin typeface="Franklin Gothic Book" panose="020B0503020102020204" pitchFamily="34" charset="0"/>
            </a:endParaRPr>
          </a:p>
          <a:p>
            <a:pPr marL="0" indent="0" defTabSz="1371509">
              <a:lnSpc>
                <a:spcPct val="100000"/>
              </a:lnSpc>
              <a:spcBef>
                <a:spcPts val="0"/>
              </a:spcBef>
              <a:buNone/>
              <a:defRPr/>
            </a:pPr>
            <a:endParaRPr kumimoji="1" lang="en-US" dirty="0" smtClean="0">
              <a:latin typeface="Franklin Gothic Book" panose="020B0503020102020204" pitchFamily="34" charset="0"/>
            </a:endParaRPr>
          </a:p>
        </p:txBody>
      </p:sp>
      <p:pic>
        <p:nvPicPr>
          <p:cNvPr id="2" name="Picture 1" descr="Screen Clipping of Streamflow Restoration Policy and Interpretative Statement document" title="POL 209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0672" y="3984171"/>
            <a:ext cx="6759526" cy="4671465"/>
          </a:xfrm>
          <a:prstGeom prst="rect">
            <a:avLst/>
          </a:prstGeom>
        </p:spPr>
      </p:pic>
    </p:spTree>
    <p:extLst>
      <p:ext uri="{BB962C8B-B14F-4D97-AF65-F5344CB8AC3E}">
        <p14:creationId xmlns:p14="http://schemas.microsoft.com/office/powerpoint/2010/main" val="29548458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Ecology’s NEB Guidance</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39</a:t>
            </a:fld>
            <a:endParaRPr kumimoji="1" lang="ja-JP" altLang="en-US" dirty="0"/>
          </a:p>
        </p:txBody>
      </p:sp>
      <p:grpSp>
        <p:nvGrpSpPr>
          <p:cNvPr id="6" name="Group 5" descr="blue black line" title="decorative box"/>
          <p:cNvGrpSpPr/>
          <p:nvPr/>
        </p:nvGrpSpPr>
        <p:grpSpPr>
          <a:xfrm>
            <a:off x="0" y="1345577"/>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grpSp>
      <p:sp>
        <p:nvSpPr>
          <p:cNvPr id="9" name="Text Placeholder 4"/>
          <p:cNvSpPr>
            <a:spLocks noGrp="1"/>
          </p:cNvSpPr>
          <p:nvPr>
            <p:ph type="body" sz="quarter" idx="11"/>
          </p:nvPr>
        </p:nvSpPr>
        <p:spPr>
          <a:xfrm>
            <a:off x="1045029" y="2600514"/>
            <a:ext cx="11778342" cy="1383657"/>
          </a:xfrm>
          <a:noFill/>
        </p:spPr>
        <p:txBody>
          <a:bodyPr>
            <a:noAutofit/>
          </a:bodyPr>
          <a:lstStyle/>
          <a:p>
            <a:pPr defTabSz="1371509">
              <a:lnSpc>
                <a:spcPct val="100000"/>
              </a:lnSpc>
              <a:spcBef>
                <a:spcPts val="0"/>
              </a:spcBef>
              <a:defRPr/>
            </a:pPr>
            <a:r>
              <a:rPr kumimoji="1" lang="en-US" dirty="0" smtClean="0">
                <a:latin typeface="Franklin Gothic Book" panose="020B0503020102020204" pitchFamily="34" charset="0"/>
              </a:rPr>
              <a:t>More information on the Final Guidance for Determining Net Ecological Benefit can be found </a:t>
            </a:r>
            <a:r>
              <a:rPr kumimoji="1" lang="en-US" dirty="0" smtClean="0">
                <a:latin typeface="Franklin Gothic Book" panose="020B0503020102020204" pitchFamily="34" charset="0"/>
                <a:hlinkClick r:id="rId3"/>
              </a:rPr>
              <a:t>online</a:t>
            </a:r>
            <a:endParaRPr kumimoji="1" lang="en-US" dirty="0" smtClean="0">
              <a:latin typeface="Franklin Gothic Book" panose="020B0503020102020204" pitchFamily="34" charset="0"/>
            </a:endParaRPr>
          </a:p>
          <a:p>
            <a:pPr marL="0" indent="0" defTabSz="1371509">
              <a:lnSpc>
                <a:spcPct val="100000"/>
              </a:lnSpc>
              <a:spcBef>
                <a:spcPts val="0"/>
              </a:spcBef>
              <a:buNone/>
              <a:defRPr/>
            </a:pPr>
            <a:endParaRPr kumimoji="1" lang="en-US" dirty="0" smtClean="0">
              <a:latin typeface="Franklin Gothic Book" panose="020B0503020102020204" pitchFamily="34" charset="0"/>
            </a:endParaRPr>
          </a:p>
        </p:txBody>
      </p:sp>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799" y="4535993"/>
            <a:ext cx="7635902" cy="4290432"/>
          </a:xfrm>
          <a:prstGeom prst="rect">
            <a:avLst/>
          </a:prstGeom>
        </p:spPr>
      </p:pic>
    </p:spTree>
    <p:extLst>
      <p:ext uri="{BB962C8B-B14F-4D97-AF65-F5344CB8AC3E}">
        <p14:creationId xmlns:p14="http://schemas.microsoft.com/office/powerpoint/2010/main" val="17918841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kumimoji="1" lang="en-US" altLang="ja-JP" dirty="0" smtClean="0">
                <a:latin typeface="Franklin Gothic Book" panose="020B0503020102020204" pitchFamily="34" charset="0"/>
              </a:rPr>
              <a:t>Presentation Outline</a:t>
            </a:r>
            <a:endParaRPr kumimoji="1" lang="ja-JP" altLang="en-US" dirty="0">
              <a:latin typeface="Franklin Gothic Book" panose="020B0503020102020204" pitchFamily="34" charset="0"/>
            </a:endParaRPr>
          </a:p>
        </p:txBody>
      </p:sp>
      <p:sp>
        <p:nvSpPr>
          <p:cNvPr id="8" name="Text Placeholder 7"/>
          <p:cNvSpPr>
            <a:spLocks noGrp="1"/>
          </p:cNvSpPr>
          <p:nvPr>
            <p:ph type="body" sz="quarter" idx="14"/>
          </p:nvPr>
        </p:nvSpPr>
        <p:spPr>
          <a:xfrm>
            <a:off x="5377219" y="1317498"/>
            <a:ext cx="7207652" cy="7650417"/>
          </a:xfrm>
        </p:spPr>
        <p:txBody>
          <a:bodyPr/>
          <a:lstStyle/>
          <a:p>
            <a:pPr marL="742950" indent="-742950">
              <a:buAutoNum type="arabicPeriod"/>
            </a:pPr>
            <a:r>
              <a:rPr kumimoji="1" lang="en-US" altLang="ja-JP" sz="4000" dirty="0" smtClean="0">
                <a:solidFill>
                  <a:schemeClr val="tx1"/>
                </a:solidFill>
                <a:latin typeface="Franklin Gothic Book" panose="020B0503020102020204" pitchFamily="34" charset="0"/>
              </a:rPr>
              <a:t>Background</a:t>
            </a:r>
          </a:p>
          <a:p>
            <a:pPr marL="742950" indent="-742950">
              <a:buAutoNum type="arabicPeriod"/>
            </a:pPr>
            <a:endParaRPr kumimoji="1" lang="en-US" altLang="ja-JP" sz="4000" dirty="0" smtClean="0">
              <a:solidFill>
                <a:schemeClr val="tx1"/>
              </a:solidFill>
              <a:latin typeface="Franklin Gothic Book" panose="020B0503020102020204" pitchFamily="34" charset="0"/>
            </a:endParaRPr>
          </a:p>
          <a:p>
            <a:pPr marL="742950" indent="-742950">
              <a:buAutoNum type="arabicPeriod"/>
            </a:pPr>
            <a:r>
              <a:rPr kumimoji="1" lang="en-US" altLang="ja-JP" sz="4000" dirty="0" smtClean="0">
                <a:solidFill>
                  <a:schemeClr val="tx1"/>
                </a:solidFill>
                <a:latin typeface="Franklin Gothic Book" panose="020B0503020102020204" pitchFamily="34" charset="0"/>
              </a:rPr>
              <a:t>Streamflow Restoration </a:t>
            </a:r>
            <a:r>
              <a:rPr kumimoji="1" lang="en-US" altLang="ja-JP" sz="4000" dirty="0" smtClean="0">
                <a:solidFill>
                  <a:schemeClr val="tx1"/>
                </a:solidFill>
                <a:latin typeface="Franklin Gothic Book" panose="020B0503020102020204" pitchFamily="34" charset="0"/>
              </a:rPr>
              <a:t>Law</a:t>
            </a:r>
            <a:endParaRPr kumimoji="1" lang="en-US" altLang="ja-JP" sz="4000" dirty="0" smtClean="0">
              <a:solidFill>
                <a:schemeClr val="tx1"/>
              </a:solidFill>
              <a:latin typeface="Franklin Gothic Book" panose="020B0503020102020204" pitchFamily="34" charset="0"/>
            </a:endParaRPr>
          </a:p>
          <a:p>
            <a:pPr marL="742950" indent="-742950">
              <a:buAutoNum type="arabicPeriod"/>
            </a:pPr>
            <a:endParaRPr kumimoji="1" lang="en-US" altLang="ja-JP" sz="4000" dirty="0" smtClean="0">
              <a:solidFill>
                <a:schemeClr val="tx1"/>
              </a:solidFill>
              <a:latin typeface="Franklin Gothic Book" panose="020B0503020102020204" pitchFamily="34" charset="0"/>
            </a:endParaRPr>
          </a:p>
          <a:p>
            <a:pPr marL="742950" indent="-742950">
              <a:buAutoNum type="arabicPeriod"/>
            </a:pPr>
            <a:r>
              <a:rPr kumimoji="1" lang="en-US" altLang="ja-JP" sz="4000" dirty="0" smtClean="0">
                <a:solidFill>
                  <a:schemeClr val="tx1"/>
                </a:solidFill>
                <a:latin typeface="Franklin Gothic Book" panose="020B0503020102020204" pitchFamily="34" charset="0"/>
              </a:rPr>
              <a:t>Role of the Committee</a:t>
            </a:r>
          </a:p>
          <a:p>
            <a:endParaRPr kumimoji="1" lang="en-US" altLang="ja-JP" sz="4000" dirty="0" smtClean="0">
              <a:solidFill>
                <a:schemeClr val="tx1"/>
              </a:solidFill>
              <a:latin typeface="Franklin Gothic Book" panose="020B0503020102020204" pitchFamily="34" charset="0"/>
            </a:endParaRPr>
          </a:p>
          <a:p>
            <a:pPr marL="742950" indent="-742950">
              <a:buFont typeface="+mj-lt"/>
              <a:buAutoNum type="arabicPeriod" startAt="4"/>
            </a:pPr>
            <a:r>
              <a:rPr kumimoji="1" lang="en-US" altLang="ja-JP" sz="4000" dirty="0" smtClean="0">
                <a:solidFill>
                  <a:schemeClr val="tx1"/>
                </a:solidFill>
                <a:latin typeface="Franklin Gothic Book" panose="020B0503020102020204" pitchFamily="34" charset="0"/>
              </a:rPr>
              <a:t>Elements of the Watershed Plan</a:t>
            </a:r>
          </a:p>
          <a:p>
            <a:pPr marL="742950" indent="-742950">
              <a:buAutoNum type="arabicPeriod" startAt="4"/>
            </a:pPr>
            <a:endParaRPr kumimoji="1" lang="en-US" altLang="ja-JP" sz="4000" dirty="0" smtClean="0">
              <a:solidFill>
                <a:schemeClr val="tx1"/>
              </a:solidFill>
              <a:latin typeface="Franklin Gothic Book" panose="020B0503020102020204" pitchFamily="34" charset="0"/>
            </a:endParaRPr>
          </a:p>
          <a:p>
            <a:pPr marL="742950" indent="-742950">
              <a:buAutoNum type="arabicPeriod" startAt="4"/>
            </a:pPr>
            <a:r>
              <a:rPr kumimoji="1" lang="en-US" altLang="ja-JP" sz="4000" dirty="0" smtClean="0">
                <a:solidFill>
                  <a:schemeClr val="tx1"/>
                </a:solidFill>
                <a:latin typeface="Franklin Gothic Book" panose="020B0503020102020204" pitchFamily="34" charset="0"/>
              </a:rPr>
              <a:t>Steps to </a:t>
            </a:r>
            <a:r>
              <a:rPr kumimoji="1" lang="en-US" altLang="ja-JP" sz="4000" dirty="0" smtClean="0">
                <a:solidFill>
                  <a:schemeClr val="tx1"/>
                </a:solidFill>
                <a:latin typeface="Franklin Gothic Book" panose="020B0503020102020204" pitchFamily="34" charset="0"/>
              </a:rPr>
              <a:t>Complete </a:t>
            </a:r>
            <a:r>
              <a:rPr kumimoji="1" lang="en-US" altLang="ja-JP" sz="4000" dirty="0">
                <a:solidFill>
                  <a:schemeClr val="tx1"/>
                </a:solidFill>
                <a:latin typeface="Franklin Gothic Book" panose="020B0503020102020204" pitchFamily="34" charset="0"/>
              </a:rPr>
              <a:t>P</a:t>
            </a:r>
            <a:r>
              <a:rPr kumimoji="1" lang="en-US" altLang="ja-JP" sz="4000" dirty="0" smtClean="0">
                <a:solidFill>
                  <a:schemeClr val="tx1"/>
                </a:solidFill>
                <a:latin typeface="Franklin Gothic Book" panose="020B0503020102020204" pitchFamily="34" charset="0"/>
              </a:rPr>
              <a:t>lan</a:t>
            </a:r>
            <a:endParaRPr kumimoji="1" lang="en-US" altLang="ja-JP" sz="4000" dirty="0" smtClean="0">
              <a:solidFill>
                <a:schemeClr val="tx1"/>
              </a:solidFill>
              <a:latin typeface="Franklin Gothic Book" panose="020B0503020102020204" pitchFamily="34" charset="0"/>
            </a:endParaRPr>
          </a:p>
          <a:p>
            <a:endParaRPr kumimoji="1" lang="en-US" altLang="ja-JP" sz="4000" dirty="0">
              <a:solidFill>
                <a:schemeClr val="tx1"/>
              </a:solidFill>
              <a:latin typeface="Franklin Gothic Book" panose="020B0503020102020204" pitchFamily="34" charset="0"/>
            </a:endParaRPr>
          </a:p>
        </p:txBody>
      </p:sp>
      <p:sp>
        <p:nvSpPr>
          <p:cNvPr id="22" name="Slide Number Placeholder 2"/>
          <p:cNvSpPr txBox="1">
            <a:spLocks/>
          </p:cNvSpPr>
          <p:nvPr/>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723BDFD-7262-408B-8F5A-D1845D962466}" type="slidenum">
              <a:rPr kumimoji="1" lang="ja-JP" altLang="en-US" smtClean="0"/>
              <a:t>4</a:t>
            </a:fld>
            <a:endParaRPr kumimoji="1" lang="ja-JP" altLang="en-US" dirty="0"/>
          </a:p>
        </p:txBody>
      </p:sp>
    </p:spTree>
    <p:extLst>
      <p:ext uri="{BB962C8B-B14F-4D97-AF65-F5344CB8AC3E}">
        <p14:creationId xmlns:p14="http://schemas.microsoft.com/office/powerpoint/2010/main" val="7241716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WRIA 13 Committee Brochure</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40</a:t>
            </a:fld>
            <a:endParaRPr kumimoji="1" lang="ja-JP" altLang="en-US" dirty="0"/>
          </a:p>
        </p:txBody>
      </p:sp>
      <p:grpSp>
        <p:nvGrpSpPr>
          <p:cNvPr id="6" name="Group 5" descr="blue black line" title="decorative box"/>
          <p:cNvGrpSpPr/>
          <p:nvPr/>
        </p:nvGrpSpPr>
        <p:grpSpPr>
          <a:xfrm>
            <a:off x="0" y="1345577"/>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grpSp>
      <p:sp>
        <p:nvSpPr>
          <p:cNvPr id="9" name="Text Placeholder 4"/>
          <p:cNvSpPr>
            <a:spLocks noGrp="1"/>
          </p:cNvSpPr>
          <p:nvPr>
            <p:ph type="body" sz="quarter" idx="11"/>
          </p:nvPr>
        </p:nvSpPr>
        <p:spPr>
          <a:xfrm>
            <a:off x="1045029" y="2600514"/>
            <a:ext cx="11778342" cy="1383657"/>
          </a:xfrm>
          <a:noFill/>
        </p:spPr>
        <p:txBody>
          <a:bodyPr>
            <a:noAutofit/>
          </a:bodyPr>
          <a:lstStyle/>
          <a:p>
            <a:pPr defTabSz="1371509">
              <a:lnSpc>
                <a:spcPct val="100000"/>
              </a:lnSpc>
              <a:spcBef>
                <a:spcPts val="0"/>
              </a:spcBef>
              <a:defRPr/>
            </a:pPr>
            <a:r>
              <a:rPr kumimoji="1" lang="en-US" dirty="0" smtClean="0">
                <a:latin typeface="Franklin Gothic Book" panose="020B0503020102020204" pitchFamily="34" charset="0"/>
              </a:rPr>
              <a:t>More information on WRIA 13 Committee can be found </a:t>
            </a:r>
            <a:r>
              <a:rPr kumimoji="1" lang="en-US" dirty="0" smtClean="0">
                <a:solidFill>
                  <a:srgbClr val="FF0000"/>
                </a:solidFill>
                <a:latin typeface="Franklin Gothic Book" panose="020B0503020102020204" pitchFamily="34" charset="0"/>
                <a:hlinkClick r:id="rId3"/>
              </a:rPr>
              <a:t>online</a:t>
            </a:r>
            <a:endParaRPr kumimoji="1" lang="en-US" dirty="0" smtClean="0">
              <a:solidFill>
                <a:srgbClr val="FF0000"/>
              </a:solidFill>
              <a:latin typeface="Franklin Gothic Book" panose="020B0503020102020204" pitchFamily="34" charset="0"/>
            </a:endParaRPr>
          </a:p>
          <a:p>
            <a:pPr marL="0" indent="0" defTabSz="1371509">
              <a:lnSpc>
                <a:spcPct val="100000"/>
              </a:lnSpc>
              <a:spcBef>
                <a:spcPts val="0"/>
              </a:spcBef>
              <a:buNone/>
              <a:defRPr/>
            </a:pPr>
            <a:endParaRPr kumimoji="1" lang="en-US" dirty="0" smtClean="0">
              <a:latin typeface="Franklin Gothic Book" panose="020B0503020102020204" pitchFamily="34" charset="0"/>
            </a:endParaRPr>
          </a:p>
        </p:txBody>
      </p:sp>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6541" y="3624106"/>
            <a:ext cx="6736664" cy="6027942"/>
          </a:xfrm>
          <a:prstGeom prst="rect">
            <a:avLst/>
          </a:prstGeom>
        </p:spPr>
      </p:pic>
    </p:spTree>
    <p:extLst>
      <p:ext uri="{BB962C8B-B14F-4D97-AF65-F5344CB8AC3E}">
        <p14:creationId xmlns:p14="http://schemas.microsoft.com/office/powerpoint/2010/main" val="4842278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80" y="7717557"/>
            <a:ext cx="13716793" cy="790909"/>
          </a:xfrm>
        </p:spPr>
        <p:txBody>
          <a:bodyPr>
            <a:normAutofit fontScale="90000"/>
          </a:bodyPr>
          <a:lstStyle/>
          <a:p>
            <a:r>
              <a:rPr lang="en-US" dirty="0"/>
              <a:t>Grants Guidance Overview</a:t>
            </a:r>
          </a:p>
        </p:txBody>
      </p:sp>
      <p:sp>
        <p:nvSpPr>
          <p:cNvPr id="9" name="Rectangle 8" descr="black rectangle in background for slide decoration." title="black line"/>
          <p:cNvSpPr/>
          <p:nvPr/>
        </p:nvSpPr>
        <p:spPr>
          <a:xfrm>
            <a:off x="-1191" y="5798745"/>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2" name="Picture Placeholder 1" descr="blue rectangle in the background for slide design. " title="blue rectangle"/>
          <p:cNvSpPr>
            <a:spLocks noGrp="1"/>
          </p:cNvSpPr>
          <p:nvPr>
            <p:ph type="pic" sz="quarter" idx="13"/>
          </p:nvPr>
        </p:nvSpPr>
        <p:spPr/>
      </p:sp>
      <p:pic>
        <p:nvPicPr>
          <p:cNvPr id="6" name="Picture 5" descr="Page 8 of the grant guidance. Shows 6 project types and their requirements. From page 8 of the publication." title="Example page"/>
          <p:cNvPicPr>
            <a:picLocks noChangeAspect="1"/>
          </p:cNvPicPr>
          <p:nvPr/>
        </p:nvPicPr>
        <p:blipFill>
          <a:blip r:embed="rId3"/>
          <a:stretch>
            <a:fillRect/>
          </a:stretch>
        </p:blipFill>
        <p:spPr>
          <a:xfrm rot="1049382">
            <a:off x="7402528" y="1372632"/>
            <a:ext cx="4627043" cy="5972114"/>
          </a:xfrm>
          <a:prstGeom prst="rect">
            <a:avLst/>
          </a:prstGeom>
        </p:spPr>
      </p:pic>
      <p:pic>
        <p:nvPicPr>
          <p:cNvPr id="3" name="Picture 2" descr="Cover of the Streamflow Restoration Competitive Grants, 2020 publication." title="Guidance for project applicants"/>
          <p:cNvPicPr>
            <a:picLocks noChangeAspect="1"/>
          </p:cNvPicPr>
          <p:nvPr/>
        </p:nvPicPr>
        <p:blipFill>
          <a:blip r:embed="rId4"/>
          <a:stretch>
            <a:fillRect/>
          </a:stretch>
        </p:blipFill>
        <p:spPr>
          <a:xfrm rot="20801540">
            <a:off x="1409925" y="533846"/>
            <a:ext cx="5361267" cy="6195585"/>
          </a:xfrm>
          <a:prstGeom prst="rect">
            <a:avLst/>
          </a:prstGeom>
        </p:spPr>
      </p:pic>
    </p:spTree>
    <p:extLst>
      <p:ext uri="{BB962C8B-B14F-4D97-AF65-F5344CB8AC3E}">
        <p14:creationId xmlns:p14="http://schemas.microsoft.com/office/powerpoint/2010/main" val="1103984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What is a permit-exempt domestic well?</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5</a:t>
            </a:fld>
            <a:endParaRPr kumimoji="1" lang="ja-JP" altLang="en-US" dirty="0"/>
          </a:p>
        </p:txBody>
      </p:sp>
      <p:sp>
        <p:nvSpPr>
          <p:cNvPr id="5" name="Text Placeholder 4"/>
          <p:cNvSpPr>
            <a:spLocks noGrp="1"/>
          </p:cNvSpPr>
          <p:nvPr>
            <p:ph type="body" sz="quarter" idx="11"/>
          </p:nvPr>
        </p:nvSpPr>
        <p:spPr>
          <a:xfrm>
            <a:off x="1045029" y="2600514"/>
            <a:ext cx="11778342" cy="5084385"/>
          </a:xfrm>
          <a:noFill/>
        </p:spPr>
        <p:txBody>
          <a:bodyPr>
            <a:noAutofit/>
          </a:bodyPr>
          <a:lstStyle/>
          <a:p>
            <a:pPr defTabSz="1371509">
              <a:lnSpc>
                <a:spcPct val="100000"/>
              </a:lnSpc>
              <a:spcBef>
                <a:spcPts val="0"/>
              </a:spcBef>
              <a:defRPr/>
            </a:pPr>
            <a:r>
              <a:rPr kumimoji="1" lang="en-US" dirty="0" smtClean="0">
                <a:latin typeface="Franklin Gothic Book" panose="020B0503020102020204" pitchFamily="34" charset="0"/>
              </a:rPr>
              <a:t>Serve </a:t>
            </a:r>
            <a:r>
              <a:rPr kumimoji="1" lang="en-US" dirty="0">
                <a:latin typeface="Franklin Gothic Book" panose="020B0503020102020204" pitchFamily="34" charset="0"/>
              </a:rPr>
              <a:t>single homes, small developments, irrigation of small lawns and </a:t>
            </a:r>
            <a:r>
              <a:rPr kumimoji="1" lang="en-US" dirty="0" smtClean="0">
                <a:latin typeface="Franklin Gothic Book" panose="020B0503020102020204" pitchFamily="34" charset="0"/>
              </a:rPr>
              <a:t>gardens</a:t>
            </a:r>
          </a:p>
          <a:p>
            <a:pPr marL="0" indent="0" defTabSz="1371509">
              <a:lnSpc>
                <a:spcPct val="100000"/>
              </a:lnSpc>
              <a:spcBef>
                <a:spcPts val="0"/>
              </a:spcBef>
              <a:buNone/>
              <a:defRPr/>
            </a:pPr>
            <a:endParaRPr kumimoji="1" lang="en-US" dirty="0">
              <a:latin typeface="Franklin Gothic Book" panose="020B0503020102020204" pitchFamily="34" charset="0"/>
            </a:endParaRPr>
          </a:p>
          <a:p>
            <a:pPr defTabSz="1371509">
              <a:lnSpc>
                <a:spcPct val="100000"/>
              </a:lnSpc>
              <a:spcBef>
                <a:spcPts val="0"/>
              </a:spcBef>
              <a:defRPr/>
            </a:pPr>
            <a:r>
              <a:rPr kumimoji="1" lang="en-US" dirty="0" smtClean="0">
                <a:latin typeface="Franklin Gothic Book" panose="020B0503020102020204" pitchFamily="34" charset="0"/>
              </a:rPr>
              <a:t>Chapter 90.94 RCW establishes withdrawal limits for permit-exempt domestic well </a:t>
            </a:r>
            <a:r>
              <a:rPr kumimoji="1" lang="en-US" dirty="0" smtClean="0">
                <a:latin typeface="Franklin Gothic Book" panose="020B0503020102020204" pitchFamily="34" charset="0"/>
              </a:rPr>
              <a:t>connections </a:t>
            </a:r>
            <a:r>
              <a:rPr kumimoji="1" lang="en-US" dirty="0" smtClean="0">
                <a:latin typeface="Franklin Gothic Book" panose="020B0503020102020204" pitchFamily="34" charset="0"/>
              </a:rPr>
              <a:t>in this watershed</a:t>
            </a:r>
          </a:p>
          <a:p>
            <a:pPr marL="0" indent="0" defTabSz="1371509">
              <a:lnSpc>
                <a:spcPct val="100000"/>
              </a:lnSpc>
              <a:spcBef>
                <a:spcPts val="0"/>
              </a:spcBef>
              <a:buNone/>
              <a:defRPr/>
            </a:pPr>
            <a:endParaRPr kumimoji="1" lang="en-US" dirty="0" smtClean="0">
              <a:latin typeface="Franklin Gothic Book" panose="020B0503020102020204" pitchFamily="34" charset="0"/>
            </a:endParaRPr>
          </a:p>
        </p:txBody>
      </p:sp>
      <p:grpSp>
        <p:nvGrpSpPr>
          <p:cNvPr id="6" name="Group 5" descr="blue black line" title="decorative box"/>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grpSp>
    </p:spTree>
    <p:extLst>
      <p:ext uri="{BB962C8B-B14F-4D97-AF65-F5344CB8AC3E}">
        <p14:creationId xmlns:p14="http://schemas.microsoft.com/office/powerpoint/2010/main" val="7534360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noFill/>
        </p:spPr>
        <p:txBody>
          <a:bodyPr>
            <a:normAutofit/>
          </a:bodyPr>
          <a:lstStyle/>
          <a:p>
            <a:r>
              <a:rPr lang="en-US" dirty="0" smtClean="0">
                <a:latin typeface="Franklin Gothic Book" panose="020B0503020102020204" pitchFamily="34" charset="0"/>
              </a:rPr>
              <a:t>What is consumptive water use?</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6</a:t>
            </a:fld>
            <a:endParaRPr kumimoji="1" lang="ja-JP" altLang="en-US" dirty="0"/>
          </a:p>
        </p:txBody>
      </p:sp>
      <p:sp>
        <p:nvSpPr>
          <p:cNvPr id="5" name="Text Placeholder 4"/>
          <p:cNvSpPr>
            <a:spLocks noGrp="1"/>
          </p:cNvSpPr>
          <p:nvPr>
            <p:ph type="body" sz="quarter" idx="11"/>
          </p:nvPr>
        </p:nvSpPr>
        <p:spPr>
          <a:xfrm>
            <a:off x="942867" y="2535643"/>
            <a:ext cx="11719156" cy="6629003"/>
          </a:xfrm>
          <a:noFill/>
        </p:spPr>
        <p:txBody>
          <a:bodyPr>
            <a:noAutofit/>
          </a:bodyPr>
          <a:lstStyle/>
          <a:p>
            <a:pPr marL="0" indent="0" defTabSz="1371509">
              <a:lnSpc>
                <a:spcPct val="100000"/>
              </a:lnSpc>
              <a:spcBef>
                <a:spcPts val="0"/>
              </a:spcBef>
              <a:buNone/>
              <a:defRPr/>
            </a:pPr>
            <a:r>
              <a:rPr kumimoji="1" lang="en-US" sz="3200" dirty="0"/>
              <a:t>W</a:t>
            </a:r>
            <a:r>
              <a:rPr kumimoji="1" lang="en-US" sz="3200" dirty="0" smtClean="0">
                <a:latin typeface="Franklin Gothic Book" panose="020B0503020102020204" pitchFamily="34" charset="0"/>
              </a:rPr>
              <a:t>ater </a:t>
            </a:r>
            <a:r>
              <a:rPr kumimoji="1" lang="en-US" sz="3200" dirty="0">
                <a:latin typeface="Franklin Gothic Book" panose="020B0503020102020204" pitchFamily="34" charset="0"/>
              </a:rPr>
              <a:t>that </a:t>
            </a:r>
            <a:r>
              <a:rPr kumimoji="1" lang="en-US" sz="3200" dirty="0" smtClean="0">
                <a:latin typeface="Franklin Gothic Book" panose="020B0503020102020204" pitchFamily="34" charset="0"/>
              </a:rPr>
              <a:t>is evaporated</a:t>
            </a:r>
            <a:r>
              <a:rPr kumimoji="1" lang="en-US" sz="3200" dirty="0">
                <a:latin typeface="Franklin Gothic Book" panose="020B0503020102020204" pitchFamily="34" charset="0"/>
              </a:rPr>
              <a:t>, transpired, consumed by humans, or otherwise removed from an </a:t>
            </a:r>
            <a:r>
              <a:rPr kumimoji="1" lang="en-US" sz="3200" dirty="0" smtClean="0">
                <a:latin typeface="Franklin Gothic Book" panose="020B0503020102020204" pitchFamily="34" charset="0"/>
              </a:rPr>
              <a:t>immediate water environment </a:t>
            </a:r>
            <a:r>
              <a:rPr kumimoji="1" lang="en-US" sz="3200" dirty="0">
                <a:latin typeface="Franklin Gothic Book" panose="020B0503020102020204" pitchFamily="34" charset="0"/>
              </a:rPr>
              <a:t>due to the use of new permit-exempt domestic </a:t>
            </a:r>
            <a:r>
              <a:rPr kumimoji="1" lang="en-US" sz="3200" dirty="0" smtClean="0">
                <a:latin typeface="Franklin Gothic Book" panose="020B0503020102020204" pitchFamily="34" charset="0"/>
              </a:rPr>
              <a:t>wells. </a:t>
            </a:r>
          </a:p>
          <a:p>
            <a:pPr marL="0" indent="0" defTabSz="1371509">
              <a:lnSpc>
                <a:spcPct val="100000"/>
              </a:lnSpc>
              <a:spcBef>
                <a:spcPts val="0"/>
              </a:spcBef>
              <a:buNone/>
              <a:defRPr/>
            </a:pPr>
            <a:endParaRPr kumimoji="1" lang="en-US" sz="3200" dirty="0">
              <a:latin typeface="Franklin Gothic Book" panose="020B0503020102020204" pitchFamily="34" charset="0"/>
            </a:endParaRPr>
          </a:p>
          <a:p>
            <a:pPr marL="0" indent="0" defTabSz="1371509">
              <a:lnSpc>
                <a:spcPct val="100000"/>
              </a:lnSpc>
              <a:spcBef>
                <a:spcPts val="0"/>
              </a:spcBef>
              <a:buNone/>
              <a:defRPr/>
            </a:pPr>
            <a:r>
              <a:rPr kumimoji="1" lang="en-US" sz="3200" dirty="0" smtClean="0">
                <a:latin typeface="Franklin Gothic Book" panose="020B0503020102020204" pitchFamily="34" charset="0"/>
              </a:rPr>
              <a:t>Indoor Consumptive Use</a:t>
            </a:r>
          </a:p>
          <a:p>
            <a:pPr marL="0" indent="0" algn="r" defTabSz="1371509">
              <a:lnSpc>
                <a:spcPct val="100000"/>
              </a:lnSpc>
              <a:spcBef>
                <a:spcPts val="0"/>
              </a:spcBef>
              <a:buNone/>
              <a:defRPr/>
            </a:pPr>
            <a:r>
              <a:rPr kumimoji="1" lang="en-US" sz="3200" dirty="0" smtClean="0">
                <a:latin typeface="Franklin Gothic Book" panose="020B0503020102020204" pitchFamily="34" charset="0"/>
              </a:rPr>
              <a:t>Outdoor Consumptive Use </a:t>
            </a:r>
          </a:p>
        </p:txBody>
      </p:sp>
      <p:grpSp>
        <p:nvGrpSpPr>
          <p:cNvPr id="7" name="Group 6" descr="diagram showing how water is consumed inside of home" title="indoor consumptive use"/>
          <p:cNvGrpSpPr/>
          <p:nvPr/>
        </p:nvGrpSpPr>
        <p:grpSpPr>
          <a:xfrm>
            <a:off x="1474317" y="5089066"/>
            <a:ext cx="5312335" cy="4207925"/>
            <a:chOff x="2959795" y="2804760"/>
            <a:chExt cx="7861297" cy="5677453"/>
          </a:xfrm>
        </p:grpSpPr>
        <p:pic>
          <p:nvPicPr>
            <p:cNvPr id="8" name="Picture 2" descr="Picture showing a home on a well and septic system. 10% of indoor water use is consumptive. 90% of indoor water use is returned through the septic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795" y="2804760"/>
              <a:ext cx="7777331" cy="567745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7703862" y="3429257"/>
              <a:ext cx="3117230" cy="3975275"/>
              <a:chOff x="7703862" y="3429257"/>
              <a:chExt cx="3117230" cy="3975275"/>
            </a:xfrm>
          </p:grpSpPr>
          <p:grpSp>
            <p:nvGrpSpPr>
              <p:cNvPr id="10" name="Group 9"/>
              <p:cNvGrpSpPr/>
              <p:nvPr/>
            </p:nvGrpSpPr>
            <p:grpSpPr>
              <a:xfrm>
                <a:off x="7703862" y="3429257"/>
                <a:ext cx="1773777" cy="1112547"/>
                <a:chOff x="6792686" y="1999062"/>
                <a:chExt cx="1576873" cy="989045"/>
              </a:xfrm>
            </p:grpSpPr>
            <p:sp>
              <p:nvSpPr>
                <p:cNvPr id="14" name="Cloud 13"/>
                <p:cNvSpPr/>
                <p:nvPr/>
              </p:nvSpPr>
              <p:spPr>
                <a:xfrm>
                  <a:off x="6792686" y="1999062"/>
                  <a:ext cx="1576873" cy="989045"/>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25" dirty="0"/>
                </a:p>
              </p:txBody>
            </p:sp>
            <p:sp>
              <p:nvSpPr>
                <p:cNvPr id="15" name="TextBox 14" descr="10% of indoor use is consumptive"/>
                <p:cNvSpPr txBox="1"/>
                <p:nvPr/>
              </p:nvSpPr>
              <p:spPr>
                <a:xfrm>
                  <a:off x="7119257" y="2201196"/>
                  <a:ext cx="923730" cy="442996"/>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solidFill>
                        <a:schemeClr val="accent1">
                          <a:lumMod val="75000"/>
                        </a:schemeClr>
                      </a:solidFill>
                    </a:rPr>
                    <a:t>10%</a:t>
                  </a:r>
                </a:p>
              </p:txBody>
            </p:sp>
          </p:grpSp>
          <p:grpSp>
            <p:nvGrpSpPr>
              <p:cNvPr id="11" name="Group 10"/>
              <p:cNvGrpSpPr/>
              <p:nvPr/>
            </p:nvGrpSpPr>
            <p:grpSpPr>
              <a:xfrm>
                <a:off x="9257229" y="5945627"/>
                <a:ext cx="1563863" cy="1458905"/>
                <a:chOff x="8154955" y="4516016"/>
                <a:chExt cx="1390261" cy="1296955"/>
              </a:xfrm>
            </p:grpSpPr>
            <p:sp>
              <p:nvSpPr>
                <p:cNvPr id="12" name="Down Arrow Callout 11"/>
                <p:cNvSpPr/>
                <p:nvPr/>
              </p:nvSpPr>
              <p:spPr>
                <a:xfrm>
                  <a:off x="8154955" y="4516016"/>
                  <a:ext cx="1390261" cy="1296955"/>
                </a:xfrm>
                <a:prstGeom prst="downArrow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25" dirty="0"/>
                </a:p>
              </p:txBody>
            </p:sp>
            <p:sp>
              <p:nvSpPr>
                <p:cNvPr id="13" name="TextBox 12" descr="90% of indoor use is returned to the water environment."/>
                <p:cNvSpPr txBox="1"/>
                <p:nvPr/>
              </p:nvSpPr>
              <p:spPr>
                <a:xfrm>
                  <a:off x="8346232" y="4599992"/>
                  <a:ext cx="1007706" cy="442997"/>
                </a:xfrm>
                <a:prstGeom prst="rect">
                  <a:avLst/>
                </a:prstGeom>
                <a:noFill/>
              </p:spPr>
              <p:txBody>
                <a:bodyPr wrap="square" rtlCol="0">
                  <a:spAutoFit/>
                </a:bodyPr>
                <a:lstStyle/>
                <a:p>
                  <a:r>
                    <a:rPr lang="en-US" b="1" dirty="0">
                      <a:solidFill>
                        <a:schemeClr val="accent1">
                          <a:lumMod val="75000"/>
                        </a:schemeClr>
                      </a:solidFill>
                    </a:rPr>
                    <a:t>90%</a:t>
                  </a:r>
                </a:p>
              </p:txBody>
            </p:sp>
          </p:grpSp>
        </p:grpSp>
      </p:grpSp>
      <p:grpSp>
        <p:nvGrpSpPr>
          <p:cNvPr id="16" name="Group 15" descr="diagram showing how water is consumed in nature" title="outdoor consumptive use"/>
          <p:cNvGrpSpPr/>
          <p:nvPr/>
        </p:nvGrpSpPr>
        <p:grpSpPr>
          <a:xfrm>
            <a:off x="7480758" y="5786125"/>
            <a:ext cx="5225593" cy="3424191"/>
            <a:chOff x="2298026" y="2880186"/>
            <a:chExt cx="9271424" cy="5987875"/>
          </a:xfrm>
        </p:grpSpPr>
        <p:pic>
          <p:nvPicPr>
            <p:cNvPr id="17" name="Picture 4" descr="Image showing the water cycle. 80% of precipitation is consumed through evapo-transpiration. 20% is returned to the groundwa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8209" y="2880186"/>
              <a:ext cx="6957995" cy="5751942"/>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9795673" y="3827544"/>
              <a:ext cx="1773777" cy="1112547"/>
              <a:chOff x="6792686" y="1999062"/>
              <a:chExt cx="1576873" cy="989045"/>
            </a:xfrm>
          </p:grpSpPr>
          <p:sp>
            <p:nvSpPr>
              <p:cNvPr id="22" name="Cloud 21"/>
              <p:cNvSpPr/>
              <p:nvPr/>
            </p:nvSpPr>
            <p:spPr>
              <a:xfrm>
                <a:off x="6792686" y="1999062"/>
                <a:ext cx="1576873" cy="989045"/>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25" dirty="0"/>
              </a:p>
            </p:txBody>
          </p:sp>
          <p:sp>
            <p:nvSpPr>
              <p:cNvPr id="23" name="TextBox 22" descr="80 percent of outdoor irrigation water is consumptive."/>
              <p:cNvSpPr txBox="1"/>
              <p:nvPr/>
            </p:nvSpPr>
            <p:spPr>
              <a:xfrm>
                <a:off x="7119257" y="2201196"/>
                <a:ext cx="923730" cy="574156"/>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solidFill>
                      <a:schemeClr val="accent1">
                        <a:lumMod val="75000"/>
                      </a:schemeClr>
                    </a:solidFill>
                  </a:rPr>
                  <a:t>80%</a:t>
                </a:r>
              </a:p>
            </p:txBody>
          </p:sp>
        </p:grpSp>
        <p:grpSp>
          <p:nvGrpSpPr>
            <p:cNvPr id="19" name="Group 18" descr="20% of outdoor irrigation water is returned to the water environment."/>
            <p:cNvGrpSpPr/>
            <p:nvPr/>
          </p:nvGrpSpPr>
          <p:grpSpPr>
            <a:xfrm>
              <a:off x="2298026" y="7409156"/>
              <a:ext cx="1563863" cy="1458905"/>
              <a:chOff x="8154955" y="4516016"/>
              <a:chExt cx="1390261" cy="1296955"/>
            </a:xfrm>
          </p:grpSpPr>
          <p:sp>
            <p:nvSpPr>
              <p:cNvPr id="20" name="Down Arrow Callout 19"/>
              <p:cNvSpPr/>
              <p:nvPr/>
            </p:nvSpPr>
            <p:spPr>
              <a:xfrm>
                <a:off x="8154955" y="4516016"/>
                <a:ext cx="1390261" cy="1296955"/>
              </a:xfrm>
              <a:prstGeom prst="downArrow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25" dirty="0"/>
              </a:p>
            </p:txBody>
          </p:sp>
          <p:sp>
            <p:nvSpPr>
              <p:cNvPr id="21" name="TextBox 20"/>
              <p:cNvSpPr txBox="1"/>
              <p:nvPr/>
            </p:nvSpPr>
            <p:spPr>
              <a:xfrm>
                <a:off x="8346232" y="4599993"/>
                <a:ext cx="1007706" cy="574155"/>
              </a:xfrm>
              <a:prstGeom prst="rect">
                <a:avLst/>
              </a:prstGeom>
              <a:noFill/>
            </p:spPr>
            <p:txBody>
              <a:bodyPr wrap="square" rtlCol="0">
                <a:spAutoFit/>
              </a:bodyPr>
              <a:lstStyle/>
              <a:p>
                <a:r>
                  <a:rPr lang="en-US" b="1" dirty="0">
                    <a:solidFill>
                      <a:schemeClr val="accent1">
                        <a:lumMod val="75000"/>
                      </a:schemeClr>
                    </a:solidFill>
                  </a:rPr>
                  <a:t>20%</a:t>
                </a:r>
              </a:p>
            </p:txBody>
          </p:sp>
        </p:grpSp>
      </p:grpSp>
    </p:spTree>
    <p:extLst>
      <p:ext uri="{BB962C8B-B14F-4D97-AF65-F5344CB8AC3E}">
        <p14:creationId xmlns:p14="http://schemas.microsoft.com/office/powerpoint/2010/main" val="26004631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fontScale="90000"/>
          </a:bodyPr>
          <a:lstStyle/>
          <a:p>
            <a:r>
              <a:rPr lang="en-US" dirty="0" smtClean="0">
                <a:latin typeface="Franklin Gothic Book" panose="020B0503020102020204" pitchFamily="34" charset="0"/>
              </a:rPr>
              <a:t>How are groundwater and streamflows connected?</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7</a:t>
            </a:fld>
            <a:endParaRPr kumimoji="1" lang="ja-JP" altLang="en-US" dirty="0"/>
          </a:p>
        </p:txBody>
      </p:sp>
      <p:pic>
        <p:nvPicPr>
          <p:cNvPr id="6" name="Picture 5" descr="water flow underground between aquifers and streams" title="groundwater flow paths"/>
          <p:cNvPicPr>
            <a:picLocks noChangeAspect="1"/>
          </p:cNvPicPr>
          <p:nvPr/>
        </p:nvPicPr>
        <p:blipFill>
          <a:blip r:embed="rId3"/>
          <a:stretch>
            <a:fillRect/>
          </a:stretch>
        </p:blipFill>
        <p:spPr>
          <a:xfrm>
            <a:off x="1518764" y="1746914"/>
            <a:ext cx="10286549" cy="7752318"/>
          </a:xfrm>
          <a:prstGeom prst="rect">
            <a:avLst/>
          </a:prstGeom>
        </p:spPr>
      </p:pic>
    </p:spTree>
    <p:extLst>
      <p:ext uri="{BB962C8B-B14F-4D97-AF65-F5344CB8AC3E}">
        <p14:creationId xmlns:p14="http://schemas.microsoft.com/office/powerpoint/2010/main" val="5609368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How do wells affect streamflows?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8</a:t>
            </a:fld>
            <a:endParaRPr kumimoji="1" lang="ja-JP" altLang="en-US" dirty="0"/>
          </a:p>
        </p:txBody>
      </p:sp>
      <p:pic>
        <p:nvPicPr>
          <p:cNvPr id="5" name="Picture 4" descr="diagram showing water flow paths when a deep well is inserted into an aquifer" title="groundwater flow paths"/>
          <p:cNvPicPr>
            <a:picLocks noChangeAspect="1"/>
          </p:cNvPicPr>
          <p:nvPr/>
        </p:nvPicPr>
        <p:blipFill>
          <a:blip r:embed="rId3"/>
          <a:stretch>
            <a:fillRect/>
          </a:stretch>
        </p:blipFill>
        <p:spPr>
          <a:xfrm>
            <a:off x="1402967" y="1446662"/>
            <a:ext cx="10989200" cy="7982913"/>
          </a:xfrm>
          <a:prstGeom prst="rect">
            <a:avLst/>
          </a:prstGeom>
        </p:spPr>
      </p:pic>
    </p:spTree>
    <p:extLst>
      <p:ext uri="{BB962C8B-B14F-4D97-AF65-F5344CB8AC3E}">
        <p14:creationId xmlns:p14="http://schemas.microsoft.com/office/powerpoint/2010/main" val="11612966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7798" y="2086664"/>
            <a:ext cx="4999470" cy="6110513"/>
          </a:xfrm>
        </p:spPr>
        <p:txBody>
          <a:bodyPr/>
          <a:lstStyle/>
          <a:p>
            <a:r>
              <a:rPr lang="en-US" dirty="0" smtClean="0">
                <a:latin typeface="Franklin Gothic Book" panose="020B0503020102020204" pitchFamily="34" charset="0"/>
              </a:rPr>
              <a:t>Streamflow Restoration </a:t>
            </a:r>
            <a:r>
              <a:rPr lang="en-US" dirty="0" smtClean="0">
                <a:latin typeface="Franklin Gothic Book" panose="020B0503020102020204" pitchFamily="34" charset="0"/>
              </a:rPr>
              <a:t>Law</a:t>
            </a:r>
            <a:r>
              <a:rPr lang="en-US" dirty="0" smtClean="0">
                <a:latin typeface="Franklin Gothic Book" panose="020B0503020102020204" pitchFamily="34" charset="0"/>
              </a:rPr>
              <a:t/>
            </a:r>
            <a:br>
              <a:rPr lang="en-US" dirty="0" smtClean="0">
                <a:latin typeface="Franklin Gothic Book" panose="020B0503020102020204" pitchFamily="34" charset="0"/>
              </a:rPr>
            </a:br>
            <a:r>
              <a:rPr lang="en-US" dirty="0" smtClean="0">
                <a:latin typeface="Franklin Gothic Book" panose="020B0503020102020204" pitchFamily="34" charset="0"/>
              </a:rPr>
              <a:t>RCW 90.94</a:t>
            </a:r>
            <a:endParaRPr lang="en-US" dirty="0">
              <a:latin typeface="Franklin Gothic Book" panose="020B0503020102020204" pitchFamily="34" charset="0"/>
            </a:endParaRPr>
          </a:p>
        </p:txBody>
      </p:sp>
      <p:sp>
        <p:nvSpPr>
          <p:cNvPr id="9" name="Text Placeholder 4"/>
          <p:cNvSpPr>
            <a:spLocks noGrp="1"/>
          </p:cNvSpPr>
          <p:nvPr>
            <p:ph type="body" sz="quarter" idx="4294967295"/>
          </p:nvPr>
        </p:nvSpPr>
        <p:spPr>
          <a:xfrm>
            <a:off x="7705344" y="3061576"/>
            <a:ext cx="4949952" cy="4160688"/>
          </a:xfrm>
          <a:prstGeom prst="rect">
            <a:avLst/>
          </a:prstGeom>
          <a:noFill/>
        </p:spPr>
        <p:txBody>
          <a:bodyPr>
            <a:noAutofit/>
          </a:bodyPr>
          <a:lstStyle/>
          <a:p>
            <a:pPr marL="514255" lvl="1" indent="0">
              <a:buNone/>
            </a:pPr>
            <a:r>
              <a:rPr lang="en-US" sz="3200" dirty="0"/>
              <a:t>C</a:t>
            </a:r>
            <a:r>
              <a:rPr lang="en-US" sz="3200" dirty="0" smtClean="0"/>
              <a:t>larifies </a:t>
            </a:r>
            <a:r>
              <a:rPr lang="en-US" sz="3200" dirty="0"/>
              <a:t>how local governments can issue building permits for homes intending to use a permit-exempt well for their domestic water supply </a:t>
            </a:r>
            <a:r>
              <a:rPr lang="en-US" sz="3200" b="1" dirty="0"/>
              <a:t>and offsets those impacts through a local watershed planning effort</a:t>
            </a:r>
            <a:r>
              <a:rPr lang="en-US" sz="3200" dirty="0" smtClean="0"/>
              <a:t>. </a:t>
            </a:r>
          </a:p>
          <a:p>
            <a:pPr marL="514255" lvl="1" indent="0">
              <a:buNone/>
            </a:pPr>
            <a:endParaRPr lang="en-US" dirty="0">
              <a:latin typeface="Franklin Gothic Book" panose="020B0503020102020204" pitchFamily="34" charset="0"/>
            </a:endParaRPr>
          </a:p>
        </p:txBody>
      </p:sp>
    </p:spTree>
    <p:extLst>
      <p:ext uri="{BB962C8B-B14F-4D97-AF65-F5344CB8AC3E}">
        <p14:creationId xmlns:p14="http://schemas.microsoft.com/office/powerpoint/2010/main" val="2427683406"/>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tent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87ED565BBD1434694F55D60D1AC51F4" ma:contentTypeVersion="4" ma:contentTypeDescription="Create a new document." ma:contentTypeScope="" ma:versionID="ee249dc0a406b10b84e22323f148e259">
  <xsd:schema xmlns:xsd="http://www.w3.org/2001/XMLSchema" xmlns:xs="http://www.w3.org/2001/XMLSchema" xmlns:p="http://schemas.microsoft.com/office/2006/metadata/properties" xmlns:ns2="81b753b0-5f84-4476-b087-97d9c3e0d4e3" xmlns:ns3="fa9a4940-7a8b-4399-b0b9-597dee2fdc40" xmlns:ns4="ef268caf-1fb8-457d-9d19-5700d63503a6" targetNamespace="http://schemas.microsoft.com/office/2006/metadata/properties" ma:root="true" ma:fieldsID="0764d0944c6b9679e62927a78d6cad85" ns2:_="" ns3:_="" ns4:_="">
    <xsd:import namespace="81b753b0-5f84-4476-b087-97d9c3e0d4e3"/>
    <xsd:import namespace="fa9a4940-7a8b-4399-b0b9-597dee2fdc40"/>
    <xsd:import namespace="ef268caf-1fb8-457d-9d19-5700d63503a6"/>
    <xsd:element name="properties">
      <xsd:complexType>
        <xsd:sequence>
          <xsd:element name="documentManagement">
            <xsd:complexType>
              <xsd:all>
                <xsd:element ref="ns2:WRIA"/>
                <xsd:element ref="ns2:Accessibility" minOccurs="0"/>
                <xsd:element ref="ns2:EZview" minOccurs="0"/>
                <xsd:element ref="ns3:SharedWithUsers"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b753b0-5f84-4476-b087-97d9c3e0d4e3" elementFormDefault="qualified">
    <xsd:import namespace="http://schemas.microsoft.com/office/2006/documentManagement/types"/>
    <xsd:import namespace="http://schemas.microsoft.com/office/infopath/2007/PartnerControls"/>
    <xsd:element name="WRIA" ma:index="8" ma:displayName="WRIA" ma:default="Multiple" ma:description="Committee's WRIA" ma:format="Dropdown" ma:internalName="WRIA">
      <xsd:simpleType>
        <xsd:restriction base="dms:Choice">
          <xsd:enumeration value="7"/>
          <xsd:enumeration value="8"/>
          <xsd:enumeration value="9"/>
          <xsd:enumeration value="10"/>
          <xsd:enumeration value="12"/>
          <xsd:enumeration value="Multiple"/>
          <xsd:enumeration value="13"/>
          <xsd:enumeration value="14"/>
          <xsd:enumeration value="15"/>
        </xsd:restriction>
      </xsd:simpleType>
    </xsd:element>
    <xsd:element name="Accessibility" ma:index="9" nillable="true" ma:displayName="Accessibility" ma:default="Needs review" ma:description="Status of Accessibility check." ma:format="Dropdown" ma:internalName="Accessibility">
      <xsd:simpleType>
        <xsd:restriction base="dms:Choice">
          <xsd:enumeration value="Sent Back to Planner"/>
          <xsd:enumeration value="Needs review"/>
          <xsd:enumeration value="In Progress"/>
          <xsd:enumeration value="Completed"/>
          <xsd:enumeration value="Does Not Pass"/>
        </xsd:restriction>
      </xsd:simpleType>
    </xsd:element>
    <xsd:element name="EZview" ma:index="10" nillable="true" ma:displayName="EZview" ma:default="Needs to be posted" ma:description="Status of document on EZview." ma:format="Dropdown" ma:internalName="EZview">
      <xsd:simpleType>
        <xsd:restriction base="dms:Choice">
          <xsd:enumeration value="Needs to be posted"/>
          <xsd:enumeration value="Pending review"/>
          <xsd:enumeration value="Posted"/>
          <xsd:enumeration value="Removed"/>
        </xsd:restriction>
      </xsd:simpleType>
    </xsd:element>
  </xsd:schema>
  <xsd:schema xmlns:xsd="http://www.w3.org/2001/XMLSchema" xmlns:xs="http://www.w3.org/2001/XMLSchema" xmlns:dms="http://schemas.microsoft.com/office/2006/documentManagement/types" xmlns:pc="http://schemas.microsoft.com/office/infopath/2007/PartnerControls" targetNamespace="fa9a4940-7a8b-4399-b0b9-597dee2fdc4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f268caf-1fb8-457d-9d19-5700d63503a6" elementFormDefault="qualified">
    <xsd:import namespace="http://schemas.microsoft.com/office/2006/documentManagement/types"/>
    <xsd:import namespace="http://schemas.microsoft.com/office/infopath/2007/PartnerControls"/>
    <xsd:element name="_dlc_DocId" ma:index="12" nillable="true" ma:displayName="Document ID Value" ma:description="The value of the document ID assigned to this item."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EZview xmlns="81b753b0-5f84-4476-b087-97d9c3e0d4e3">Needs to be posted</EZview>
    <WRIA xmlns="81b753b0-5f84-4476-b087-97d9c3e0d4e3">Multiple</WRIA>
    <Accessibility xmlns="81b753b0-5f84-4476-b087-97d9c3e0d4e3">Needs review</Accessibility>
    <_dlc_DocId xmlns="ef268caf-1fb8-457d-9d19-5700d63503a6">Z7ARTAUZ4RFD-1961471117-762</_dlc_DocId>
    <_dlc_DocIdUrl xmlns="ef268caf-1fb8-457d-9d19-5700d63503a6">
      <Url>http://teams/sites/WR/srs/_layouts/15/DocIdRedir.aspx?ID=Z7ARTAUZ4RFD-1961471117-762</Url>
      <Description>Z7ARTAUZ4RFD-1961471117-762</Description>
    </_dlc_DocIdUrl>
  </documentManagement>
</p:properties>
</file>

<file path=customXml/itemProps1.xml><?xml version="1.0" encoding="utf-8"?>
<ds:datastoreItem xmlns:ds="http://schemas.openxmlformats.org/officeDocument/2006/customXml" ds:itemID="{EEC1CB5B-292C-478E-8C75-72E8E6CAE02C}"/>
</file>

<file path=customXml/itemProps2.xml><?xml version="1.0" encoding="utf-8"?>
<ds:datastoreItem xmlns:ds="http://schemas.openxmlformats.org/officeDocument/2006/customXml" ds:itemID="{1AE8A675-86C9-45FC-8898-4341DBAF3AA1}"/>
</file>

<file path=customXml/itemProps3.xml><?xml version="1.0" encoding="utf-8"?>
<ds:datastoreItem xmlns:ds="http://schemas.openxmlformats.org/officeDocument/2006/customXml" ds:itemID="{2A9468B8-34D9-4577-B39A-A9382FB3E5D9}"/>
</file>

<file path=customXml/itemProps4.xml><?xml version="1.0" encoding="utf-8"?>
<ds:datastoreItem xmlns:ds="http://schemas.openxmlformats.org/officeDocument/2006/customXml" ds:itemID="{DFBD3E23-31D7-4FD5-A842-ED2822B53B2A}"/>
</file>

<file path=docProps/app.xml><?xml version="1.0" encoding="utf-8"?>
<Properties xmlns="http://schemas.openxmlformats.org/officeDocument/2006/extended-properties" xmlns:vt="http://schemas.openxmlformats.org/officeDocument/2006/docPropsVTypes">
  <Template>Office Theme</Template>
  <TotalTime>10277</TotalTime>
  <Words>3366</Words>
  <Application>Microsoft Office PowerPoint</Application>
  <PresentationFormat>Custom</PresentationFormat>
  <Paragraphs>521</Paragraphs>
  <Slides>41</Slides>
  <Notes>39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41</vt:i4>
      </vt:variant>
    </vt:vector>
  </HeadingPairs>
  <TitlesOfParts>
    <vt:vector size="55" baseType="lpstr">
      <vt:lpstr>Symbol</vt:lpstr>
      <vt:lpstr>Times New Roman</vt:lpstr>
      <vt:lpstr>Calibri Light</vt:lpstr>
      <vt:lpstr>Franklin Gothic Medium</vt:lpstr>
      <vt:lpstr>Arial</vt:lpstr>
      <vt:lpstr>Yu Gothic</vt:lpstr>
      <vt:lpstr>Franklin Gothic Book</vt:lpstr>
      <vt:lpstr>Calibri</vt:lpstr>
      <vt:lpstr>Roboto Medium</vt:lpstr>
      <vt:lpstr>Courier New</vt:lpstr>
      <vt:lpstr>Wingdings</vt:lpstr>
      <vt:lpstr>Roboto</vt:lpstr>
      <vt:lpstr>Arial Bold</vt:lpstr>
      <vt:lpstr>Contents</vt:lpstr>
      <vt:lpstr>Streamflow Restoration Planning</vt:lpstr>
      <vt:lpstr>Streamflow Restoration law RCW 90.94</vt:lpstr>
      <vt:lpstr>Watershed Restoration and Enhancement Plan Components</vt:lpstr>
      <vt:lpstr>Presentation Outline</vt:lpstr>
      <vt:lpstr>What is a permit-exempt domestic well?</vt:lpstr>
      <vt:lpstr>What is consumptive water use?</vt:lpstr>
      <vt:lpstr>How are groundwater and streamflows connected?</vt:lpstr>
      <vt:lpstr>How do wells affect streamflows?</vt:lpstr>
      <vt:lpstr>Streamflow Restoration Law RCW 90.94</vt:lpstr>
      <vt:lpstr>Streamflow Restoration Planning Map</vt:lpstr>
      <vt:lpstr>Overview of the Watershed Plan</vt:lpstr>
      <vt:lpstr>What is offset?</vt:lpstr>
      <vt:lpstr>What is Net Ecological Benefit (NEB)?</vt:lpstr>
      <vt:lpstr>Watershed Restoration and Enhancement Committee</vt:lpstr>
      <vt:lpstr>Roles of Committee and Ecology</vt:lpstr>
      <vt:lpstr>Watershed Restoration and Enhancement Plan Components</vt:lpstr>
      <vt:lpstr>Delineate Subbasins</vt:lpstr>
      <vt:lpstr>Subbasin Delineation</vt:lpstr>
      <vt:lpstr>Project New Permit-Exempt Wells</vt:lpstr>
      <vt:lpstr>Projected New Permit-Exempt Wells</vt:lpstr>
      <vt:lpstr>New Permit-Exempt Wells Map</vt:lpstr>
      <vt:lpstr>Estimate New Consumptive Water Use</vt:lpstr>
      <vt:lpstr>Estimated New Consumptive Water Use</vt:lpstr>
      <vt:lpstr>New Consumptive Water Use Map</vt:lpstr>
      <vt:lpstr>Types of Projects &amp; Actions</vt:lpstr>
      <vt:lpstr>Projects Overview Map</vt:lpstr>
      <vt:lpstr>Water Offset Projects</vt:lpstr>
      <vt:lpstr>WRIA 13 Water Offset Projects</vt:lpstr>
      <vt:lpstr>WRIA 13 Habitat/Non-offset Projects</vt:lpstr>
      <vt:lpstr>WRIA 13 Prospective Projects</vt:lpstr>
      <vt:lpstr>Policy and Adaptive Management Recommendations </vt:lpstr>
      <vt:lpstr>WRIA 13 Policy Recommendations </vt:lpstr>
      <vt:lpstr>Plan Implementation and Adaptive Management</vt:lpstr>
      <vt:lpstr>Plan Implementation and Adaptive Management Recommendations</vt:lpstr>
      <vt:lpstr>Steps to Complete the Plan</vt:lpstr>
      <vt:lpstr>Post Plan Submission to Ecology</vt:lpstr>
      <vt:lpstr>Thank you for your time!</vt:lpstr>
      <vt:lpstr>Ecology’s Policy Interpretation</vt:lpstr>
      <vt:lpstr>Ecology’s NEB Guidance</vt:lpstr>
      <vt:lpstr>WRIA 13 Committee Brochure</vt:lpstr>
      <vt:lpstr>Grants Guidance Overview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PowerPoint narrow template</dc:title>
  <dc:creator>Camille St. Onge</dc:creator>
  <cp:lastModifiedBy>Johnson, Angela (ECY)</cp:lastModifiedBy>
  <cp:revision>467</cp:revision>
  <cp:lastPrinted>2019-01-10T20:44:52Z</cp:lastPrinted>
  <dcterms:created xsi:type="dcterms:W3CDTF">2016-10-08T14:15:50Z</dcterms:created>
  <dcterms:modified xsi:type="dcterms:W3CDTF">2021-01-28T00:34:38Z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0x010100E87ED565BBD1434694F55D60D1AC51F4</vt:lpwstr>
  </property>
  <property fmtid="{D5CDD505-2E9C-101B-9397-08002B2CF9AE}" pid="3" name="Order">
    <vt:r8>122400</vt:r8>
  </property>
  <property fmtid="{D5CDD505-2E9C-101B-9397-08002B2CF9AE}" pid="4" name="xd_ProgID">
    <vt:lpwstr/>
  </property>
  <property fmtid="{D5CDD505-2E9C-101B-9397-08002B2CF9AE}" pid="5" name="TemplateUrl">
    <vt:lpwstr/>
  </property>
  <property fmtid="{D5CDD505-2E9C-101B-9397-08002B2CF9AE}" pid="6" name="_dlc_DocIdItemGuid">
    <vt:lpwstr>9566b1db-20da-4c77-817c-9f0f3a8f843e</vt:lpwstr>
  </property>
</Properties>
</file>