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slides/slide40.xml" ContentType="application/vnd.openxmlformats-officedocument.presentationml.slide+xml"/>
  <Override PartName="/ppt/diagrams/data1.xml" ContentType="application/vnd.openxmlformats-officedocument.drawingml.diagramData+xml"/>
  <Override PartName="/ppt/slides/slide41.xml" ContentType="application/vnd.openxmlformats-officedocument.presentationml.slide+xml"/>
  <Override PartName="/ppt/presentation.xml" ContentType="application/vnd.openxmlformats-officedocument.presentationml.presentation.main+xml"/>
  <Override PartName="/ppt/slides/slide39.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2.xml" ContentType="application/vnd.openxmlformats-officedocument.presentationml.slide+xml"/>
  <Override PartName="/ppt/slides/slide38.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1.xml" ContentType="application/vnd.openxmlformats-officedocument.presentationml.slide+xml"/>
  <Override PartName="/ppt/slides/slide23.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36.xml" ContentType="application/vnd.openxmlformats-officedocument.presentationml.notesSlide+xml"/>
  <Override PartName="/ppt/slideLayouts/slideLayout6.xml" ContentType="application/vnd.openxmlformats-officedocument.presentationml.slideLayout+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9.xml" ContentType="application/vnd.openxmlformats-officedocument.presentationml.slideLayout+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notesSlides/notesSlide12.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27.xml" ContentType="application/vnd.openxmlformats-officedocument.presentationml.notesSlide+xml"/>
  <Override PartName="/ppt/notesSlides/notesSlide1.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6.xml" ContentType="application/vnd.openxmlformats-officedocument.presentationml.notesSlide+xml"/>
  <Override PartName="/ppt/notesSlides/notesSlide24.xml" ContentType="application/vnd.openxmlformats-officedocument.presentationml.notesSlide+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25.xml" ContentType="application/vnd.openxmlformats-officedocument.presentationml.notesSlide+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846" r:id="rId4"/>
  </p:sldMasterIdLst>
  <p:notesMasterIdLst>
    <p:notesMasterId r:id="rId46"/>
  </p:notesMasterIdLst>
  <p:handoutMasterIdLst>
    <p:handoutMasterId r:id="rId47"/>
  </p:handoutMasterIdLst>
  <p:sldIdLst>
    <p:sldId id="417" r:id="rId5"/>
    <p:sldId id="486" r:id="rId6"/>
    <p:sldId id="487" r:id="rId7"/>
    <p:sldId id="400" r:id="rId8"/>
    <p:sldId id="460" r:id="rId9"/>
    <p:sldId id="484" r:id="rId10"/>
    <p:sldId id="459" r:id="rId11"/>
    <p:sldId id="468" r:id="rId12"/>
    <p:sldId id="431" r:id="rId13"/>
    <p:sldId id="462" r:id="rId14"/>
    <p:sldId id="467" r:id="rId15"/>
    <p:sldId id="493" r:id="rId16"/>
    <p:sldId id="463" r:id="rId17"/>
    <p:sldId id="489" r:id="rId18"/>
    <p:sldId id="469" r:id="rId19"/>
    <p:sldId id="508" r:id="rId20"/>
    <p:sldId id="480" r:id="rId21"/>
    <p:sldId id="509" r:id="rId22"/>
    <p:sldId id="483" r:id="rId23"/>
    <p:sldId id="511" r:id="rId24"/>
    <p:sldId id="510" r:id="rId25"/>
    <p:sldId id="481" r:id="rId26"/>
    <p:sldId id="516" r:id="rId27"/>
    <p:sldId id="513" r:id="rId28"/>
    <p:sldId id="474" r:id="rId29"/>
    <p:sldId id="517" r:id="rId30"/>
    <p:sldId id="514" r:id="rId31"/>
    <p:sldId id="515" r:id="rId32"/>
    <p:sldId id="519" r:id="rId33"/>
    <p:sldId id="518" r:id="rId34"/>
    <p:sldId id="496" r:id="rId35"/>
    <p:sldId id="520" r:id="rId36"/>
    <p:sldId id="522" r:id="rId37"/>
    <p:sldId id="495" r:id="rId38"/>
    <p:sldId id="523" r:id="rId39"/>
    <p:sldId id="479" r:id="rId40"/>
    <p:sldId id="453" r:id="rId41"/>
    <p:sldId id="476" r:id="rId42"/>
    <p:sldId id="500" r:id="rId43"/>
    <p:sldId id="490" r:id="rId44"/>
    <p:sldId id="504" r:id="rId45"/>
  </p:sldIdLst>
  <p:sldSz cx="13714413" cy="10285413"/>
  <p:notesSz cx="7010400" cy="9296400"/>
  <p:embeddedFontLst>
    <p:embeddedFont>
      <p:font typeface="Yu Gothic" panose="020B0400000000000000" pitchFamily="34" charset="-128"/>
      <p:regular r:id="rId48"/>
      <p:bold r:id="rId49"/>
    </p:embeddedFont>
    <p:embeddedFont>
      <p:font typeface="Franklin Gothic Book" panose="020B0503020102020204" pitchFamily="34" charset="0"/>
      <p:regular r:id="rId50"/>
      <p:italic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Roboto Medium" panose="020B0604020202020204" charset="0"/>
      <p:regular r:id="rId58"/>
      <p:italic r:id="rId59"/>
    </p:embeddedFont>
    <p:embeddedFont>
      <p:font typeface="Franklin Gothic Medium" panose="020B0603020102020204" pitchFamily="34" charset="0"/>
      <p:regular r:id="rId60"/>
      <p:italic r:id="rId61"/>
    </p:embeddedFont>
    <p:embeddedFont>
      <p:font typeface="Roboto" panose="020B0604020202020204" charset="0"/>
      <p:regular r:id="rId62"/>
      <p:bold r:id="rId63"/>
      <p:italic r:id="rId64"/>
      <p:boldItalic r:id="rId65"/>
    </p:embeddedFont>
    <p:embeddedFont>
      <p:font typeface="Arial Bold" panose="020B0704020202020204" pitchFamily="34" charset="0"/>
      <p:bold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86"/>
            <p14:sldId id="487"/>
            <p14:sldId id="400"/>
            <p14:sldId id="460"/>
            <p14:sldId id="484"/>
            <p14:sldId id="459"/>
            <p14:sldId id="468"/>
            <p14:sldId id="431"/>
            <p14:sldId id="462"/>
            <p14:sldId id="467"/>
            <p14:sldId id="493"/>
            <p14:sldId id="463"/>
            <p14:sldId id="489"/>
            <p14:sldId id="469"/>
            <p14:sldId id="508"/>
            <p14:sldId id="480"/>
            <p14:sldId id="509"/>
            <p14:sldId id="483"/>
            <p14:sldId id="511"/>
            <p14:sldId id="510"/>
            <p14:sldId id="481"/>
            <p14:sldId id="516"/>
            <p14:sldId id="513"/>
            <p14:sldId id="474"/>
            <p14:sldId id="517"/>
            <p14:sldId id="514"/>
            <p14:sldId id="515"/>
            <p14:sldId id="519"/>
            <p14:sldId id="518"/>
            <p14:sldId id="496"/>
            <p14:sldId id="520"/>
            <p14:sldId id="522"/>
            <p14:sldId id="495"/>
            <p14:sldId id="523"/>
            <p14:sldId id="479"/>
            <p14:sldId id="453"/>
          </p14:sldIdLst>
        </p14:section>
        <p14:section name="Text only slides no images" id="{96A9CC7C-C929-4F14-B895-F78E69EE5E65}">
          <p14:sldIdLst/>
        </p14:section>
        <p14:section name="Text with images" id="{F8EE98D8-7BD6-4714-8C18-070B2256955E}">
          <p14:sldIdLst>
            <p14:sldId id="476"/>
            <p14:sldId id="500"/>
            <p14:sldId id="490"/>
            <p14:sldId id="504"/>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 id="2" name="Levy, Paulina (ECY)" initials="LP(" lastIdx="8" clrIdx="1">
    <p:extLst>
      <p:ext uri="{19B8F6BF-5375-455C-9EA6-DF929625EA0E}">
        <p15:presenceInfo xmlns:p15="http://schemas.microsoft.com/office/powerpoint/2012/main" userId="S-1-5-21-2487942767-1439223106-4058045846-63628" providerId="AD"/>
      </p:ext>
    </p:extLst>
  </p:cmAuthor>
  <p:cmAuthor id="3" name="Potts, Stephanie (ECY)" initials="PS(" lastIdx="28" clrIdx="2">
    <p:extLst>
      <p:ext uri="{19B8F6BF-5375-455C-9EA6-DF929625EA0E}">
        <p15:presenceInfo xmlns:p15="http://schemas.microsoft.com/office/powerpoint/2012/main" userId="S-1-5-21-2487942767-1439223106-4058045846-44467" providerId="AD"/>
      </p:ext>
    </p:extLst>
  </p:cmAuthor>
  <p:cmAuthor id="4" name="Vynne McKinstry, Stacy J. (ECY)" initials="VMSJ(" lastIdx="2" clrIdx="3">
    <p:extLst>
      <p:ext uri="{19B8F6BF-5375-455C-9EA6-DF929625EA0E}">
        <p15:presenceInfo xmlns:p15="http://schemas.microsoft.com/office/powerpoint/2012/main" userId="S-1-5-21-2487942767-1439223106-4058045846-61436" providerId="AD"/>
      </p:ext>
    </p:extLst>
  </p:cmAuthor>
  <p:cmAuthor id="5" name="Brown, Rebecca (ECY)" initials="BR(" lastIdx="12" clrIdx="4">
    <p:extLst>
      <p:ext uri="{19B8F6BF-5375-455C-9EA6-DF929625EA0E}">
        <p15:presenceInfo xmlns:p15="http://schemas.microsoft.com/office/powerpoint/2012/main" userId="S-1-5-21-2487942767-1439223106-4058045846-40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7AA456"/>
    <a:srgbClr val="D9D9D9"/>
    <a:srgbClr val="666633"/>
    <a:srgbClr val="333300"/>
    <a:srgbClr val="C4D2E2"/>
    <a:srgbClr val="97B1CD"/>
    <a:srgbClr val="DAE1E9"/>
    <a:srgbClr val="7D9DC1"/>
    <a:srgbClr val="80A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22" autoAdjust="0"/>
    <p:restoredTop sz="95332" autoAdjust="0"/>
  </p:normalViewPr>
  <p:slideViewPr>
    <p:cSldViewPr snapToGrid="0" showGuides="1">
      <p:cViewPr varScale="1">
        <p:scale>
          <a:sx n="86" d="100"/>
          <a:sy n="86" d="100"/>
        </p:scale>
        <p:origin x="1218" y="96"/>
      </p:cViewPr>
      <p:guideLst>
        <p:guide orient="horz" pos="3240"/>
        <p:guide pos="4320"/>
      </p:guideLst>
    </p:cSldViewPr>
  </p:slideViewPr>
  <p:outlineViewPr>
    <p:cViewPr>
      <p:scale>
        <a:sx n="33" d="100"/>
        <a:sy n="33" d="100"/>
      </p:scale>
      <p:origin x="0" y="-67660"/>
    </p:cViewPr>
  </p:outlineViewPr>
  <p:notesTextViewPr>
    <p:cViewPr>
      <p:scale>
        <a:sx n="3" d="2"/>
        <a:sy n="3" d="2"/>
      </p:scale>
      <p:origin x="0" y="0"/>
    </p:cViewPr>
  </p:notesTextViewPr>
  <p:sorterViewPr>
    <p:cViewPr varScale="1">
      <p:scale>
        <a:sx n="100" d="100"/>
        <a:sy n="100" d="100"/>
      </p:scale>
      <p:origin x="0" y="-192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72"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FE373-7C04-4031-A313-59819A27355D}"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687320C7-38A2-4FD5-8998-9738EE0C3843}">
      <dgm:prSet phldrT="[Text]"/>
      <dgm:spPr/>
      <dgm:t>
        <a:bodyPr/>
        <a:lstStyle/>
        <a:p>
          <a:r>
            <a:rPr lang="en-US" dirty="0"/>
            <a:t>Committee</a:t>
          </a:r>
        </a:p>
      </dgm:t>
      <dgm:extLst>
        <a:ext uri="{E40237B7-FDA0-4F09-8148-C483321AD2D9}">
          <dgm14:cNvPr xmlns:dgm14="http://schemas.microsoft.com/office/drawing/2010/diagram" id="0" name="" descr="symbol represeting the planing committee"/>
        </a:ext>
      </dgm:extLst>
    </dgm:pt>
    <dgm:pt modelId="{0EC9F9F5-E12A-4DF3-B23A-0DAB88E682D7}" type="parTrans" cxnId="{7E06D1E4-9039-4C37-B05A-A35A169359F3}">
      <dgm:prSet/>
      <dgm:spPr/>
      <dgm:t>
        <a:bodyPr/>
        <a:lstStyle/>
        <a:p>
          <a:endParaRPr lang="en-US"/>
        </a:p>
      </dgm:t>
    </dgm:pt>
    <dgm:pt modelId="{DF18C69B-88D0-4ECE-A33F-3A1AFBB02931}" type="sibTrans" cxnId="{7E06D1E4-9039-4C37-B05A-A35A169359F3}">
      <dgm:prSet/>
      <dgm:spPr/>
      <dgm:t>
        <a:bodyPr/>
        <a:lstStyle/>
        <a:p>
          <a:endParaRPr lang="en-US"/>
        </a:p>
      </dgm:t>
    </dgm:pt>
    <dgm:pt modelId="{5ACD1BFC-B3A2-4F86-B89C-5ACCE4EA6AA6}">
      <dgm:prSet phldrT="[Text]"/>
      <dgm:spPr/>
      <dgm:t>
        <a:bodyPr/>
        <a:lstStyle/>
        <a:p>
          <a:r>
            <a:rPr lang="en-US" dirty="0" smtClean="0"/>
            <a:t>Develops Watershed Plan</a:t>
          </a:r>
          <a:endParaRPr lang="en-US" dirty="0"/>
        </a:p>
      </dgm:t>
    </dgm:pt>
    <dgm:pt modelId="{6E7F669D-170D-4972-83B5-DD4E0BD9E1F6}" type="parTrans" cxnId="{22E60FA0-0385-49D2-9C9D-22867F1C506B}">
      <dgm:prSet/>
      <dgm:spPr/>
      <dgm:t>
        <a:bodyPr/>
        <a:lstStyle/>
        <a:p>
          <a:endParaRPr lang="en-US"/>
        </a:p>
      </dgm:t>
    </dgm:pt>
    <dgm:pt modelId="{A2BE51BB-50AE-43A5-90C8-4259C782530F}" type="sibTrans" cxnId="{22E60FA0-0385-49D2-9C9D-22867F1C506B}">
      <dgm:prSet/>
      <dgm:spPr/>
      <dgm:t>
        <a:bodyPr/>
        <a:lstStyle/>
        <a:p>
          <a:endParaRPr lang="en-US"/>
        </a:p>
      </dgm:t>
    </dgm:pt>
    <dgm:pt modelId="{A9D84D8E-BE55-4798-9A71-E124C7977C66}">
      <dgm:prSet phldrT="[Text]"/>
      <dgm:spPr/>
      <dgm:t>
        <a:bodyPr/>
        <a:lstStyle/>
        <a:p>
          <a:r>
            <a:rPr lang="en-US" dirty="0"/>
            <a:t>Approves Plan</a:t>
          </a:r>
        </a:p>
      </dgm:t>
    </dgm:pt>
    <dgm:pt modelId="{55535D3C-DCE3-42D5-8C5E-A68A9ABEE262}" type="parTrans" cxnId="{4C7CC15C-B00A-4C4E-96B7-F5AE003CCFEF}">
      <dgm:prSet/>
      <dgm:spPr/>
      <dgm:t>
        <a:bodyPr/>
        <a:lstStyle/>
        <a:p>
          <a:endParaRPr lang="en-US"/>
        </a:p>
      </dgm:t>
    </dgm:pt>
    <dgm:pt modelId="{3ED8B622-A91C-429F-8735-3B49CD4753C7}" type="sibTrans" cxnId="{4C7CC15C-B00A-4C4E-96B7-F5AE003CCFEF}">
      <dgm:prSet/>
      <dgm:spPr/>
      <dgm:t>
        <a:bodyPr/>
        <a:lstStyle/>
        <a:p>
          <a:endParaRPr lang="en-US"/>
        </a:p>
      </dgm:t>
    </dgm:pt>
    <dgm:pt modelId="{F02FD60C-FEEB-4631-BC48-6637113B1C9C}">
      <dgm:prSet phldrT="[Text]"/>
      <dgm:spPr/>
      <dgm:t>
        <a:bodyPr/>
        <a:lstStyle/>
        <a:p>
          <a:r>
            <a:rPr lang="en-US" dirty="0"/>
            <a:t>Ecology</a:t>
          </a:r>
        </a:p>
      </dgm:t>
      <dgm:extLst>
        <a:ext uri="{E40237B7-FDA0-4F09-8148-C483321AD2D9}">
          <dgm14:cNvPr xmlns:dgm14="http://schemas.microsoft.com/office/drawing/2010/diagram" id="0" name="" descr="symbol representing Ecology"/>
        </a:ext>
      </dgm:extLst>
    </dgm:pt>
    <dgm:pt modelId="{627C261A-93A5-4E5D-94FA-E86F1C80CB8D}" type="parTrans" cxnId="{7EFC1AB8-1EFC-44CB-BE27-F85E0F6E3773}">
      <dgm:prSet/>
      <dgm:spPr/>
      <dgm:t>
        <a:bodyPr/>
        <a:lstStyle/>
        <a:p>
          <a:endParaRPr lang="en-US"/>
        </a:p>
      </dgm:t>
    </dgm:pt>
    <dgm:pt modelId="{BEA4EC2E-DF4A-4DB0-A0E2-B7F5C1832D39}" type="sibTrans" cxnId="{7EFC1AB8-1EFC-44CB-BE27-F85E0F6E3773}">
      <dgm:prSet/>
      <dgm:spPr/>
      <dgm:t>
        <a:bodyPr/>
        <a:lstStyle/>
        <a:p>
          <a:endParaRPr lang="en-US"/>
        </a:p>
      </dgm:t>
    </dgm:pt>
    <dgm:pt modelId="{A24B56A7-D993-4B57-8A02-415CBABF2EA1}">
      <dgm:prSet phldrT="[Text]"/>
      <dgm:spPr/>
      <dgm:t>
        <a:bodyPr/>
        <a:lstStyle/>
        <a:p>
          <a:r>
            <a:rPr lang="en-US" dirty="0"/>
            <a:t>Determines NEB</a:t>
          </a:r>
        </a:p>
      </dgm:t>
    </dgm:pt>
    <dgm:pt modelId="{D4A0DA10-D97E-4C5F-A535-D6CC7DF6EC9D}" type="parTrans" cxnId="{BA6B0886-450C-4DDC-A11B-B17EA2D184BF}">
      <dgm:prSet/>
      <dgm:spPr/>
      <dgm:t>
        <a:bodyPr/>
        <a:lstStyle/>
        <a:p>
          <a:endParaRPr lang="en-US"/>
        </a:p>
      </dgm:t>
    </dgm:pt>
    <dgm:pt modelId="{32B5F22D-E960-4D13-85C6-44DF119F9A89}" type="sibTrans" cxnId="{BA6B0886-450C-4DDC-A11B-B17EA2D184BF}">
      <dgm:prSet/>
      <dgm:spPr/>
      <dgm:t>
        <a:bodyPr/>
        <a:lstStyle/>
        <a:p>
          <a:endParaRPr lang="en-US"/>
        </a:p>
      </dgm:t>
    </dgm:pt>
    <dgm:pt modelId="{642DD56C-CE41-48E6-B178-67AE2A13338A}">
      <dgm:prSet phldrT="[Text]"/>
      <dgm:spPr/>
      <dgm:t>
        <a:bodyPr/>
        <a:lstStyle/>
        <a:p>
          <a:r>
            <a:rPr lang="en-US" dirty="0"/>
            <a:t>Adopts Plan</a:t>
          </a:r>
        </a:p>
      </dgm:t>
    </dgm:pt>
    <dgm:pt modelId="{AFC0E169-5027-479B-91EF-627B08B4CD5C}" type="parTrans" cxnId="{EA41B2AB-E3B1-4B0B-B0A5-0287A67F0F6A}">
      <dgm:prSet/>
      <dgm:spPr/>
      <dgm:t>
        <a:bodyPr/>
        <a:lstStyle/>
        <a:p>
          <a:endParaRPr lang="en-US"/>
        </a:p>
      </dgm:t>
    </dgm:pt>
    <dgm:pt modelId="{AAD216D9-ED93-40D6-A1E2-17C4E9AFE2C1}" type="sibTrans" cxnId="{EA41B2AB-E3B1-4B0B-B0A5-0287A67F0F6A}">
      <dgm:prSet/>
      <dgm:spPr/>
      <dgm:t>
        <a:bodyPr/>
        <a:lstStyle/>
        <a:p>
          <a:endParaRPr lang="en-US"/>
        </a:p>
      </dgm:t>
    </dgm:pt>
    <dgm:pt modelId="{5BCA475D-EBCD-4503-B518-84725AC90030}" type="pres">
      <dgm:prSet presAssocID="{115FE373-7C04-4031-A313-59819A27355D}" presName="linearFlow" presStyleCnt="0">
        <dgm:presLayoutVars>
          <dgm:dir/>
          <dgm:animLvl val="lvl"/>
          <dgm:resizeHandles val="exact"/>
        </dgm:presLayoutVars>
      </dgm:prSet>
      <dgm:spPr/>
      <dgm:t>
        <a:bodyPr/>
        <a:lstStyle/>
        <a:p>
          <a:endParaRPr lang="en-US"/>
        </a:p>
      </dgm:t>
    </dgm:pt>
    <dgm:pt modelId="{EE0017B1-8741-4489-BA9F-FD47C89EC009}" type="pres">
      <dgm:prSet presAssocID="{687320C7-38A2-4FD5-8998-9738EE0C3843}" presName="composite" presStyleCnt="0"/>
      <dgm:spPr/>
    </dgm:pt>
    <dgm:pt modelId="{EA8BAF17-A798-41EF-A497-F7C0AC2A87E9}" type="pres">
      <dgm:prSet presAssocID="{687320C7-38A2-4FD5-8998-9738EE0C3843}" presName="parentText" presStyleLbl="alignNode1" presStyleIdx="0" presStyleCnt="2">
        <dgm:presLayoutVars>
          <dgm:chMax val="1"/>
          <dgm:bulletEnabled val="1"/>
        </dgm:presLayoutVars>
      </dgm:prSet>
      <dgm:spPr/>
      <dgm:t>
        <a:bodyPr/>
        <a:lstStyle/>
        <a:p>
          <a:endParaRPr lang="en-US"/>
        </a:p>
      </dgm:t>
    </dgm:pt>
    <dgm:pt modelId="{D9A8F5BC-E852-400E-A229-2AB6B89BC2E6}" type="pres">
      <dgm:prSet presAssocID="{687320C7-38A2-4FD5-8998-9738EE0C3843}" presName="descendantText" presStyleLbl="alignAcc1" presStyleIdx="0" presStyleCnt="2">
        <dgm:presLayoutVars>
          <dgm:bulletEnabled val="1"/>
        </dgm:presLayoutVars>
      </dgm:prSet>
      <dgm:spPr/>
      <dgm:t>
        <a:bodyPr/>
        <a:lstStyle/>
        <a:p>
          <a:endParaRPr lang="en-US"/>
        </a:p>
      </dgm:t>
    </dgm:pt>
    <dgm:pt modelId="{20950AAA-6BA0-4CCC-981D-67586F6BD207}" type="pres">
      <dgm:prSet presAssocID="{DF18C69B-88D0-4ECE-A33F-3A1AFBB02931}" presName="sp" presStyleCnt="0"/>
      <dgm:spPr/>
    </dgm:pt>
    <dgm:pt modelId="{5950A9B5-619B-422F-8D8F-C2223481D254}" type="pres">
      <dgm:prSet presAssocID="{F02FD60C-FEEB-4631-BC48-6637113B1C9C}" presName="composite" presStyleCnt="0"/>
      <dgm:spPr/>
    </dgm:pt>
    <dgm:pt modelId="{2700B56F-8C3F-4325-AAF5-7408DA4E9CB5}" type="pres">
      <dgm:prSet presAssocID="{F02FD60C-FEEB-4631-BC48-6637113B1C9C}" presName="parentText" presStyleLbl="alignNode1" presStyleIdx="1" presStyleCnt="2">
        <dgm:presLayoutVars>
          <dgm:chMax val="1"/>
          <dgm:bulletEnabled val="1"/>
        </dgm:presLayoutVars>
      </dgm:prSet>
      <dgm:spPr/>
      <dgm:t>
        <a:bodyPr/>
        <a:lstStyle/>
        <a:p>
          <a:endParaRPr lang="en-US"/>
        </a:p>
      </dgm:t>
    </dgm:pt>
    <dgm:pt modelId="{516C8C68-88FC-47E4-ACF9-71C8E87B23D0}" type="pres">
      <dgm:prSet presAssocID="{F02FD60C-FEEB-4631-BC48-6637113B1C9C}" presName="descendantText" presStyleLbl="alignAcc1" presStyleIdx="1" presStyleCnt="2">
        <dgm:presLayoutVars>
          <dgm:bulletEnabled val="1"/>
        </dgm:presLayoutVars>
      </dgm:prSet>
      <dgm:spPr/>
      <dgm:t>
        <a:bodyPr/>
        <a:lstStyle/>
        <a:p>
          <a:endParaRPr lang="en-US"/>
        </a:p>
      </dgm:t>
    </dgm:pt>
  </dgm:ptLst>
  <dgm:cxnLst>
    <dgm:cxn modelId="{037A2D38-BB06-411D-977F-141AC1A9B53E}" type="presOf" srcId="{A9D84D8E-BE55-4798-9A71-E124C7977C66}" destId="{D9A8F5BC-E852-400E-A229-2AB6B89BC2E6}" srcOrd="0" destOrd="1" presId="urn:microsoft.com/office/officeart/2005/8/layout/chevron2"/>
    <dgm:cxn modelId="{7EFC1AB8-1EFC-44CB-BE27-F85E0F6E3773}" srcId="{115FE373-7C04-4031-A313-59819A27355D}" destId="{F02FD60C-FEEB-4631-BC48-6637113B1C9C}" srcOrd="1" destOrd="0" parTransId="{627C261A-93A5-4E5D-94FA-E86F1C80CB8D}" sibTransId="{BEA4EC2E-DF4A-4DB0-A0E2-B7F5C1832D39}"/>
    <dgm:cxn modelId="{22E60FA0-0385-49D2-9C9D-22867F1C506B}" srcId="{687320C7-38A2-4FD5-8998-9738EE0C3843}" destId="{5ACD1BFC-B3A2-4F86-B89C-5ACCE4EA6AA6}" srcOrd="0" destOrd="0" parTransId="{6E7F669D-170D-4972-83B5-DD4E0BD9E1F6}" sibTransId="{A2BE51BB-50AE-43A5-90C8-4259C782530F}"/>
    <dgm:cxn modelId="{BA6B0886-450C-4DDC-A11B-B17EA2D184BF}" srcId="{F02FD60C-FEEB-4631-BC48-6637113B1C9C}" destId="{A24B56A7-D993-4B57-8A02-415CBABF2EA1}" srcOrd="0" destOrd="0" parTransId="{D4A0DA10-D97E-4C5F-A535-D6CC7DF6EC9D}" sibTransId="{32B5F22D-E960-4D13-85C6-44DF119F9A89}"/>
    <dgm:cxn modelId="{EA41B2AB-E3B1-4B0B-B0A5-0287A67F0F6A}" srcId="{F02FD60C-FEEB-4631-BC48-6637113B1C9C}" destId="{642DD56C-CE41-48E6-B178-67AE2A13338A}" srcOrd="1" destOrd="0" parTransId="{AFC0E169-5027-479B-91EF-627B08B4CD5C}" sibTransId="{AAD216D9-ED93-40D6-A1E2-17C4E9AFE2C1}"/>
    <dgm:cxn modelId="{BE202818-2AEF-4749-820B-60B346F765A7}" type="presOf" srcId="{687320C7-38A2-4FD5-8998-9738EE0C3843}" destId="{EA8BAF17-A798-41EF-A497-F7C0AC2A87E9}" srcOrd="0" destOrd="0" presId="urn:microsoft.com/office/officeart/2005/8/layout/chevron2"/>
    <dgm:cxn modelId="{46A64A41-E87B-4790-9777-161D966E128D}" type="presOf" srcId="{F02FD60C-FEEB-4631-BC48-6637113B1C9C}" destId="{2700B56F-8C3F-4325-AAF5-7408DA4E9CB5}" srcOrd="0" destOrd="0" presId="urn:microsoft.com/office/officeart/2005/8/layout/chevron2"/>
    <dgm:cxn modelId="{51343EF2-796A-48E3-A865-0706DF9BF5DE}" type="presOf" srcId="{115FE373-7C04-4031-A313-59819A27355D}" destId="{5BCA475D-EBCD-4503-B518-84725AC90030}" srcOrd="0" destOrd="0" presId="urn:microsoft.com/office/officeart/2005/8/layout/chevron2"/>
    <dgm:cxn modelId="{4C7CC15C-B00A-4C4E-96B7-F5AE003CCFEF}" srcId="{687320C7-38A2-4FD5-8998-9738EE0C3843}" destId="{A9D84D8E-BE55-4798-9A71-E124C7977C66}" srcOrd="1" destOrd="0" parTransId="{55535D3C-DCE3-42D5-8C5E-A68A9ABEE262}" sibTransId="{3ED8B622-A91C-429F-8735-3B49CD4753C7}"/>
    <dgm:cxn modelId="{7E06D1E4-9039-4C37-B05A-A35A169359F3}" srcId="{115FE373-7C04-4031-A313-59819A27355D}" destId="{687320C7-38A2-4FD5-8998-9738EE0C3843}" srcOrd="0" destOrd="0" parTransId="{0EC9F9F5-E12A-4DF3-B23A-0DAB88E682D7}" sibTransId="{DF18C69B-88D0-4ECE-A33F-3A1AFBB02931}"/>
    <dgm:cxn modelId="{CC295375-5FDF-40C6-BB69-52D19E322673}" type="presOf" srcId="{642DD56C-CE41-48E6-B178-67AE2A13338A}" destId="{516C8C68-88FC-47E4-ACF9-71C8E87B23D0}" srcOrd="0" destOrd="1" presId="urn:microsoft.com/office/officeart/2005/8/layout/chevron2"/>
    <dgm:cxn modelId="{D3397EEF-7E9B-44B8-8955-78C72AB3CCA8}" type="presOf" srcId="{A24B56A7-D993-4B57-8A02-415CBABF2EA1}" destId="{516C8C68-88FC-47E4-ACF9-71C8E87B23D0}" srcOrd="0" destOrd="0" presId="urn:microsoft.com/office/officeart/2005/8/layout/chevron2"/>
    <dgm:cxn modelId="{D2009BDD-AFCA-4268-BDED-D6362FC7D0D3}" type="presOf" srcId="{5ACD1BFC-B3A2-4F86-B89C-5ACCE4EA6AA6}" destId="{D9A8F5BC-E852-400E-A229-2AB6B89BC2E6}" srcOrd="0" destOrd="0" presId="urn:microsoft.com/office/officeart/2005/8/layout/chevron2"/>
    <dgm:cxn modelId="{A9599FB5-1806-4825-86E8-E32CFE9E419B}" type="presParOf" srcId="{5BCA475D-EBCD-4503-B518-84725AC90030}" destId="{EE0017B1-8741-4489-BA9F-FD47C89EC009}" srcOrd="0" destOrd="0" presId="urn:microsoft.com/office/officeart/2005/8/layout/chevron2"/>
    <dgm:cxn modelId="{7FFA1DE9-B30A-46FD-B904-50E917FC4E79}" type="presParOf" srcId="{EE0017B1-8741-4489-BA9F-FD47C89EC009}" destId="{EA8BAF17-A798-41EF-A497-F7C0AC2A87E9}" srcOrd="0" destOrd="0" presId="urn:microsoft.com/office/officeart/2005/8/layout/chevron2"/>
    <dgm:cxn modelId="{2B21D07C-76D8-4E8A-8E22-11833F97532C}" type="presParOf" srcId="{EE0017B1-8741-4489-BA9F-FD47C89EC009}" destId="{D9A8F5BC-E852-400E-A229-2AB6B89BC2E6}" srcOrd="1" destOrd="0" presId="urn:microsoft.com/office/officeart/2005/8/layout/chevron2"/>
    <dgm:cxn modelId="{0883870B-95D3-4003-848D-5AB84048A90F}" type="presParOf" srcId="{5BCA475D-EBCD-4503-B518-84725AC90030}" destId="{20950AAA-6BA0-4CCC-981D-67586F6BD207}" srcOrd="1" destOrd="0" presId="urn:microsoft.com/office/officeart/2005/8/layout/chevron2"/>
    <dgm:cxn modelId="{F9B63611-1042-46C8-8472-0216E7858206}" type="presParOf" srcId="{5BCA475D-EBCD-4503-B518-84725AC90030}" destId="{5950A9B5-619B-422F-8D8F-C2223481D254}" srcOrd="2" destOrd="0" presId="urn:microsoft.com/office/officeart/2005/8/layout/chevron2"/>
    <dgm:cxn modelId="{6FA3B07F-2B6E-4F42-AAFC-B88226136B43}" type="presParOf" srcId="{5950A9B5-619B-422F-8D8F-C2223481D254}" destId="{2700B56F-8C3F-4325-AAF5-7408DA4E9CB5}" srcOrd="0" destOrd="0" presId="urn:microsoft.com/office/officeart/2005/8/layout/chevron2"/>
    <dgm:cxn modelId="{989F742D-556C-4C9D-98D8-42A3BF670241}" type="presParOf" srcId="{5950A9B5-619B-422F-8D8F-C2223481D254}" destId="{516C8C68-88FC-47E4-ACF9-71C8E87B23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BAF17-A798-41EF-A497-F7C0AC2A87E9}">
      <dsp:nvSpPr>
        <dsp:cNvPr id="0" name=""/>
        <dsp:cNvSpPr/>
      </dsp:nvSpPr>
      <dsp:spPr>
        <a:xfrm rot="5400000">
          <a:off x="-447380" y="448987"/>
          <a:ext cx="2982535" cy="2087774"/>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Committee</a:t>
          </a:r>
        </a:p>
      </dsp:txBody>
      <dsp:txXfrm rot="-5400000">
        <a:off x="1" y="1045493"/>
        <a:ext cx="2087774" cy="894761"/>
      </dsp:txXfrm>
    </dsp:sp>
    <dsp:sp modelId="{D9A8F5BC-E852-400E-A229-2AB6B89BC2E6}">
      <dsp:nvSpPr>
        <dsp:cNvPr id="0" name=""/>
        <dsp:cNvSpPr/>
      </dsp:nvSpPr>
      <dsp:spPr>
        <a:xfrm rot="5400000">
          <a:off x="3218163" y="-1128781"/>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t>Develops Watershed Plan</a:t>
          </a:r>
          <a:endParaRPr lang="en-US" sz="3800" kern="1200" dirty="0"/>
        </a:p>
        <a:p>
          <a:pPr marL="285750" lvl="1" indent="-285750" algn="l" defTabSz="1689100">
            <a:lnSpc>
              <a:spcPct val="90000"/>
            </a:lnSpc>
            <a:spcBef>
              <a:spcPct val="0"/>
            </a:spcBef>
            <a:spcAft>
              <a:spcPct val="15000"/>
            </a:spcAft>
            <a:buChar char="••"/>
          </a:pPr>
          <a:r>
            <a:rPr lang="en-US" sz="3800" kern="1200" dirty="0"/>
            <a:t>Approves Plan</a:t>
          </a:r>
        </a:p>
      </dsp:txBody>
      <dsp:txXfrm rot="-5400000">
        <a:off x="2087775" y="96244"/>
        <a:ext cx="4104788" cy="1749373"/>
      </dsp:txXfrm>
    </dsp:sp>
    <dsp:sp modelId="{2700B56F-8C3F-4325-AAF5-7408DA4E9CB5}">
      <dsp:nvSpPr>
        <dsp:cNvPr id="0" name=""/>
        <dsp:cNvSpPr/>
      </dsp:nvSpPr>
      <dsp:spPr>
        <a:xfrm rot="5400000">
          <a:off x="-447380" y="3150604"/>
          <a:ext cx="2982535" cy="2087774"/>
        </a:xfrm>
        <a:prstGeom prst="chevron">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Ecology</a:t>
          </a:r>
        </a:p>
      </dsp:txBody>
      <dsp:txXfrm rot="-5400000">
        <a:off x="1" y="3747110"/>
        <a:ext cx="2087774" cy="894761"/>
      </dsp:txXfrm>
    </dsp:sp>
    <dsp:sp modelId="{516C8C68-88FC-47E4-ACF9-71C8E87B23D0}">
      <dsp:nvSpPr>
        <dsp:cNvPr id="0" name=""/>
        <dsp:cNvSpPr/>
      </dsp:nvSpPr>
      <dsp:spPr>
        <a:xfrm rot="5400000">
          <a:off x="3218163" y="1572835"/>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a:t>Determines NEB</a:t>
          </a:r>
        </a:p>
        <a:p>
          <a:pPr marL="285750" lvl="1" indent="-285750" algn="l" defTabSz="1689100">
            <a:lnSpc>
              <a:spcPct val="90000"/>
            </a:lnSpc>
            <a:spcBef>
              <a:spcPct val="0"/>
            </a:spcBef>
            <a:spcAft>
              <a:spcPct val="15000"/>
            </a:spcAft>
            <a:buChar char="••"/>
          </a:pPr>
          <a:r>
            <a:rPr lang="en-US" sz="3800" kern="1200" dirty="0"/>
            <a:t>Adopts Plan</a:t>
          </a:r>
        </a:p>
      </dsp:txBody>
      <dsp:txXfrm rot="-5400000">
        <a:off x="2087775" y="2797861"/>
        <a:ext cx="4104788" cy="17493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2/3/2021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2021/2/3</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6535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1509">
              <a:lnSpc>
                <a:spcPct val="100000"/>
              </a:lnSpc>
              <a:spcBef>
                <a:spcPts val="0"/>
              </a:spcBef>
              <a:defRPr/>
            </a:pPr>
            <a:r>
              <a:rPr kumimoji="1" lang="en-US" sz="1100" dirty="0" smtClean="0">
                <a:latin typeface="Arial" panose="020B0604020202020204" pitchFamily="34" charset="0"/>
                <a:cs typeface="Arial" panose="020B0604020202020204" pitchFamily="34" charset="0"/>
              </a:rPr>
              <a:t>These</a:t>
            </a:r>
            <a:r>
              <a:rPr kumimoji="1" lang="en-US" sz="1100" baseline="0" dirty="0" smtClean="0">
                <a:latin typeface="Arial" panose="020B0604020202020204" pitchFamily="34" charset="0"/>
                <a:cs typeface="Arial" panose="020B0604020202020204" pitchFamily="34" charset="0"/>
              </a:rPr>
              <a:t> are the watersheds that are developing Watershed Restoration and Enhancement Plans chaired by Ecology.</a:t>
            </a:r>
          </a:p>
          <a:p>
            <a:pPr defTabSz="1371509">
              <a:lnSpc>
                <a:spcPct val="100000"/>
              </a:lnSpc>
              <a:spcBef>
                <a:spcPts val="0"/>
              </a:spcBef>
              <a:defRPr/>
            </a:pPr>
            <a:endParaRPr kumimoji="1" lang="en-US" sz="1100" baseline="0" dirty="0" smtClean="0">
              <a:latin typeface="Arial" panose="020B0604020202020204" pitchFamily="34" charset="0"/>
              <a:cs typeface="Arial" panose="020B0604020202020204" pitchFamily="34" charset="0"/>
            </a:endParaRPr>
          </a:p>
          <a:p>
            <a:pPr defTabSz="1371509">
              <a:lnSpc>
                <a:spcPct val="100000"/>
              </a:lnSpc>
              <a:spcBef>
                <a:spcPts val="0"/>
              </a:spcBef>
              <a:defRPr/>
            </a:pPr>
            <a:r>
              <a:rPr kumimoji="1" lang="en-US" sz="1100" baseline="0" dirty="0" smtClean="0">
                <a:latin typeface="Arial" panose="020B0604020202020204" pitchFamily="34" charset="0"/>
                <a:cs typeface="Arial" panose="020B0604020202020204" pitchFamily="34" charset="0"/>
              </a:rPr>
              <a:t>[</a:t>
            </a:r>
            <a:r>
              <a:rPr kumimoji="1" lang="en-US" sz="1100" i="1" baseline="0" dirty="0" smtClean="0">
                <a:latin typeface="Arial" panose="020B0604020202020204" pitchFamily="34" charset="0"/>
                <a:cs typeface="Arial" panose="020B0604020202020204" pitchFamily="34" charset="0"/>
              </a:rPr>
              <a:t>Direct to “brochures” if questions about how these WRIAs were selected. Relates to whether instream flow rules addressed PE wells</a:t>
            </a:r>
            <a:r>
              <a:rPr kumimoji="1" lang="en-US" sz="1100" baseline="0" dirty="0" smtClean="0">
                <a:latin typeface="Arial" panose="020B0604020202020204" pitchFamily="34" charset="0"/>
                <a:cs typeface="Arial" panose="020B0604020202020204" pitchFamily="34" charset="0"/>
              </a:rPr>
              <a:t>.]</a:t>
            </a:r>
          </a:p>
          <a:p>
            <a:pPr lvl="0"/>
            <a:r>
              <a:rPr kumimoji="1" lang="en-US" sz="1800" i="1" kern="1200" dirty="0" smtClean="0">
                <a:solidFill>
                  <a:schemeClr val="tx1"/>
                </a:solidFill>
                <a:effectLst/>
                <a:latin typeface="+mn-lt"/>
                <a:ea typeface="+mn-ea"/>
                <a:cs typeface="+mn-cs"/>
              </a:rPr>
              <a:t>WRIA 14 Committee brochure</a:t>
            </a:r>
          </a:p>
          <a:p>
            <a:pPr lvl="0"/>
            <a:r>
              <a:rPr kumimoji="1" lang="en-US" sz="1800" i="1" kern="1200" dirty="0" smtClean="0">
                <a:solidFill>
                  <a:schemeClr val="tx1"/>
                </a:solidFill>
                <a:effectLst/>
                <a:latin typeface="+mn-lt"/>
                <a:ea typeface="+mn-ea"/>
                <a:cs typeface="+mn-cs"/>
              </a:rPr>
              <a:t>https://fortress.wa.gov/ecy/publications/SummaryPages/2011074.html </a:t>
            </a:r>
          </a:p>
          <a:p>
            <a:pPr defTabSz="1371509">
              <a:lnSpc>
                <a:spcPct val="100000"/>
              </a:lnSpc>
              <a:spcBef>
                <a:spcPts val="0"/>
              </a:spcBef>
              <a:defRPr/>
            </a:pPr>
            <a:endParaRPr kumimoji="1"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271240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100" dirty="0" smtClean="0">
                <a:latin typeface="Arial" panose="020B0604020202020204" pitchFamily="34" charset="0"/>
                <a:cs typeface="Arial" panose="020B0604020202020204" pitchFamily="34" charset="0"/>
              </a:rPr>
              <a:t>The</a:t>
            </a:r>
            <a:r>
              <a:rPr lang="en-US" sz="1100" baseline="0" dirty="0" smtClean="0">
                <a:latin typeface="Arial" panose="020B0604020202020204" pitchFamily="34" charset="0"/>
                <a:cs typeface="Arial" panose="020B0604020202020204" pitchFamily="34" charset="0"/>
              </a:rPr>
              <a:t> major steps to complete the plan include:</a:t>
            </a:r>
          </a:p>
          <a:p>
            <a:pPr marL="0" lvl="0" indent="0">
              <a:buNone/>
            </a:pPr>
            <a:r>
              <a:rPr lang="en-US" sz="1100" dirty="0" smtClean="0">
                <a:latin typeface="Arial" panose="020B0604020202020204" pitchFamily="34" charset="0"/>
                <a:cs typeface="Arial" panose="020B0604020202020204" pitchFamily="34" charset="0"/>
              </a:rPr>
              <a:t>1. Estimate the consumptive water use of</a:t>
            </a:r>
            <a:r>
              <a:rPr lang="en-US" sz="1100" baseline="0" dirty="0" smtClean="0">
                <a:latin typeface="Arial" panose="020B0604020202020204" pitchFamily="34" charset="0"/>
                <a:cs typeface="Arial" panose="020B0604020202020204" pitchFamily="34" charset="0"/>
              </a:rPr>
              <a:t> new domestic permit-exempt wells through 2038;</a:t>
            </a:r>
            <a:endParaRPr lang="en-US" sz="1100" dirty="0" smtClean="0">
              <a:latin typeface="Arial" panose="020B0604020202020204" pitchFamily="34" charset="0"/>
              <a:cs typeface="Arial" panose="020B0604020202020204" pitchFamily="34" charset="0"/>
            </a:endParaRPr>
          </a:p>
          <a:p>
            <a:pPr marL="0" lvl="0" indent="0">
              <a:buNone/>
            </a:pPr>
            <a:r>
              <a:rPr lang="en-US" sz="1100" dirty="0" smtClean="0">
                <a:latin typeface="Arial" panose="020B0604020202020204" pitchFamily="34" charset="0"/>
                <a:cs typeface="Arial" panose="020B0604020202020204" pitchFamily="34" charset="0"/>
              </a:rPr>
              <a:t>2. Identify projects to offset consumptive use – we must identify projects that provide “water for water” offsets within the WRIA.</a:t>
            </a:r>
            <a:r>
              <a:rPr lang="en-US" sz="1100" baseline="0" dirty="0" smtClean="0">
                <a:latin typeface="Arial" panose="020B0604020202020204" pitchFamily="34" charset="0"/>
                <a:cs typeface="Arial" panose="020B0604020202020204" pitchFamily="34" charset="0"/>
              </a:rPr>
              <a:t> Projects are not required to provide water offset in the same place or at the same time as well impacts. However, projects that offset water during the same time and in the same areas where wells are expected are a higher priority. The plan also includes projects that enhance habitat for fish.</a:t>
            </a:r>
          </a:p>
          <a:p>
            <a:pPr marL="0" lvl="0" indent="0">
              <a:buNone/>
            </a:pPr>
            <a:r>
              <a:rPr lang="en-US" sz="1100" dirty="0" smtClean="0">
                <a:latin typeface="Arial" panose="020B0604020202020204" pitchFamily="34" charset="0"/>
                <a:cs typeface="Arial" panose="020B0604020202020204" pitchFamily="34" charset="0"/>
              </a:rPr>
              <a:t>3. Ecology is then required</a:t>
            </a:r>
            <a:r>
              <a:rPr lang="en-US" sz="1100" baseline="0" dirty="0" smtClean="0">
                <a:latin typeface="Arial" panose="020B0604020202020204" pitchFamily="34" charset="0"/>
                <a:cs typeface="Arial" panose="020B0604020202020204" pitchFamily="34" charset="0"/>
              </a:rPr>
              <a:t> to evaluate the plan to make a determination of whether it achieves a net ecological benefit.</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1376422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39004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dirty="0" smtClean="0">
                <a:latin typeface="Arial" panose="020B0604020202020204" pitchFamily="34" charset="0"/>
                <a:cs typeface="Arial" panose="020B0604020202020204" pitchFamily="34" charset="0"/>
              </a:rPr>
              <a:t>Ecology released Final NEB</a:t>
            </a:r>
            <a:r>
              <a:rPr lang="en-US" altLang="ja-JP" sz="1100" baseline="0" dirty="0" smtClean="0">
                <a:latin typeface="Arial" panose="020B0604020202020204" pitchFamily="34" charset="0"/>
                <a:cs typeface="Arial" panose="020B0604020202020204" pitchFamily="34" charset="0"/>
              </a:rPr>
              <a:t> Guidance in July 2019 to support committees in their planning process.</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dirty="0" smtClean="0">
                <a:latin typeface="Arial" panose="020B0604020202020204" pitchFamily="34" charset="0"/>
                <a:cs typeface="Arial" panose="020B0604020202020204" pitchFamily="34" charset="0"/>
              </a:rPr>
              <a:t>NEB</a:t>
            </a:r>
            <a:r>
              <a:rPr lang="en-US" altLang="ja-JP" sz="1100" baseline="0" dirty="0" smtClean="0">
                <a:latin typeface="Arial" panose="020B0604020202020204" pitchFamily="34" charset="0"/>
                <a:cs typeface="Arial" panose="020B0604020202020204" pitchFamily="34" charset="0"/>
              </a:rPr>
              <a:t> is t</a:t>
            </a:r>
            <a:r>
              <a:rPr lang="en-US" altLang="ja-JP" sz="1100" dirty="0" smtClean="0">
                <a:latin typeface="Arial" panose="020B0604020202020204" pitchFamily="34" charset="0"/>
                <a:cs typeface="Arial" panose="020B0604020202020204" pitchFamily="34" charset="0"/>
              </a:rPr>
              <a:t>he outcome that is anticipated to occur through implementation of projects in a plan to yield offsets that exceed impacts within the planning horizon and WRIA boundary.</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[Prompt for speaker to make comments: Please reflect</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on the committee’s work regarding NEB (based on your view)</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For example:</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a:t>
            </a:r>
          </a:p>
          <a:p>
            <a:pPr marL="971504" marR="0" lvl="1"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Through the committee discussions, meetings,</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and plan writing, it is our opinion that</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this plan meets NEB.</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The committee estimated a consumptive use of </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965 </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acre-feet per year, </a:t>
            </a:r>
            <a:r>
              <a:rPr kumimoji="1" lang="en-US" sz="1100" b="1" i="1" kern="1200" baseline="0" dirty="0" smtClean="0">
                <a:solidFill>
                  <a:schemeClr val="tx1"/>
                </a:solidFill>
                <a:effectLst/>
                <a:latin typeface="Arial" panose="020B0604020202020204" pitchFamily="34" charset="0"/>
                <a:ea typeface="+mn-ea"/>
                <a:cs typeface="Arial" panose="020B0604020202020204" pitchFamily="34" charset="0"/>
              </a:rPr>
              <a:t>and identified projects that provide a potential offset of </a:t>
            </a:r>
            <a:r>
              <a:rPr kumimoji="1" lang="en-US" sz="1100" b="1" i="1" kern="1200" baseline="0" dirty="0" smtClean="0">
                <a:solidFill>
                  <a:srgbClr val="FF0000"/>
                </a:solidFill>
                <a:effectLst/>
                <a:latin typeface="Arial" panose="020B0604020202020204" pitchFamily="34" charset="0"/>
                <a:ea typeface="+mn-ea"/>
                <a:cs typeface="Arial" panose="020B0604020202020204" pitchFamily="34" charset="0"/>
              </a:rPr>
              <a:t>XX</a:t>
            </a:r>
            <a:r>
              <a:rPr kumimoji="1" lang="en-US" sz="1100" b="1" i="1" kern="1200" baseline="0" dirty="0" smtClean="0">
                <a:solidFill>
                  <a:schemeClr val="tx1"/>
                </a:solidFill>
                <a:effectLst/>
                <a:latin typeface="Arial" panose="020B0604020202020204" pitchFamily="34" charset="0"/>
                <a:ea typeface="+mn-ea"/>
                <a:cs typeface="Arial" panose="020B0604020202020204" pitchFamily="34" charset="0"/>
              </a:rPr>
              <a:t> acre-feet</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The plan includes additional projects that that provide habitat benefits to the WRIA. Through the combination of water offset and habitat projects, we anticipate that the plan achieves a net ecological benefit. </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endParaRPr kumimoji="1" lang="en-US" sz="1100" u="sng"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3099404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807076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3734843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3185671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100" kern="1200" dirty="0" smtClean="0">
                <a:solidFill>
                  <a:schemeClr val="tx1"/>
                </a:solidFill>
                <a:effectLst/>
                <a:latin typeface="Arial" panose="020B0604020202020204" pitchFamily="34" charset="0"/>
                <a:ea typeface="+mn-ea"/>
                <a:cs typeface="Arial" panose="020B0604020202020204" pitchFamily="34" charset="0"/>
              </a:rPr>
              <a:t>Subbasin delineation was helpful in describing the location and timing of projected new consumptive water use, the location and timing of impacts to instream resources, and the necessary scope, scale, and anticipated benefits of projects. In some instances, subbasins may not correspond with hydrologic or geologic basin delineations (e.g. watershed divides)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169193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2935971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This Committee developed a method that they agreed was appropriate to project the number of new PE wells over the planning horizon in the WRIA, in order to estimate new consumptive water use. This method, referred to as the PE well projection method, is based on recommendations from Appendix A of Ecology’s Final NEB Guidance (Ecology 2019).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[add any</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specific talking points relevant to the method to project wells that is relevant to the audience, along with other important details]</a:t>
            </a: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19</a:t>
            </a:fld>
            <a:endParaRPr kumimoji="1" lang="ja-JP" altLang="en-US"/>
          </a:p>
        </p:txBody>
      </p:sp>
    </p:spTree>
    <p:extLst>
      <p:ext uri="{BB962C8B-B14F-4D97-AF65-F5344CB8AC3E}">
        <p14:creationId xmlns:p14="http://schemas.microsoft.com/office/powerpoint/2010/main" val="3467371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Summary Slide 1. It</a:t>
            </a:r>
            <a:r>
              <a:rPr lang="en-US" baseline="0" dirty="0" smtClean="0"/>
              <a:t> can be used, along with the next slide, as very high level overviews of the law and plan components. </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2244189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3900140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21</a:t>
            </a:fld>
            <a:endParaRPr kumimoji="1" lang="ja-JP" altLang="en-US"/>
          </a:p>
        </p:txBody>
      </p:sp>
    </p:spTree>
    <p:extLst>
      <p:ext uri="{BB962C8B-B14F-4D97-AF65-F5344CB8AC3E}">
        <p14:creationId xmlns:p14="http://schemas.microsoft.com/office/powerpoint/2010/main" val="3835249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Consumptive Use Estimates Technical Memorandum provides a more detailed description of the analysis and alternative scenarios considered (Appendix)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[add any</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specific talking points relevant to the method to estimate CU that is relevant to the audience, along with other important details]</a:t>
            </a: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22</a:t>
            </a:fld>
            <a:endParaRPr kumimoji="1" lang="ja-JP" altLang="en-US"/>
          </a:p>
        </p:txBody>
      </p:sp>
    </p:spTree>
    <p:extLst>
      <p:ext uri="{BB962C8B-B14F-4D97-AF65-F5344CB8AC3E}">
        <p14:creationId xmlns:p14="http://schemas.microsoft.com/office/powerpoint/2010/main" val="527368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23</a:t>
            </a:fld>
            <a:endParaRPr kumimoji="1" lang="ja-JP" altLang="en-US"/>
          </a:p>
        </p:txBody>
      </p:sp>
    </p:spTree>
    <p:extLst>
      <p:ext uri="{BB962C8B-B14F-4D97-AF65-F5344CB8AC3E}">
        <p14:creationId xmlns:p14="http://schemas.microsoft.com/office/powerpoint/2010/main" val="3631824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24</a:t>
            </a:fld>
            <a:endParaRPr kumimoji="1" lang="ja-JP" altLang="en-US"/>
          </a:p>
        </p:txBody>
      </p:sp>
    </p:spTree>
    <p:extLst>
      <p:ext uri="{BB962C8B-B14F-4D97-AF65-F5344CB8AC3E}">
        <p14:creationId xmlns:p14="http://schemas.microsoft.com/office/powerpoint/2010/main" val="628899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The committee</a:t>
            </a:r>
            <a:r>
              <a:rPr lang="en-US" sz="1100" baseline="0" dirty="0" smtClean="0">
                <a:latin typeface="Arial" panose="020B0604020202020204" pitchFamily="34" charset="0"/>
                <a:cs typeface="Arial" panose="020B0604020202020204" pitchFamily="34" charset="0"/>
              </a:rPr>
              <a:t> is finalizing project selection, developing project descriptions and evaluations, and writing an adaptive management component for the watershed plan. </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25</a:t>
            </a:fld>
            <a:endParaRPr kumimoji="1" lang="ja-JP" altLang="en-US"/>
          </a:p>
        </p:txBody>
      </p:sp>
    </p:spTree>
    <p:extLst>
      <p:ext uri="{BB962C8B-B14F-4D97-AF65-F5344CB8AC3E}">
        <p14:creationId xmlns:p14="http://schemas.microsoft.com/office/powerpoint/2010/main" val="2260638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26</a:t>
            </a:fld>
            <a:endParaRPr kumimoji="1" lang="ja-JP" altLang="en-US"/>
          </a:p>
        </p:txBody>
      </p:sp>
    </p:spTree>
    <p:extLst>
      <p:ext uri="{BB962C8B-B14F-4D97-AF65-F5344CB8AC3E}">
        <p14:creationId xmlns:p14="http://schemas.microsoft.com/office/powerpoint/2010/main" val="3382852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371509" rtl="0" eaLnBrk="1" fontAlgn="auto" latinLnBrk="0" hangingPunct="1">
              <a:lnSpc>
                <a:spcPct val="100000"/>
              </a:lnSpc>
              <a:spcBef>
                <a:spcPts val="0"/>
              </a:spcBef>
              <a:spcAft>
                <a:spcPts val="600"/>
              </a:spcAft>
              <a:buClrTx/>
              <a:buSzTx/>
              <a:buFont typeface="Symbol" panose="05050102010706020507" pitchFamily="18" charset="2"/>
              <a:buChar char=""/>
              <a:tabLst/>
              <a:defRPr/>
            </a:pPr>
            <a:r>
              <a:rPr lang="en-US" sz="1800" i="1" baseline="0" dirty="0" smtClean="0">
                <a:latin typeface="Arial" panose="020B0604020202020204" pitchFamily="34" charset="0"/>
                <a:cs typeface="Arial" panose="020B0604020202020204" pitchFamily="34" charset="0"/>
              </a:rPr>
              <a:t>[Included caveat language – presenter should use this slide and speak to it as appropriate for the audience. This slide can also be moved before the recommendations slide]</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31</a:t>
            </a:fld>
            <a:endParaRPr kumimoji="1" lang="ja-JP" altLang="en-US"/>
          </a:p>
        </p:txBody>
      </p:sp>
    </p:spTree>
    <p:extLst>
      <p:ext uri="{BB962C8B-B14F-4D97-AF65-F5344CB8AC3E}">
        <p14:creationId xmlns:p14="http://schemas.microsoft.com/office/powerpoint/2010/main" val="879917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371509" rtl="0" eaLnBrk="1" fontAlgn="auto" latinLnBrk="0" hangingPunct="1">
              <a:lnSpc>
                <a:spcPct val="100000"/>
              </a:lnSpc>
              <a:spcBef>
                <a:spcPts val="0"/>
              </a:spcBef>
              <a:spcAft>
                <a:spcPts val="600"/>
              </a:spcAft>
              <a:buClrTx/>
              <a:buSzTx/>
              <a:buFont typeface="Symbol" panose="05050102010706020507" pitchFamily="18" charset="2"/>
              <a:buChar char=""/>
              <a:tabLst/>
              <a:defRPr/>
            </a:pPr>
            <a:endParaRPr lang="en-US" sz="1800" i="1"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32</a:t>
            </a:fld>
            <a:endParaRPr kumimoji="1" lang="ja-JP" altLang="en-US"/>
          </a:p>
        </p:txBody>
      </p:sp>
    </p:spTree>
    <p:extLst>
      <p:ext uri="{BB962C8B-B14F-4D97-AF65-F5344CB8AC3E}">
        <p14:creationId xmlns:p14="http://schemas.microsoft.com/office/powerpoint/2010/main" val="215061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33</a:t>
            </a:fld>
            <a:endParaRPr kumimoji="1" lang="ja-JP" altLang="en-US"/>
          </a:p>
        </p:txBody>
      </p:sp>
    </p:spTree>
    <p:extLst>
      <p:ext uri="{BB962C8B-B14F-4D97-AF65-F5344CB8AC3E}">
        <p14:creationId xmlns:p14="http://schemas.microsoft.com/office/powerpoint/2010/main" val="3599037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Summary Slide 2. This slide provides an overview of the planning requirements per the law (RCW 90.94). Ecology provided additional guidance and a policy interpretive statement to provide more direction</a:t>
            </a:r>
            <a:r>
              <a:rPr lang="en-US" sz="1100" baseline="0" dirty="0" smtClean="0">
                <a:latin typeface="Arial" panose="020B0604020202020204" pitchFamily="34" charset="0"/>
                <a:cs typeface="Arial" panose="020B0604020202020204" pitchFamily="34" charset="0"/>
              </a:rPr>
              <a:t> to the committees.</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WRIA – Watershed</a:t>
            </a:r>
            <a:r>
              <a:rPr lang="en-US" sz="1100" baseline="0" dirty="0" smtClean="0">
                <a:latin typeface="Arial" panose="020B0604020202020204" pitchFamily="34" charset="0"/>
                <a:cs typeface="Arial" panose="020B0604020202020204" pitchFamily="34" charset="0"/>
              </a:rPr>
              <a:t> Resources Inventory Area</a:t>
            </a:r>
          </a:p>
          <a:p>
            <a:r>
              <a:rPr lang="en-US" sz="1100" baseline="0" dirty="0" smtClean="0">
                <a:latin typeface="Arial" panose="020B0604020202020204" pitchFamily="34" charset="0"/>
                <a:cs typeface="Arial" panose="020B0604020202020204" pitchFamily="34" charset="0"/>
              </a:rPr>
              <a:t>New permit-exempt wells focus on new wells for domestic use</a:t>
            </a:r>
          </a:p>
          <a:p>
            <a:r>
              <a:rPr lang="en-US" sz="1100" baseline="0" dirty="0" smtClean="0">
                <a:latin typeface="Arial" panose="020B0604020202020204" pitchFamily="34" charset="0"/>
                <a:cs typeface="Arial" panose="020B0604020202020204" pitchFamily="34" charset="0"/>
              </a:rPr>
              <a:t>Consumptive use: </a:t>
            </a:r>
            <a:r>
              <a:rPr lang="en-US" sz="1100" dirty="0" smtClean="0">
                <a:latin typeface="Arial" panose="020B0604020202020204" pitchFamily="34" charset="0"/>
                <a:cs typeface="Arial" panose="020B0604020202020204" pitchFamily="34" charset="0"/>
              </a:rPr>
              <a:t>For the purposes described here, consumptive water use is considered water that is evaporated, transpired, consumed by humans, or otherwise removed from an immediate water environment due to the use of new permit-exempt domestic wells.</a:t>
            </a:r>
            <a:endParaRPr lang="en-US" sz="1100" baseline="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Net Ecological Benefit (NEB): The outcome that is anticipated to occur through implementation of projects and actions in a plan </a:t>
            </a:r>
            <a:r>
              <a:rPr lang="en-US" sz="1100" b="1" dirty="0" smtClean="0">
                <a:latin typeface="Arial" panose="020B0604020202020204" pitchFamily="34" charset="0"/>
                <a:cs typeface="Arial" panose="020B0604020202020204" pitchFamily="34" charset="0"/>
              </a:rPr>
              <a:t>to yield offsets that exceed impacts </a:t>
            </a:r>
            <a:r>
              <a:rPr lang="en-US" sz="1100" dirty="0" smtClean="0">
                <a:latin typeface="Arial" panose="020B0604020202020204" pitchFamily="34" charset="0"/>
                <a:cs typeface="Arial" panose="020B0604020202020204" pitchFamily="34" charset="0"/>
              </a:rPr>
              <a:t>within: a) the planning horizon; and, b) the relevant WRIA boundary.  </a:t>
            </a:r>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3336987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34</a:t>
            </a:fld>
            <a:endParaRPr kumimoji="1" lang="ja-JP" altLang="en-US"/>
          </a:p>
        </p:txBody>
      </p:sp>
    </p:spTree>
    <p:extLst>
      <p:ext uri="{BB962C8B-B14F-4D97-AF65-F5344CB8AC3E}">
        <p14:creationId xmlns:p14="http://schemas.microsoft.com/office/powerpoint/2010/main" val="3778269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35</a:t>
            </a:fld>
            <a:endParaRPr kumimoji="1" lang="ja-JP" altLang="en-US"/>
          </a:p>
        </p:txBody>
      </p:sp>
    </p:spTree>
    <p:extLst>
      <p:ext uri="{BB962C8B-B14F-4D97-AF65-F5344CB8AC3E}">
        <p14:creationId xmlns:p14="http://schemas.microsoft.com/office/powerpoint/2010/main" val="2216455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36</a:t>
            </a:fld>
            <a:endParaRPr kumimoji="1" lang="ja-JP" altLang="en-US"/>
          </a:p>
        </p:txBody>
      </p:sp>
    </p:spTree>
    <p:extLst>
      <p:ext uri="{BB962C8B-B14F-4D97-AF65-F5344CB8AC3E}">
        <p14:creationId xmlns:p14="http://schemas.microsoft.com/office/powerpoint/2010/main" val="1876094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37</a:t>
            </a:fld>
            <a:endParaRPr kumimoji="1" lang="ja-JP" altLang="en-US"/>
          </a:p>
        </p:txBody>
      </p:sp>
    </p:spTree>
    <p:extLst>
      <p:ext uri="{BB962C8B-B14F-4D97-AF65-F5344CB8AC3E}">
        <p14:creationId xmlns:p14="http://schemas.microsoft.com/office/powerpoint/2010/main" val="2093340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800" kern="1200" dirty="0" smtClean="0">
                <a:solidFill>
                  <a:schemeClr val="tx1"/>
                </a:solidFill>
                <a:effectLst/>
                <a:latin typeface="+mn-lt"/>
                <a:ea typeface="+mn-ea"/>
                <a:cs typeface="+mn-cs"/>
              </a:rPr>
              <a:t>RCW 90.94.030 adds to the management regime for new homes using domestic permit-exempt well withdrawals in this WRIA and elsewhere. For example, local  governments must, among other responsibilities relating to new permit-exempt domestic wells, collect a $500 fee for each building permit and record withdrawal restrictions on the title of the affected properties. Additionally, this law restricts new permit-exempt domestic withdrawals in this WRIA to a maximum annual average of up to 950 gallons per days per connection, subject to the five thousand gallons per day and ½-acre outdoor irrigation of non-commercial lawn/garden limits established in RCW 90.44.050. Ecology has published its interpretation and implementation of RCW 19.27.097 and RCW 90.94 in Water Resources POL 2094.</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38</a:t>
            </a:fld>
            <a:endParaRPr kumimoji="1" lang="ja-JP" altLang="en-US"/>
          </a:p>
        </p:txBody>
      </p:sp>
    </p:spTree>
    <p:extLst>
      <p:ext uri="{BB962C8B-B14F-4D97-AF65-F5344CB8AC3E}">
        <p14:creationId xmlns:p14="http://schemas.microsoft.com/office/powerpoint/2010/main" val="1611935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After conducting a thorough scientific literature review, Ecology has determined that NEB is not a technical term that has been defined in the natural sciences. Instead, it is a creation of the Washington State Legislature. Therefore, Ecology has prepared this guidance for interpretation and application of this term. This guidance provides supplemental information, beyond that provided expressly in the law, for those groups engaged in the watershed planning work required by RCW 90.94.020 and RCW 90.94.030. </a:t>
            </a:r>
            <a:endParaRPr kumimoji="1"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39</a:t>
            </a:fld>
            <a:endParaRPr kumimoji="1" lang="ja-JP" altLang="en-US"/>
          </a:p>
        </p:txBody>
      </p:sp>
    </p:spTree>
    <p:extLst>
      <p:ext uri="{BB962C8B-B14F-4D97-AF65-F5344CB8AC3E}">
        <p14:creationId xmlns:p14="http://schemas.microsoft.com/office/powerpoint/2010/main" val="1487183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800" b="1" u="sng" kern="1200" dirty="0" smtClean="0">
                <a:solidFill>
                  <a:schemeClr val="tx1"/>
                </a:solidFill>
                <a:effectLst/>
                <a:latin typeface="+mn-lt"/>
                <a:ea typeface="+mn-ea"/>
                <a:cs typeface="+mn-cs"/>
              </a:rPr>
              <a:t>EDIT PER WRIA so</a:t>
            </a:r>
            <a:r>
              <a:rPr kumimoji="1" lang="en-US" sz="1800" b="1" u="sng" kern="1200" baseline="0" dirty="0" smtClean="0">
                <a:solidFill>
                  <a:schemeClr val="tx1"/>
                </a:solidFill>
                <a:effectLst/>
                <a:latin typeface="+mn-lt"/>
                <a:ea typeface="+mn-ea"/>
                <a:cs typeface="+mn-cs"/>
              </a:rPr>
              <a:t> there is a screenshot of the brochure and a link</a:t>
            </a:r>
            <a:endParaRPr kumimoji="1" lang="en-US" sz="1800" b="1"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40</a:t>
            </a:fld>
            <a:endParaRPr kumimoji="1" lang="ja-JP" altLang="en-US"/>
          </a:p>
        </p:txBody>
      </p:sp>
    </p:spTree>
    <p:extLst>
      <p:ext uri="{BB962C8B-B14F-4D97-AF65-F5344CB8AC3E}">
        <p14:creationId xmlns:p14="http://schemas.microsoft.com/office/powerpoint/2010/main" val="785712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41</a:t>
            </a:fld>
            <a:endParaRPr kumimoji="1" lang="ja-JP" altLang="en-US"/>
          </a:p>
        </p:txBody>
      </p:sp>
    </p:spTree>
    <p:extLst>
      <p:ext uri="{BB962C8B-B14F-4D97-AF65-F5344CB8AC3E}">
        <p14:creationId xmlns:p14="http://schemas.microsoft.com/office/powerpoint/2010/main" val="35627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Long Presentation Outline</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264857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Certain "small withdrawals" of groundwater are exempt from the permitting process. These uses are commonly referred to as "permit exempt."</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Permit-exempt groundwater wells often provide water where a community supply is not available, serving single homes, small developments, irrigation of small lawns and gardens.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90.94 RCW applies to</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domestic and non-commercial lawn or garden irrigation uses.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90.94 RCW restricts new permit-exempt domestic withdrawals in this WRIA to a maximum annual average of 950 gallons per days per connection, subject to the 5000 gallons per day and ½-acre outdoor irrigation of non-commercial lawn/garden limits established in RCW 90.44.050.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add any additional talking points relevant to your work in the watershed, such is how your entity works with PE wells, where they are located historically, </a:t>
            </a:r>
            <a:r>
              <a:rPr kumimoji="1" lang="en-US" sz="1100" i="1" kern="1200" baseline="0" dirty="0" err="1" smtClean="0">
                <a:solidFill>
                  <a:srgbClr val="FF0000"/>
                </a:solidFill>
                <a:effectLst/>
                <a:latin typeface="Arial" panose="020B0604020202020204" pitchFamily="34" charset="0"/>
                <a:ea typeface="+mn-ea"/>
                <a:cs typeface="Arial" panose="020B0604020202020204" pitchFamily="34" charset="0"/>
              </a:rPr>
              <a:t>etc</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408898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Source: </a:t>
            </a:r>
            <a:r>
              <a:rPr kumimoji="1" lang="en-US" sz="1100" dirty="0" smtClean="0">
                <a:latin typeface="Arial" panose="020B0604020202020204" pitchFamily="34" charset="0"/>
                <a:cs typeface="Arial" panose="020B0604020202020204" pitchFamily="34" charset="0"/>
              </a:rPr>
              <a:t>NEB Guidance Page 5</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For indoor water use most houses with domestic wells are connected to septic systems, so it is reasonable to assume that only about 10% is lost from groundwater system.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For outdoor water use a good assumption is that about 80% is lost, mainly due to evapotranspiration.</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558617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Most groundwater in Washington is hydraulically connected to nearby lakes and streams. In fact, during much of the year, groundwater discharge may make up most of the water in a stream. https://ecology.wa.gov/Water-Shorelines/Water-supply/Protecting-stream-flows </a:t>
            </a:r>
          </a:p>
          <a:p>
            <a:pPr marL="285750" lvl="0" indent="-285750">
              <a:buFont typeface="Arial" panose="020B0604020202020204" pitchFamily="34" charset="0"/>
              <a:buChar cha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749323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When groundwater is pumped and water is put to use, this often leads to a decrease in streamflow. Many factors influence where and how much a groundwater use may affect a stream, such as the nature of the aquifer, the distance between the well and the stream, the well depth, and the type of water use (for example, lawn watering consumes much more water than in-house use that discharges to a septic system). However, at least some portion of the well water used in a home typically has a negative impact on nearby streams. https://ecology.wa.gov/Water-Shorelines/Water-supply/Protecting-stream-flows</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196338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law, and consequently this watershed plan, is concerned with the identification of projects and actions intended to offset the anticipated impacts from new permit-exempt domestic groundwater withdrawals over the next 20 years and provide a net ecological benefit. In order to aid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in project implementation, the law also authorized $300 million in capital funds over the next 15 years. </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local watershed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planning effort began with the committee’s formation in each watershed called out in the law.  There are 15 watersheds across the state undergoing planning efforts under this law; there are 7 other watersheds that are developing watershed restoration and enhancement plans like ours.</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218656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04586853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5" name="Rectangle 4"/>
          <p:cNvSpPr/>
          <p:nvPr userDrawn="1"/>
        </p:nvSpPr>
        <p:spPr>
          <a:xfrm>
            <a:off x="3" y="-1192"/>
            <a:ext cx="6857207"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4" y="2086664"/>
            <a:ext cx="4574483" cy="6110513"/>
          </a:xfrm>
        </p:spPr>
        <p:txBody>
          <a:bodyPr anchor="ctr"/>
          <a:lstStyle>
            <a:lvl1pPr algn="l">
              <a:defRPr sz="5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080178" y="2944859"/>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080179" y="2180138"/>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8080178" y="6000116"/>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8080179" y="5235395"/>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2" name="Rectangle 11"/>
          <p:cNvSpPr/>
          <p:nvPr userDrawn="1"/>
        </p:nvSpPr>
        <p:spPr>
          <a:xfrm rot="5400000">
            <a:off x="1742219"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3"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308347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943168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Text goes here</a:t>
            </a:r>
            <a:endParaRPr kumimoji="1" lang="ja-JP" altLang="en-US" dirty="0"/>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44688F"/>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266688" y="3740263"/>
            <a:ext cx="9181038"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266688" y="5141913"/>
            <a:ext cx="9181038" cy="896938"/>
          </a:xfrm>
        </p:spPr>
        <p:txBody>
          <a:bodyPr anchor="t"/>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266688" y="7015163"/>
            <a:ext cx="9181038" cy="1871662"/>
          </a:xfrm>
        </p:spPr>
        <p:txBody>
          <a:bodyPr anchor="b"/>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8" name="Slide Number Placeholder 2"/>
          <p:cNvSpPr>
            <a:spLocks noGrp="1"/>
          </p:cNvSpPr>
          <p:nvPr>
            <p:ph type="sldNum" sz="quarter" idx="10"/>
          </p:nvPr>
        </p:nvSpPr>
        <p:spPr>
          <a:xfrm>
            <a:off x="10230334" y="9378247"/>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b="40507"/>
          <a:stretch/>
        </p:blipFill>
        <p:spPr>
          <a:xfrm>
            <a:off x="12051213" y="9402594"/>
            <a:ext cx="749586" cy="497930"/>
          </a:xfrm>
          <a:prstGeom prst="rect">
            <a:avLst/>
          </a:prstGeom>
        </p:spPr>
      </p:pic>
    </p:spTree>
    <p:extLst>
      <p:ext uri="{BB962C8B-B14F-4D97-AF65-F5344CB8AC3E}">
        <p14:creationId xmlns:p14="http://schemas.microsoft.com/office/powerpoint/2010/main" val="3635427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7" y="-1"/>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26"/>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2"/>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64"/>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1" y="1398589"/>
            <a:ext cx="4767391"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78" y="5360988"/>
            <a:ext cx="4767391" cy="3022600"/>
          </a:xfrm>
        </p:spPr>
        <p:txBody>
          <a:bodyPr anchor="t"/>
          <a:lstStyle>
            <a:lvl1pPr marL="0" indent="0" algn="just">
              <a:spcBef>
                <a:spcPts val="0"/>
              </a:spcBef>
              <a:buFontTx/>
              <a:buNone/>
              <a:defRPr>
                <a:solidFill>
                  <a:schemeClr val="bg2"/>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1387639" y="9386340"/>
            <a:ext cx="2314441"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507"/>
          <a:stretch/>
        </p:blipFill>
        <p:spPr>
          <a:xfrm>
            <a:off x="12753376" y="9410686"/>
            <a:ext cx="562222" cy="497930"/>
          </a:xfrm>
          <a:prstGeom prst="rect">
            <a:avLst/>
          </a:prstGeom>
        </p:spPr>
      </p:pic>
    </p:spTree>
    <p:extLst>
      <p:ext uri="{BB962C8B-B14F-4D97-AF65-F5344CB8AC3E}">
        <p14:creationId xmlns:p14="http://schemas.microsoft.com/office/powerpoint/2010/main" val="2044985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52391" y="2116812"/>
            <a:ext cx="3388467"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052390" y="5365096"/>
            <a:ext cx="3388468" cy="3512273"/>
          </a:xfrm>
        </p:spPr>
        <p:txBody>
          <a:bodyPr anchor="t">
            <a:normAutofit/>
          </a:bodyPr>
          <a:lstStyle>
            <a:lvl1pPr marL="342900" indent="-342900" algn="just">
              <a:lnSpc>
                <a:spcPct val="100000"/>
              </a:lnSpc>
              <a:spcBef>
                <a:spcPts val="0"/>
              </a:spcBef>
              <a:spcAft>
                <a:spcPts val="600"/>
              </a:spcAft>
              <a:buFont typeface="Wingdings" panose="05000000000000000000" pitchFamily="2" charset="2"/>
              <a:buChar char="§"/>
              <a:defRPr sz="2400" baseline="0">
                <a:solidFill>
                  <a:schemeClr val="tx1"/>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p>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5345288" y="1398588"/>
            <a:ext cx="7316734" cy="7478780"/>
          </a:xfrm>
          <a:solidFill>
            <a:srgbClr val="DAE1E9"/>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1205558" y="9378248"/>
            <a:ext cx="2314441" cy="547603"/>
          </a:xfrm>
          <a:prstGeom prst="rect">
            <a:avLst/>
          </a:prstGeom>
        </p:spPr>
        <p:txBody>
          <a:bodyPr vert="horz" lIns="68584" tIns="34292" rIns="68584" bIns="34292"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350" smtClean="0"/>
              <a:pPr/>
              <a:t>‹#›</a:t>
            </a:fld>
            <a:endParaRPr kumimoji="1" lang="ja-JP" altLang="en-US" sz="1350"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85510" y="9446541"/>
            <a:ext cx="476536" cy="467949"/>
          </a:xfrm>
          <a:prstGeom prst="rect">
            <a:avLst/>
          </a:prstGeom>
        </p:spPr>
      </p:pic>
      <p:cxnSp>
        <p:nvCxnSpPr>
          <p:cNvPr id="15" name="Straight Connector 14"/>
          <p:cNvCxnSpPr/>
          <p:nvPr userDrawn="1"/>
        </p:nvCxnSpPr>
        <p:spPr>
          <a:xfrm flipH="1">
            <a:off x="694383" y="9680515"/>
            <a:ext cx="11899576"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79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68513105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523901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2866"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942921"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423853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12799454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5" name="Straight Connector 4"/>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1279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Title</a:t>
            </a:r>
          </a:p>
          <a:p>
            <a:pPr lvl="0"/>
            <a:r>
              <a:rPr kumimoji="1" lang="en-US" altLang="ja-JP" dirty="0" smtClean="0"/>
              <a:t>date</a:t>
            </a:r>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2029" y="-1588"/>
            <a:ext cx="4882411"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441164" y="3633543"/>
            <a:ext cx="400008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6408045" y="200305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408045" y="143352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17" hasCustomPrompt="1"/>
          </p:nvPr>
        </p:nvSpPr>
        <p:spPr>
          <a:xfrm>
            <a:off x="6408045" y="359639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6408045" y="3026857"/>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3" name="Text Placeholder 5"/>
          <p:cNvSpPr>
            <a:spLocks noGrp="1"/>
          </p:cNvSpPr>
          <p:nvPr>
            <p:ph type="body" sz="quarter" idx="20" hasCustomPrompt="1"/>
          </p:nvPr>
        </p:nvSpPr>
        <p:spPr>
          <a:xfrm>
            <a:off x="6408045" y="5189740"/>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6408045" y="4620208"/>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9" name="Text Placeholder 5"/>
          <p:cNvSpPr>
            <a:spLocks noGrp="1"/>
          </p:cNvSpPr>
          <p:nvPr>
            <p:ph type="body" sz="quarter" idx="23" hasCustomPrompt="1"/>
          </p:nvPr>
        </p:nvSpPr>
        <p:spPr>
          <a:xfrm>
            <a:off x="6408045" y="678308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6408045" y="621355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5" name="Text Placeholder 5"/>
          <p:cNvSpPr>
            <a:spLocks noGrp="1"/>
          </p:cNvSpPr>
          <p:nvPr>
            <p:ph type="body" sz="quarter" idx="26" hasCustomPrompt="1"/>
          </p:nvPr>
        </p:nvSpPr>
        <p:spPr>
          <a:xfrm>
            <a:off x="6408045" y="837642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6408045" y="7806895"/>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7" name="Rectangle 36"/>
          <p:cNvSpPr/>
          <p:nvPr userDrawn="1"/>
        </p:nvSpPr>
        <p:spPr>
          <a:xfrm rot="5400000">
            <a:off x="-246554"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38"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5659173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smtClean="0"/>
              <a:t>2/3/2021</a:t>
            </a:fld>
            <a:endParaRPr lang="en-US" dirty="0"/>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9" r:id="rId6"/>
    <p:sldLayoutId id="2147483889" r:id="rId7"/>
    <p:sldLayoutId id="2147483860" r:id="rId8"/>
    <p:sldLayoutId id="2147483861" r:id="rId9"/>
    <p:sldLayoutId id="2147483865" r:id="rId10"/>
    <p:sldLayoutId id="2147483786" r:id="rId11"/>
    <p:sldLayoutId id="2147483699" r:id="rId12"/>
    <p:sldLayoutId id="2147483806" r:id="rId13"/>
    <p:sldLayoutId id="2147483752" r:id="rId14"/>
    <p:sldLayoutId id="2147483888" r:id="rId15"/>
    <p:sldLayoutId id="2147483891" r:id="rId16"/>
    <p:sldLayoutId id="2147483892" r:id="rId17"/>
  </p:sldLayoutIdLst>
  <p:hf hd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userDrawn="1">
          <p15:clr>
            <a:srgbClr val="F26B43"/>
          </p15:clr>
        </p15:guide>
        <p15:guide id="2" pos="4320" userDrawn="1">
          <p15:clr>
            <a:srgbClr val="F26B43"/>
          </p15:clr>
        </p15:guide>
        <p15:guide id="3" orient="horz" pos="881" userDrawn="1">
          <p15:clr>
            <a:srgbClr val="F26B43"/>
          </p15:clr>
        </p15:guide>
        <p15:guide id="4" orient="horz" pos="5598" userDrawn="1">
          <p15:clr>
            <a:srgbClr val="F26B43"/>
          </p15:clr>
        </p15:guide>
        <p15:guide id="5" pos="918" userDrawn="1">
          <p15:clr>
            <a:srgbClr val="F26B43"/>
          </p15:clr>
        </p15:guide>
        <p15:guide id="6" pos="7721" userDrawn="1">
          <p15:clr>
            <a:srgbClr val="F26B43"/>
          </p15:clr>
        </p15:guide>
        <p15:guide id="7" pos="7211" userDrawn="1">
          <p15:clr>
            <a:srgbClr val="F26B43"/>
          </p15:clr>
        </p15:guide>
        <p15:guide id="8" pos="1428" userDrawn="1">
          <p15:clr>
            <a:srgbClr val="F26B43"/>
          </p15:clr>
        </p15:guide>
        <p15:guide id="9" pos="663" userDrawn="1">
          <p15:clr>
            <a:srgbClr val="F26B43"/>
          </p15:clr>
        </p15:guide>
        <p15:guide id="10" pos="7976" userDrawn="1">
          <p15:clr>
            <a:srgbClr val="F26B43"/>
          </p15:clr>
        </p15:guide>
        <p15:guide id="11" orient="horz" pos="2060" userDrawn="1">
          <p15:clr>
            <a:srgbClr val="F26B43"/>
          </p15:clr>
        </p15:guide>
        <p15:guide id="12" orient="horz" pos="4419" userDrawn="1">
          <p15:clr>
            <a:srgbClr val="F26B43"/>
          </p15:clr>
        </p15:guide>
        <p15:guide id="13" pos="5272" userDrawn="1">
          <p15:clr>
            <a:srgbClr val="F26B43"/>
          </p15:clr>
        </p15:guide>
        <p15:guide id="14" pos="3367" userDrawn="1">
          <p15:clr>
            <a:srgbClr val="F26B43"/>
          </p15:clr>
        </p15:guide>
        <p15:guide id="15" pos="307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appswr.ecology.wa.gov/docs/WaterRights/wrwebpdf/pol-2094.pdf"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39.xml.rels><?xml version="1.0" encoding="UTF-8" standalone="yes"?>
<Relationships xmlns="http://schemas.openxmlformats.org/package/2006/relationships"><Relationship Id="rId3" Type="http://schemas.openxmlformats.org/officeDocument/2006/relationships/hyperlink" Target="http://leg.wa.gov/JointCommittees/WRM/Documents/EcologyFinalGuidanceForDeterminingNEB.pdf"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5.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fortress.wa.gov/ecy/publications/SummaryPages/2011074.html"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0" y="6399548"/>
            <a:ext cx="13716793" cy="790909"/>
          </a:xfrm>
        </p:spPr>
        <p:txBody>
          <a:bodyPr>
            <a:normAutofit fontScale="90000"/>
          </a:bodyPr>
          <a:lstStyle/>
          <a:p>
            <a:r>
              <a:rPr lang="en-US" dirty="0" smtClean="0">
                <a:latin typeface="Franklin Gothic Book" panose="020B0503020102020204" pitchFamily="34" charset="0"/>
              </a:rPr>
              <a:t>Streamflow Restoration Planning</a:t>
            </a:r>
            <a:endParaRPr lang="en-US" dirty="0">
              <a:latin typeface="Franklin Gothic Book" panose="020B0503020102020204" pitchFamily="34" charset="0"/>
            </a:endParaRPr>
          </a:p>
        </p:txBody>
      </p:sp>
      <p:sp>
        <p:nvSpPr>
          <p:cNvPr id="5" name="Text Placeholder 4"/>
          <p:cNvSpPr>
            <a:spLocks noGrp="1"/>
          </p:cNvSpPr>
          <p:nvPr>
            <p:ph type="body" sz="quarter" idx="12"/>
          </p:nvPr>
        </p:nvSpPr>
        <p:spPr>
          <a:xfrm>
            <a:off x="5" y="7425888"/>
            <a:ext cx="13714411" cy="1663700"/>
          </a:xfrm>
        </p:spPr>
        <p:txBody>
          <a:bodyPr>
            <a:normAutofit/>
          </a:bodyPr>
          <a:lstStyle/>
          <a:p>
            <a:pPr>
              <a:lnSpc>
                <a:spcPct val="134000"/>
              </a:lnSpc>
            </a:pPr>
            <a:r>
              <a:rPr lang="en-US" sz="3200" dirty="0"/>
              <a:t>Speakers name</a:t>
            </a:r>
          </a:p>
          <a:p>
            <a:r>
              <a:rPr lang="en-US" sz="2800" dirty="0" smtClean="0"/>
              <a:t>WRIA 14 Watershed Restoration and Enhancement Plan</a:t>
            </a:r>
            <a:endParaRPr lang="en-US" sz="2800" dirty="0"/>
          </a:p>
          <a:p>
            <a:r>
              <a:rPr lang="en-US" sz="2800" dirty="0" smtClean="0"/>
              <a:t>date</a:t>
            </a:r>
            <a:endParaRPr lang="en-US" sz="2800" dirty="0"/>
          </a:p>
        </p:txBody>
      </p:sp>
      <p:sp>
        <p:nvSpPr>
          <p:cNvPr id="8" name="Rectangle 7" descr="blue line" title="decorative box"/>
          <p:cNvSpPr/>
          <p:nvPr/>
        </p:nvSpPr>
        <p:spPr>
          <a:xfrm>
            <a:off x="-1191" y="5717302"/>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descr="black line" title="decorative box"/>
          <p:cNvSpPr/>
          <p:nvPr/>
        </p:nvSpPr>
        <p:spPr>
          <a:xfrm>
            <a:off x="-1191" y="5788697"/>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1748" b="21748"/>
          <a:stretch>
            <a:fillRect/>
          </a:stretch>
        </p:blipFill>
        <p:spPr/>
      </p:pic>
    </p:spTree>
    <p:extLst>
      <p:ext uri="{BB962C8B-B14F-4D97-AF65-F5344CB8AC3E}">
        <p14:creationId xmlns:p14="http://schemas.microsoft.com/office/powerpoint/2010/main" val="218258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Streamflow Restoration Planning Map</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10</a:t>
            </a:fld>
            <a:endParaRPr kumimoji="1" lang="ja-JP" altLang="en-US" dirty="0"/>
          </a:p>
        </p:txBody>
      </p:sp>
      <p:pic>
        <p:nvPicPr>
          <p:cNvPr id="5" name="Picture 4" descr="watershed map showing which WRIAs were called out in chapter 90.94.030 RCW" title="Streamflow Restoration Planning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996" y="1256499"/>
            <a:ext cx="10058400" cy="7772399"/>
          </a:xfrm>
          <a:prstGeom prst="rect">
            <a:avLst/>
          </a:prstGeom>
        </p:spPr>
      </p:pic>
    </p:spTree>
    <p:extLst>
      <p:ext uri="{BB962C8B-B14F-4D97-AF65-F5344CB8AC3E}">
        <p14:creationId xmlns:p14="http://schemas.microsoft.com/office/powerpoint/2010/main" val="2531494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Overview of the Watershed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11</a:t>
            </a:fld>
            <a:endParaRPr kumimoji="1" lang="ja-JP" altLang="en-US" dirty="0"/>
          </a:p>
        </p:txBody>
      </p:sp>
      <p:pic>
        <p:nvPicPr>
          <p:cNvPr id="2" name="Picture 1" descr="diagram showing the three major steps to complete the plan " title="Overview of the Watershed Plan"/>
          <p:cNvPicPr>
            <a:picLocks noChangeAspect="1"/>
          </p:cNvPicPr>
          <p:nvPr/>
        </p:nvPicPr>
        <p:blipFill>
          <a:blip r:embed="rId3"/>
          <a:stretch>
            <a:fillRect/>
          </a:stretch>
        </p:blipFill>
        <p:spPr>
          <a:xfrm>
            <a:off x="873458" y="1318075"/>
            <a:ext cx="11669516" cy="7880516"/>
          </a:xfrm>
          <a:prstGeom prst="rect">
            <a:avLst/>
          </a:prstGeom>
        </p:spPr>
      </p:pic>
    </p:spTree>
    <p:extLst>
      <p:ext uri="{BB962C8B-B14F-4D97-AF65-F5344CB8AC3E}">
        <p14:creationId xmlns:p14="http://schemas.microsoft.com/office/powerpoint/2010/main" val="2837265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Placeholder 21" title="waterfall surrounded by evergreen trees"/>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t="7986" b="7986"/>
          <a:stretch>
            <a:fillRect/>
          </a:stretch>
        </p:blipFill>
        <p:spPr>
          <a:xfrm rot="5400000">
            <a:off x="8705312" y="1480234"/>
            <a:ext cx="4540116" cy="2861237"/>
          </a:xfrm>
        </p:spPr>
      </p:pic>
      <p:pic>
        <p:nvPicPr>
          <p:cNvPr id="16" name="Picture Placeholder 15" title="blue lake surrounded by mountains"/>
          <p:cNvPicPr>
            <a:picLocks noGrp="1" noChangeAspect="1"/>
          </p:cNvPicPr>
          <p:nvPr>
            <p:ph type="pic" sz="quarter" idx="17"/>
          </p:nvPr>
        </p:nvPicPr>
        <p:blipFill>
          <a:blip r:embed="rId4" cstate="screen">
            <a:extLst>
              <a:ext uri="{28A0092B-C50C-407E-A947-70E740481C1C}">
                <a14:useLocalDpi xmlns:a14="http://schemas.microsoft.com/office/drawing/2010/main" val="0"/>
              </a:ext>
            </a:extLst>
          </a:blip>
          <a:srcRect l="15395" r="15395"/>
          <a:stretch>
            <a:fillRect/>
          </a:stretch>
        </p:blipFill>
        <p:spPr>
          <a:xfrm>
            <a:off x="9544320" y="5252489"/>
            <a:ext cx="2861669" cy="4133851"/>
          </a:xfrm>
        </p:spPr>
      </p:pic>
      <p:sp>
        <p:nvSpPr>
          <p:cNvPr id="2" name="Title 1"/>
          <p:cNvSpPr>
            <a:spLocks noGrp="1"/>
          </p:cNvSpPr>
          <p:nvPr>
            <p:ph type="title"/>
          </p:nvPr>
        </p:nvSpPr>
        <p:spPr>
          <a:xfrm>
            <a:off x="1135705" y="2539776"/>
            <a:ext cx="4296280" cy="978709"/>
          </a:xfrm>
        </p:spPr>
        <p:txBody>
          <a:bodyPr>
            <a:normAutofit/>
          </a:bodyPr>
          <a:lstStyle/>
          <a:p>
            <a:r>
              <a:rPr lang="en-US" sz="4950" dirty="0" smtClean="0">
                <a:solidFill>
                  <a:schemeClr val="tx1"/>
                </a:solidFill>
                <a:latin typeface="Franklin Gothic Book" panose="020B0503020102020204" pitchFamily="34" charset="0"/>
              </a:rPr>
              <a:t>What is offset?</a:t>
            </a:r>
            <a:endParaRPr lang="en-US" sz="4950" dirty="0">
              <a:solidFill>
                <a:schemeClr val="tx1"/>
              </a:solidFill>
              <a:latin typeface="Franklin Gothic Book" panose="020B0503020102020204" pitchFamily="34" charset="0"/>
            </a:endParaRPr>
          </a:p>
        </p:txBody>
      </p:sp>
      <p:sp>
        <p:nvSpPr>
          <p:cNvPr id="8" name="Text Placeholder 7"/>
          <p:cNvSpPr>
            <a:spLocks noGrp="1"/>
          </p:cNvSpPr>
          <p:nvPr>
            <p:ph type="body" sz="quarter" idx="12"/>
          </p:nvPr>
        </p:nvSpPr>
        <p:spPr>
          <a:xfrm>
            <a:off x="1135705" y="4677641"/>
            <a:ext cx="4301928" cy="3588535"/>
          </a:xfrm>
        </p:spPr>
        <p:txBody>
          <a:bodyPr>
            <a:noAutofit/>
          </a:bodyPr>
          <a:lstStyle/>
          <a:p>
            <a:pPr algn="l"/>
            <a:r>
              <a:rPr lang="en-US" sz="3200" dirty="0">
                <a:solidFill>
                  <a:schemeClr val="tx1"/>
                </a:solidFill>
              </a:rPr>
              <a:t>The anticipated ability of a project or action to counterbalance some amount of</a:t>
            </a:r>
          </a:p>
          <a:p>
            <a:pPr algn="l"/>
            <a:r>
              <a:rPr lang="en-US" sz="3200" dirty="0">
                <a:solidFill>
                  <a:schemeClr val="tx1"/>
                </a:solidFill>
              </a:rPr>
              <a:t>the new consumptive water use over the next 20 years (2018-2038). </a:t>
            </a: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12</a:t>
            </a:fld>
            <a:endParaRPr kumimoji="1" lang="ja-JP" altLang="en-US" dirty="0"/>
          </a:p>
        </p:txBody>
      </p:sp>
      <p:pic>
        <p:nvPicPr>
          <p:cNvPr id="32" name="Picture Placeholder 31" title="well cap"/>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l="9346" r="9346"/>
          <a:stretch>
            <a:fillRect/>
          </a:stretch>
        </p:blipFill>
        <p:spPr>
          <a:xfrm rot="5400000">
            <a:off x="6443954" y="1245764"/>
            <a:ext cx="3100567" cy="2860047"/>
          </a:xfrm>
        </p:spPr>
      </p:pic>
      <p:pic>
        <p:nvPicPr>
          <p:cNvPr id="31" name="Picture Placeholder 24" title="rain barrel"/>
          <p:cNvPicPr>
            <a:picLocks noChangeAspect="1"/>
          </p:cNvPicPr>
          <p:nvPr/>
        </p:nvPicPr>
        <p:blipFill rotWithShape="1">
          <a:blip r:embed="rId6" cstate="screen">
            <a:extLst>
              <a:ext uri="{28A0092B-C50C-407E-A947-70E740481C1C}">
                <a14:useLocalDpi xmlns:a14="http://schemas.microsoft.com/office/drawing/2010/main" val="0"/>
              </a:ext>
            </a:extLst>
          </a:blip>
          <a:srcRect l="1565" t="14028" r="543" b="1862"/>
          <a:stretch/>
        </p:blipFill>
        <p:spPr>
          <a:xfrm rot="5400000">
            <a:off x="5727744" y="5160545"/>
            <a:ext cx="4520809" cy="2847870"/>
          </a:xfrm>
          <a:prstGeom prst="rect">
            <a:avLst/>
          </a:prstGeom>
        </p:spPr>
      </p:pic>
    </p:spTree>
    <p:extLst>
      <p:ext uri="{BB962C8B-B14F-4D97-AF65-F5344CB8AC3E}">
        <p14:creationId xmlns:p14="http://schemas.microsoft.com/office/powerpoint/2010/main" val="231197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Net Ecological Benefit (NEB)?</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13</a:t>
            </a:fld>
            <a:endParaRPr kumimoji="1" lang="ja-JP" altLang="en-US" dirty="0"/>
          </a:p>
        </p:txBody>
      </p:sp>
      <p:sp>
        <p:nvSpPr>
          <p:cNvPr id="7" name="Text Placeholder 6"/>
          <p:cNvSpPr>
            <a:spLocks noGrp="1"/>
          </p:cNvSpPr>
          <p:nvPr>
            <p:ph type="body" sz="quarter" idx="11"/>
          </p:nvPr>
        </p:nvSpPr>
        <p:spPr>
          <a:xfrm>
            <a:off x="1078610" y="7293183"/>
            <a:ext cx="11818450" cy="3205424"/>
          </a:xfrm>
        </p:spPr>
        <p:txBody>
          <a:bodyPr>
            <a:normAutofit/>
          </a:bodyPr>
          <a:lstStyle/>
          <a:p>
            <a:pPr marL="0" indent="0" algn="ctr">
              <a:buNone/>
            </a:pPr>
            <a:r>
              <a:rPr lang="en-US" altLang="ja-JP" sz="3200" dirty="0" smtClean="0">
                <a:latin typeface="Franklin Gothic Book" panose="020B0503020102020204" pitchFamily="34" charset="0"/>
              </a:rPr>
              <a:t>From Ecology’s Final NEB Guidance</a:t>
            </a:r>
          </a:p>
          <a:p>
            <a:pPr marL="0" indent="0" algn="ctr">
              <a:buNone/>
            </a:pPr>
            <a:r>
              <a:rPr lang="en-US" altLang="ja-JP" sz="3200" i="1" dirty="0" smtClean="0">
                <a:latin typeface="Franklin Gothic Book" panose="020B0503020102020204" pitchFamily="34" charset="0"/>
              </a:rPr>
              <a:t>“…</a:t>
            </a:r>
            <a:r>
              <a:rPr lang="en-US" altLang="ja-JP" sz="3200" i="1" dirty="0">
                <a:latin typeface="Franklin Gothic Book" panose="020B0503020102020204" pitchFamily="34" charset="0"/>
              </a:rPr>
              <a:t>local planning groups are best situated, and will therefore determine the appropriate amount of benefits beyond the offsetting of projected impacts …”</a:t>
            </a:r>
          </a:p>
          <a:p>
            <a:pPr algn="ctr"/>
            <a:endParaRPr lang="en-US" sz="3200" dirty="0"/>
          </a:p>
        </p:txBody>
      </p:sp>
      <p:grpSp>
        <p:nvGrpSpPr>
          <p:cNvPr id="9" name="Group 8" descr="blue black line" title="decorative box"/>
          <p:cNvGrpSpPr/>
          <p:nvPr/>
        </p:nvGrpSpPr>
        <p:grpSpPr>
          <a:xfrm>
            <a:off x="0" y="1409196"/>
            <a:ext cx="13717984" cy="129393"/>
            <a:chOff x="-1191" y="5718934"/>
            <a:chExt cx="13717984" cy="129393"/>
          </a:xfrm>
        </p:grpSpPr>
        <p:sp>
          <p:nvSpPr>
            <p:cNvPr id="10" name="Rectangle 9"/>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1" name="Rectangle 10"/>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33400" y="1539751"/>
            <a:ext cx="7708869" cy="5781652"/>
          </a:xfrm>
          <a:prstGeom prst="rect">
            <a:avLst/>
          </a:prstGeom>
        </p:spPr>
      </p:pic>
    </p:spTree>
    <p:extLst>
      <p:ext uri="{BB962C8B-B14F-4D97-AF65-F5344CB8AC3E}">
        <p14:creationId xmlns:p14="http://schemas.microsoft.com/office/powerpoint/2010/main" val="1490493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Book" panose="020B0503020102020204" pitchFamily="34" charset="0"/>
              </a:rPr>
              <a:t>Watershed Restoration and Enhancement Committee</a:t>
            </a:r>
          </a:p>
        </p:txBody>
      </p:sp>
      <p:graphicFrame>
        <p:nvGraphicFramePr>
          <p:cNvPr id="6" name="Table 5" descr="entity and representation" title="WRIA 14 Committee members"/>
          <p:cNvGraphicFramePr>
            <a:graphicFrameLocks noGrp="1"/>
          </p:cNvGraphicFramePr>
          <p:nvPr>
            <p:extLst>
              <p:ext uri="{D42A27DB-BD31-4B8C-83A1-F6EECF244321}">
                <p14:modId xmlns:p14="http://schemas.microsoft.com/office/powerpoint/2010/main" val="2001209632"/>
              </p:ext>
            </p:extLst>
          </p:nvPr>
        </p:nvGraphicFramePr>
        <p:xfrm>
          <a:off x="804429" y="2757055"/>
          <a:ext cx="11828463" cy="5696743"/>
        </p:xfrm>
        <a:graphic>
          <a:graphicData uri="http://schemas.openxmlformats.org/drawingml/2006/table">
            <a:tbl>
              <a:tblPr firstRow="1" firstCol="1" bandRow="1">
                <a:tableStyleId>{5940675A-B579-460E-94D1-54222C63F5DA}</a:tableStyleId>
              </a:tblPr>
              <a:tblGrid>
                <a:gridCol w="6940262">
                  <a:extLst>
                    <a:ext uri="{9D8B030D-6E8A-4147-A177-3AD203B41FA5}">
                      <a16:colId xmlns:a16="http://schemas.microsoft.com/office/drawing/2014/main" val="1390406147"/>
                    </a:ext>
                  </a:extLst>
                </a:gridCol>
                <a:gridCol w="4888201">
                  <a:extLst>
                    <a:ext uri="{9D8B030D-6E8A-4147-A177-3AD203B41FA5}">
                      <a16:colId xmlns:a16="http://schemas.microsoft.com/office/drawing/2014/main" val="1574735716"/>
                    </a:ext>
                  </a:extLst>
                </a:gridCol>
              </a:tblGrid>
              <a:tr h="576103">
                <a:tc>
                  <a:txBody>
                    <a:bodyPr/>
                    <a:lstStyle/>
                    <a:p>
                      <a:pPr marL="0" marR="0">
                        <a:spcBef>
                          <a:spcPts val="0"/>
                        </a:spcBef>
                        <a:spcAft>
                          <a:spcPts val="600"/>
                        </a:spcAft>
                      </a:pPr>
                      <a:r>
                        <a:rPr lang="en-US" sz="2400" b="1" dirty="0">
                          <a:effectLst/>
                        </a:rPr>
                        <a:t>Entity Name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b="1" dirty="0">
                          <a:effectLst/>
                        </a:rPr>
                        <a:t>Representing</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7262309"/>
                  </a:ext>
                </a:extLst>
              </a:tr>
              <a:tr h="182880">
                <a:tc>
                  <a:txBody>
                    <a:bodyPr/>
                    <a:lstStyle/>
                    <a:p>
                      <a:pPr marL="0" marR="0">
                        <a:spcBef>
                          <a:spcPts val="0"/>
                        </a:spcBef>
                        <a:spcAft>
                          <a:spcPts val="600"/>
                        </a:spcAft>
                      </a:pPr>
                      <a:r>
                        <a:rPr lang="en-US" sz="2400" dirty="0">
                          <a:effectLst/>
                        </a:rPr>
                        <a:t>Skokomish Tribe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Tribal government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5305362"/>
                  </a:ext>
                </a:extLst>
              </a:tr>
              <a:tr h="182880">
                <a:tc>
                  <a:txBody>
                    <a:bodyPr/>
                    <a:lstStyle/>
                    <a:p>
                      <a:pPr marL="0" marR="0">
                        <a:spcBef>
                          <a:spcPts val="0"/>
                        </a:spcBef>
                        <a:spcAft>
                          <a:spcPts val="600"/>
                        </a:spcAft>
                      </a:pPr>
                      <a:r>
                        <a:rPr lang="en-US" sz="2400">
                          <a:effectLst/>
                        </a:rPr>
                        <a:t>Squaxin Island Tribe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Tribal government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6513827"/>
                  </a:ext>
                </a:extLst>
              </a:tr>
              <a:tr h="182880">
                <a:tc>
                  <a:txBody>
                    <a:bodyPr/>
                    <a:lstStyle/>
                    <a:p>
                      <a:pPr marL="0" marR="0">
                        <a:spcBef>
                          <a:spcPts val="0"/>
                        </a:spcBef>
                        <a:spcAft>
                          <a:spcPts val="600"/>
                        </a:spcAft>
                      </a:pPr>
                      <a:r>
                        <a:rPr lang="en-US" sz="2400">
                          <a:effectLst/>
                        </a:rPr>
                        <a:t>Mason County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County government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0568983"/>
                  </a:ext>
                </a:extLst>
              </a:tr>
              <a:tr h="182880">
                <a:tc>
                  <a:txBody>
                    <a:bodyPr/>
                    <a:lstStyle/>
                    <a:p>
                      <a:pPr marL="0" marR="0">
                        <a:spcBef>
                          <a:spcPts val="0"/>
                        </a:spcBef>
                        <a:spcAft>
                          <a:spcPts val="600"/>
                        </a:spcAft>
                      </a:pPr>
                      <a:r>
                        <a:rPr lang="en-US" sz="2400">
                          <a:effectLst/>
                        </a:rPr>
                        <a:t>Thurston County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County government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7163031"/>
                  </a:ext>
                </a:extLst>
              </a:tr>
              <a:tr h="182880">
                <a:tc>
                  <a:txBody>
                    <a:bodyPr/>
                    <a:lstStyle/>
                    <a:p>
                      <a:pPr marL="0" marR="0">
                        <a:spcBef>
                          <a:spcPts val="0"/>
                        </a:spcBef>
                        <a:spcAft>
                          <a:spcPts val="600"/>
                        </a:spcAft>
                      </a:pPr>
                      <a:r>
                        <a:rPr lang="en-US" sz="2400">
                          <a:effectLst/>
                        </a:rPr>
                        <a:t>City of Shelton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City government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9013522"/>
                  </a:ext>
                </a:extLst>
              </a:tr>
              <a:tr h="182880">
                <a:tc>
                  <a:txBody>
                    <a:bodyPr/>
                    <a:lstStyle/>
                    <a:p>
                      <a:pPr marL="0" marR="0">
                        <a:spcBef>
                          <a:spcPts val="0"/>
                        </a:spcBef>
                        <a:spcAft>
                          <a:spcPts val="600"/>
                        </a:spcAft>
                      </a:pPr>
                      <a:r>
                        <a:rPr lang="en-US" sz="2400">
                          <a:effectLst/>
                        </a:rPr>
                        <a:t>Mason County Public Utility District 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Water purveyor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3258133"/>
                  </a:ext>
                </a:extLst>
              </a:tr>
              <a:tr h="182880">
                <a:tc>
                  <a:txBody>
                    <a:bodyPr/>
                    <a:lstStyle/>
                    <a:p>
                      <a:pPr marL="0" marR="0">
                        <a:spcBef>
                          <a:spcPts val="0"/>
                        </a:spcBef>
                        <a:spcAft>
                          <a:spcPts val="600"/>
                        </a:spcAft>
                      </a:pPr>
                      <a:r>
                        <a:rPr lang="en-US" sz="2400">
                          <a:effectLst/>
                        </a:rPr>
                        <a:t>Washington Department of Fish and Wildlife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State agency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494913"/>
                  </a:ext>
                </a:extLst>
              </a:tr>
              <a:tr h="182880">
                <a:tc>
                  <a:txBody>
                    <a:bodyPr/>
                    <a:lstStyle/>
                    <a:p>
                      <a:pPr marL="0" marR="0">
                        <a:spcBef>
                          <a:spcPts val="0"/>
                        </a:spcBef>
                        <a:spcAft>
                          <a:spcPts val="600"/>
                        </a:spcAft>
                      </a:pPr>
                      <a:r>
                        <a:rPr lang="en-US" sz="2400">
                          <a:effectLst/>
                        </a:rPr>
                        <a:t>Washington Department of Ecology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State agency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598060"/>
                  </a:ext>
                </a:extLst>
              </a:tr>
              <a:tr h="182880">
                <a:tc>
                  <a:txBody>
                    <a:bodyPr/>
                    <a:lstStyle/>
                    <a:p>
                      <a:pPr marL="0" marR="0">
                        <a:spcBef>
                          <a:spcPts val="0"/>
                        </a:spcBef>
                        <a:spcAft>
                          <a:spcPts val="600"/>
                        </a:spcAft>
                      </a:pPr>
                      <a:r>
                        <a:rPr lang="en-US" sz="2400" dirty="0" smtClean="0">
                          <a:effectLst/>
                        </a:rPr>
                        <a:t>Building</a:t>
                      </a:r>
                      <a:r>
                        <a:rPr lang="en-US" sz="2400" baseline="0" dirty="0" smtClean="0">
                          <a:effectLst/>
                        </a:rPr>
                        <a:t> Industry Association of Washington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Residential construction industry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2085062"/>
                  </a:ext>
                </a:extLst>
              </a:tr>
              <a:tr h="182880">
                <a:tc>
                  <a:txBody>
                    <a:bodyPr/>
                    <a:lstStyle/>
                    <a:p>
                      <a:pPr marL="0" marR="0">
                        <a:spcBef>
                          <a:spcPts val="0"/>
                        </a:spcBef>
                        <a:spcAft>
                          <a:spcPts val="600"/>
                        </a:spcAft>
                      </a:pPr>
                      <a:r>
                        <a:rPr lang="en-US" sz="2400">
                          <a:effectLst/>
                        </a:rPr>
                        <a:t>Washington State Chapter of the Sierra Club</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Environmental interests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5244784"/>
                  </a:ext>
                </a:extLst>
              </a:tr>
              <a:tr h="182880">
                <a:tc>
                  <a:txBody>
                    <a:bodyPr/>
                    <a:lstStyle/>
                    <a:p>
                      <a:pPr marL="0" marR="0">
                        <a:spcBef>
                          <a:spcPts val="0"/>
                        </a:spcBef>
                        <a:spcAft>
                          <a:spcPts val="600"/>
                        </a:spcAft>
                      </a:pPr>
                      <a:r>
                        <a:rPr lang="en-US" sz="2400">
                          <a:effectLst/>
                        </a:rPr>
                        <a:t>Mason-Kitsap Farm Bureau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Agricultural interests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1464876"/>
                  </a:ext>
                </a:extLst>
              </a:tr>
              <a:tr h="182880">
                <a:tc>
                  <a:txBody>
                    <a:bodyPr/>
                    <a:lstStyle/>
                    <a:p>
                      <a:pPr marL="0" marR="0">
                        <a:spcBef>
                          <a:spcPts val="0"/>
                        </a:spcBef>
                        <a:spcAft>
                          <a:spcPts val="600"/>
                        </a:spcAft>
                      </a:pPr>
                      <a:r>
                        <a:rPr lang="en-US" sz="2400">
                          <a:effectLst/>
                        </a:rPr>
                        <a:t>Mason Conservation District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Ex-officio</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4627846"/>
                  </a:ext>
                </a:extLst>
              </a:tr>
              <a:tr h="182880">
                <a:tc>
                  <a:txBody>
                    <a:bodyPr/>
                    <a:lstStyle/>
                    <a:p>
                      <a:pPr marL="0" marR="0">
                        <a:spcBef>
                          <a:spcPts val="0"/>
                        </a:spcBef>
                        <a:spcAft>
                          <a:spcPts val="600"/>
                        </a:spcAft>
                      </a:pPr>
                      <a:r>
                        <a:rPr lang="en-US" sz="2400">
                          <a:effectLst/>
                        </a:rPr>
                        <a:t>Washington State Department of Health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a:effectLst/>
                        </a:rPr>
                        <a:t>Ex-officio</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777484"/>
                  </a:ext>
                </a:extLst>
              </a:tr>
              <a:tr h="182880">
                <a:tc>
                  <a:txBody>
                    <a:bodyPr/>
                    <a:lstStyle/>
                    <a:p>
                      <a:pPr marL="0" marR="0">
                        <a:spcBef>
                          <a:spcPts val="0"/>
                        </a:spcBef>
                        <a:spcAft>
                          <a:spcPts val="600"/>
                        </a:spcAft>
                      </a:pPr>
                      <a:r>
                        <a:rPr lang="en-US" sz="2400">
                          <a:effectLst/>
                        </a:rPr>
                        <a:t>Green Diamond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Ex-officio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1416418"/>
                  </a:ext>
                </a:extLst>
              </a:tr>
            </a:tbl>
          </a:graphicData>
        </a:graphic>
      </p:graphicFrame>
    </p:spTree>
    <p:extLst>
      <p:ext uri="{BB962C8B-B14F-4D97-AF65-F5344CB8AC3E}">
        <p14:creationId xmlns:p14="http://schemas.microsoft.com/office/powerpoint/2010/main" val="1440633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Book" panose="020B0503020102020204" pitchFamily="34" charset="0"/>
              </a:rPr>
              <a:t>What is the Committee’s role?</a:t>
            </a:r>
            <a:endParaRPr lang="en-US" dirty="0">
              <a:latin typeface="Franklin Gothic Book" panose="020B0503020102020204" pitchFamily="34" charset="0"/>
            </a:endParaRPr>
          </a:p>
        </p:txBody>
      </p:sp>
      <p:graphicFrame>
        <p:nvGraphicFramePr>
          <p:cNvPr id="5" name="Diagram 4" descr="two boxes, one for the committee and one for Ecology, explaining their major roles" title="committee role diagram"/>
          <p:cNvGraphicFramePr/>
          <p:nvPr>
            <p:extLst>
              <p:ext uri="{D42A27DB-BD31-4B8C-83A1-F6EECF244321}">
                <p14:modId xmlns:p14="http://schemas.microsoft.com/office/powerpoint/2010/main" val="2544739046"/>
              </p:ext>
            </p:extLst>
          </p:nvPr>
        </p:nvGraphicFramePr>
        <p:xfrm>
          <a:off x="7224766" y="2753248"/>
          <a:ext cx="6287200" cy="5687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414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4" y="2889505"/>
            <a:ext cx="4000084" cy="5157216"/>
          </a:xfrm>
        </p:spPr>
        <p:txBody>
          <a:bodyPr>
            <a:normAutofit/>
          </a:bodyPr>
          <a:lstStyle/>
          <a:p>
            <a:r>
              <a:rPr lang="en-US" dirty="0" smtClean="0">
                <a:latin typeface="Franklin Gothic Book" panose="020B0503020102020204" pitchFamily="34" charset="0"/>
              </a:rPr>
              <a:t>Watershed Restoration and Enhancement Plan Components</a:t>
            </a:r>
            <a:endParaRPr lang="en-US" dirty="0">
              <a:latin typeface="Franklin Gothic Book" panose="020B0503020102020204" pitchFamily="34" charset="0"/>
            </a:endParaRPr>
          </a:p>
        </p:txBody>
      </p:sp>
      <p:sp>
        <p:nvSpPr>
          <p:cNvPr id="3" name="Text Placeholder 2"/>
          <p:cNvSpPr>
            <a:spLocks noGrp="1"/>
          </p:cNvSpPr>
          <p:nvPr>
            <p:ph type="body" sz="quarter" idx="12"/>
          </p:nvPr>
        </p:nvSpPr>
        <p:spPr>
          <a:xfrm>
            <a:off x="6408045" y="1035772"/>
            <a:ext cx="6009353" cy="337024"/>
          </a:xfrm>
        </p:spPr>
        <p:txBody>
          <a:bodyPr/>
          <a:lstStyle/>
          <a:p>
            <a:r>
              <a:rPr lang="en-US" dirty="0" smtClean="0"/>
              <a:t>2018 - 2038</a:t>
            </a:r>
            <a:endParaRPr lang="en-US" dirty="0"/>
          </a:p>
        </p:txBody>
      </p:sp>
      <p:sp>
        <p:nvSpPr>
          <p:cNvPr id="4" name="Text Placeholder 3"/>
          <p:cNvSpPr>
            <a:spLocks noGrp="1"/>
          </p:cNvSpPr>
          <p:nvPr>
            <p:ph type="body" sz="quarter" idx="14"/>
          </p:nvPr>
        </p:nvSpPr>
        <p:spPr>
          <a:xfrm>
            <a:off x="6408045" y="466240"/>
            <a:ext cx="6009353" cy="604071"/>
          </a:xfrm>
        </p:spPr>
        <p:txBody>
          <a:bodyPr/>
          <a:lstStyle/>
          <a:p>
            <a:r>
              <a:rPr lang="en-US" sz="3200" dirty="0" smtClean="0"/>
              <a:t>Planning Horizon</a:t>
            </a:r>
            <a:endParaRPr lang="en-US" sz="3200" dirty="0"/>
          </a:p>
        </p:txBody>
      </p:sp>
      <p:sp>
        <p:nvSpPr>
          <p:cNvPr id="5" name="Text Placeholder 4"/>
          <p:cNvSpPr>
            <a:spLocks noGrp="1"/>
          </p:cNvSpPr>
          <p:nvPr>
            <p:ph type="body" sz="quarter" idx="17"/>
          </p:nvPr>
        </p:nvSpPr>
        <p:spPr>
          <a:xfrm>
            <a:off x="6408041" y="2400014"/>
            <a:ext cx="6009353" cy="337024"/>
          </a:xfrm>
        </p:spPr>
        <p:txBody>
          <a:bodyPr/>
          <a:lstStyle/>
          <a:p>
            <a:r>
              <a:rPr lang="en-US" dirty="0" smtClean="0"/>
              <a:t>8 subbasins</a:t>
            </a:r>
            <a:endParaRPr lang="en-US" dirty="0"/>
          </a:p>
        </p:txBody>
      </p:sp>
      <p:sp>
        <p:nvSpPr>
          <p:cNvPr id="6" name="Text Placeholder 5"/>
          <p:cNvSpPr>
            <a:spLocks noGrp="1"/>
          </p:cNvSpPr>
          <p:nvPr>
            <p:ph type="body" sz="quarter" idx="18"/>
          </p:nvPr>
        </p:nvSpPr>
        <p:spPr>
          <a:xfrm>
            <a:off x="6408041" y="1693189"/>
            <a:ext cx="6009353" cy="604071"/>
          </a:xfrm>
        </p:spPr>
        <p:txBody>
          <a:bodyPr/>
          <a:lstStyle/>
          <a:p>
            <a:r>
              <a:rPr lang="en-US" sz="3200" dirty="0" smtClean="0"/>
              <a:t>WRIA Subbasin Delineation</a:t>
            </a:r>
            <a:endParaRPr lang="en-US" sz="3200" dirty="0"/>
          </a:p>
        </p:txBody>
      </p:sp>
      <p:sp>
        <p:nvSpPr>
          <p:cNvPr id="7" name="Text Placeholder 6"/>
          <p:cNvSpPr>
            <a:spLocks noGrp="1"/>
          </p:cNvSpPr>
          <p:nvPr>
            <p:ph type="body" sz="quarter" idx="20"/>
          </p:nvPr>
        </p:nvSpPr>
        <p:spPr>
          <a:xfrm>
            <a:off x="6408041" y="3669151"/>
            <a:ext cx="6009353" cy="337024"/>
          </a:xfrm>
        </p:spPr>
        <p:txBody>
          <a:bodyPr/>
          <a:lstStyle/>
          <a:p>
            <a:r>
              <a:rPr lang="en-US" dirty="0" smtClean="0"/>
              <a:t>4,294 Projected New Permit-Exempt Wells</a:t>
            </a:r>
            <a:endParaRPr lang="en-US" dirty="0"/>
          </a:p>
        </p:txBody>
      </p:sp>
      <p:sp>
        <p:nvSpPr>
          <p:cNvPr id="8" name="Text Placeholder 7"/>
          <p:cNvSpPr>
            <a:spLocks noGrp="1"/>
          </p:cNvSpPr>
          <p:nvPr>
            <p:ph type="body" sz="quarter" idx="21"/>
          </p:nvPr>
        </p:nvSpPr>
        <p:spPr>
          <a:xfrm>
            <a:off x="6408041" y="3070199"/>
            <a:ext cx="7172488" cy="604071"/>
          </a:xfrm>
        </p:spPr>
        <p:txBody>
          <a:bodyPr/>
          <a:lstStyle/>
          <a:p>
            <a:r>
              <a:rPr lang="en-US" sz="3200" dirty="0"/>
              <a:t>Projected New Permit-Exempt </a:t>
            </a:r>
            <a:r>
              <a:rPr lang="en-US" sz="3200" dirty="0" smtClean="0"/>
              <a:t>Wells</a:t>
            </a:r>
            <a:endParaRPr lang="en-US" sz="3200" dirty="0"/>
          </a:p>
        </p:txBody>
      </p:sp>
      <p:sp>
        <p:nvSpPr>
          <p:cNvPr id="9" name="Text Placeholder 8"/>
          <p:cNvSpPr>
            <a:spLocks noGrp="1"/>
          </p:cNvSpPr>
          <p:nvPr>
            <p:ph type="body" sz="quarter" idx="23"/>
          </p:nvPr>
        </p:nvSpPr>
        <p:spPr>
          <a:xfrm>
            <a:off x="6408040" y="5118479"/>
            <a:ext cx="6009353" cy="337024"/>
          </a:xfrm>
        </p:spPr>
        <p:txBody>
          <a:bodyPr/>
          <a:lstStyle/>
          <a:p>
            <a:r>
              <a:rPr lang="en-US" dirty="0" smtClean="0"/>
              <a:t>759 acre-feet per year (1.04 cfs) – most likely estimate</a:t>
            </a:r>
          </a:p>
          <a:p>
            <a:r>
              <a:rPr lang="en-US" dirty="0" smtClean="0"/>
              <a:t>1,034 acre-feet per year (1.43 </a:t>
            </a:r>
            <a:r>
              <a:rPr lang="en-US" dirty="0" err="1" smtClean="0"/>
              <a:t>cfs</a:t>
            </a:r>
            <a:r>
              <a:rPr lang="en-US" dirty="0" smtClean="0"/>
              <a:t>) – goal to achieve through adaptive management</a:t>
            </a:r>
            <a:endParaRPr lang="en-US" dirty="0"/>
          </a:p>
        </p:txBody>
      </p:sp>
      <p:sp>
        <p:nvSpPr>
          <p:cNvPr id="10" name="Text Placeholder 9"/>
          <p:cNvSpPr>
            <a:spLocks noGrp="1"/>
          </p:cNvSpPr>
          <p:nvPr>
            <p:ph type="body" sz="quarter" idx="24"/>
          </p:nvPr>
        </p:nvSpPr>
        <p:spPr>
          <a:xfrm>
            <a:off x="6408040" y="4479509"/>
            <a:ext cx="6009353" cy="604071"/>
          </a:xfrm>
        </p:spPr>
        <p:txBody>
          <a:bodyPr/>
          <a:lstStyle/>
          <a:p>
            <a:r>
              <a:rPr lang="en-US" sz="3200" dirty="0"/>
              <a:t>Estimated Consumptive </a:t>
            </a:r>
            <a:r>
              <a:rPr lang="en-US" sz="3200" dirty="0" smtClean="0"/>
              <a:t>Use</a:t>
            </a:r>
            <a:endParaRPr lang="en-US" sz="3200" dirty="0"/>
          </a:p>
        </p:txBody>
      </p:sp>
      <p:sp>
        <p:nvSpPr>
          <p:cNvPr id="11" name="Text Placeholder 10"/>
          <p:cNvSpPr>
            <a:spLocks noGrp="1"/>
          </p:cNvSpPr>
          <p:nvPr>
            <p:ph type="body" sz="quarter" idx="26"/>
          </p:nvPr>
        </p:nvSpPr>
        <p:spPr>
          <a:xfrm>
            <a:off x="6408039" y="7432787"/>
            <a:ext cx="6009353" cy="337024"/>
          </a:xfrm>
        </p:spPr>
        <p:txBody>
          <a:bodyPr/>
          <a:lstStyle/>
          <a:p>
            <a:r>
              <a:rPr lang="en-US" dirty="0" smtClean="0"/>
              <a:t>to offset estimated consumptive use and meet Net Ecological Benefit (NEB)</a:t>
            </a:r>
            <a:endParaRPr lang="en-US" dirty="0"/>
          </a:p>
        </p:txBody>
      </p:sp>
      <p:sp>
        <p:nvSpPr>
          <p:cNvPr id="12" name="Text Placeholder 11"/>
          <p:cNvSpPr>
            <a:spLocks noGrp="1"/>
          </p:cNvSpPr>
          <p:nvPr>
            <p:ph type="body" sz="quarter" idx="27"/>
          </p:nvPr>
        </p:nvSpPr>
        <p:spPr>
          <a:xfrm>
            <a:off x="6408039" y="6832579"/>
            <a:ext cx="6009353" cy="604071"/>
          </a:xfrm>
        </p:spPr>
        <p:txBody>
          <a:bodyPr/>
          <a:lstStyle/>
          <a:p>
            <a:r>
              <a:rPr lang="en-US" sz="3200" dirty="0"/>
              <a:t>Projects and Actions</a:t>
            </a:r>
          </a:p>
        </p:txBody>
      </p:sp>
      <p:sp>
        <p:nvSpPr>
          <p:cNvPr id="13" name="Slide Number Placeholder 12"/>
          <p:cNvSpPr>
            <a:spLocks noGrp="1"/>
          </p:cNvSpPr>
          <p:nvPr>
            <p:ph type="sldNum" sz="quarter" idx="10"/>
          </p:nvPr>
        </p:nvSpPr>
        <p:spPr/>
        <p:txBody>
          <a:bodyPr/>
          <a:lstStyle/>
          <a:p>
            <a:fld id="{B54AD89C-DF1E-4948-B597-5DD47B34A9CA}" type="slidenum">
              <a:rPr kumimoji="1" lang="ja-JP" altLang="en-US" smtClean="0"/>
              <a:pPr/>
              <a:t>16</a:t>
            </a:fld>
            <a:endParaRPr kumimoji="1" lang="ja-JP" altLang="en-US" dirty="0"/>
          </a:p>
        </p:txBody>
      </p:sp>
      <p:sp>
        <p:nvSpPr>
          <p:cNvPr id="14" name="Text Placeholder 11"/>
          <p:cNvSpPr txBox="1">
            <a:spLocks/>
          </p:cNvSpPr>
          <p:nvPr/>
        </p:nvSpPr>
        <p:spPr>
          <a:xfrm>
            <a:off x="6408039" y="8492778"/>
            <a:ext cx="6502743" cy="604071"/>
          </a:xfrm>
          <a:prstGeom prst="rect">
            <a:avLst/>
          </a:prstGeom>
        </p:spPr>
        <p:txBody>
          <a:bodyPr vert="horz" lIns="91440" tIns="45720" rIns="91440" bIns="45720" rtlCol="0" anchor="b">
            <a:noAutofit/>
          </a:bodyPr>
          <a:lstStyle>
            <a:lvl1pPr marL="0" indent="0" algn="l" defTabSz="1371417" rtl="0" eaLnBrk="1" latinLnBrk="0" hangingPunct="1">
              <a:lnSpc>
                <a:spcPct val="100000"/>
              </a:lnSpc>
              <a:spcBef>
                <a:spcPts val="0"/>
              </a:spcBef>
              <a:buFontTx/>
              <a:buNone/>
              <a:defRPr sz="2800" kern="1200">
                <a:solidFill>
                  <a:srgbClr val="666633"/>
                </a:solidFill>
                <a:latin typeface="Franklin Gothic Medium" panose="020B0603020102020204" pitchFamily="34"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Franklin Gothic Book" panose="020B0503020102020204" pitchFamily="34"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3200" dirty="0" smtClean="0"/>
              <a:t>Policy and Adaptive Management</a:t>
            </a:r>
            <a:endParaRPr lang="en-US" sz="3200" dirty="0"/>
          </a:p>
        </p:txBody>
      </p:sp>
      <p:sp>
        <p:nvSpPr>
          <p:cNvPr id="15" name="Text Placeholder 10"/>
          <p:cNvSpPr txBox="1">
            <a:spLocks/>
          </p:cNvSpPr>
          <p:nvPr/>
        </p:nvSpPr>
        <p:spPr>
          <a:xfrm>
            <a:off x="6408038" y="9096849"/>
            <a:ext cx="6009353" cy="337024"/>
          </a:xfrm>
          <a:prstGeom prst="rect">
            <a:avLst/>
          </a:prstGeom>
        </p:spPr>
        <p:txBody>
          <a:bodyPr vert="horz" lIns="91440" tIns="45720" rIns="91440" bIns="45720" rtlCol="0" anchor="t">
            <a:noAutofit/>
          </a:bodyPr>
          <a:lstStyle>
            <a:lvl1pPr marL="0" indent="0" algn="just" defTabSz="1371417" rtl="0" eaLnBrk="1" latinLnBrk="0" hangingPunct="1">
              <a:lnSpc>
                <a:spcPct val="100000"/>
              </a:lnSpc>
              <a:spcBef>
                <a:spcPts val="0"/>
              </a:spcBef>
              <a:buFontTx/>
              <a:buNone/>
              <a:defRPr sz="2400" kern="1200">
                <a:solidFill>
                  <a:schemeClr val="tx2"/>
                </a:solidFill>
                <a:latin typeface="Franklin Gothic Book" panose="020B0503020102020204" pitchFamily="34"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Franklin Gothic Book" panose="020B0503020102020204" pitchFamily="34"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r</a:t>
            </a:r>
            <a:r>
              <a:rPr lang="en-US" dirty="0" smtClean="0"/>
              <a:t>ecommendations </a:t>
            </a:r>
            <a:r>
              <a:rPr lang="en-US" dirty="0" smtClean="0"/>
              <a:t>that contribute to the goal of streamflow restoration</a:t>
            </a:r>
            <a:endParaRPr lang="en-US" dirty="0"/>
          </a:p>
        </p:txBody>
      </p:sp>
    </p:spTree>
    <p:extLst>
      <p:ext uri="{BB962C8B-B14F-4D97-AF65-F5344CB8AC3E}">
        <p14:creationId xmlns:p14="http://schemas.microsoft.com/office/powerpoint/2010/main" val="3652761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Delineate Subbasins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17</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a:t>
            </a:r>
            <a:r>
              <a:rPr kumimoji="1" lang="en-US" dirty="0" smtClean="0">
                <a:latin typeface="Franklin Gothic Book" panose="020B0503020102020204" pitchFamily="34" charset="0"/>
              </a:rPr>
              <a:t>14 </a:t>
            </a:r>
            <a:r>
              <a:rPr kumimoji="1" lang="en-US" dirty="0">
                <a:latin typeface="Franklin Gothic Book" panose="020B0503020102020204" pitchFamily="34" charset="0"/>
              </a:rPr>
              <a:t>Committee divided WRIA </a:t>
            </a:r>
            <a:r>
              <a:rPr kumimoji="1" lang="en-US" dirty="0" smtClean="0">
                <a:latin typeface="Franklin Gothic Book" panose="020B0503020102020204" pitchFamily="34" charset="0"/>
              </a:rPr>
              <a:t>14 </a:t>
            </a:r>
            <a:r>
              <a:rPr kumimoji="1" lang="en-US" dirty="0">
                <a:latin typeface="Franklin Gothic Book" panose="020B0503020102020204" pitchFamily="34" charset="0"/>
              </a:rPr>
              <a:t>into 8</a:t>
            </a:r>
            <a:r>
              <a:rPr kumimoji="1" lang="en-US" dirty="0" smtClean="0">
                <a:latin typeface="Franklin Gothic Book" panose="020B0503020102020204" pitchFamily="34" charset="0"/>
              </a:rPr>
              <a:t> </a:t>
            </a:r>
            <a:r>
              <a:rPr kumimoji="1" lang="en-US" dirty="0" smtClean="0">
                <a:latin typeface="Franklin Gothic Book" panose="020B0503020102020204" pitchFamily="34" charset="0"/>
              </a:rPr>
              <a:t>subbasins </a:t>
            </a:r>
            <a:r>
              <a:rPr kumimoji="1" lang="en-US" dirty="0">
                <a:latin typeface="Franklin Gothic Book" panose="020B0503020102020204" pitchFamily="34" charset="0"/>
              </a:rPr>
              <a:t>for the purposes of assessing consumptive use and project offsets.</a:t>
            </a:r>
          </a:p>
          <a:p>
            <a:pPr defTabSz="1371509">
              <a:lnSpc>
                <a:spcPct val="100000"/>
              </a:lnSpc>
              <a:spcBef>
                <a:spcPts val="0"/>
              </a:spcBef>
              <a:defRPr/>
            </a:pPr>
            <a:endParaRPr kumimoji="1" lang="en-US" dirty="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1262018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Subbasin Delineation Map</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18</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9" name="Picture 8" descr="wria 14 map" title="wria 14 wre subbasin delineation"/>
          <p:cNvPicPr/>
          <p:nvPr/>
        </p:nvPicPr>
        <p:blipFill>
          <a:blip r:embed="rId3" cstate="print">
            <a:extLst>
              <a:ext uri="{28A0092B-C50C-407E-A947-70E740481C1C}">
                <a14:useLocalDpi xmlns:a14="http://schemas.microsoft.com/office/drawing/2010/main" val="0"/>
              </a:ext>
            </a:extLst>
          </a:blip>
          <a:stretch>
            <a:fillRect/>
          </a:stretch>
        </p:blipFill>
        <p:spPr>
          <a:xfrm>
            <a:off x="3219143" y="1464922"/>
            <a:ext cx="7010596" cy="8740774"/>
          </a:xfrm>
          <a:prstGeom prst="rect">
            <a:avLst/>
          </a:prstGeom>
        </p:spPr>
      </p:pic>
    </p:spTree>
    <p:extLst>
      <p:ext uri="{BB962C8B-B14F-4D97-AF65-F5344CB8AC3E}">
        <p14:creationId xmlns:p14="http://schemas.microsoft.com/office/powerpoint/2010/main" val="24336971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 New Permit-Exempt Wells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19</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14 Committee projects 4,294 PE wells over the planning horizon. The largest number of these wells are likely to be installed in the Oakland Bay subbasin. </a:t>
            </a: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2068171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Book" panose="020B0503020102020204" pitchFamily="34" charset="0"/>
              </a:rPr>
              <a:t>Streamflow Restoration law</a:t>
            </a:r>
            <a:br>
              <a:rPr lang="en-US" dirty="0">
                <a:latin typeface="Franklin Gothic Book" panose="020B0503020102020204" pitchFamily="34" charset="0"/>
              </a:rPr>
            </a:br>
            <a:r>
              <a:rPr lang="en-US" dirty="0">
                <a:latin typeface="Franklin Gothic Book" panose="020B0503020102020204" pitchFamily="34" charset="0"/>
              </a:rPr>
              <a:t>RCW 90.94</a:t>
            </a:r>
          </a:p>
        </p:txBody>
      </p:sp>
      <p:sp>
        <p:nvSpPr>
          <p:cNvPr id="3" name="Text Placeholder 2"/>
          <p:cNvSpPr>
            <a:spLocks noGrp="1"/>
          </p:cNvSpPr>
          <p:nvPr>
            <p:ph type="body" sz="quarter" idx="11"/>
          </p:nvPr>
        </p:nvSpPr>
        <p:spPr/>
        <p:txBody>
          <a:bodyPr/>
          <a:lstStyle/>
          <a:p>
            <a:r>
              <a:rPr lang="en-US" dirty="0"/>
              <a:t>Clarifies how local governments can issue building permits for homes intending to use a </a:t>
            </a:r>
            <a:r>
              <a:rPr lang="en-US" dirty="0" smtClean="0"/>
              <a:t>permit-exempt </a:t>
            </a:r>
            <a:r>
              <a:rPr lang="en-US" dirty="0"/>
              <a:t>well for their domestic water supply </a:t>
            </a:r>
            <a:r>
              <a:rPr lang="en-US" b="1" dirty="0" smtClean="0"/>
              <a:t>and </a:t>
            </a:r>
            <a:r>
              <a:rPr lang="en-US" b="1" dirty="0"/>
              <a:t>offsets those </a:t>
            </a:r>
            <a:r>
              <a:rPr lang="en-US" b="1" dirty="0" smtClean="0"/>
              <a:t>impacts through </a:t>
            </a:r>
            <a:r>
              <a:rPr lang="en-US" b="1" dirty="0"/>
              <a:t>a local watershed planning effort</a:t>
            </a:r>
            <a:r>
              <a:rPr lang="en-US" dirty="0"/>
              <a:t>. </a:t>
            </a:r>
            <a:endParaRPr lang="en-US" dirty="0" smtClean="0"/>
          </a:p>
          <a:p>
            <a:endParaRPr lang="en-US" dirty="0"/>
          </a:p>
          <a:p>
            <a:r>
              <a:rPr lang="en-US" dirty="0"/>
              <a:t>Ecology </a:t>
            </a:r>
            <a:r>
              <a:rPr lang="en-US" dirty="0" smtClean="0"/>
              <a:t>chaired </a:t>
            </a:r>
            <a:r>
              <a:rPr lang="en-US" dirty="0"/>
              <a:t>the WRIA </a:t>
            </a:r>
            <a:r>
              <a:rPr lang="en-US" dirty="0" smtClean="0"/>
              <a:t>14 </a:t>
            </a:r>
            <a:r>
              <a:rPr lang="en-US" dirty="0"/>
              <a:t>Committee, composed of tribes, counties, cities, </a:t>
            </a:r>
            <a:r>
              <a:rPr lang="en-US" dirty="0" smtClean="0"/>
              <a:t>WDFW, municipal water purveyor, and </a:t>
            </a:r>
            <a:r>
              <a:rPr lang="en-US" dirty="0"/>
              <a:t>interest groups. </a:t>
            </a:r>
            <a:r>
              <a:rPr lang="en-US" dirty="0" smtClean="0"/>
              <a:t>The committee met over the last two years to develop the Watershed Restoration and Enhancement Plan. </a:t>
            </a:r>
            <a:endParaRPr lang="en-US" dirty="0">
              <a:latin typeface="Franklin Gothic Book" panose="020B0503020102020204" pitchFamily="34" charset="0"/>
            </a:endParaRPr>
          </a:p>
          <a:p>
            <a:endParaRPr lang="en-US" dirty="0"/>
          </a:p>
          <a:p>
            <a:endParaRPr lang="en-US" dirty="0"/>
          </a:p>
        </p:txBody>
      </p:sp>
    </p:spTree>
    <p:extLst>
      <p:ext uri="{BB962C8B-B14F-4D97-AF65-F5344CB8AC3E}">
        <p14:creationId xmlns:p14="http://schemas.microsoft.com/office/powerpoint/2010/main" val="120796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Projected New Permit-Exempt Wells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20</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aphicFrame>
        <p:nvGraphicFramePr>
          <p:cNvPr id="9" name="Table 8" descr="Subbasin and number of wells" title="Projected New Permit-Exempt Wells"/>
          <p:cNvGraphicFramePr>
            <a:graphicFrameLocks noGrp="1"/>
          </p:cNvGraphicFramePr>
          <p:nvPr>
            <p:extLst>
              <p:ext uri="{D42A27DB-BD31-4B8C-83A1-F6EECF244321}">
                <p14:modId xmlns:p14="http://schemas.microsoft.com/office/powerpoint/2010/main" val="4073383462"/>
              </p:ext>
            </p:extLst>
          </p:nvPr>
        </p:nvGraphicFramePr>
        <p:xfrm>
          <a:off x="1108364" y="3366656"/>
          <a:ext cx="10861963" cy="5309062"/>
        </p:xfrm>
        <a:graphic>
          <a:graphicData uri="http://schemas.openxmlformats.org/drawingml/2006/table">
            <a:tbl>
              <a:tblPr firstRow="1" firstCol="1">
                <a:tableStyleId>{5940675A-B579-460E-94D1-54222C63F5DA}</a:tableStyleId>
              </a:tblPr>
              <a:tblGrid>
                <a:gridCol w="5736790">
                  <a:extLst>
                    <a:ext uri="{9D8B030D-6E8A-4147-A177-3AD203B41FA5}">
                      <a16:colId xmlns:a16="http://schemas.microsoft.com/office/drawing/2014/main" val="529061480"/>
                    </a:ext>
                  </a:extLst>
                </a:gridCol>
                <a:gridCol w="5125173">
                  <a:extLst>
                    <a:ext uri="{9D8B030D-6E8A-4147-A177-3AD203B41FA5}">
                      <a16:colId xmlns:a16="http://schemas.microsoft.com/office/drawing/2014/main" val="2265357674"/>
                    </a:ext>
                  </a:extLst>
                </a:gridCol>
              </a:tblGrid>
              <a:tr h="482642">
                <a:tc>
                  <a:txBody>
                    <a:bodyPr/>
                    <a:lstStyle/>
                    <a:p>
                      <a:pPr marL="0" marR="0" algn="ctr">
                        <a:spcBef>
                          <a:spcPts val="0"/>
                        </a:spcBef>
                        <a:spcAft>
                          <a:spcPts val="0"/>
                        </a:spcAft>
                      </a:pPr>
                      <a:r>
                        <a:rPr lang="en-US" sz="2800" b="1" dirty="0">
                          <a:effectLst/>
                        </a:rPr>
                        <a:t>Subbasin</a:t>
                      </a:r>
                      <a:endParaRPr lang="en-US" sz="2400" b="1"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b="1" dirty="0">
                          <a:effectLst/>
                        </a:rPr>
                        <a:t>Projected PE Wells</a:t>
                      </a:r>
                      <a:endParaRPr lang="en-US" sz="2400" b="1"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3977660672"/>
                  </a:ext>
                </a:extLst>
              </a:tr>
              <a:tr h="482642">
                <a:tc>
                  <a:txBody>
                    <a:bodyPr/>
                    <a:lstStyle/>
                    <a:p>
                      <a:pPr marL="0" marR="0" algn="ctr">
                        <a:spcBef>
                          <a:spcPts val="0"/>
                        </a:spcBef>
                        <a:spcAft>
                          <a:spcPts val="0"/>
                        </a:spcAft>
                      </a:pPr>
                      <a:r>
                        <a:rPr lang="en-US" sz="2800">
                          <a:effectLst/>
                        </a:rPr>
                        <a:t>Case</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a:effectLst/>
                        </a:rPr>
                        <a:t>512</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101980674"/>
                  </a:ext>
                </a:extLst>
              </a:tr>
              <a:tr h="482642">
                <a:tc>
                  <a:txBody>
                    <a:bodyPr/>
                    <a:lstStyle/>
                    <a:p>
                      <a:pPr marL="0" marR="0" algn="ctr">
                        <a:spcBef>
                          <a:spcPts val="0"/>
                        </a:spcBef>
                        <a:spcAft>
                          <a:spcPts val="0"/>
                        </a:spcAft>
                      </a:pPr>
                      <a:r>
                        <a:rPr lang="en-US" sz="2800">
                          <a:effectLst/>
                        </a:rPr>
                        <a:t>Goldsborough</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a:effectLst/>
                        </a:rPr>
                        <a:t>546</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855293561"/>
                  </a:ext>
                </a:extLst>
              </a:tr>
              <a:tr h="482642">
                <a:tc>
                  <a:txBody>
                    <a:bodyPr/>
                    <a:lstStyle/>
                    <a:p>
                      <a:pPr marL="0" marR="0" algn="ctr">
                        <a:spcBef>
                          <a:spcPts val="0"/>
                        </a:spcBef>
                        <a:spcAft>
                          <a:spcPts val="0"/>
                        </a:spcAft>
                      </a:pPr>
                      <a:r>
                        <a:rPr lang="en-US" sz="2800">
                          <a:effectLst/>
                        </a:rPr>
                        <a:t>Harstine</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a:effectLst/>
                        </a:rPr>
                        <a:t>143</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3719043937"/>
                  </a:ext>
                </a:extLst>
              </a:tr>
              <a:tr h="482642">
                <a:tc>
                  <a:txBody>
                    <a:bodyPr/>
                    <a:lstStyle/>
                    <a:p>
                      <a:pPr marL="0" marR="0" algn="ctr">
                        <a:spcBef>
                          <a:spcPts val="0"/>
                        </a:spcBef>
                        <a:spcAft>
                          <a:spcPts val="0"/>
                        </a:spcAft>
                      </a:pPr>
                      <a:r>
                        <a:rPr lang="en-US" sz="2800">
                          <a:effectLst/>
                        </a:rPr>
                        <a:t>Hood</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a:effectLst/>
                        </a:rPr>
                        <a:t>117</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3548642659"/>
                  </a:ext>
                </a:extLst>
              </a:tr>
              <a:tr h="482642">
                <a:tc>
                  <a:txBody>
                    <a:bodyPr/>
                    <a:lstStyle/>
                    <a:p>
                      <a:pPr marL="0" marR="0" algn="ctr">
                        <a:spcBef>
                          <a:spcPts val="0"/>
                        </a:spcBef>
                        <a:spcAft>
                          <a:spcPts val="0"/>
                        </a:spcAft>
                      </a:pPr>
                      <a:r>
                        <a:rPr lang="en-US" sz="2800">
                          <a:effectLst/>
                        </a:rPr>
                        <a:t>Kennedy (Mason County)</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a:effectLst/>
                        </a:rPr>
                        <a:t>59</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1946126135"/>
                  </a:ext>
                </a:extLst>
              </a:tr>
              <a:tr h="482642">
                <a:tc>
                  <a:txBody>
                    <a:bodyPr/>
                    <a:lstStyle/>
                    <a:p>
                      <a:pPr marL="0" marR="0" algn="ctr">
                        <a:spcBef>
                          <a:spcPts val="0"/>
                        </a:spcBef>
                        <a:spcAft>
                          <a:spcPts val="0"/>
                        </a:spcAft>
                      </a:pPr>
                      <a:r>
                        <a:rPr lang="en-US" sz="2800">
                          <a:effectLst/>
                        </a:rPr>
                        <a:t>Kennedy (Thurston County)</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a:effectLst/>
                        </a:rPr>
                        <a:t>529</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3891251809"/>
                  </a:ext>
                </a:extLst>
              </a:tr>
              <a:tr h="482642">
                <a:tc>
                  <a:txBody>
                    <a:bodyPr/>
                    <a:lstStyle/>
                    <a:p>
                      <a:pPr marL="0" marR="0" algn="ctr">
                        <a:spcBef>
                          <a:spcPts val="0"/>
                        </a:spcBef>
                        <a:spcAft>
                          <a:spcPts val="0"/>
                        </a:spcAft>
                      </a:pPr>
                      <a:r>
                        <a:rPr lang="en-US" sz="2800">
                          <a:effectLst/>
                        </a:rPr>
                        <a:t>Mill</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a:effectLst/>
                        </a:rPr>
                        <a:t>466</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250492918"/>
                  </a:ext>
                </a:extLst>
              </a:tr>
              <a:tr h="482642">
                <a:tc>
                  <a:txBody>
                    <a:bodyPr/>
                    <a:lstStyle/>
                    <a:p>
                      <a:pPr marL="0" marR="0" algn="ctr">
                        <a:spcBef>
                          <a:spcPts val="0"/>
                        </a:spcBef>
                        <a:spcAft>
                          <a:spcPts val="0"/>
                        </a:spcAft>
                      </a:pPr>
                      <a:r>
                        <a:rPr lang="en-US" sz="2800">
                          <a:effectLst/>
                        </a:rPr>
                        <a:t>Oakland</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dirty="0" smtClean="0">
                          <a:effectLst/>
                        </a:rPr>
                        <a:t>1,559</a:t>
                      </a:r>
                      <a:endParaRPr lang="en-US" sz="2400"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95002454"/>
                  </a:ext>
                </a:extLst>
              </a:tr>
              <a:tr h="482642">
                <a:tc>
                  <a:txBody>
                    <a:bodyPr/>
                    <a:lstStyle/>
                    <a:p>
                      <a:pPr marL="0" marR="0" algn="ctr">
                        <a:spcBef>
                          <a:spcPts val="0"/>
                        </a:spcBef>
                        <a:spcAft>
                          <a:spcPts val="0"/>
                        </a:spcAft>
                      </a:pPr>
                      <a:r>
                        <a:rPr lang="en-US" sz="2800">
                          <a:effectLst/>
                        </a:rPr>
                        <a:t>Skookum</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a:effectLst/>
                        </a:rPr>
                        <a:t>363</a:t>
                      </a:r>
                      <a:endParaRPr lang="en-US" sz="24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1385483153"/>
                  </a:ext>
                </a:extLst>
              </a:tr>
              <a:tr h="482642">
                <a:tc>
                  <a:txBody>
                    <a:bodyPr/>
                    <a:lstStyle/>
                    <a:p>
                      <a:pPr marL="0" marR="0" algn="ctr">
                        <a:spcBef>
                          <a:spcPts val="0"/>
                        </a:spcBef>
                        <a:spcAft>
                          <a:spcPts val="0"/>
                        </a:spcAft>
                      </a:pPr>
                      <a:r>
                        <a:rPr lang="en-US" sz="2800" b="1" dirty="0">
                          <a:effectLst/>
                        </a:rPr>
                        <a:t>Totals</a:t>
                      </a:r>
                      <a:endParaRPr lang="en-US" sz="2400" b="1"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tc>
                  <a:txBody>
                    <a:bodyPr/>
                    <a:lstStyle/>
                    <a:p>
                      <a:pPr marL="0" marR="0" algn="ctr">
                        <a:spcBef>
                          <a:spcPts val="0"/>
                        </a:spcBef>
                        <a:spcAft>
                          <a:spcPts val="0"/>
                        </a:spcAft>
                      </a:pPr>
                      <a:r>
                        <a:rPr lang="en-US" sz="2800" b="1" dirty="0">
                          <a:effectLst/>
                        </a:rPr>
                        <a:t>4,294</a:t>
                      </a:r>
                      <a:endParaRPr lang="en-US" sz="2400" b="1" dirty="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txBody>
                  <a:tcPr marL="68580" marR="68580" marT="0" marB="0" anchor="b"/>
                </a:tc>
                <a:extLst>
                  <a:ext uri="{0D108BD9-81ED-4DB2-BD59-A6C34878D82A}">
                    <a16:rowId xmlns:a16="http://schemas.microsoft.com/office/drawing/2014/main" val="290620334"/>
                  </a:ext>
                </a:extLst>
              </a:tr>
            </a:tbl>
          </a:graphicData>
        </a:graphic>
      </p:graphicFrame>
    </p:spTree>
    <p:extLst>
      <p:ext uri="{BB962C8B-B14F-4D97-AF65-F5344CB8AC3E}">
        <p14:creationId xmlns:p14="http://schemas.microsoft.com/office/powerpoint/2010/main" val="3771885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New Permit-Exempt Wells Map</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21</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9" name="Picture 8" descr="WRIA 14 Heat Map" title="WRIA 14 WRE Distribution of Projected PE Wells for 2018-2038"/>
          <p:cNvPicPr/>
          <p:nvPr/>
        </p:nvPicPr>
        <p:blipFill>
          <a:blip r:embed="rId3" cstate="print">
            <a:extLst>
              <a:ext uri="{28A0092B-C50C-407E-A947-70E740481C1C}">
                <a14:useLocalDpi xmlns:a14="http://schemas.microsoft.com/office/drawing/2010/main" val="0"/>
              </a:ext>
            </a:extLst>
          </a:blip>
          <a:stretch>
            <a:fillRect/>
          </a:stretch>
        </p:blipFill>
        <p:spPr>
          <a:xfrm>
            <a:off x="3318358" y="1464921"/>
            <a:ext cx="7136282" cy="8820491"/>
          </a:xfrm>
          <a:prstGeom prst="rect">
            <a:avLst/>
          </a:prstGeom>
        </p:spPr>
      </p:pic>
    </p:spTree>
    <p:extLst>
      <p:ext uri="{BB962C8B-B14F-4D97-AF65-F5344CB8AC3E}">
        <p14:creationId xmlns:p14="http://schemas.microsoft.com/office/powerpoint/2010/main" val="1718962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Estimate New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22</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14 Committee </a:t>
            </a:r>
            <a:r>
              <a:rPr kumimoji="1" lang="en-US" dirty="0" smtClean="0">
                <a:latin typeface="Franklin Gothic Book" panose="020B0503020102020204" pitchFamily="34" charset="0"/>
              </a:rPr>
              <a:t>used a </a:t>
            </a:r>
            <a:r>
              <a:rPr kumimoji="1" lang="en-US" dirty="0">
                <a:latin typeface="Franklin Gothic Book" panose="020B0503020102020204" pitchFamily="34" charset="0"/>
              </a:rPr>
              <a:t>20-year projection for WRIA 14 of new PE wells to estimate the consumptive water use that this watershed plan must address and offset. The WRIA 14 Committee estimates </a:t>
            </a:r>
            <a:r>
              <a:rPr kumimoji="1" lang="en-US" dirty="0" smtClean="0">
                <a:latin typeface="Franklin Gothic Book" panose="020B0503020102020204" pitchFamily="34" charset="0"/>
              </a:rPr>
              <a:t>759 </a:t>
            </a:r>
            <a:r>
              <a:rPr kumimoji="1" lang="en-US" dirty="0">
                <a:latin typeface="Franklin Gothic Book" panose="020B0503020102020204" pitchFamily="34" charset="0"/>
              </a:rPr>
              <a:t>AF per year (</a:t>
            </a:r>
            <a:r>
              <a:rPr kumimoji="1" lang="en-US" dirty="0" smtClean="0">
                <a:latin typeface="Franklin Gothic Book" panose="020B0503020102020204" pitchFamily="34" charset="0"/>
              </a:rPr>
              <a:t>1.04 </a:t>
            </a:r>
            <a:r>
              <a:rPr kumimoji="1" lang="en-US" dirty="0">
                <a:latin typeface="Franklin Gothic Book" panose="020B0503020102020204" pitchFamily="34" charset="0"/>
              </a:rPr>
              <a:t>cfs) of new consumptive water use in WRIA </a:t>
            </a:r>
            <a:r>
              <a:rPr kumimoji="1" lang="en-US" dirty="0" smtClean="0">
                <a:latin typeface="Franklin Gothic Book" panose="020B0503020102020204" pitchFamily="34" charset="0"/>
              </a:rPr>
              <a:t>14 as the “most likely” estimate.</a:t>
            </a:r>
          </a:p>
          <a:p>
            <a:pPr defTabSz="1371509">
              <a:lnSpc>
                <a:spcPct val="100000"/>
              </a:lnSpc>
              <a:spcBef>
                <a:spcPts val="0"/>
              </a:spcBef>
              <a:defRPr/>
            </a:pPr>
            <a:r>
              <a:rPr kumimoji="1" lang="en-US" dirty="0" smtClean="0">
                <a:latin typeface="Franklin Gothic Book" panose="020B0503020102020204" pitchFamily="34" charset="0"/>
              </a:rPr>
              <a:t>The Committee also included a higher estimate to achieve through adaptive management of 1,034 AF per year (1.43 </a:t>
            </a:r>
            <a:r>
              <a:rPr kumimoji="1" lang="en-US" dirty="0" err="1" smtClean="0">
                <a:latin typeface="Franklin Gothic Book" panose="020B0503020102020204" pitchFamily="34" charset="0"/>
              </a:rPr>
              <a:t>cfs</a:t>
            </a:r>
            <a:r>
              <a:rPr kumimoji="1" lang="en-US" dirty="0" smtClean="0">
                <a:latin typeface="Franklin Gothic Book" panose="020B0503020102020204" pitchFamily="34" charset="0"/>
              </a:rPr>
              <a:t>) </a:t>
            </a: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3872587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Estimated New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23</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aphicFrame>
        <p:nvGraphicFramePr>
          <p:cNvPr id="9" name="Table 8" descr="subbasin, and the two estimates for consumptive use" title="Estimate New Consumptive Water Use Table"/>
          <p:cNvGraphicFramePr>
            <a:graphicFrameLocks noGrp="1"/>
          </p:cNvGraphicFramePr>
          <p:nvPr>
            <p:extLst>
              <p:ext uri="{D42A27DB-BD31-4B8C-83A1-F6EECF244321}">
                <p14:modId xmlns:p14="http://schemas.microsoft.com/office/powerpoint/2010/main" val="3675656127"/>
              </p:ext>
            </p:extLst>
          </p:nvPr>
        </p:nvGraphicFramePr>
        <p:xfrm>
          <a:off x="463290" y="1959196"/>
          <a:ext cx="12852786" cy="7004926"/>
        </p:xfrm>
        <a:graphic>
          <a:graphicData uri="http://schemas.openxmlformats.org/drawingml/2006/table">
            <a:tbl>
              <a:tblPr firstRow="1" firstCol="1" bandRow="1">
                <a:tableStyleId>{5C22544A-7EE6-4342-B048-85BDC9FD1C3A}</a:tableStyleId>
              </a:tblPr>
              <a:tblGrid>
                <a:gridCol w="2391097">
                  <a:extLst>
                    <a:ext uri="{9D8B030D-6E8A-4147-A177-3AD203B41FA5}">
                      <a16:colId xmlns:a16="http://schemas.microsoft.com/office/drawing/2014/main" val="258578631"/>
                    </a:ext>
                  </a:extLst>
                </a:gridCol>
                <a:gridCol w="1758614">
                  <a:extLst>
                    <a:ext uri="{9D8B030D-6E8A-4147-A177-3AD203B41FA5}">
                      <a16:colId xmlns:a16="http://schemas.microsoft.com/office/drawing/2014/main" val="2103071107"/>
                    </a:ext>
                  </a:extLst>
                </a:gridCol>
                <a:gridCol w="1740615">
                  <a:extLst>
                    <a:ext uri="{9D8B030D-6E8A-4147-A177-3AD203B41FA5}">
                      <a16:colId xmlns:a16="http://schemas.microsoft.com/office/drawing/2014/main" val="2271997483"/>
                    </a:ext>
                  </a:extLst>
                </a:gridCol>
                <a:gridCol w="1740615">
                  <a:extLst>
                    <a:ext uri="{9D8B030D-6E8A-4147-A177-3AD203B41FA5}">
                      <a16:colId xmlns:a16="http://schemas.microsoft.com/office/drawing/2014/main" val="3120581408"/>
                    </a:ext>
                  </a:extLst>
                </a:gridCol>
                <a:gridCol w="1740615">
                  <a:extLst>
                    <a:ext uri="{9D8B030D-6E8A-4147-A177-3AD203B41FA5}">
                      <a16:colId xmlns:a16="http://schemas.microsoft.com/office/drawing/2014/main" val="755234706"/>
                    </a:ext>
                  </a:extLst>
                </a:gridCol>
                <a:gridCol w="1740615">
                  <a:extLst>
                    <a:ext uri="{9D8B030D-6E8A-4147-A177-3AD203B41FA5}">
                      <a16:colId xmlns:a16="http://schemas.microsoft.com/office/drawing/2014/main" val="987274208"/>
                    </a:ext>
                  </a:extLst>
                </a:gridCol>
                <a:gridCol w="1740615">
                  <a:extLst>
                    <a:ext uri="{9D8B030D-6E8A-4147-A177-3AD203B41FA5}">
                      <a16:colId xmlns:a16="http://schemas.microsoft.com/office/drawing/2014/main" val="2091603964"/>
                    </a:ext>
                  </a:extLst>
                </a:gridCol>
              </a:tblGrid>
              <a:tr h="1532327">
                <a:tc>
                  <a:txBody>
                    <a:bodyPr/>
                    <a:lstStyle/>
                    <a:p>
                      <a:pPr marL="0" marR="0" algn="ctr">
                        <a:spcBef>
                          <a:spcPts val="300"/>
                        </a:spcBef>
                        <a:spcAft>
                          <a:spcPts val="300"/>
                        </a:spcAft>
                      </a:pPr>
                      <a:r>
                        <a:rPr lang="en-US" sz="2000" dirty="0">
                          <a:effectLst/>
                        </a:rPr>
                        <a:t> </a:t>
                      </a:r>
                      <a:endParaRPr lang="en-US" sz="20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2000" dirty="0">
                          <a:effectLst/>
                        </a:rPr>
                        <a:t> </a:t>
                      </a:r>
                      <a:endParaRPr lang="en-US" sz="20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2000" dirty="0">
                          <a:effectLst/>
                        </a:rPr>
                        <a:t> </a:t>
                      </a:r>
                      <a:endParaRPr lang="en-US" sz="20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l">
                        <a:spcBef>
                          <a:spcPts val="300"/>
                        </a:spcBef>
                        <a:spcAft>
                          <a:spcPts val="300"/>
                        </a:spcAft>
                      </a:pPr>
                      <a:r>
                        <a:rPr lang="en-US" sz="2000">
                          <a:effectLst/>
                        </a:rPr>
                        <a:t>Assumed Irrigated Acreage of 0.10 Acre (Most Likely Estimate)</a:t>
                      </a:r>
                      <a:endParaRPr lang="en-US" sz="20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l">
                        <a:spcBef>
                          <a:spcPts val="300"/>
                        </a:spcBef>
                        <a:spcAft>
                          <a:spcPts val="300"/>
                        </a:spcAft>
                      </a:pPr>
                      <a:r>
                        <a:rPr lang="en-US" sz="2000">
                          <a:effectLst/>
                        </a:rPr>
                        <a:t>Assumed Irrigated Acreage of 0.14 Acre (Higher Adaptive Management Goal)</a:t>
                      </a:r>
                      <a:endParaRPr lang="en-US" sz="20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000068594"/>
                  </a:ext>
                </a:extLst>
              </a:tr>
              <a:tr h="1532327">
                <a:tc>
                  <a:txBody>
                    <a:bodyPr/>
                    <a:lstStyle/>
                    <a:p>
                      <a:pPr marL="0" marR="0" algn="ctr">
                        <a:spcBef>
                          <a:spcPts val="300"/>
                        </a:spcBef>
                        <a:spcAft>
                          <a:spcPts val="300"/>
                        </a:spcAft>
                      </a:pPr>
                      <a:r>
                        <a:rPr lang="en-US" sz="2000" dirty="0">
                          <a:effectLst/>
                        </a:rPr>
                        <a:t>Subbasin</a:t>
                      </a:r>
                      <a:endParaRPr lang="en-US" sz="20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2000">
                          <a:effectLst/>
                        </a:rPr>
                        <a:t>Projected PE wells</a:t>
                      </a:r>
                      <a:endParaRPr lang="en-US" sz="20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2000" dirty="0">
                          <a:effectLst/>
                        </a:rPr>
                        <a:t>Indoor CU (AF/year)</a:t>
                      </a:r>
                      <a:endParaRPr lang="en-US" sz="20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2000" dirty="0">
                          <a:effectLst/>
                        </a:rPr>
                        <a:t>Outdoor CU (AF/year)</a:t>
                      </a:r>
                      <a:endParaRPr lang="en-US" sz="20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2000">
                          <a:effectLst/>
                        </a:rPr>
                        <a:t>Total CU/year (AF/year) in 2038</a:t>
                      </a:r>
                      <a:endParaRPr lang="en-US" sz="20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2000">
                          <a:effectLst/>
                        </a:rPr>
                        <a:t>Outdoor CU (AF/year) </a:t>
                      </a:r>
                      <a:endParaRPr lang="en-US" sz="20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2000">
                          <a:effectLst/>
                        </a:rPr>
                        <a:t>Total CU/year (AF/year) in 2038  </a:t>
                      </a:r>
                      <a:endParaRPr lang="en-US" sz="20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030073"/>
                  </a:ext>
                </a:extLst>
              </a:tr>
              <a:tr h="437808">
                <a:tc>
                  <a:txBody>
                    <a:bodyPr/>
                    <a:lstStyle/>
                    <a:p>
                      <a:pPr marL="0" marR="0">
                        <a:spcBef>
                          <a:spcPts val="300"/>
                        </a:spcBef>
                        <a:spcAft>
                          <a:spcPts val="300"/>
                        </a:spcAft>
                      </a:pPr>
                      <a:r>
                        <a:rPr lang="en-US" sz="2000">
                          <a:effectLst/>
                        </a:rPr>
                        <a:t>Case</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512</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8.6</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dirty="0">
                          <a:effectLst/>
                        </a:rPr>
                        <a:t>81.9</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90.5</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114.7</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300"/>
                        </a:spcBef>
                        <a:spcAft>
                          <a:spcPts val="300"/>
                        </a:spcAft>
                      </a:pPr>
                      <a:r>
                        <a:rPr lang="en-US" sz="2000">
                          <a:effectLst/>
                        </a:rPr>
                        <a:t>123.3</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35501559"/>
                  </a:ext>
                </a:extLst>
              </a:tr>
              <a:tr h="437808">
                <a:tc>
                  <a:txBody>
                    <a:bodyPr/>
                    <a:lstStyle/>
                    <a:p>
                      <a:pPr marL="0" marR="0">
                        <a:spcBef>
                          <a:spcPts val="300"/>
                        </a:spcBef>
                        <a:spcAft>
                          <a:spcPts val="300"/>
                        </a:spcAft>
                      </a:pPr>
                      <a:r>
                        <a:rPr lang="en-US" sz="2000">
                          <a:effectLst/>
                        </a:rPr>
                        <a:t>Goldsborough</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546</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9.2</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87.4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dirty="0">
                          <a:effectLst/>
                        </a:rPr>
                        <a:t>96.5</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122.3</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300"/>
                        </a:spcBef>
                        <a:spcAft>
                          <a:spcPts val="300"/>
                        </a:spcAft>
                      </a:pPr>
                      <a:r>
                        <a:rPr lang="en-US" sz="2000">
                          <a:effectLst/>
                        </a:rPr>
                        <a:t>131.5</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3100521"/>
                  </a:ext>
                </a:extLst>
              </a:tr>
              <a:tr h="437808">
                <a:tc>
                  <a:txBody>
                    <a:bodyPr/>
                    <a:lstStyle/>
                    <a:p>
                      <a:pPr marL="0" marR="0">
                        <a:spcBef>
                          <a:spcPts val="300"/>
                        </a:spcBef>
                        <a:spcAft>
                          <a:spcPts val="300"/>
                        </a:spcAft>
                      </a:pPr>
                      <a:r>
                        <a:rPr lang="en-US" sz="2000">
                          <a:effectLst/>
                        </a:rPr>
                        <a:t>Harstine</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143</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2.4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22.9</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dirty="0">
                          <a:effectLst/>
                        </a:rPr>
                        <a:t>25.3</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32.1</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300"/>
                        </a:spcBef>
                        <a:spcAft>
                          <a:spcPts val="300"/>
                        </a:spcAft>
                      </a:pPr>
                      <a:r>
                        <a:rPr lang="en-US" sz="2000">
                          <a:effectLst/>
                        </a:rPr>
                        <a:t>34.5</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1585409"/>
                  </a:ext>
                </a:extLst>
              </a:tr>
              <a:tr h="437808">
                <a:tc>
                  <a:txBody>
                    <a:bodyPr/>
                    <a:lstStyle/>
                    <a:p>
                      <a:pPr marL="0" marR="0">
                        <a:spcBef>
                          <a:spcPts val="300"/>
                        </a:spcBef>
                        <a:spcAft>
                          <a:spcPts val="300"/>
                        </a:spcAft>
                      </a:pPr>
                      <a:r>
                        <a:rPr lang="en-US" sz="2000">
                          <a:effectLst/>
                        </a:rPr>
                        <a:t>Hood</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117</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2.0</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18.7</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dirty="0">
                          <a:effectLst/>
                        </a:rPr>
                        <a:t>20.7</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dirty="0">
                          <a:effectLst/>
                        </a:rPr>
                        <a:t>26.2</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300"/>
                        </a:spcBef>
                        <a:spcAft>
                          <a:spcPts val="300"/>
                        </a:spcAft>
                      </a:pPr>
                      <a:r>
                        <a:rPr lang="en-US" sz="2000">
                          <a:effectLst/>
                        </a:rPr>
                        <a:t>28.2</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2467413"/>
                  </a:ext>
                </a:extLst>
              </a:tr>
              <a:tr h="437808">
                <a:tc>
                  <a:txBody>
                    <a:bodyPr/>
                    <a:lstStyle/>
                    <a:p>
                      <a:pPr marL="0" marR="0">
                        <a:spcBef>
                          <a:spcPts val="300"/>
                        </a:spcBef>
                        <a:spcAft>
                          <a:spcPts val="300"/>
                        </a:spcAft>
                      </a:pPr>
                      <a:r>
                        <a:rPr lang="en-US" sz="2000">
                          <a:effectLst/>
                        </a:rPr>
                        <a:t>Kennedy</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588</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9.9</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94.0</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103.9</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dirty="0">
                          <a:effectLst/>
                        </a:rPr>
                        <a:t>131.6</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300"/>
                        </a:spcBef>
                        <a:spcAft>
                          <a:spcPts val="300"/>
                        </a:spcAft>
                      </a:pPr>
                      <a:r>
                        <a:rPr lang="en-US" sz="2000">
                          <a:effectLst/>
                        </a:rPr>
                        <a:t>141.5</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06584128"/>
                  </a:ext>
                </a:extLst>
              </a:tr>
              <a:tr h="437808">
                <a:tc>
                  <a:txBody>
                    <a:bodyPr/>
                    <a:lstStyle/>
                    <a:p>
                      <a:pPr marL="0" marR="0">
                        <a:spcBef>
                          <a:spcPts val="300"/>
                        </a:spcBef>
                        <a:spcAft>
                          <a:spcPts val="300"/>
                        </a:spcAft>
                      </a:pPr>
                      <a:r>
                        <a:rPr lang="en-US" sz="2000">
                          <a:effectLst/>
                        </a:rPr>
                        <a:t>Mill</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466</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7.8</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74.6</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82.4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dirty="0">
                          <a:effectLst/>
                        </a:rPr>
                        <a:t>104.4</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300"/>
                        </a:spcBef>
                        <a:spcAft>
                          <a:spcPts val="300"/>
                        </a:spcAft>
                      </a:pPr>
                      <a:r>
                        <a:rPr lang="en-US" sz="2000">
                          <a:effectLst/>
                        </a:rPr>
                        <a:t>112.2</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8848420"/>
                  </a:ext>
                </a:extLst>
              </a:tr>
              <a:tr h="437808">
                <a:tc>
                  <a:txBody>
                    <a:bodyPr/>
                    <a:lstStyle/>
                    <a:p>
                      <a:pPr marL="0" marR="0">
                        <a:spcBef>
                          <a:spcPts val="300"/>
                        </a:spcBef>
                        <a:spcAft>
                          <a:spcPts val="300"/>
                        </a:spcAft>
                      </a:pPr>
                      <a:r>
                        <a:rPr lang="en-US" sz="2000">
                          <a:effectLst/>
                        </a:rPr>
                        <a:t>Oakland</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1,559</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26.2</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249.4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275.6</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dirty="0">
                          <a:effectLst/>
                        </a:rPr>
                        <a:t>349.2</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300"/>
                        </a:spcBef>
                        <a:spcAft>
                          <a:spcPts val="300"/>
                        </a:spcAft>
                      </a:pPr>
                      <a:r>
                        <a:rPr lang="en-US" sz="2000" dirty="0">
                          <a:effectLst/>
                        </a:rPr>
                        <a:t>375.4</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8286788"/>
                  </a:ext>
                </a:extLst>
              </a:tr>
              <a:tr h="437808">
                <a:tc>
                  <a:txBody>
                    <a:bodyPr/>
                    <a:lstStyle/>
                    <a:p>
                      <a:pPr marL="0" marR="0">
                        <a:spcBef>
                          <a:spcPts val="300"/>
                        </a:spcBef>
                        <a:spcAft>
                          <a:spcPts val="300"/>
                        </a:spcAft>
                      </a:pPr>
                      <a:r>
                        <a:rPr lang="en-US" sz="2000">
                          <a:effectLst/>
                        </a:rPr>
                        <a:t>Skookum</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363</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6.1</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58.1</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64.2</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a:effectLst/>
                        </a:rPr>
                        <a:t>81.3</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300"/>
                        </a:spcBef>
                        <a:spcAft>
                          <a:spcPts val="300"/>
                        </a:spcAft>
                      </a:pPr>
                      <a:r>
                        <a:rPr lang="en-US" sz="2000" dirty="0">
                          <a:effectLst/>
                        </a:rPr>
                        <a:t>87.4</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23657746"/>
                  </a:ext>
                </a:extLst>
              </a:tr>
              <a:tr h="437808">
                <a:tc>
                  <a:txBody>
                    <a:bodyPr/>
                    <a:lstStyle/>
                    <a:p>
                      <a:pPr marL="0" marR="0">
                        <a:spcBef>
                          <a:spcPts val="300"/>
                        </a:spcBef>
                        <a:spcAft>
                          <a:spcPts val="300"/>
                        </a:spcAft>
                      </a:pPr>
                      <a:r>
                        <a:rPr lang="en-US" sz="2000">
                          <a:effectLst/>
                        </a:rPr>
                        <a:t>TOTAL</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b="1" dirty="0">
                          <a:effectLst/>
                        </a:rPr>
                        <a:t>4,294</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b="1" dirty="0">
                          <a:effectLst/>
                        </a:rPr>
                        <a:t>72</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b="1" dirty="0">
                          <a:effectLst/>
                        </a:rPr>
                        <a:t>687</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b="1" dirty="0">
                          <a:effectLst/>
                        </a:rPr>
                        <a:t>759.2</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300"/>
                        </a:spcBef>
                        <a:spcAft>
                          <a:spcPts val="300"/>
                        </a:spcAft>
                      </a:pPr>
                      <a:r>
                        <a:rPr lang="en-US" sz="2000" b="1" dirty="0">
                          <a:effectLst/>
                        </a:rPr>
                        <a:t>962</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300"/>
                        </a:spcBef>
                        <a:spcAft>
                          <a:spcPts val="300"/>
                        </a:spcAft>
                      </a:pPr>
                      <a:r>
                        <a:rPr lang="en-US" sz="2000" b="1" dirty="0">
                          <a:effectLst/>
                        </a:rPr>
                        <a:t>1,034.0</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89719"/>
                  </a:ext>
                </a:extLst>
              </a:tr>
            </a:tbl>
          </a:graphicData>
        </a:graphic>
      </p:graphicFrame>
    </p:spTree>
    <p:extLst>
      <p:ext uri="{BB962C8B-B14F-4D97-AF65-F5344CB8AC3E}">
        <p14:creationId xmlns:p14="http://schemas.microsoft.com/office/powerpoint/2010/main" val="2855509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New Consumptive Water Use Map</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24</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10" name="Picture 9" descr="C:\Users\anjo461\AppData\Local\Microsoft\Windows\INetCache\Content.Word\Fig4_WRIA_14_Consumptive_Us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938" y="1404484"/>
            <a:ext cx="7276361" cy="8820491"/>
          </a:xfrm>
          <a:prstGeom prst="rect">
            <a:avLst/>
          </a:prstGeom>
          <a:noFill/>
          <a:ln>
            <a:noFill/>
          </a:ln>
        </p:spPr>
      </p:pic>
    </p:spTree>
    <p:extLst>
      <p:ext uri="{BB962C8B-B14F-4D97-AF65-F5344CB8AC3E}">
        <p14:creationId xmlns:p14="http://schemas.microsoft.com/office/powerpoint/2010/main" val="10576993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82" y="1398588"/>
            <a:ext cx="3388467" cy="2263888"/>
          </a:xfrm>
        </p:spPr>
        <p:txBody>
          <a:bodyPr>
            <a:normAutofit/>
          </a:bodyPr>
          <a:lstStyle/>
          <a:p>
            <a:r>
              <a:rPr lang="en-US" dirty="0" smtClean="0">
                <a:latin typeface="Franklin Gothic Book" panose="020B0503020102020204" pitchFamily="34" charset="0"/>
              </a:rPr>
              <a:t>Types of Projects &amp; </a:t>
            </a:r>
            <a:r>
              <a:rPr lang="en-US" dirty="0">
                <a:latin typeface="Franklin Gothic Book" panose="020B0503020102020204" pitchFamily="34" charset="0"/>
              </a:rPr>
              <a:t>A</a:t>
            </a:r>
            <a:r>
              <a:rPr lang="en-US" dirty="0" smtClean="0">
                <a:latin typeface="Franklin Gothic Book" panose="020B0503020102020204" pitchFamily="34" charset="0"/>
              </a:rPr>
              <a:t>ctions</a:t>
            </a:r>
            <a:endParaRPr lang="en-US" dirty="0">
              <a:latin typeface="Franklin Gothic Book" panose="020B0503020102020204" pitchFamily="34" charset="0"/>
            </a:endParaRPr>
          </a:p>
        </p:txBody>
      </p:sp>
      <p:sp>
        <p:nvSpPr>
          <p:cNvPr id="3" name="Text Placeholder 2"/>
          <p:cNvSpPr>
            <a:spLocks noGrp="1"/>
          </p:cNvSpPr>
          <p:nvPr>
            <p:ph type="body" sz="quarter" idx="24"/>
          </p:nvPr>
        </p:nvSpPr>
        <p:spPr>
          <a:xfrm>
            <a:off x="715282" y="4354620"/>
            <a:ext cx="4610344" cy="4126189"/>
          </a:xfrm>
        </p:spPr>
        <p:txBody>
          <a:bodyPr>
            <a:noAutofit/>
          </a:bodyPr>
          <a:lstStyle/>
          <a:p>
            <a:pPr algn="l"/>
            <a:r>
              <a:rPr lang="en-US" sz="3200" dirty="0"/>
              <a:t>Water Right Acquisition Offset Projects</a:t>
            </a:r>
          </a:p>
          <a:p>
            <a:pPr algn="l"/>
            <a:r>
              <a:rPr lang="en-US" sz="3200" dirty="0"/>
              <a:t>Non-Acquisition Water Offset Projects</a:t>
            </a:r>
          </a:p>
          <a:p>
            <a:pPr algn="l"/>
            <a:r>
              <a:rPr lang="en-US" sz="3200" dirty="0"/>
              <a:t>Habitat and Other Related Projects</a:t>
            </a:r>
          </a:p>
          <a:p>
            <a:pPr algn="l"/>
            <a:r>
              <a:rPr lang="en-US" sz="3200" dirty="0"/>
              <a:t>Regulatory </a:t>
            </a:r>
            <a:r>
              <a:rPr lang="en-US" sz="3200" dirty="0" smtClean="0"/>
              <a:t>Action Recommendations</a:t>
            </a:r>
            <a:endParaRPr lang="en-US" sz="3200" dirty="0"/>
          </a:p>
          <a:p>
            <a:pPr algn="l"/>
            <a:endParaRPr lang="en-US" sz="3200" dirty="0"/>
          </a:p>
        </p:txBody>
      </p:sp>
      <p:pic>
        <p:nvPicPr>
          <p:cNvPr id="5" name="Picture Placeholder 4"/>
          <p:cNvPicPr>
            <a:picLocks noGrp="1" noChangeAspect="1"/>
          </p:cNvPicPr>
          <p:nvPr>
            <p:ph type="pic" sz="quarter" idx="15"/>
          </p:nvPr>
        </p:nvPicPr>
        <p:blipFill>
          <a:blip r:embed="rId3" cstate="hqprint">
            <a:extLst>
              <a:ext uri="{28A0092B-C50C-407E-A947-70E740481C1C}">
                <a14:useLocalDpi xmlns:a14="http://schemas.microsoft.com/office/drawing/2010/main" val="0"/>
              </a:ext>
            </a:extLst>
          </a:blip>
          <a:srcRect l="13312" r="13312"/>
          <a:stretch>
            <a:fillRect/>
          </a:stretch>
        </p:blipFill>
        <p:spPr/>
      </p:pic>
    </p:spTree>
    <p:extLst>
      <p:ext uri="{BB962C8B-B14F-4D97-AF65-F5344CB8AC3E}">
        <p14:creationId xmlns:p14="http://schemas.microsoft.com/office/powerpoint/2010/main" val="774364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514" y="1457235"/>
            <a:ext cx="4296280" cy="978709"/>
          </a:xfrm>
        </p:spPr>
        <p:txBody>
          <a:bodyPr>
            <a:normAutofit fontScale="90000"/>
          </a:bodyPr>
          <a:lstStyle/>
          <a:p>
            <a:r>
              <a:rPr lang="en-US" sz="4950" dirty="0" smtClean="0">
                <a:latin typeface="Franklin Gothic Book" panose="020B0503020102020204" pitchFamily="34" charset="0"/>
              </a:rPr>
              <a:t>Projects Overview</a:t>
            </a:r>
            <a:br>
              <a:rPr lang="en-US" sz="4950" dirty="0" smtClean="0">
                <a:latin typeface="Franklin Gothic Book" panose="020B0503020102020204" pitchFamily="34" charset="0"/>
              </a:rPr>
            </a:br>
            <a:r>
              <a:rPr lang="en-US" sz="4950" dirty="0" smtClean="0">
                <a:latin typeface="Franklin Gothic Book" panose="020B0503020102020204" pitchFamily="34" charset="0"/>
              </a:rPr>
              <a:t>Map</a:t>
            </a:r>
            <a:endParaRPr lang="en-US" sz="4950" dirty="0">
              <a:latin typeface="Franklin Gothic Book" panose="020B0503020102020204" pitchFamily="34" charset="0"/>
            </a:endParaRP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26</a:t>
            </a:fld>
            <a:endParaRPr kumimoji="1" lang="ja-JP" altLang="en-US" dirty="0"/>
          </a:p>
        </p:txBody>
      </p:sp>
      <p:pic>
        <p:nvPicPr>
          <p:cNvPr id="5" name="Picture 4" descr="Map&#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3199604" y="0"/>
            <a:ext cx="7817801" cy="10285413"/>
          </a:xfrm>
          <a:prstGeom prst="rect">
            <a:avLst/>
          </a:prstGeom>
        </p:spPr>
      </p:pic>
    </p:spTree>
    <p:extLst>
      <p:ext uri="{BB962C8B-B14F-4D97-AF65-F5344CB8AC3E}">
        <p14:creationId xmlns:p14="http://schemas.microsoft.com/office/powerpoint/2010/main" val="2235584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67" y="2686"/>
            <a:ext cx="11828681" cy="1988038"/>
          </a:xfrm>
        </p:spPr>
        <p:txBody>
          <a:bodyPr/>
          <a:lstStyle/>
          <a:p>
            <a:r>
              <a:rPr lang="en-US" dirty="0" smtClean="0">
                <a:latin typeface="Franklin Gothic Book" panose="020B0503020102020204" pitchFamily="34" charset="0"/>
              </a:rPr>
              <a:t>WRIA 14 Water Offset Projects </a:t>
            </a:r>
            <a:br>
              <a:rPr lang="en-US" dirty="0" smtClean="0">
                <a:latin typeface="Franklin Gothic Book" panose="020B0503020102020204" pitchFamily="34" charset="0"/>
              </a:rPr>
            </a:br>
            <a:r>
              <a:rPr lang="en-US" sz="4400" dirty="0" smtClean="0">
                <a:latin typeface="Franklin Gothic Book" panose="020B0503020102020204" pitchFamily="34" charset="0"/>
              </a:rPr>
              <a:t>(Category I)</a:t>
            </a:r>
            <a:endParaRPr lang="en-US" sz="4400"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27</a:t>
            </a:fld>
            <a:endParaRPr kumimoji="1" lang="ja-JP" altLang="en-US" dirty="0"/>
          </a:p>
        </p:txBody>
      </p:sp>
      <p:sp>
        <p:nvSpPr>
          <p:cNvPr id="4" name="Text Placeholder 3"/>
          <p:cNvSpPr>
            <a:spLocks noGrp="1"/>
          </p:cNvSpPr>
          <p:nvPr>
            <p:ph type="body" sz="quarter" idx="11"/>
          </p:nvPr>
        </p:nvSpPr>
        <p:spPr>
          <a:xfrm>
            <a:off x="942867" y="2088107"/>
            <a:ext cx="11719156" cy="7671712"/>
          </a:xfrm>
        </p:spPr>
        <p:txBody>
          <a:bodyPr>
            <a:normAutofit fontScale="92500" lnSpcReduction="20000"/>
          </a:bodyPr>
          <a:lstStyle/>
          <a:p>
            <a:r>
              <a:rPr lang="en-US" dirty="0" smtClean="0"/>
              <a:t>City of Shelton Reclaimed Water/ WCC Source Switch</a:t>
            </a:r>
          </a:p>
          <a:p>
            <a:pPr lvl="1"/>
            <a:r>
              <a:rPr lang="en-US" dirty="0" smtClean="0"/>
              <a:t>Redirect North Shelton wastewater to WRP and infiltrate Class A reclaimed water at existing spray field near the WCC</a:t>
            </a:r>
          </a:p>
          <a:p>
            <a:pPr lvl="1"/>
            <a:r>
              <a:rPr lang="en-US" dirty="0" smtClean="0"/>
              <a:t>Subbasin: Goldsborough</a:t>
            </a:r>
          </a:p>
          <a:p>
            <a:r>
              <a:rPr lang="en-US" dirty="0" smtClean="0"/>
              <a:t>Evergreen Mobile Estates</a:t>
            </a:r>
          </a:p>
          <a:p>
            <a:pPr lvl="1"/>
            <a:r>
              <a:rPr lang="en-US" dirty="0" smtClean="0"/>
              <a:t>Water system consolidation and water right acquisition</a:t>
            </a:r>
          </a:p>
          <a:p>
            <a:pPr lvl="1"/>
            <a:r>
              <a:rPr lang="en-US" dirty="0" smtClean="0"/>
              <a:t>Subbasin: Oakland</a:t>
            </a:r>
          </a:p>
          <a:p>
            <a:r>
              <a:rPr lang="en-US" dirty="0" smtClean="0"/>
              <a:t>Steamboat Middle</a:t>
            </a:r>
          </a:p>
          <a:p>
            <a:pPr lvl="1"/>
            <a:r>
              <a:rPr lang="en-US" dirty="0" smtClean="0"/>
              <a:t>Expanded water storage in an existing wetland</a:t>
            </a:r>
          </a:p>
          <a:p>
            <a:pPr lvl="1"/>
            <a:r>
              <a:rPr lang="en-US" dirty="0" smtClean="0"/>
              <a:t>Subbasin: Kennedy</a:t>
            </a:r>
          </a:p>
          <a:p>
            <a:r>
              <a:rPr lang="en-US" dirty="0" smtClean="0"/>
              <a:t>Managed Aquifer Recharge</a:t>
            </a:r>
          </a:p>
          <a:p>
            <a:pPr lvl="1"/>
            <a:r>
              <a:rPr lang="en-US" dirty="0"/>
              <a:t>Categorical project that will include potential site locations in priority </a:t>
            </a:r>
            <a:r>
              <a:rPr lang="en-US" dirty="0" smtClean="0"/>
              <a:t>subbasins</a:t>
            </a:r>
          </a:p>
          <a:p>
            <a:pPr lvl="1"/>
            <a:r>
              <a:rPr lang="en-US" dirty="0" smtClean="0"/>
              <a:t>Subbasins: Case, Mill, Kennedy, Goldsborough, Oakland, Skookum</a:t>
            </a:r>
          </a:p>
          <a:p>
            <a:r>
              <a:rPr lang="en-US" dirty="0" smtClean="0"/>
              <a:t>Water Right Acquisition Opportunities</a:t>
            </a:r>
          </a:p>
          <a:p>
            <a:pPr lvl="1"/>
            <a:r>
              <a:rPr lang="en-US" dirty="0" smtClean="0"/>
              <a:t>Categorical project that includes potential opportunities for water right acquisitions in priority subbasins</a:t>
            </a:r>
          </a:p>
          <a:p>
            <a:pPr lvl="1"/>
            <a:r>
              <a:rPr lang="en-US" dirty="0" smtClean="0"/>
              <a:t>Subbasins: Goldsborough, Hood, Mill, Oakland</a:t>
            </a:r>
          </a:p>
          <a:p>
            <a:pPr lvl="1"/>
            <a:endParaRPr lang="en-US" dirty="0"/>
          </a:p>
        </p:txBody>
      </p:sp>
    </p:spTree>
    <p:extLst>
      <p:ext uri="{BB962C8B-B14F-4D97-AF65-F5344CB8AC3E}">
        <p14:creationId xmlns:p14="http://schemas.microsoft.com/office/powerpoint/2010/main" val="3469459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225" y="0"/>
            <a:ext cx="11828681" cy="1988038"/>
          </a:xfrm>
        </p:spPr>
        <p:txBody>
          <a:bodyPr/>
          <a:lstStyle/>
          <a:p>
            <a:r>
              <a:rPr lang="en-US" dirty="0" smtClean="0">
                <a:latin typeface="Franklin Gothic Book" panose="020B0503020102020204" pitchFamily="34" charset="0"/>
              </a:rPr>
              <a:t>WRIA 14 Habitat/Non-offset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28</a:t>
            </a:fld>
            <a:endParaRPr kumimoji="1" lang="ja-JP" altLang="en-US" dirty="0"/>
          </a:p>
        </p:txBody>
      </p:sp>
      <p:sp>
        <p:nvSpPr>
          <p:cNvPr id="4" name="Text Placeholder 3"/>
          <p:cNvSpPr>
            <a:spLocks noGrp="1"/>
          </p:cNvSpPr>
          <p:nvPr>
            <p:ph type="body" sz="quarter" idx="11"/>
          </p:nvPr>
        </p:nvSpPr>
        <p:spPr>
          <a:xfrm>
            <a:off x="904323" y="2249714"/>
            <a:ext cx="11719156" cy="7488810"/>
          </a:xfrm>
        </p:spPr>
        <p:txBody>
          <a:bodyPr>
            <a:normAutofit/>
          </a:bodyPr>
          <a:lstStyle/>
          <a:p>
            <a:r>
              <a:rPr lang="en-US" dirty="0" smtClean="0"/>
              <a:t>Skookum Valley Ag</a:t>
            </a:r>
          </a:p>
          <a:p>
            <a:pPr lvl="1"/>
            <a:r>
              <a:rPr lang="en-US" dirty="0" smtClean="0"/>
              <a:t>Channel re-alignment to increase channel length and sinuosity</a:t>
            </a:r>
          </a:p>
          <a:p>
            <a:pPr lvl="1"/>
            <a:r>
              <a:rPr lang="en-US" dirty="0" smtClean="0"/>
              <a:t>Subbasin: Skookum</a:t>
            </a:r>
          </a:p>
          <a:p>
            <a:r>
              <a:rPr lang="en-US" dirty="0"/>
              <a:t>Skookum Valley </a:t>
            </a:r>
            <a:r>
              <a:rPr lang="en-US" dirty="0" smtClean="0"/>
              <a:t>Railroad Culvert Crossings</a:t>
            </a:r>
            <a:endParaRPr lang="en-US" dirty="0"/>
          </a:p>
          <a:p>
            <a:pPr lvl="1"/>
            <a:r>
              <a:rPr lang="en-US" dirty="0" smtClean="0"/>
              <a:t>Restore fish passage at several existing barriers</a:t>
            </a:r>
            <a:endParaRPr lang="en-US" dirty="0"/>
          </a:p>
          <a:p>
            <a:pPr lvl="1"/>
            <a:r>
              <a:rPr lang="en-US" dirty="0"/>
              <a:t>Subbasin: </a:t>
            </a:r>
            <a:r>
              <a:rPr lang="en-US" dirty="0" smtClean="0"/>
              <a:t>Skookum</a:t>
            </a:r>
          </a:p>
          <a:p>
            <a:r>
              <a:rPr lang="en-US" dirty="0" smtClean="0"/>
              <a:t>Goldsborough Creek-Hilburn Restoration</a:t>
            </a:r>
          </a:p>
          <a:p>
            <a:pPr lvl="1"/>
            <a:r>
              <a:rPr lang="en-US" dirty="0" smtClean="0"/>
              <a:t>Priority project from Salmon Recovery 4YWP.  Remove bank protection and channel fill, increase density of LWD.</a:t>
            </a:r>
          </a:p>
          <a:p>
            <a:pPr lvl="1"/>
            <a:r>
              <a:rPr lang="en-US" dirty="0" smtClean="0"/>
              <a:t>Subbasin: Goldsborough</a:t>
            </a:r>
          </a:p>
          <a:p>
            <a:r>
              <a:rPr lang="en-US" dirty="0" smtClean="0"/>
              <a:t>Steamboat Upper	</a:t>
            </a:r>
          </a:p>
          <a:p>
            <a:pPr lvl="1"/>
            <a:r>
              <a:rPr lang="en-US" dirty="0" smtClean="0"/>
              <a:t>Increase ponded storage on north end of the Steamboat Peninsula</a:t>
            </a:r>
          </a:p>
          <a:p>
            <a:pPr lvl="1"/>
            <a:r>
              <a:rPr lang="en-US" dirty="0" smtClean="0"/>
              <a:t>Subbasin: Kennedy</a:t>
            </a:r>
            <a:endParaRPr lang="en-US" dirty="0"/>
          </a:p>
          <a:p>
            <a:endParaRPr lang="en-US" dirty="0" smtClean="0"/>
          </a:p>
          <a:p>
            <a:endParaRPr lang="en-US" dirty="0"/>
          </a:p>
          <a:p>
            <a:pPr lvl="1"/>
            <a:endParaRPr lang="en-US" dirty="0"/>
          </a:p>
        </p:txBody>
      </p:sp>
    </p:spTree>
    <p:extLst>
      <p:ext uri="{BB962C8B-B14F-4D97-AF65-F5344CB8AC3E}">
        <p14:creationId xmlns:p14="http://schemas.microsoft.com/office/powerpoint/2010/main" val="1774266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323" y="-131943"/>
            <a:ext cx="11828681" cy="1592253"/>
          </a:xfrm>
        </p:spPr>
        <p:txBody>
          <a:bodyPr/>
          <a:lstStyle/>
          <a:p>
            <a:r>
              <a:rPr lang="en-US" dirty="0" smtClean="0">
                <a:latin typeface="Franklin Gothic Book" panose="020B0503020102020204" pitchFamily="34" charset="0"/>
              </a:rPr>
              <a:t>WRIA 14 Prospective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29</a:t>
            </a:fld>
            <a:endParaRPr kumimoji="1" lang="ja-JP" altLang="en-US" dirty="0"/>
          </a:p>
        </p:txBody>
      </p:sp>
      <p:sp>
        <p:nvSpPr>
          <p:cNvPr id="4" name="Text Placeholder 3"/>
          <p:cNvSpPr>
            <a:spLocks noGrp="1"/>
          </p:cNvSpPr>
          <p:nvPr>
            <p:ph type="body" sz="quarter" idx="11"/>
          </p:nvPr>
        </p:nvSpPr>
        <p:spPr>
          <a:xfrm>
            <a:off x="904323" y="1460310"/>
            <a:ext cx="11719156" cy="8278214"/>
          </a:xfrm>
        </p:spPr>
        <p:txBody>
          <a:bodyPr>
            <a:normAutofit fontScale="77500" lnSpcReduction="20000"/>
          </a:bodyPr>
          <a:lstStyle/>
          <a:p>
            <a:r>
              <a:rPr lang="en-US" dirty="0" smtClean="0"/>
              <a:t>Other Water </a:t>
            </a:r>
            <a:r>
              <a:rPr lang="en-US" dirty="0"/>
              <a:t>Right </a:t>
            </a:r>
            <a:r>
              <a:rPr lang="en-US" dirty="0" smtClean="0"/>
              <a:t>Opportunities and Efficiency Projects</a:t>
            </a:r>
          </a:p>
          <a:p>
            <a:pPr lvl="1"/>
            <a:r>
              <a:rPr lang="en-US" dirty="0" smtClean="0"/>
              <a:t>Investigate opportunities throughout WRIA 14 for water right acquisition or efficiency projects.</a:t>
            </a:r>
          </a:p>
          <a:p>
            <a:r>
              <a:rPr lang="en-US" dirty="0" smtClean="0"/>
              <a:t>Forest Stand Age</a:t>
            </a:r>
          </a:p>
          <a:p>
            <a:pPr lvl="1"/>
            <a:r>
              <a:rPr lang="en-US" dirty="0"/>
              <a:t>The committee is interested in voluntary </a:t>
            </a:r>
            <a:r>
              <a:rPr lang="en-US" dirty="0" smtClean="0"/>
              <a:t>projects throughout WRIA 14 </a:t>
            </a:r>
            <a:r>
              <a:rPr lang="en-US" dirty="0"/>
              <a:t>that involve forest conservation, forest land acquisition, carbon sequestration that can be demonstrated to have a streamflow benefit. </a:t>
            </a:r>
            <a:endParaRPr lang="en-US" dirty="0" smtClean="0"/>
          </a:p>
          <a:p>
            <a:r>
              <a:rPr lang="en-US" dirty="0"/>
              <a:t>Floodplain </a:t>
            </a:r>
            <a:r>
              <a:rPr lang="en-US" dirty="0" smtClean="0"/>
              <a:t>Restoration</a:t>
            </a:r>
          </a:p>
          <a:p>
            <a:pPr lvl="1"/>
            <a:r>
              <a:rPr lang="en-US" dirty="0"/>
              <a:t>The committee is interested in restoring stream floodplain function, where </a:t>
            </a:r>
            <a:r>
              <a:rPr lang="en-US" dirty="0" smtClean="0"/>
              <a:t>appropriate</a:t>
            </a:r>
            <a:r>
              <a:rPr lang="en-US" dirty="0"/>
              <a:t> </a:t>
            </a:r>
            <a:r>
              <a:rPr lang="en-US" dirty="0" smtClean="0"/>
              <a:t>throughout WRIA 14. </a:t>
            </a:r>
          </a:p>
          <a:p>
            <a:r>
              <a:rPr lang="en-US" dirty="0" smtClean="0"/>
              <a:t>Summit Lake Alternative Water Supply</a:t>
            </a:r>
          </a:p>
          <a:p>
            <a:pPr lvl="1"/>
            <a:r>
              <a:rPr lang="en-US" dirty="0"/>
              <a:t>This </a:t>
            </a:r>
            <a:r>
              <a:rPr lang="en-US" dirty="0" smtClean="0"/>
              <a:t>project in the Kennedy subbasin conceptually </a:t>
            </a:r>
            <a:r>
              <a:rPr lang="en-US" dirty="0"/>
              <a:t>project involves determining alternative solutions for safe water supply to the Summit Lake community</a:t>
            </a:r>
            <a:r>
              <a:rPr lang="en-US" dirty="0" smtClean="0"/>
              <a:t>.  There is a potential for water offset but the project is currently too conceptual. </a:t>
            </a:r>
          </a:p>
          <a:p>
            <a:r>
              <a:rPr lang="en-US" dirty="0"/>
              <a:t>Schneider Creek Source Switch</a:t>
            </a:r>
          </a:p>
          <a:p>
            <a:pPr lvl="1"/>
            <a:r>
              <a:rPr lang="en-US" dirty="0" smtClean="0"/>
              <a:t>This project in the Kennedy subbasin would involve a source </a:t>
            </a:r>
            <a:r>
              <a:rPr lang="en-US" dirty="0"/>
              <a:t>switch from surface water to </a:t>
            </a:r>
            <a:r>
              <a:rPr lang="en-US" dirty="0" smtClean="0"/>
              <a:t>groundwater.  There is potential for water offset but the project currently conflicts with the Foster Supreme Court Decision and would only be implemented pending legislative changes to allow for such projects to move forward. </a:t>
            </a:r>
            <a:endParaRPr lang="en-US" dirty="0"/>
          </a:p>
          <a:p>
            <a:r>
              <a:rPr lang="en-US" dirty="0" smtClean="0"/>
              <a:t>Mason County Rooftop Runoff Program</a:t>
            </a:r>
          </a:p>
          <a:p>
            <a:pPr lvl="1"/>
            <a:r>
              <a:rPr lang="en-US" dirty="0" smtClean="0"/>
              <a:t>This project would implement a new </a:t>
            </a:r>
            <a:r>
              <a:rPr lang="en-US" dirty="0"/>
              <a:t>county </a:t>
            </a:r>
            <a:r>
              <a:rPr lang="en-US" dirty="0" smtClean="0"/>
              <a:t>requirement WRIA-wide </a:t>
            </a:r>
            <a:r>
              <a:rPr lang="en-US" dirty="0"/>
              <a:t>for new rural residential building to install LID BMPs that infiltrate over 95% of rooftop runoff</a:t>
            </a:r>
            <a:r>
              <a:rPr lang="en-US" dirty="0" smtClean="0"/>
              <a:t>.  There is potential for water offset but Mason County is not moving forward with the project at this time due to regulatory constraints. </a:t>
            </a:r>
          </a:p>
          <a:p>
            <a:pPr lvl="1"/>
            <a:endParaRPr lang="en-US" dirty="0"/>
          </a:p>
          <a:p>
            <a:endParaRPr lang="en-US" dirty="0" smtClean="0"/>
          </a:p>
          <a:p>
            <a:endParaRPr lang="en-US" dirty="0"/>
          </a:p>
          <a:p>
            <a:pPr lvl="1"/>
            <a:endParaRPr lang="en-US" dirty="0"/>
          </a:p>
        </p:txBody>
      </p:sp>
    </p:spTree>
    <p:extLst>
      <p:ext uri="{BB962C8B-B14F-4D97-AF65-F5344CB8AC3E}">
        <p14:creationId xmlns:p14="http://schemas.microsoft.com/office/powerpoint/2010/main" val="1407421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4" y="2889505"/>
            <a:ext cx="4000084" cy="5157216"/>
          </a:xfrm>
        </p:spPr>
        <p:txBody>
          <a:bodyPr>
            <a:normAutofit/>
          </a:bodyPr>
          <a:lstStyle/>
          <a:p>
            <a:r>
              <a:rPr lang="en-US" dirty="0" smtClean="0">
                <a:latin typeface="Franklin Gothic Book" panose="020B0503020102020204" pitchFamily="34" charset="0"/>
              </a:rPr>
              <a:t>Watershed Restoration and Enhancement Plan Components</a:t>
            </a:r>
            <a:endParaRPr lang="en-US" dirty="0">
              <a:latin typeface="Franklin Gothic Book" panose="020B0503020102020204" pitchFamily="34" charset="0"/>
            </a:endParaRPr>
          </a:p>
        </p:txBody>
      </p:sp>
      <p:sp>
        <p:nvSpPr>
          <p:cNvPr id="3" name="Text Placeholder 2"/>
          <p:cNvSpPr>
            <a:spLocks noGrp="1"/>
          </p:cNvSpPr>
          <p:nvPr>
            <p:ph type="body" sz="quarter" idx="12"/>
          </p:nvPr>
        </p:nvSpPr>
        <p:spPr>
          <a:xfrm>
            <a:off x="6408045" y="1096497"/>
            <a:ext cx="6009353" cy="337024"/>
          </a:xfrm>
        </p:spPr>
        <p:txBody>
          <a:bodyPr/>
          <a:lstStyle/>
          <a:p>
            <a:r>
              <a:rPr lang="en-US" dirty="0" smtClean="0"/>
              <a:t>2018 - 2038</a:t>
            </a:r>
            <a:endParaRPr lang="en-US" dirty="0"/>
          </a:p>
        </p:txBody>
      </p:sp>
      <p:sp>
        <p:nvSpPr>
          <p:cNvPr id="4" name="Text Placeholder 3"/>
          <p:cNvSpPr>
            <a:spLocks noGrp="1"/>
          </p:cNvSpPr>
          <p:nvPr>
            <p:ph type="body" sz="quarter" idx="14"/>
          </p:nvPr>
        </p:nvSpPr>
        <p:spPr>
          <a:xfrm>
            <a:off x="6408045" y="526965"/>
            <a:ext cx="6009353" cy="604071"/>
          </a:xfrm>
        </p:spPr>
        <p:txBody>
          <a:bodyPr/>
          <a:lstStyle/>
          <a:p>
            <a:r>
              <a:rPr lang="en-US" sz="3200" dirty="0" smtClean="0"/>
              <a:t>Planning Horizon</a:t>
            </a:r>
            <a:endParaRPr lang="en-US" sz="3200" dirty="0"/>
          </a:p>
        </p:txBody>
      </p:sp>
      <p:sp>
        <p:nvSpPr>
          <p:cNvPr id="5" name="Text Placeholder 4"/>
          <p:cNvSpPr>
            <a:spLocks noGrp="1"/>
          </p:cNvSpPr>
          <p:nvPr>
            <p:ph type="body" sz="quarter" idx="17"/>
          </p:nvPr>
        </p:nvSpPr>
        <p:spPr>
          <a:xfrm>
            <a:off x="6408045" y="2689841"/>
            <a:ext cx="6009353" cy="337024"/>
          </a:xfrm>
        </p:spPr>
        <p:txBody>
          <a:bodyPr/>
          <a:lstStyle/>
          <a:p>
            <a:r>
              <a:rPr lang="en-US" dirty="0" smtClean="0"/>
              <a:t>8 subbasins</a:t>
            </a:r>
            <a:endParaRPr lang="en-US" dirty="0"/>
          </a:p>
        </p:txBody>
      </p:sp>
      <p:sp>
        <p:nvSpPr>
          <p:cNvPr id="6" name="Text Placeholder 5"/>
          <p:cNvSpPr>
            <a:spLocks noGrp="1"/>
          </p:cNvSpPr>
          <p:nvPr>
            <p:ph type="body" sz="quarter" idx="18"/>
          </p:nvPr>
        </p:nvSpPr>
        <p:spPr>
          <a:xfrm>
            <a:off x="6408045" y="2120301"/>
            <a:ext cx="6009353" cy="604071"/>
          </a:xfrm>
        </p:spPr>
        <p:txBody>
          <a:bodyPr/>
          <a:lstStyle/>
          <a:p>
            <a:r>
              <a:rPr lang="en-US" sz="3200" dirty="0" smtClean="0"/>
              <a:t>WRIA Subbasin Delineation</a:t>
            </a:r>
            <a:endParaRPr lang="en-US" sz="3200" dirty="0"/>
          </a:p>
        </p:txBody>
      </p:sp>
      <p:sp>
        <p:nvSpPr>
          <p:cNvPr id="7" name="Text Placeholder 6"/>
          <p:cNvSpPr>
            <a:spLocks noGrp="1"/>
          </p:cNvSpPr>
          <p:nvPr>
            <p:ph type="body" sz="quarter" idx="20"/>
          </p:nvPr>
        </p:nvSpPr>
        <p:spPr>
          <a:xfrm>
            <a:off x="6408045" y="4283184"/>
            <a:ext cx="6009353" cy="337024"/>
          </a:xfrm>
        </p:spPr>
        <p:txBody>
          <a:bodyPr/>
          <a:lstStyle/>
          <a:p>
            <a:r>
              <a:rPr lang="en-US" dirty="0" smtClean="0"/>
              <a:t>4,294 Projected New Permit-Exempt Wells</a:t>
            </a:r>
            <a:endParaRPr lang="en-US" dirty="0"/>
          </a:p>
        </p:txBody>
      </p:sp>
      <p:sp>
        <p:nvSpPr>
          <p:cNvPr id="8" name="Text Placeholder 7"/>
          <p:cNvSpPr>
            <a:spLocks noGrp="1"/>
          </p:cNvSpPr>
          <p:nvPr>
            <p:ph type="body" sz="quarter" idx="21"/>
          </p:nvPr>
        </p:nvSpPr>
        <p:spPr>
          <a:xfrm>
            <a:off x="6408045" y="3637755"/>
            <a:ext cx="7172488" cy="604071"/>
          </a:xfrm>
        </p:spPr>
        <p:txBody>
          <a:bodyPr/>
          <a:lstStyle/>
          <a:p>
            <a:r>
              <a:rPr lang="en-US" sz="3200" dirty="0"/>
              <a:t>Projected New Permit-Exempt </a:t>
            </a:r>
            <a:r>
              <a:rPr lang="en-US" sz="3200" dirty="0" smtClean="0"/>
              <a:t>Wells</a:t>
            </a:r>
            <a:endParaRPr lang="en-US" sz="3200" dirty="0"/>
          </a:p>
        </p:txBody>
      </p:sp>
      <p:sp>
        <p:nvSpPr>
          <p:cNvPr id="9" name="Text Placeholder 8"/>
          <p:cNvSpPr>
            <a:spLocks noGrp="1"/>
          </p:cNvSpPr>
          <p:nvPr>
            <p:ph type="body" sz="quarter" idx="23"/>
          </p:nvPr>
        </p:nvSpPr>
        <p:spPr>
          <a:xfrm>
            <a:off x="6408044" y="5993641"/>
            <a:ext cx="6009353" cy="337024"/>
          </a:xfrm>
        </p:spPr>
        <p:txBody>
          <a:bodyPr/>
          <a:lstStyle/>
          <a:p>
            <a:r>
              <a:rPr lang="en-US" dirty="0" smtClean="0"/>
              <a:t>759 </a:t>
            </a:r>
            <a:r>
              <a:rPr lang="en-US" dirty="0"/>
              <a:t>acre-feet per year (1.04 cfs) – most likely estimate</a:t>
            </a:r>
          </a:p>
          <a:p>
            <a:r>
              <a:rPr lang="en-US" dirty="0"/>
              <a:t>1,034 acre-feet per year (1.43 </a:t>
            </a:r>
            <a:r>
              <a:rPr lang="en-US" dirty="0" err="1"/>
              <a:t>cfs</a:t>
            </a:r>
            <a:r>
              <a:rPr lang="en-US" dirty="0"/>
              <a:t>) – goal to achieve through adaptive management</a:t>
            </a:r>
          </a:p>
          <a:p>
            <a:endParaRPr lang="en-US" dirty="0" smtClean="0"/>
          </a:p>
          <a:p>
            <a:r>
              <a:rPr lang="en-US" dirty="0" smtClean="0"/>
              <a:t> </a:t>
            </a:r>
            <a:endParaRPr lang="en-US" dirty="0"/>
          </a:p>
        </p:txBody>
      </p:sp>
      <p:sp>
        <p:nvSpPr>
          <p:cNvPr id="10" name="Text Placeholder 9"/>
          <p:cNvSpPr>
            <a:spLocks noGrp="1"/>
          </p:cNvSpPr>
          <p:nvPr>
            <p:ph type="body" sz="quarter" idx="24"/>
          </p:nvPr>
        </p:nvSpPr>
        <p:spPr>
          <a:xfrm>
            <a:off x="6408044" y="5293040"/>
            <a:ext cx="6009353" cy="604071"/>
          </a:xfrm>
        </p:spPr>
        <p:txBody>
          <a:bodyPr/>
          <a:lstStyle/>
          <a:p>
            <a:r>
              <a:rPr lang="en-US" sz="3200" dirty="0"/>
              <a:t>Estimated Consumptive </a:t>
            </a:r>
            <a:r>
              <a:rPr lang="en-US" sz="3200" dirty="0" smtClean="0"/>
              <a:t>Use</a:t>
            </a:r>
            <a:endParaRPr lang="en-US" sz="3200" dirty="0"/>
          </a:p>
        </p:txBody>
      </p:sp>
      <p:sp>
        <p:nvSpPr>
          <p:cNvPr id="11" name="Text Placeholder 10"/>
          <p:cNvSpPr>
            <a:spLocks noGrp="1"/>
          </p:cNvSpPr>
          <p:nvPr>
            <p:ph type="body" sz="quarter" idx="26"/>
          </p:nvPr>
        </p:nvSpPr>
        <p:spPr/>
        <p:txBody>
          <a:bodyPr/>
          <a:lstStyle/>
          <a:p>
            <a:r>
              <a:rPr lang="en-US" dirty="0" smtClean="0"/>
              <a:t>to offset estimated consumptive use and meet Net Ecological Benefit (NEB)</a:t>
            </a:r>
            <a:endParaRPr lang="en-US" dirty="0"/>
          </a:p>
        </p:txBody>
      </p:sp>
      <p:sp>
        <p:nvSpPr>
          <p:cNvPr id="12" name="Text Placeholder 11"/>
          <p:cNvSpPr>
            <a:spLocks noGrp="1"/>
          </p:cNvSpPr>
          <p:nvPr>
            <p:ph type="body" sz="quarter" idx="27"/>
          </p:nvPr>
        </p:nvSpPr>
        <p:spPr/>
        <p:txBody>
          <a:bodyPr/>
          <a:lstStyle/>
          <a:p>
            <a:r>
              <a:rPr lang="en-US" sz="3200" dirty="0"/>
              <a:t>Projects and Actions</a:t>
            </a:r>
          </a:p>
        </p:txBody>
      </p:sp>
      <p:sp>
        <p:nvSpPr>
          <p:cNvPr id="13" name="Slide Number Placeholder 12"/>
          <p:cNvSpPr>
            <a:spLocks noGrp="1"/>
          </p:cNvSpPr>
          <p:nvPr>
            <p:ph type="sldNum" sz="quarter" idx="10"/>
          </p:nvPr>
        </p:nvSpPr>
        <p:spPr/>
        <p:txBody>
          <a:bodyPr/>
          <a:lstStyle/>
          <a:p>
            <a:fld id="{B54AD89C-DF1E-4948-B597-5DD47B34A9CA}" type="slidenum">
              <a:rPr kumimoji="1" lang="ja-JP" altLang="en-US" smtClean="0"/>
              <a:pPr/>
              <a:t>3</a:t>
            </a:fld>
            <a:endParaRPr kumimoji="1" lang="ja-JP" altLang="en-US" dirty="0"/>
          </a:p>
        </p:txBody>
      </p:sp>
    </p:spTree>
    <p:extLst>
      <p:ext uri="{BB962C8B-B14F-4D97-AF65-F5344CB8AC3E}">
        <p14:creationId xmlns:p14="http://schemas.microsoft.com/office/powerpoint/2010/main" val="276903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67" y="2686"/>
            <a:ext cx="11828681" cy="952657"/>
          </a:xfrm>
        </p:spPr>
        <p:txBody>
          <a:bodyPr/>
          <a:lstStyle/>
          <a:p>
            <a:r>
              <a:rPr lang="en-US" dirty="0" smtClean="0">
                <a:latin typeface="Franklin Gothic Book" panose="020B0503020102020204" pitchFamily="34" charset="0"/>
              </a:rPr>
              <a:t>Water Offset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30</a:t>
            </a:fld>
            <a:endParaRPr kumimoji="1" lang="ja-JP" altLang="en-US" dirty="0"/>
          </a:p>
        </p:txBody>
      </p:sp>
      <p:graphicFrame>
        <p:nvGraphicFramePr>
          <p:cNvPr id="4" name="Table 3"/>
          <p:cNvGraphicFramePr>
            <a:graphicFrameLocks noGrp="1"/>
          </p:cNvGraphicFramePr>
          <p:nvPr>
            <p:extLst>
              <p:ext uri="{D42A27DB-BD31-4B8C-83A1-F6EECF244321}">
                <p14:modId xmlns:p14="http://schemas.microsoft.com/office/powerpoint/2010/main" val="1779535892"/>
              </p:ext>
            </p:extLst>
          </p:nvPr>
        </p:nvGraphicFramePr>
        <p:xfrm>
          <a:off x="569070" y="955343"/>
          <a:ext cx="12747007" cy="9187987"/>
        </p:xfrm>
        <a:graphic>
          <a:graphicData uri="http://schemas.openxmlformats.org/drawingml/2006/table">
            <a:tbl>
              <a:tblPr firstRow="1" firstCol="1" bandRow="1">
                <a:tableStyleId>{5C22544A-7EE6-4342-B048-85BDC9FD1C3A}</a:tableStyleId>
              </a:tblPr>
              <a:tblGrid>
                <a:gridCol w="1550312">
                  <a:extLst>
                    <a:ext uri="{9D8B030D-6E8A-4147-A177-3AD203B41FA5}">
                      <a16:colId xmlns:a16="http://schemas.microsoft.com/office/drawing/2014/main" val="2673758996"/>
                    </a:ext>
                  </a:extLst>
                </a:gridCol>
                <a:gridCol w="1696067">
                  <a:extLst>
                    <a:ext uri="{9D8B030D-6E8A-4147-A177-3AD203B41FA5}">
                      <a16:colId xmlns:a16="http://schemas.microsoft.com/office/drawing/2014/main" val="1928973389"/>
                    </a:ext>
                  </a:extLst>
                </a:gridCol>
                <a:gridCol w="2976952">
                  <a:extLst>
                    <a:ext uri="{9D8B030D-6E8A-4147-A177-3AD203B41FA5}">
                      <a16:colId xmlns:a16="http://schemas.microsoft.com/office/drawing/2014/main" val="542272042"/>
                    </a:ext>
                  </a:extLst>
                </a:gridCol>
                <a:gridCol w="1846239">
                  <a:extLst>
                    <a:ext uri="{9D8B030D-6E8A-4147-A177-3AD203B41FA5}">
                      <a16:colId xmlns:a16="http://schemas.microsoft.com/office/drawing/2014/main" val="3304132031"/>
                    </a:ext>
                  </a:extLst>
                </a:gridCol>
                <a:gridCol w="1983163">
                  <a:extLst>
                    <a:ext uri="{9D8B030D-6E8A-4147-A177-3AD203B41FA5}">
                      <a16:colId xmlns:a16="http://schemas.microsoft.com/office/drawing/2014/main" val="3921231318"/>
                    </a:ext>
                  </a:extLst>
                </a:gridCol>
                <a:gridCol w="2694274">
                  <a:extLst>
                    <a:ext uri="{9D8B030D-6E8A-4147-A177-3AD203B41FA5}">
                      <a16:colId xmlns:a16="http://schemas.microsoft.com/office/drawing/2014/main" val="3768206381"/>
                    </a:ext>
                  </a:extLst>
                </a:gridCol>
              </a:tblGrid>
              <a:tr h="628312">
                <a:tc>
                  <a:txBody>
                    <a:bodyPr/>
                    <a:lstStyle/>
                    <a:p>
                      <a:pPr marL="0" marR="0" algn="l">
                        <a:spcBef>
                          <a:spcPts val="0"/>
                        </a:spcBef>
                        <a:spcAft>
                          <a:spcPts val="600"/>
                        </a:spcAft>
                      </a:pPr>
                      <a:r>
                        <a:rPr lang="en-US" sz="1800">
                          <a:effectLst/>
                        </a:rPr>
                        <a:t>Project Type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l">
                        <a:spcBef>
                          <a:spcPts val="0"/>
                        </a:spcBef>
                        <a:spcAft>
                          <a:spcPts val="600"/>
                        </a:spcAft>
                      </a:pPr>
                      <a:r>
                        <a:rPr lang="en-US" sz="1800">
                          <a:effectLst/>
                        </a:rPr>
                        <a:t>Project Name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l">
                        <a:spcBef>
                          <a:spcPts val="0"/>
                        </a:spcBef>
                        <a:spcAft>
                          <a:spcPts val="600"/>
                        </a:spcAft>
                      </a:pPr>
                      <a:r>
                        <a:rPr lang="en-US" sz="1800">
                          <a:effectLst/>
                        </a:rPr>
                        <a:t>Project Description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l">
                        <a:spcBef>
                          <a:spcPts val="0"/>
                        </a:spcBef>
                        <a:spcAft>
                          <a:spcPts val="600"/>
                        </a:spcAft>
                      </a:pPr>
                      <a:r>
                        <a:rPr lang="en-US" sz="1800">
                          <a:effectLst/>
                        </a:rPr>
                        <a:t>Subbasin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l">
                        <a:spcBef>
                          <a:spcPts val="0"/>
                        </a:spcBef>
                        <a:spcAft>
                          <a:spcPts val="600"/>
                        </a:spcAft>
                      </a:pPr>
                      <a:r>
                        <a:rPr lang="en-US" sz="1800">
                          <a:effectLst/>
                        </a:rPr>
                        <a:t>Estimated Water Offset (AFY)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l">
                        <a:spcBef>
                          <a:spcPts val="0"/>
                        </a:spcBef>
                        <a:spcAft>
                          <a:spcPts val="600"/>
                        </a:spcAft>
                      </a:pPr>
                      <a:r>
                        <a:rPr lang="en-US" sz="1800">
                          <a:effectLst/>
                        </a:rPr>
                        <a:t>Offset Claimed by WRIA 14 Committee (AFY)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extLst>
                  <a:ext uri="{0D108BD9-81ED-4DB2-BD59-A6C34878D82A}">
                    <a16:rowId xmlns:a16="http://schemas.microsoft.com/office/drawing/2014/main" val="1330200440"/>
                  </a:ext>
                </a:extLst>
              </a:tr>
              <a:tr h="1299506">
                <a:tc>
                  <a:txBody>
                    <a:bodyPr/>
                    <a:lstStyle/>
                    <a:p>
                      <a:pPr marL="0" marR="0" algn="l">
                        <a:spcBef>
                          <a:spcPts val="0"/>
                        </a:spcBef>
                        <a:spcAft>
                          <a:spcPts val="600"/>
                        </a:spcAft>
                      </a:pPr>
                      <a:r>
                        <a:rPr lang="en-US" sz="1600" dirty="0">
                          <a:effectLst/>
                        </a:rPr>
                        <a:t>Category 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City of Shelton RW/ WCC Source Switch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Re-direct North Shelton wastewater to WRP and infiltrate Class A reclaimed water at existing spray field near the WCC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Goldsborough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486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486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2519857112"/>
                  </a:ext>
                </a:extLst>
              </a:tr>
              <a:tr h="523591">
                <a:tc>
                  <a:txBody>
                    <a:bodyPr/>
                    <a:lstStyle/>
                    <a:p>
                      <a:pPr marL="0" marR="0" algn="l">
                        <a:spcBef>
                          <a:spcPts val="0"/>
                        </a:spcBef>
                        <a:spcAft>
                          <a:spcPts val="600"/>
                        </a:spcAft>
                      </a:pPr>
                      <a:r>
                        <a:rPr lang="en-US" sz="1600">
                          <a:effectLst/>
                        </a:rPr>
                        <a:t>Category 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Evergreen Mobile Estates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Water system consolidation and water right acquisition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Oakland Bay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2808806941"/>
                  </a:ext>
                </a:extLst>
              </a:tr>
              <a:tr h="519803">
                <a:tc>
                  <a:txBody>
                    <a:bodyPr/>
                    <a:lstStyle/>
                    <a:p>
                      <a:pPr marL="0" marR="0" algn="l">
                        <a:spcBef>
                          <a:spcPts val="0"/>
                        </a:spcBef>
                        <a:spcAft>
                          <a:spcPts val="600"/>
                        </a:spcAft>
                      </a:pPr>
                      <a:r>
                        <a:rPr lang="en-US" sz="1600">
                          <a:effectLst/>
                        </a:rPr>
                        <a:t>Category 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MAR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Install managed aquifer recharge facilities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Multiple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910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273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1162897441"/>
                  </a:ext>
                </a:extLst>
              </a:tr>
              <a:tr h="1039605">
                <a:tc>
                  <a:txBody>
                    <a:bodyPr/>
                    <a:lstStyle/>
                    <a:p>
                      <a:pPr marL="0" marR="0" algn="l">
                        <a:spcBef>
                          <a:spcPts val="0"/>
                        </a:spcBef>
                        <a:spcAft>
                          <a:spcPts val="600"/>
                        </a:spcAft>
                      </a:pPr>
                      <a:r>
                        <a:rPr lang="en-US" sz="1600">
                          <a:effectLst/>
                        </a:rPr>
                        <a:t>Category 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Water Right Opportunities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A focused WRIA-wide analysis on potential WR efficiencies and acquisition for future studies and implementation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dirty="0">
                          <a:effectLst/>
                        </a:rPr>
                        <a:t>Goldsborough, Hood, Mill, Oakland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1,112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111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2887548815"/>
                  </a:ext>
                </a:extLst>
              </a:tr>
              <a:tr h="519803">
                <a:tc>
                  <a:txBody>
                    <a:bodyPr/>
                    <a:lstStyle/>
                    <a:p>
                      <a:pPr marL="0" marR="0" algn="l">
                        <a:spcBef>
                          <a:spcPts val="0"/>
                        </a:spcBef>
                        <a:spcAft>
                          <a:spcPts val="600"/>
                        </a:spcAft>
                      </a:pPr>
                      <a:r>
                        <a:rPr lang="en-US" sz="1600">
                          <a:effectLst/>
                        </a:rPr>
                        <a:t>Category 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Steamboat Middle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Surface water retention and infiltration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Kennedy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14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14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353657991"/>
                  </a:ext>
                </a:extLst>
              </a:tr>
              <a:tr h="523591">
                <a:tc>
                  <a:txBody>
                    <a:bodyPr/>
                    <a:lstStyle/>
                    <a:p>
                      <a:pPr marL="0" marR="0" algn="l">
                        <a:spcBef>
                          <a:spcPts val="0"/>
                        </a:spcBef>
                        <a:spcAft>
                          <a:spcPts val="600"/>
                        </a:spcAft>
                      </a:pPr>
                      <a:r>
                        <a:rPr lang="en-US" sz="1600">
                          <a:effectLst/>
                        </a:rPr>
                        <a:t>Prospective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Schneider Creek Source Switch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Source switch from surface water ground water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Kennedy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64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2921875788"/>
                  </a:ext>
                </a:extLst>
              </a:tr>
              <a:tr h="779704">
                <a:tc>
                  <a:txBody>
                    <a:bodyPr/>
                    <a:lstStyle/>
                    <a:p>
                      <a:pPr marL="0" marR="0" algn="l">
                        <a:spcBef>
                          <a:spcPts val="0"/>
                        </a:spcBef>
                        <a:spcAft>
                          <a:spcPts val="600"/>
                        </a:spcAft>
                      </a:pPr>
                      <a:r>
                        <a:rPr lang="en-US" sz="1600">
                          <a:effectLst/>
                        </a:rPr>
                        <a:t>Prospective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Summit Lake Water System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Future potential source switch for local domestic water supply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Kennedy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24-133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1053136810"/>
                  </a:ext>
                </a:extLst>
              </a:tr>
              <a:tr h="1299506">
                <a:tc>
                  <a:txBody>
                    <a:bodyPr/>
                    <a:lstStyle/>
                    <a:p>
                      <a:pPr marL="0" marR="0" algn="l">
                        <a:spcBef>
                          <a:spcPts val="0"/>
                        </a:spcBef>
                        <a:spcAft>
                          <a:spcPts val="600"/>
                        </a:spcAft>
                      </a:pPr>
                      <a:r>
                        <a:rPr lang="en-US" sz="1600" dirty="0">
                          <a:effectLst/>
                        </a:rPr>
                        <a:t>Prospective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Mason Co Rooftop Runoff</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New county requirement for new rural residential building to install LID BMPs that infiltrate over 95% of rooftop runoff.</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dirty="0">
                          <a:effectLst/>
                        </a:rPr>
                        <a:t>All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a:effectLst/>
                        </a:rPr>
                        <a:t>249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dirty="0">
                          <a:effectLst/>
                        </a:rPr>
                        <a:t>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1542740764"/>
                  </a:ext>
                </a:extLst>
              </a:tr>
              <a:tr h="706850">
                <a:tc>
                  <a:txBody>
                    <a:bodyPr/>
                    <a:lstStyle/>
                    <a:p>
                      <a:pPr marL="0" marR="0" algn="l">
                        <a:spcBef>
                          <a:spcPts val="0"/>
                        </a:spcBef>
                        <a:spcAft>
                          <a:spcPts val="600"/>
                        </a:spcAft>
                      </a:pPr>
                      <a:r>
                        <a:rPr lang="en-US"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gridSpan="3">
                  <a:txBody>
                    <a:bodyPr/>
                    <a:lstStyle/>
                    <a:p>
                      <a:pPr marL="0" marR="0" algn="l">
                        <a:spcBef>
                          <a:spcPts val="0"/>
                        </a:spcBef>
                        <a:spcAft>
                          <a:spcPts val="600"/>
                        </a:spcAft>
                      </a:pPr>
                      <a:r>
                        <a:rPr lang="en-US" sz="1800" b="1" dirty="0">
                          <a:effectLst/>
                        </a:rPr>
                        <a:t>WRIA 14 Total Water Offset for WRIA 14 Projects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hMerge="1">
                  <a:txBody>
                    <a:bodyPr/>
                    <a:lstStyle/>
                    <a:p>
                      <a:endParaRPr lang="en-US"/>
                    </a:p>
                  </a:txBody>
                  <a:tcPr/>
                </a:tc>
                <a:tc hMerge="1">
                  <a:txBody>
                    <a:bodyPr/>
                    <a:lstStyle/>
                    <a:p>
                      <a:endParaRPr lang="en-US"/>
                    </a:p>
                  </a:txBody>
                  <a:tcPr/>
                </a:tc>
                <a:tc>
                  <a:txBody>
                    <a:bodyPr/>
                    <a:lstStyle/>
                    <a:p>
                      <a:pPr marL="0" marR="0" algn="l">
                        <a:spcBef>
                          <a:spcPts val="0"/>
                        </a:spcBef>
                        <a:spcAft>
                          <a:spcPts val="600"/>
                        </a:spcAft>
                      </a:pPr>
                      <a:r>
                        <a:rPr lang="en-US" sz="1800" b="1" dirty="0">
                          <a:effectLst/>
                        </a:rPr>
                        <a:t> 2,866-2,975</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b="1" dirty="0">
                          <a:effectLst/>
                        </a:rPr>
                        <a:t> </a:t>
                      </a:r>
                      <a:r>
                        <a:rPr lang="en-US" sz="1800" b="1" dirty="0" smtClean="0">
                          <a:effectLst/>
                        </a:rPr>
                        <a:t>891</a:t>
                      </a:r>
                      <a:endParaRPr lang="en-US" sz="2400" b="1" dirty="0">
                        <a:effectLst/>
                      </a:endParaRPr>
                    </a:p>
                  </a:txBody>
                  <a:tcPr marL="63500" marR="63500" marT="0" marB="0" anchor="ctr"/>
                </a:tc>
                <a:extLst>
                  <a:ext uri="{0D108BD9-81ED-4DB2-BD59-A6C34878D82A}">
                    <a16:rowId xmlns:a16="http://schemas.microsoft.com/office/drawing/2014/main" val="908953801"/>
                  </a:ext>
                </a:extLst>
              </a:tr>
              <a:tr h="706850">
                <a:tc>
                  <a:txBody>
                    <a:bodyPr/>
                    <a:lstStyle/>
                    <a:p>
                      <a:pPr marL="0" marR="0" algn="l">
                        <a:spcBef>
                          <a:spcPts val="0"/>
                        </a:spcBef>
                        <a:spcAft>
                          <a:spcPts val="600"/>
                        </a:spcAft>
                      </a:pPr>
                      <a:r>
                        <a:rPr lang="en-US"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gridSpan="3">
                  <a:txBody>
                    <a:bodyPr/>
                    <a:lstStyle/>
                    <a:p>
                      <a:pPr marL="0" marR="0" algn="l">
                        <a:spcBef>
                          <a:spcPts val="0"/>
                        </a:spcBef>
                        <a:spcAft>
                          <a:spcPts val="600"/>
                        </a:spcAft>
                      </a:pPr>
                      <a:r>
                        <a:rPr lang="en-US" sz="1800" b="1">
                          <a:effectLst/>
                        </a:rPr>
                        <a:t>WRIA 14 Consumptive Use Estimate </a:t>
                      </a:r>
                      <a:endParaRPr lang="en-US" sz="2400" b="1">
                        <a:effectLst/>
                      </a:endParaRPr>
                    </a:p>
                    <a:p>
                      <a:pPr marL="0" marR="0" algn="l">
                        <a:spcBef>
                          <a:spcPts val="0"/>
                        </a:spcBef>
                        <a:spcAft>
                          <a:spcPts val="600"/>
                        </a:spcAft>
                      </a:pPr>
                      <a:r>
                        <a:rPr lang="en-US" sz="1800" b="1">
                          <a:effectLst/>
                        </a:rPr>
                        <a:t> </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hMerge="1">
                  <a:txBody>
                    <a:bodyPr/>
                    <a:lstStyle/>
                    <a:p>
                      <a:endParaRPr lang="en-US"/>
                    </a:p>
                  </a:txBody>
                  <a:tcPr/>
                </a:tc>
                <a:tc hMerge="1">
                  <a:txBody>
                    <a:bodyPr/>
                    <a:lstStyle/>
                    <a:p>
                      <a:endParaRPr lang="en-US"/>
                    </a:p>
                  </a:txBody>
                  <a:tcPr/>
                </a:tc>
                <a:tc>
                  <a:txBody>
                    <a:bodyPr/>
                    <a:lstStyle/>
                    <a:p>
                      <a:pPr marL="0" marR="0" algn="l">
                        <a:spcBef>
                          <a:spcPts val="0"/>
                        </a:spcBef>
                        <a:spcAft>
                          <a:spcPts val="600"/>
                        </a:spcAft>
                      </a:pPr>
                      <a:r>
                        <a:rPr lang="en-US" sz="1800" b="1">
                          <a:effectLst/>
                        </a:rPr>
                        <a:t>759</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b="1" dirty="0">
                          <a:effectLst/>
                        </a:rPr>
                        <a:t>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3211038587"/>
                  </a:ext>
                </a:extLst>
              </a:tr>
              <a:tr h="287975">
                <a:tc>
                  <a:txBody>
                    <a:bodyPr/>
                    <a:lstStyle/>
                    <a:p>
                      <a:pPr marL="0" marR="0" algn="l">
                        <a:spcBef>
                          <a:spcPts val="0"/>
                        </a:spcBef>
                        <a:spcAft>
                          <a:spcPts val="600"/>
                        </a:spcAft>
                      </a:pPr>
                      <a:r>
                        <a:rPr lang="en-US"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gridSpan="3">
                  <a:txBody>
                    <a:bodyPr/>
                    <a:lstStyle/>
                    <a:p>
                      <a:pPr marL="0" marR="0" algn="l">
                        <a:spcBef>
                          <a:spcPts val="0"/>
                        </a:spcBef>
                        <a:spcAft>
                          <a:spcPts val="600"/>
                        </a:spcAft>
                      </a:pPr>
                      <a:r>
                        <a:rPr lang="en-US" sz="1800" b="1">
                          <a:effectLst/>
                        </a:rPr>
                        <a:t>WRIA 14 Higher Adaptive Management  Consumptive Use Goal</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hMerge="1">
                  <a:txBody>
                    <a:bodyPr/>
                    <a:lstStyle/>
                    <a:p>
                      <a:endParaRPr lang="en-US"/>
                    </a:p>
                  </a:txBody>
                  <a:tcPr/>
                </a:tc>
                <a:tc hMerge="1">
                  <a:txBody>
                    <a:bodyPr/>
                    <a:lstStyle/>
                    <a:p>
                      <a:endParaRPr lang="en-US"/>
                    </a:p>
                  </a:txBody>
                  <a:tcPr/>
                </a:tc>
                <a:tc>
                  <a:txBody>
                    <a:bodyPr/>
                    <a:lstStyle/>
                    <a:p>
                      <a:pPr marL="0" marR="0" algn="l">
                        <a:spcBef>
                          <a:spcPts val="0"/>
                        </a:spcBef>
                        <a:spcAft>
                          <a:spcPts val="600"/>
                        </a:spcAft>
                      </a:pPr>
                      <a:r>
                        <a:rPr lang="en-US" sz="1800" b="1">
                          <a:effectLst/>
                        </a:rPr>
                        <a:t>1,034</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tc>
                  <a:txBody>
                    <a:bodyPr/>
                    <a:lstStyle/>
                    <a:p>
                      <a:pPr marL="0" marR="0" algn="l">
                        <a:spcBef>
                          <a:spcPts val="0"/>
                        </a:spcBef>
                        <a:spcAft>
                          <a:spcPts val="600"/>
                        </a:spcAft>
                      </a:pPr>
                      <a:r>
                        <a:rPr lang="en-US" sz="1800" b="1" dirty="0">
                          <a:effectLst/>
                        </a:rPr>
                        <a:t>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tc>
                <a:extLst>
                  <a:ext uri="{0D108BD9-81ED-4DB2-BD59-A6C34878D82A}">
                    <a16:rowId xmlns:a16="http://schemas.microsoft.com/office/drawing/2014/main" val="1631563097"/>
                  </a:ext>
                </a:extLst>
              </a:tr>
            </a:tbl>
          </a:graphicData>
        </a:graphic>
      </p:graphicFrame>
      <p:sp>
        <p:nvSpPr>
          <p:cNvPr id="5" name="Rectangle 1"/>
          <p:cNvSpPr>
            <a:spLocks noChangeArrowheads="1"/>
          </p:cNvSpPr>
          <p:nvPr/>
        </p:nvSpPr>
        <p:spPr bwMode="auto">
          <a:xfrm>
            <a:off x="942975" y="4173538"/>
            <a:ext cx="13714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536778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Policy and Adaptive Management Recommendations </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31</a:t>
            </a:fld>
            <a:endParaRPr kumimoji="1" lang="ja-JP" altLang="en-US" dirty="0"/>
          </a:p>
        </p:txBody>
      </p:sp>
      <p:sp>
        <p:nvSpPr>
          <p:cNvPr id="5" name="Text Placeholder 4"/>
          <p:cNvSpPr>
            <a:spLocks noGrp="1"/>
          </p:cNvSpPr>
          <p:nvPr>
            <p:ph type="body" sz="quarter" idx="11"/>
          </p:nvPr>
        </p:nvSpPr>
        <p:spPr>
          <a:xfrm>
            <a:off x="702270" y="6758619"/>
            <a:ext cx="12613807" cy="3397551"/>
          </a:xfrm>
          <a:noFill/>
        </p:spPr>
        <p:txBody>
          <a:bodyPr>
            <a:noAutofit/>
          </a:bodyPr>
          <a:lstStyle/>
          <a:p>
            <a:r>
              <a:rPr kumimoji="1" lang="en-US" altLang="ja-JP" sz="3200" dirty="0">
                <a:latin typeface="+mn-lt"/>
              </a:rPr>
              <a:t>As </a:t>
            </a:r>
            <a:r>
              <a:rPr kumimoji="1" lang="en-US" altLang="ja-JP" sz="3200" dirty="0" smtClean="0">
                <a:latin typeface="+mn-lt"/>
              </a:rPr>
              <a:t>recommended </a:t>
            </a:r>
            <a:r>
              <a:rPr kumimoji="1" lang="en-US" altLang="ja-JP" sz="3200" dirty="0">
                <a:latin typeface="+mn-lt"/>
              </a:rPr>
              <a:t>by the NEB Guidance, the </a:t>
            </a:r>
            <a:r>
              <a:rPr kumimoji="1" lang="en-US" altLang="ja-JP" sz="3200" dirty="0" smtClean="0">
                <a:latin typeface="+mn-lt"/>
              </a:rPr>
              <a:t>Committee </a:t>
            </a:r>
            <a:r>
              <a:rPr kumimoji="1" lang="en-US" altLang="ja-JP" sz="3200" dirty="0">
                <a:latin typeface="+mn-lt"/>
              </a:rPr>
              <a:t>prepared the watershed plan with implementation in mind. However, as articulated in the Streamflow Restoration Policy and Interpretive Statement (POL-2094), “RCW 90.94.020 and 90.94.030 do not create an obligation on any party to ensure that plans, or projects and actions in those plans or associated with rulemaking, are implemented." </a:t>
            </a:r>
            <a:endParaRPr kumimoji="1" lang="ja-JP" altLang="en-US" sz="3200" dirty="0">
              <a:latin typeface="+mn-lt"/>
            </a:endParaRPr>
          </a:p>
        </p:txBody>
      </p:sp>
      <p:grpSp>
        <p:nvGrpSpPr>
          <p:cNvPr id="7" name="Group 6" descr="blue black line" title="decorative box"/>
          <p:cNvGrpSpPr/>
          <p:nvPr/>
        </p:nvGrpSpPr>
        <p:grpSpPr>
          <a:xfrm>
            <a:off x="0" y="1363290"/>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15093" y="1536482"/>
            <a:ext cx="6788160" cy="5091120"/>
          </a:xfrm>
          <a:prstGeom prst="rect">
            <a:avLst/>
          </a:prstGeom>
        </p:spPr>
      </p:pic>
    </p:spTree>
    <p:extLst>
      <p:ext uri="{BB962C8B-B14F-4D97-AF65-F5344CB8AC3E}">
        <p14:creationId xmlns:p14="http://schemas.microsoft.com/office/powerpoint/2010/main" val="19814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WRIA 14 Policy and Regulatory Recommendations </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32</a:t>
            </a:fld>
            <a:endParaRPr kumimoji="1" lang="ja-JP" altLang="en-US" dirty="0"/>
          </a:p>
        </p:txBody>
      </p:sp>
      <p:grpSp>
        <p:nvGrpSpPr>
          <p:cNvPr id="7" name="Group 6" descr="blue black line" title="decorative box"/>
          <p:cNvGrpSpPr/>
          <p:nvPr/>
        </p:nvGrpSpPr>
        <p:grpSpPr>
          <a:xfrm>
            <a:off x="0" y="1363290"/>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6" name="Text Placeholder 5"/>
          <p:cNvSpPr>
            <a:spLocks noGrp="1"/>
          </p:cNvSpPr>
          <p:nvPr>
            <p:ph type="body" sz="quarter" idx="11"/>
          </p:nvPr>
        </p:nvSpPr>
        <p:spPr>
          <a:xfrm>
            <a:off x="942867" y="1903751"/>
            <a:ext cx="11719156" cy="7260895"/>
          </a:xfrm>
        </p:spPr>
        <p:txBody>
          <a:bodyPr/>
          <a:lstStyle/>
          <a:p>
            <a:r>
              <a:rPr lang="en-US" dirty="0" smtClean="0"/>
              <a:t>Track the number and location of permit-exempt wells</a:t>
            </a:r>
          </a:p>
          <a:p>
            <a:r>
              <a:rPr lang="en-US" dirty="0" smtClean="0"/>
              <a:t>Monitoring and Research</a:t>
            </a:r>
          </a:p>
          <a:p>
            <a:r>
              <a:rPr lang="en-US" dirty="0" smtClean="0"/>
              <a:t>Revolving Loan and Grant Fund for Community Water Systems</a:t>
            </a:r>
          </a:p>
          <a:p>
            <a:r>
              <a:rPr lang="en-US" dirty="0" smtClean="0"/>
              <a:t>Mason County-Wide Conservation Outreach Program</a:t>
            </a:r>
          </a:p>
          <a:p>
            <a:r>
              <a:rPr lang="en-US" dirty="0" smtClean="0"/>
              <a:t>Water Supply Data for Comprehensive Water Planning</a:t>
            </a:r>
          </a:p>
          <a:p>
            <a:r>
              <a:rPr lang="en-US" dirty="0" smtClean="0"/>
              <a:t>Sports Field Irrigation Conservation</a:t>
            </a:r>
          </a:p>
          <a:p>
            <a:r>
              <a:rPr lang="en-US" dirty="0" smtClean="0"/>
              <a:t>Group A Water System Conservation through Infrastructure Improvements</a:t>
            </a:r>
          </a:p>
          <a:p>
            <a:r>
              <a:rPr lang="en-US" dirty="0" smtClean="0"/>
              <a:t>Funding for Plan Implementation</a:t>
            </a:r>
          </a:p>
          <a:p>
            <a:r>
              <a:rPr lang="en-US" dirty="0" err="1" smtClean="0"/>
              <a:t>Waterwise</a:t>
            </a:r>
            <a:r>
              <a:rPr lang="en-US" dirty="0" smtClean="0"/>
              <a:t> Landscaping</a:t>
            </a:r>
            <a:endParaRPr lang="en-US" dirty="0"/>
          </a:p>
        </p:txBody>
      </p:sp>
    </p:spTree>
    <p:extLst>
      <p:ext uri="{BB962C8B-B14F-4D97-AF65-F5344CB8AC3E}">
        <p14:creationId xmlns:p14="http://schemas.microsoft.com/office/powerpoint/2010/main" val="409841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Plan Implementation and Adaptive Management</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33</a:t>
            </a:fld>
            <a:endParaRPr kumimoji="1" lang="ja-JP" altLang="en-US" dirty="0"/>
          </a:p>
        </p:txBody>
      </p:sp>
      <p:sp>
        <p:nvSpPr>
          <p:cNvPr id="5" name="Text Placeholder 4"/>
          <p:cNvSpPr>
            <a:spLocks noGrp="1"/>
          </p:cNvSpPr>
          <p:nvPr>
            <p:ph type="body" sz="quarter" idx="11"/>
          </p:nvPr>
        </p:nvSpPr>
        <p:spPr>
          <a:xfrm>
            <a:off x="510998" y="2423613"/>
            <a:ext cx="6346208" cy="5438187"/>
          </a:xfrm>
          <a:noFill/>
        </p:spPr>
        <p:txBody>
          <a:bodyPr>
            <a:noAutofit/>
          </a:bodyPr>
          <a:lstStyle/>
          <a:p>
            <a:pPr marL="914353" indent="-571500"/>
            <a:r>
              <a:rPr lang="en-US" dirty="0"/>
              <a:t>The WRIA </a:t>
            </a:r>
            <a:r>
              <a:rPr lang="en-US" dirty="0" smtClean="0"/>
              <a:t>14 </a:t>
            </a:r>
            <a:r>
              <a:rPr lang="en-US" dirty="0"/>
              <a:t>Committee supports an adaptive management process for implementation of the WRIA </a:t>
            </a:r>
            <a:r>
              <a:rPr lang="en-US" dirty="0" smtClean="0"/>
              <a:t>14 </a:t>
            </a:r>
            <a:r>
              <a:rPr lang="en-US" dirty="0"/>
              <a:t>Watershed Plan.  Adaptive management will help address uncertainty and provide more reasonable assurance for plan implementation. </a:t>
            </a:r>
            <a:endParaRPr lang="en-US" dirty="0">
              <a:latin typeface="+mn-lt"/>
            </a:endParaRPr>
          </a:p>
        </p:txBody>
      </p:sp>
      <p:pic>
        <p:nvPicPr>
          <p:cNvPr id="6" name="Picture Placeholder 6" descr="Chambers Creek"/>
          <p:cNvPicPr>
            <a:picLocks noChangeAspect="1"/>
          </p:cNvPicPr>
          <p:nvPr/>
        </p:nvPicPr>
        <p:blipFill>
          <a:blip r:embed="rId3" cstate="screen">
            <a:extLst>
              <a:ext uri="{28A0092B-C50C-407E-A947-70E740481C1C}">
                <a14:useLocalDpi xmlns:a14="http://schemas.microsoft.com/office/drawing/2010/main" val="0"/>
              </a:ext>
            </a:extLst>
          </a:blip>
          <a:srcRect l="1085" r="1085"/>
          <a:stretch>
            <a:fillRect/>
          </a:stretch>
        </p:blipFill>
        <p:spPr>
          <a:xfrm>
            <a:off x="6980603" y="2651284"/>
            <a:ext cx="6499461" cy="4982843"/>
          </a:xfrm>
          <a:prstGeom prst="rect">
            <a:avLst/>
          </a:prstGeom>
        </p:spPr>
      </p:pic>
    </p:spTree>
    <p:extLst>
      <p:ext uri="{BB962C8B-B14F-4D97-AF65-F5344CB8AC3E}">
        <p14:creationId xmlns:p14="http://schemas.microsoft.com/office/powerpoint/2010/main" val="2195348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6034"/>
            <a:ext cx="13714413" cy="1988457"/>
          </a:xfrm>
          <a:noFill/>
        </p:spPr>
        <p:txBody>
          <a:bodyPr>
            <a:normAutofit/>
          </a:bodyPr>
          <a:lstStyle/>
          <a:p>
            <a:r>
              <a:rPr lang="en-US" dirty="0" smtClean="0">
                <a:latin typeface="Franklin Gothic Book" panose="020B0503020102020204" pitchFamily="34" charset="0"/>
              </a:rPr>
              <a:t>Plan Implementation and Adaptive Management Recommendations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34</a:t>
            </a:fld>
            <a:endParaRPr kumimoji="1" lang="ja-JP" altLang="en-US" dirty="0"/>
          </a:p>
        </p:txBody>
      </p:sp>
      <p:sp>
        <p:nvSpPr>
          <p:cNvPr id="5" name="Text Placeholder 4"/>
          <p:cNvSpPr>
            <a:spLocks noGrp="1"/>
          </p:cNvSpPr>
          <p:nvPr>
            <p:ph type="body" sz="quarter" idx="11"/>
          </p:nvPr>
        </p:nvSpPr>
        <p:spPr>
          <a:xfrm>
            <a:off x="450647" y="2380342"/>
            <a:ext cx="12813116" cy="6606018"/>
          </a:xfrm>
          <a:noFill/>
        </p:spPr>
        <p:txBody>
          <a:bodyPr>
            <a:noAutofit/>
          </a:bodyPr>
          <a:lstStyle/>
          <a:p>
            <a:pPr marL="914353" indent="-571500"/>
            <a:r>
              <a:rPr lang="en-US" dirty="0" smtClean="0"/>
              <a:t>Project, Policy and Permit-Exempt Well Tracking</a:t>
            </a:r>
          </a:p>
          <a:p>
            <a:pPr marL="914353" indent="-571500"/>
            <a:r>
              <a:rPr lang="en-US" dirty="0" smtClean="0"/>
              <a:t>Reporting and </a:t>
            </a:r>
            <a:r>
              <a:rPr lang="en-US" dirty="0" smtClean="0"/>
              <a:t>Adaptation</a:t>
            </a:r>
          </a:p>
          <a:p>
            <a:pPr marL="914353" indent="-571500"/>
            <a:r>
              <a:rPr lang="en-US" dirty="0" smtClean="0"/>
              <a:t>Funding</a:t>
            </a:r>
            <a:endParaRPr lang="en-US" dirty="0"/>
          </a:p>
          <a:p>
            <a:pPr marL="914353" indent="-571500"/>
            <a:endParaRPr lang="en-US" sz="3200" dirty="0"/>
          </a:p>
          <a:p>
            <a:pPr marL="914353" indent="-571500"/>
            <a:endParaRPr lang="en-US" sz="2400" dirty="0">
              <a:latin typeface="+mn-lt"/>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09090" y="3978878"/>
            <a:ext cx="6991939" cy="5595401"/>
          </a:xfrm>
          <a:prstGeom prst="rect">
            <a:avLst/>
          </a:prstGeom>
        </p:spPr>
      </p:pic>
    </p:spTree>
    <p:extLst>
      <p:ext uri="{BB962C8B-B14F-4D97-AF65-F5344CB8AC3E}">
        <p14:creationId xmlns:p14="http://schemas.microsoft.com/office/powerpoint/2010/main" val="13868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Steps to Complete the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35</a:t>
            </a:fld>
            <a:endParaRPr kumimoji="1" lang="ja-JP" altLang="en-US" dirty="0"/>
          </a:p>
        </p:txBody>
      </p:sp>
      <p:grpSp>
        <p:nvGrpSpPr>
          <p:cNvPr id="5" name="Group 4" descr="blue black line" title="decorative box"/>
          <p:cNvGrpSpPr/>
          <p:nvPr/>
        </p:nvGrpSpPr>
        <p:grpSpPr>
          <a:xfrm>
            <a:off x="0" y="1697270"/>
            <a:ext cx="13717984" cy="129393"/>
            <a:chOff x="-1191" y="5718934"/>
            <a:chExt cx="13717984" cy="129393"/>
          </a:xfrm>
        </p:grpSpPr>
        <p:sp>
          <p:nvSpPr>
            <p:cNvPr id="6" name="Rectangle 5"/>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7" name="Rectangle 6"/>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
        <p:nvSpPr>
          <p:cNvPr id="11" name="Text Placeholder 4"/>
          <p:cNvSpPr>
            <a:spLocks noGrp="1"/>
          </p:cNvSpPr>
          <p:nvPr>
            <p:ph type="body" sz="quarter" idx="11"/>
          </p:nvPr>
        </p:nvSpPr>
        <p:spPr>
          <a:xfrm>
            <a:off x="942866" y="2046650"/>
            <a:ext cx="11719156" cy="7051171"/>
          </a:xfrm>
        </p:spPr>
        <p:txBody>
          <a:bodyPr>
            <a:noAutofit/>
          </a:bodyPr>
          <a:lstStyle/>
          <a:p>
            <a:r>
              <a:rPr lang="en-US" dirty="0" smtClean="0">
                <a:latin typeface="Franklin Gothic Book" panose="020B0503020102020204" pitchFamily="34" charset="0"/>
              </a:rPr>
              <a:t>Committee members meet (virtually) for the final vote on the plan </a:t>
            </a:r>
            <a:r>
              <a:rPr lang="en-US" dirty="0" smtClean="0">
                <a:latin typeface="Franklin Gothic Book" panose="020B0503020102020204" pitchFamily="34" charset="0"/>
              </a:rPr>
              <a:t>in mid-April.</a:t>
            </a:r>
            <a:endParaRPr lang="en-US" dirty="0" smtClean="0">
              <a:latin typeface="Franklin Gothic Book" panose="020B0503020102020204" pitchFamily="34" charset="0"/>
            </a:endParaRPr>
          </a:p>
          <a:p>
            <a:endParaRPr lang="en-US" dirty="0">
              <a:latin typeface="Franklin Gothic Book" panose="020B0503020102020204" pitchFamily="34" charset="0"/>
            </a:endParaRPr>
          </a:p>
          <a:p>
            <a:r>
              <a:rPr lang="en-US" dirty="0">
                <a:latin typeface="Franklin Gothic Book" panose="020B0503020102020204" pitchFamily="34" charset="0"/>
              </a:rPr>
              <a:t>If </a:t>
            </a:r>
            <a:r>
              <a:rPr lang="en-US" dirty="0" smtClean="0">
                <a:latin typeface="Franklin Gothic Book" panose="020B0503020102020204" pitchFamily="34" charset="0"/>
              </a:rPr>
              <a:t>all members of the </a:t>
            </a:r>
            <a:r>
              <a:rPr lang="en-US" dirty="0">
                <a:latin typeface="Franklin Gothic Book" panose="020B0503020102020204" pitchFamily="34" charset="0"/>
              </a:rPr>
              <a:t>Committee </a:t>
            </a:r>
            <a:r>
              <a:rPr lang="en-US" b="1" dirty="0" smtClean="0">
                <a:latin typeface="Franklin Gothic Book" panose="020B0503020102020204" pitchFamily="34" charset="0"/>
              </a:rPr>
              <a:t>approve </a:t>
            </a:r>
            <a:r>
              <a:rPr lang="en-US" dirty="0" smtClean="0">
                <a:latin typeface="Franklin Gothic Book" panose="020B0503020102020204" pitchFamily="34" charset="0"/>
              </a:rPr>
              <a:t>the </a:t>
            </a:r>
            <a:r>
              <a:rPr lang="en-US" dirty="0">
                <a:latin typeface="Franklin Gothic Book" panose="020B0503020102020204" pitchFamily="34" charset="0"/>
              </a:rPr>
              <a:t>plan, </a:t>
            </a:r>
            <a:r>
              <a:rPr lang="en-US" dirty="0" smtClean="0">
                <a:latin typeface="Franklin Gothic Book" panose="020B0503020102020204" pitchFamily="34" charset="0"/>
              </a:rPr>
              <a:t>the Committee chair will submit the plan to Ecology for review and NEB determination.</a:t>
            </a:r>
          </a:p>
          <a:p>
            <a:endParaRPr lang="en-US" dirty="0" smtClean="0">
              <a:latin typeface="Franklin Gothic Book" panose="020B0503020102020204" pitchFamily="34" charset="0"/>
            </a:endParaRPr>
          </a:p>
          <a:p>
            <a:r>
              <a:rPr lang="en-US" dirty="0" smtClean="0">
                <a:latin typeface="Franklin Gothic Book" panose="020B0503020102020204" pitchFamily="34" charset="0"/>
              </a:rPr>
              <a:t>If </a:t>
            </a:r>
            <a:r>
              <a:rPr lang="en-US" dirty="0">
                <a:latin typeface="Franklin Gothic Book" panose="020B0503020102020204" pitchFamily="34" charset="0"/>
              </a:rPr>
              <a:t>the Committee </a:t>
            </a:r>
            <a:r>
              <a:rPr lang="en-US" b="1" dirty="0" smtClean="0">
                <a:latin typeface="Franklin Gothic Book" panose="020B0503020102020204" pitchFamily="34" charset="0"/>
              </a:rPr>
              <a:t>does not approve the plan</a:t>
            </a:r>
            <a:r>
              <a:rPr lang="en-US" dirty="0" smtClean="0">
                <a:latin typeface="Franklin Gothic Book" panose="020B0503020102020204" pitchFamily="34" charset="0"/>
              </a:rPr>
              <a:t>, Ecology will prepare the plan. Ecology will send the plan to the Salmon Recovery Funding Board for technical Review. Ecology will then finalize the plan and the Director shall initiate rulemaking.</a:t>
            </a:r>
          </a:p>
          <a:p>
            <a:endParaRPr lang="en-US" dirty="0" smtClean="0">
              <a:latin typeface="Franklin Gothic Book" panose="020B0503020102020204" pitchFamily="34" charset="0"/>
            </a:endParaRPr>
          </a:p>
          <a:p>
            <a:pPr marL="0" indent="0">
              <a:buNone/>
            </a:pPr>
            <a:endParaRPr lang="en-US" dirty="0" smtClean="0">
              <a:latin typeface="Franklin Gothic Book" panose="020B0503020102020204" pitchFamily="34" charset="0"/>
            </a:endParaRPr>
          </a:p>
        </p:txBody>
      </p:sp>
    </p:spTree>
    <p:extLst>
      <p:ext uri="{BB962C8B-B14F-4D97-AF65-F5344CB8AC3E}">
        <p14:creationId xmlns:p14="http://schemas.microsoft.com/office/powerpoint/2010/main" val="13542889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2866" y="0"/>
            <a:ext cx="11828681" cy="1988038"/>
          </a:xfrm>
        </p:spPr>
        <p:txBody>
          <a:bodyPr/>
          <a:lstStyle/>
          <a:p>
            <a:r>
              <a:rPr lang="en-US" dirty="0" smtClean="0">
                <a:latin typeface="Franklin Gothic Book" panose="020B0503020102020204" pitchFamily="34" charset="0"/>
              </a:rPr>
              <a:t>Post Plan Submission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36</a:t>
            </a:fld>
            <a:endParaRPr kumimoji="1" lang="ja-JP" altLang="en-US" dirty="0"/>
          </a:p>
        </p:txBody>
      </p:sp>
      <p:sp>
        <p:nvSpPr>
          <p:cNvPr id="5" name="Text Placeholder 4"/>
          <p:cNvSpPr>
            <a:spLocks noGrp="1"/>
          </p:cNvSpPr>
          <p:nvPr>
            <p:ph type="body" sz="quarter" idx="11"/>
          </p:nvPr>
        </p:nvSpPr>
        <p:spPr>
          <a:xfrm>
            <a:off x="942866" y="3091543"/>
            <a:ext cx="11719156" cy="3761434"/>
          </a:xfrm>
        </p:spPr>
        <p:txBody>
          <a:bodyPr>
            <a:noAutofit/>
          </a:bodyPr>
          <a:lstStyle/>
          <a:p>
            <a:r>
              <a:rPr lang="en-US" dirty="0" smtClean="0">
                <a:latin typeface="Franklin Gothic Book" panose="020B0503020102020204" pitchFamily="34" charset="0"/>
              </a:rPr>
              <a:t>SEPA public comment period </a:t>
            </a:r>
          </a:p>
          <a:p>
            <a:endParaRPr lang="en-US" dirty="0">
              <a:latin typeface="Franklin Gothic Book" panose="020B0503020102020204" pitchFamily="34" charset="0"/>
            </a:endParaRPr>
          </a:p>
          <a:p>
            <a:r>
              <a:rPr lang="en-US" dirty="0">
                <a:latin typeface="Franklin Gothic Book" panose="020B0503020102020204" pitchFamily="34" charset="0"/>
              </a:rPr>
              <a:t>No changes to plan after submission</a:t>
            </a:r>
          </a:p>
          <a:p>
            <a:pPr marL="0" indent="0">
              <a:buNone/>
            </a:pPr>
            <a:endParaRPr lang="en-US" dirty="0" smtClean="0">
              <a:latin typeface="Franklin Gothic Book" panose="020B0503020102020204" pitchFamily="34" charset="0"/>
            </a:endParaRPr>
          </a:p>
          <a:p>
            <a:r>
              <a:rPr lang="en-US" dirty="0" smtClean="0">
                <a:latin typeface="Franklin Gothic Book" panose="020B0503020102020204" pitchFamily="34" charset="0"/>
              </a:rPr>
              <a:t>Ecology will review plan</a:t>
            </a:r>
          </a:p>
          <a:p>
            <a:pPr marL="0" indent="0">
              <a:buNone/>
            </a:pPr>
            <a:endParaRPr lang="en-US" dirty="0">
              <a:latin typeface="Franklin Gothic Book" panose="020B0503020102020204" pitchFamily="34" charset="0"/>
            </a:endParaRPr>
          </a:p>
          <a:p>
            <a:r>
              <a:rPr lang="en-US" dirty="0" smtClean="0">
                <a:latin typeface="Franklin Gothic Book" panose="020B0503020102020204" pitchFamily="34" charset="0"/>
              </a:rPr>
              <a:t>Ecology will determine action by June 30, 2021</a:t>
            </a:r>
          </a:p>
          <a:p>
            <a:pPr marL="0" indent="0">
              <a:buNone/>
            </a:pPr>
            <a:endParaRPr lang="en-US" dirty="0">
              <a:latin typeface="Franklin Gothic Book" panose="020B0503020102020204" pitchFamily="34" charset="0"/>
            </a:endParaRPr>
          </a:p>
        </p:txBody>
      </p:sp>
      <p:grpSp>
        <p:nvGrpSpPr>
          <p:cNvPr id="6" name="Group 5" descr="blue black line" title="decorative box"/>
          <p:cNvGrpSpPr/>
          <p:nvPr/>
        </p:nvGrpSpPr>
        <p:grpSpPr>
          <a:xfrm>
            <a:off x="0" y="1697270"/>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3251810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ja-JP" dirty="0"/>
              <a:t>Thank you for </a:t>
            </a:r>
            <a:r>
              <a:rPr kumimoji="1" lang="en-US" altLang="ja-JP" dirty="0" smtClean="0"/>
              <a:t>your time!</a:t>
            </a:r>
            <a:endParaRPr kumimoji="1" lang="ja-JP" altLang="en-US" dirty="0"/>
          </a:p>
        </p:txBody>
      </p:sp>
      <p:sp>
        <p:nvSpPr>
          <p:cNvPr id="8" name="Text Placeholder 7"/>
          <p:cNvSpPr>
            <a:spLocks noGrp="1"/>
          </p:cNvSpPr>
          <p:nvPr>
            <p:ph type="body" sz="quarter" idx="12"/>
          </p:nvPr>
        </p:nvSpPr>
        <p:spPr/>
        <p:txBody>
          <a:bodyPr/>
          <a:lstStyle/>
          <a:p>
            <a:r>
              <a:rPr kumimoji="1" lang="en-US" altLang="ja-JP" dirty="0"/>
              <a:t>Any questions?</a:t>
            </a:r>
            <a:endParaRPr kumimoji="1" lang="ja-JP" altLang="en-US" dirty="0"/>
          </a:p>
        </p:txBody>
      </p:sp>
      <p:sp>
        <p:nvSpPr>
          <p:cNvPr id="5" name="Slide Number Placeholder 1"/>
          <p:cNvSpPr>
            <a:spLocks noGrp="1"/>
          </p:cNvSpPr>
          <p:nvPr>
            <p:ph type="sldNum" sz="quarter" idx="10"/>
          </p:nvPr>
        </p:nvSpPr>
        <p:spPr>
          <a:xfrm>
            <a:off x="10168690" y="9435376"/>
            <a:ext cx="3085743" cy="547603"/>
          </a:xfrm>
        </p:spPr>
        <p:txBody>
          <a:bodyPr/>
          <a:lstStyle/>
          <a:p>
            <a:fld id="{2BB6E7A8-74BF-4262-A864-344CFCC4B1B8}" type="slidenum">
              <a:rPr kumimoji="1" lang="ja-JP" altLang="en-US" smtClean="0"/>
              <a:t>37</a:t>
            </a:fld>
            <a:endParaRPr kumimoji="1" lang="ja-JP" altLang="en-US" dirty="0"/>
          </a:p>
        </p:txBody>
      </p:sp>
    </p:spTree>
    <p:extLst>
      <p:ext uri="{BB962C8B-B14F-4D97-AF65-F5344CB8AC3E}">
        <p14:creationId xmlns:p14="http://schemas.microsoft.com/office/powerpoint/2010/main" val="3179972516"/>
      </p:ext>
    </p:extLst>
  </p:cSld>
  <p:clrMapOvr>
    <a:masterClrMapping/>
  </p:clrMapOvr>
  <mc:AlternateContent xmlns:mc="http://schemas.openxmlformats.org/markup-compatibility/2006" xmlns:p14="http://schemas.microsoft.com/office/powerpoint/2010/main">
    <mc:Choice Requires="p14">
      <p:transition p14:dur="0" advTm="13544"/>
    </mc:Choice>
    <mc:Fallback xmlns="">
      <p:transition advTm="13544"/>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Policy Interpretation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38</a:t>
            </a:fld>
            <a:endParaRPr kumimoji="1" lang="ja-JP" altLang="en-US" dirty="0"/>
          </a:p>
        </p:txBody>
      </p:sp>
      <p:grpSp>
        <p:nvGrpSpPr>
          <p:cNvPr id="6" name="Group 5" descr="blue black line" title="decorative box"/>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Streamflow Restoration law can be 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2" name="Picture 1" descr="Screen Clipping of Streamflow Restoration Policy and Interpretative Statement document" title="POL 20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672" y="3984171"/>
            <a:ext cx="6759526" cy="4671465"/>
          </a:xfrm>
          <a:prstGeom prst="rect">
            <a:avLst/>
          </a:prstGeom>
        </p:spPr>
      </p:pic>
    </p:spTree>
    <p:extLst>
      <p:ext uri="{BB962C8B-B14F-4D97-AF65-F5344CB8AC3E}">
        <p14:creationId xmlns:p14="http://schemas.microsoft.com/office/powerpoint/2010/main" val="2954845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NEB Guidance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39</a:t>
            </a:fld>
            <a:endParaRPr kumimoji="1" lang="ja-JP" altLang="en-US" dirty="0"/>
          </a:p>
        </p:txBody>
      </p:sp>
      <p:grpSp>
        <p:nvGrpSpPr>
          <p:cNvPr id="6" name="Group 5" descr="blue black line" title="decorative box"/>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Final Guidance for Determining Net Ecological Benefit can be 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799" y="4535993"/>
            <a:ext cx="7635902" cy="4290432"/>
          </a:xfrm>
          <a:prstGeom prst="rect">
            <a:avLst/>
          </a:prstGeom>
        </p:spPr>
      </p:pic>
    </p:spTree>
    <p:extLst>
      <p:ext uri="{BB962C8B-B14F-4D97-AF65-F5344CB8AC3E}">
        <p14:creationId xmlns:p14="http://schemas.microsoft.com/office/powerpoint/2010/main" val="1791884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kumimoji="1" lang="en-US" altLang="ja-JP" dirty="0" smtClean="0">
                <a:latin typeface="Franklin Gothic Book" panose="020B0503020102020204" pitchFamily="34" charset="0"/>
              </a:rPr>
              <a:t>Presentation Outline</a:t>
            </a:r>
            <a:endParaRPr kumimoji="1" lang="ja-JP" altLang="en-US" dirty="0">
              <a:latin typeface="Franklin Gothic Book" panose="020B0503020102020204" pitchFamily="34" charset="0"/>
            </a:endParaRPr>
          </a:p>
        </p:txBody>
      </p:sp>
      <p:sp>
        <p:nvSpPr>
          <p:cNvPr id="8" name="Text Placeholder 7"/>
          <p:cNvSpPr>
            <a:spLocks noGrp="1"/>
          </p:cNvSpPr>
          <p:nvPr>
            <p:ph type="body" sz="quarter" idx="14"/>
          </p:nvPr>
        </p:nvSpPr>
        <p:spPr>
          <a:xfrm>
            <a:off x="5638801" y="1317498"/>
            <a:ext cx="6946070" cy="7650417"/>
          </a:xfrm>
        </p:spPr>
        <p:txBody>
          <a:bodyPr/>
          <a:lstStyle/>
          <a:p>
            <a:pPr marL="742950" indent="-742950">
              <a:buAutoNum type="arabicPeriod"/>
            </a:pPr>
            <a:r>
              <a:rPr kumimoji="1" lang="en-US" altLang="ja-JP" sz="4000" dirty="0" smtClean="0">
                <a:solidFill>
                  <a:schemeClr val="tx1"/>
                </a:solidFill>
                <a:latin typeface="Franklin Gothic Book" panose="020B0503020102020204" pitchFamily="34" charset="0"/>
              </a:rPr>
              <a:t>Background</a:t>
            </a: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Streamflow Restoration Law</a:t>
            </a: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Role of the Committee</a:t>
            </a:r>
          </a:p>
          <a:p>
            <a:endParaRPr kumimoji="1" lang="en-US" altLang="ja-JP" sz="4000" dirty="0" smtClean="0">
              <a:solidFill>
                <a:schemeClr val="tx1"/>
              </a:solidFill>
              <a:latin typeface="Franklin Gothic Book" panose="020B0503020102020204" pitchFamily="34" charset="0"/>
            </a:endParaRPr>
          </a:p>
          <a:p>
            <a:pPr marL="742950" indent="-742950">
              <a:buFont typeface="+mj-lt"/>
              <a:buAutoNum type="arabicPeriod" startAt="4"/>
            </a:pPr>
            <a:r>
              <a:rPr kumimoji="1" lang="en-US" altLang="ja-JP" sz="4000" dirty="0" smtClean="0">
                <a:solidFill>
                  <a:schemeClr val="tx1"/>
                </a:solidFill>
                <a:latin typeface="Franklin Gothic Book" panose="020B0503020102020204" pitchFamily="34" charset="0"/>
              </a:rPr>
              <a:t>Elements of the Watershed Plan</a:t>
            </a:r>
          </a:p>
          <a:p>
            <a:pPr marL="742950" indent="-742950">
              <a:buAutoNum type="arabicPeriod" startAt="4"/>
            </a:pPr>
            <a:endParaRPr kumimoji="1" lang="en-US" altLang="ja-JP" sz="4000" dirty="0" smtClean="0">
              <a:solidFill>
                <a:schemeClr val="tx1"/>
              </a:solidFill>
              <a:latin typeface="Franklin Gothic Book" panose="020B0503020102020204" pitchFamily="34" charset="0"/>
            </a:endParaRPr>
          </a:p>
          <a:p>
            <a:pPr marL="742950" indent="-742950">
              <a:buAutoNum type="arabicPeriod" startAt="4"/>
            </a:pPr>
            <a:r>
              <a:rPr kumimoji="1" lang="en-US" altLang="ja-JP" sz="4000" dirty="0" smtClean="0">
                <a:solidFill>
                  <a:schemeClr val="tx1"/>
                </a:solidFill>
                <a:latin typeface="Franklin Gothic Book" panose="020B0503020102020204" pitchFamily="34" charset="0"/>
              </a:rPr>
              <a:t>Steps to complete Plan</a:t>
            </a:r>
          </a:p>
          <a:p>
            <a:endParaRPr kumimoji="1" lang="en-US" altLang="ja-JP" sz="4000" dirty="0">
              <a:solidFill>
                <a:schemeClr val="tx1"/>
              </a:solidFill>
              <a:latin typeface="Franklin Gothic Book" panose="020B0503020102020204" pitchFamily="34" charset="0"/>
            </a:endParaRPr>
          </a:p>
        </p:txBody>
      </p:sp>
      <p:sp>
        <p:nvSpPr>
          <p:cNvPr id="22" name="Slide Number Placeholder 2"/>
          <p:cNvSpPr txBox="1">
            <a:spLocks/>
          </p:cNvSpPr>
          <p:nvPr/>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23BDFD-7262-408B-8F5A-D1845D962466}" type="slidenum">
              <a:rPr kumimoji="1" lang="ja-JP" altLang="en-US" smtClean="0"/>
              <a:t>4</a:t>
            </a:fld>
            <a:endParaRPr kumimoji="1" lang="ja-JP" altLang="en-US" dirty="0"/>
          </a:p>
        </p:txBody>
      </p:sp>
    </p:spTree>
    <p:extLst>
      <p:ext uri="{BB962C8B-B14F-4D97-AF65-F5344CB8AC3E}">
        <p14:creationId xmlns:p14="http://schemas.microsoft.com/office/powerpoint/2010/main" val="724171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14 Committee Brochure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40</a:t>
            </a:fld>
            <a:endParaRPr kumimoji="1" lang="ja-JP" altLang="en-US" dirty="0"/>
          </a:p>
        </p:txBody>
      </p:sp>
      <p:grpSp>
        <p:nvGrpSpPr>
          <p:cNvPr id="6" name="Group 5" descr="blue black line" title="decorative box"/>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WRIA 14 Committee can be found </a:t>
            </a:r>
            <a:r>
              <a:rPr kumimoji="1" lang="en-US" dirty="0" smtClean="0">
                <a:solidFill>
                  <a:srgbClr val="FF0000"/>
                </a:solidFill>
                <a:latin typeface="Franklin Gothic Book" panose="020B0503020102020204" pitchFamily="34" charset="0"/>
                <a:hlinkClick r:id="rId3"/>
              </a:rPr>
              <a:t>online</a:t>
            </a:r>
            <a:endParaRPr kumimoji="1" lang="en-US" dirty="0" smtClean="0">
              <a:solidFill>
                <a:srgbClr val="FF0000"/>
              </a:solidFill>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139" y="3495097"/>
            <a:ext cx="7064352" cy="5883150"/>
          </a:xfrm>
          <a:prstGeom prst="rect">
            <a:avLst/>
          </a:prstGeom>
        </p:spPr>
      </p:pic>
    </p:spTree>
    <p:extLst>
      <p:ext uri="{BB962C8B-B14F-4D97-AF65-F5344CB8AC3E}">
        <p14:creationId xmlns:p14="http://schemas.microsoft.com/office/powerpoint/2010/main" val="484227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0" y="7717557"/>
            <a:ext cx="13716793" cy="790909"/>
          </a:xfrm>
        </p:spPr>
        <p:txBody>
          <a:bodyPr>
            <a:normAutofit fontScale="90000"/>
          </a:bodyPr>
          <a:lstStyle/>
          <a:p>
            <a:r>
              <a:rPr lang="en-US" dirty="0"/>
              <a:t>Grants Guidance Overview</a:t>
            </a:r>
          </a:p>
        </p:txBody>
      </p:sp>
      <p:sp>
        <p:nvSpPr>
          <p:cNvPr id="9" name="Rectangle 8" descr="black rectangle in background for slide decoration." title="black line"/>
          <p:cNvSpPr/>
          <p:nvPr/>
        </p:nvSpPr>
        <p:spPr>
          <a:xfrm>
            <a:off x="-1191" y="5798745"/>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2" name="Picture Placeholder 1" descr="blue rectangle in the background for slide design. " title="blue rectangle"/>
          <p:cNvSpPr>
            <a:spLocks noGrp="1"/>
          </p:cNvSpPr>
          <p:nvPr>
            <p:ph type="pic" sz="quarter" idx="13"/>
          </p:nvPr>
        </p:nvSpPr>
        <p:spPr/>
      </p:sp>
      <p:pic>
        <p:nvPicPr>
          <p:cNvPr id="6" name="Picture 5" descr="Page 8 of the grant guidance. Shows 6 project types and their requirements. From page 8 of the publication." title="Example page"/>
          <p:cNvPicPr>
            <a:picLocks noChangeAspect="1"/>
          </p:cNvPicPr>
          <p:nvPr/>
        </p:nvPicPr>
        <p:blipFill>
          <a:blip r:embed="rId3"/>
          <a:stretch>
            <a:fillRect/>
          </a:stretch>
        </p:blipFill>
        <p:spPr>
          <a:xfrm rot="1049382">
            <a:off x="7402528" y="1372632"/>
            <a:ext cx="4627043" cy="5972114"/>
          </a:xfrm>
          <a:prstGeom prst="rect">
            <a:avLst/>
          </a:prstGeom>
        </p:spPr>
      </p:pic>
      <p:pic>
        <p:nvPicPr>
          <p:cNvPr id="3" name="Picture 2" descr="Cover of the Streamflow Restoration Competitive Grants, 2020 publication." title="Guidance for project applicants"/>
          <p:cNvPicPr>
            <a:picLocks noChangeAspect="1"/>
          </p:cNvPicPr>
          <p:nvPr/>
        </p:nvPicPr>
        <p:blipFill>
          <a:blip r:embed="rId4"/>
          <a:stretch>
            <a:fillRect/>
          </a:stretch>
        </p:blipFill>
        <p:spPr>
          <a:xfrm rot="20801540">
            <a:off x="1409925" y="533846"/>
            <a:ext cx="5361267" cy="6195585"/>
          </a:xfrm>
          <a:prstGeom prst="rect">
            <a:avLst/>
          </a:prstGeom>
        </p:spPr>
      </p:pic>
    </p:spTree>
    <p:extLst>
      <p:ext uri="{BB962C8B-B14F-4D97-AF65-F5344CB8AC3E}">
        <p14:creationId xmlns:p14="http://schemas.microsoft.com/office/powerpoint/2010/main" val="1103984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a permit-exempt domestic well?</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5</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Serve </a:t>
            </a:r>
            <a:r>
              <a:rPr kumimoji="1" lang="en-US" dirty="0">
                <a:latin typeface="Franklin Gothic Book" panose="020B0503020102020204" pitchFamily="34" charset="0"/>
              </a:rPr>
              <a:t>single homes, small developments, irrigation of small lawns and </a:t>
            </a:r>
            <a:r>
              <a:rPr kumimoji="1" lang="en-US" dirty="0" smtClean="0">
                <a:latin typeface="Franklin Gothic Book" panose="020B0503020102020204" pitchFamily="34" charset="0"/>
              </a:rPr>
              <a:t>gardens</a:t>
            </a:r>
          </a:p>
          <a:p>
            <a:pPr marL="0" indent="0" defTabSz="1371509">
              <a:lnSpc>
                <a:spcPct val="100000"/>
              </a:lnSpc>
              <a:spcBef>
                <a:spcPts val="0"/>
              </a:spcBef>
              <a:buNone/>
              <a:defRPr/>
            </a:pPr>
            <a:endParaRPr kumimoji="1" lang="en-US" dirty="0">
              <a:latin typeface="Franklin Gothic Book" panose="020B0503020102020204" pitchFamily="34" charset="0"/>
            </a:endParaRPr>
          </a:p>
          <a:p>
            <a:pPr defTabSz="1371509">
              <a:lnSpc>
                <a:spcPct val="100000"/>
              </a:lnSpc>
              <a:spcBef>
                <a:spcPts val="0"/>
              </a:spcBef>
              <a:defRPr/>
            </a:pPr>
            <a:r>
              <a:rPr kumimoji="1" lang="en-US" dirty="0" smtClean="0">
                <a:latin typeface="Franklin Gothic Book" panose="020B0503020102020204" pitchFamily="34" charset="0"/>
              </a:rPr>
              <a:t>Chapter 90.94 RCW establishes withdrawal limits for permit-exempt domestic well connections in this watershed</a:t>
            </a: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753436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normAutofit/>
          </a:bodyPr>
          <a:lstStyle/>
          <a:p>
            <a:r>
              <a:rPr lang="en-US" dirty="0" smtClean="0">
                <a:latin typeface="Franklin Gothic Book" panose="020B0503020102020204" pitchFamily="34" charset="0"/>
              </a:rPr>
              <a:t>What is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a:t>
            </a:fld>
            <a:endParaRPr kumimoji="1" lang="ja-JP" altLang="en-US" dirty="0"/>
          </a:p>
        </p:txBody>
      </p:sp>
      <p:sp>
        <p:nvSpPr>
          <p:cNvPr id="5" name="Text Placeholder 4"/>
          <p:cNvSpPr>
            <a:spLocks noGrp="1"/>
          </p:cNvSpPr>
          <p:nvPr>
            <p:ph type="body" sz="quarter" idx="11"/>
          </p:nvPr>
        </p:nvSpPr>
        <p:spPr>
          <a:xfrm>
            <a:off x="942867" y="2535643"/>
            <a:ext cx="11719156" cy="6629003"/>
          </a:xfrm>
          <a:noFill/>
        </p:spPr>
        <p:txBody>
          <a:bodyPr>
            <a:noAutofit/>
          </a:bodyPr>
          <a:lstStyle/>
          <a:p>
            <a:pPr marL="0" indent="0" defTabSz="1371509">
              <a:lnSpc>
                <a:spcPct val="100000"/>
              </a:lnSpc>
              <a:spcBef>
                <a:spcPts val="0"/>
              </a:spcBef>
              <a:buNone/>
              <a:defRPr/>
            </a:pPr>
            <a:r>
              <a:rPr kumimoji="1" lang="en-US" sz="3200" dirty="0"/>
              <a:t>W</a:t>
            </a:r>
            <a:r>
              <a:rPr kumimoji="1" lang="en-US" sz="3200" dirty="0" smtClean="0">
                <a:latin typeface="Franklin Gothic Book" panose="020B0503020102020204" pitchFamily="34" charset="0"/>
              </a:rPr>
              <a:t>ater </a:t>
            </a:r>
            <a:r>
              <a:rPr kumimoji="1" lang="en-US" sz="3200" dirty="0">
                <a:latin typeface="Franklin Gothic Book" panose="020B0503020102020204" pitchFamily="34" charset="0"/>
              </a:rPr>
              <a:t>that </a:t>
            </a:r>
            <a:r>
              <a:rPr kumimoji="1" lang="en-US" sz="3200" dirty="0" smtClean="0">
                <a:latin typeface="Franklin Gothic Book" panose="020B0503020102020204" pitchFamily="34" charset="0"/>
              </a:rPr>
              <a:t>is evaporated</a:t>
            </a:r>
            <a:r>
              <a:rPr kumimoji="1" lang="en-US" sz="3200" dirty="0">
                <a:latin typeface="Franklin Gothic Book" panose="020B0503020102020204" pitchFamily="34" charset="0"/>
              </a:rPr>
              <a:t>, transpired, consumed by humans, or otherwise removed from an </a:t>
            </a:r>
            <a:r>
              <a:rPr kumimoji="1" lang="en-US" sz="3200" dirty="0" smtClean="0">
                <a:latin typeface="Franklin Gothic Book" panose="020B0503020102020204" pitchFamily="34" charset="0"/>
              </a:rPr>
              <a:t>immediate water environment </a:t>
            </a:r>
            <a:r>
              <a:rPr kumimoji="1" lang="en-US" sz="3200" dirty="0">
                <a:latin typeface="Franklin Gothic Book" panose="020B0503020102020204" pitchFamily="34" charset="0"/>
              </a:rPr>
              <a:t>due to the use of new permit-exempt domestic </a:t>
            </a:r>
            <a:r>
              <a:rPr kumimoji="1" lang="en-US" sz="3200" dirty="0" smtClean="0">
                <a:latin typeface="Franklin Gothic Book" panose="020B0503020102020204" pitchFamily="34" charset="0"/>
              </a:rPr>
              <a:t>wells. </a:t>
            </a:r>
          </a:p>
          <a:p>
            <a:pPr marL="0" indent="0" defTabSz="1371509">
              <a:lnSpc>
                <a:spcPct val="100000"/>
              </a:lnSpc>
              <a:spcBef>
                <a:spcPts val="0"/>
              </a:spcBef>
              <a:buNone/>
              <a:defRPr/>
            </a:pPr>
            <a:endParaRPr kumimoji="1" lang="en-US" sz="3200" dirty="0">
              <a:latin typeface="Franklin Gothic Book" panose="020B0503020102020204" pitchFamily="34" charset="0"/>
            </a:endParaRPr>
          </a:p>
          <a:p>
            <a:pPr marL="0" indent="0" defTabSz="1371509">
              <a:lnSpc>
                <a:spcPct val="100000"/>
              </a:lnSpc>
              <a:spcBef>
                <a:spcPts val="0"/>
              </a:spcBef>
              <a:buNone/>
              <a:defRPr/>
            </a:pPr>
            <a:r>
              <a:rPr kumimoji="1" lang="en-US" sz="3200" dirty="0" smtClean="0">
                <a:latin typeface="Franklin Gothic Book" panose="020B0503020102020204" pitchFamily="34" charset="0"/>
              </a:rPr>
              <a:t>Indoor Consumptive Use</a:t>
            </a:r>
          </a:p>
          <a:p>
            <a:pPr marL="0" indent="0" algn="r" defTabSz="1371509">
              <a:lnSpc>
                <a:spcPct val="100000"/>
              </a:lnSpc>
              <a:spcBef>
                <a:spcPts val="0"/>
              </a:spcBef>
              <a:buNone/>
              <a:defRPr/>
            </a:pPr>
            <a:r>
              <a:rPr kumimoji="1" lang="en-US" sz="3200" dirty="0" smtClean="0">
                <a:latin typeface="Franklin Gothic Book" panose="020B0503020102020204" pitchFamily="34" charset="0"/>
              </a:rPr>
              <a:t>Outdoor Consumptive Use </a:t>
            </a:r>
          </a:p>
        </p:txBody>
      </p:sp>
      <p:grpSp>
        <p:nvGrpSpPr>
          <p:cNvPr id="7" name="Group 6" descr="diagram showing how water is consumed inside of home" title="indoor consumptive use"/>
          <p:cNvGrpSpPr/>
          <p:nvPr/>
        </p:nvGrpSpPr>
        <p:grpSpPr>
          <a:xfrm>
            <a:off x="1474317" y="5089066"/>
            <a:ext cx="5312335" cy="4207925"/>
            <a:chOff x="2959795" y="2804760"/>
            <a:chExt cx="7861297" cy="5677453"/>
          </a:xfrm>
        </p:grpSpPr>
        <p:pic>
          <p:nvPicPr>
            <p:cNvPr id="8" name="Picture 2" descr="Picture showing a home on a well and septic system. 10% of indoor water use is consumptive. 90% of indoor water use is returned through the septic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795" y="2804760"/>
              <a:ext cx="7777331" cy="56774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703862" y="3429257"/>
              <a:ext cx="3117230" cy="3975275"/>
              <a:chOff x="7703862" y="3429257"/>
              <a:chExt cx="3117230" cy="3975275"/>
            </a:xfrm>
          </p:grpSpPr>
          <p:grpSp>
            <p:nvGrpSpPr>
              <p:cNvPr id="10" name="Group 9"/>
              <p:cNvGrpSpPr/>
              <p:nvPr/>
            </p:nvGrpSpPr>
            <p:grpSpPr>
              <a:xfrm>
                <a:off x="7703862" y="3429257"/>
                <a:ext cx="1773777" cy="1112547"/>
                <a:chOff x="6792686" y="1999062"/>
                <a:chExt cx="1576873" cy="989045"/>
              </a:xfrm>
            </p:grpSpPr>
            <p:sp>
              <p:nvSpPr>
                <p:cNvPr id="14" name="Cloud 13"/>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15" name="TextBox 14" descr="10% of indoor use is consumptive"/>
                <p:cNvSpPr txBox="1"/>
                <p:nvPr/>
              </p:nvSpPr>
              <p:spPr>
                <a:xfrm>
                  <a:off x="7119257" y="2201196"/>
                  <a:ext cx="923730" cy="44299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10%</a:t>
                  </a:r>
                </a:p>
              </p:txBody>
            </p:sp>
          </p:grpSp>
          <p:grpSp>
            <p:nvGrpSpPr>
              <p:cNvPr id="11" name="Group 10"/>
              <p:cNvGrpSpPr/>
              <p:nvPr/>
            </p:nvGrpSpPr>
            <p:grpSpPr>
              <a:xfrm>
                <a:off x="9257229" y="5945627"/>
                <a:ext cx="1563863" cy="1458905"/>
                <a:chOff x="8154955" y="4516016"/>
                <a:chExt cx="1390261" cy="1296955"/>
              </a:xfrm>
            </p:grpSpPr>
            <p:sp>
              <p:nvSpPr>
                <p:cNvPr id="12" name="Down Arrow Callout 11"/>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13" name="TextBox 12" descr="90% of indoor use is returned to the water environment."/>
                <p:cNvSpPr txBox="1"/>
                <p:nvPr/>
              </p:nvSpPr>
              <p:spPr>
                <a:xfrm>
                  <a:off x="8346232" y="4599992"/>
                  <a:ext cx="1007706" cy="442997"/>
                </a:xfrm>
                <a:prstGeom prst="rect">
                  <a:avLst/>
                </a:prstGeom>
                <a:noFill/>
              </p:spPr>
              <p:txBody>
                <a:bodyPr wrap="square" rtlCol="0">
                  <a:spAutoFit/>
                </a:bodyPr>
                <a:lstStyle/>
                <a:p>
                  <a:r>
                    <a:rPr lang="en-US" b="1" dirty="0">
                      <a:solidFill>
                        <a:schemeClr val="accent1">
                          <a:lumMod val="75000"/>
                        </a:schemeClr>
                      </a:solidFill>
                    </a:rPr>
                    <a:t>90%</a:t>
                  </a:r>
                </a:p>
              </p:txBody>
            </p:sp>
          </p:grpSp>
        </p:grpSp>
      </p:grpSp>
      <p:grpSp>
        <p:nvGrpSpPr>
          <p:cNvPr id="16" name="Group 15" descr="diagram showing how water is consumed in nature" title="outdoor consumptive use"/>
          <p:cNvGrpSpPr/>
          <p:nvPr/>
        </p:nvGrpSpPr>
        <p:grpSpPr>
          <a:xfrm>
            <a:off x="7480758" y="5786125"/>
            <a:ext cx="5225593" cy="3424191"/>
            <a:chOff x="2298026" y="2880186"/>
            <a:chExt cx="9271424" cy="5987875"/>
          </a:xfrm>
        </p:grpSpPr>
        <p:pic>
          <p:nvPicPr>
            <p:cNvPr id="17" name="Picture 4" descr="Image showing the water cycle. 80% of precipitation is consumed through evapo-transpiration. 20% is returned to the ground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9" y="2880186"/>
              <a:ext cx="6957995" cy="575194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795673" y="3827544"/>
              <a:ext cx="1773777" cy="1112547"/>
              <a:chOff x="6792686" y="1999062"/>
              <a:chExt cx="1576873" cy="989045"/>
            </a:xfrm>
          </p:grpSpPr>
          <p:sp>
            <p:nvSpPr>
              <p:cNvPr id="22" name="Cloud 21"/>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23" name="TextBox 22" descr="80 percent of outdoor irrigation water is consumptive."/>
              <p:cNvSpPr txBox="1"/>
              <p:nvPr/>
            </p:nvSpPr>
            <p:spPr>
              <a:xfrm>
                <a:off x="7119257" y="2201196"/>
                <a:ext cx="923730" cy="57415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80%</a:t>
                </a:r>
              </a:p>
            </p:txBody>
          </p:sp>
        </p:grpSp>
        <p:grpSp>
          <p:nvGrpSpPr>
            <p:cNvPr id="19" name="Group 18" descr="20% of outdoor irrigation water is returned to the water environment."/>
            <p:cNvGrpSpPr/>
            <p:nvPr/>
          </p:nvGrpSpPr>
          <p:grpSpPr>
            <a:xfrm>
              <a:off x="2298026" y="7409156"/>
              <a:ext cx="1563863" cy="1458905"/>
              <a:chOff x="8154955" y="4516016"/>
              <a:chExt cx="1390261" cy="1296955"/>
            </a:xfrm>
          </p:grpSpPr>
          <p:sp>
            <p:nvSpPr>
              <p:cNvPr id="20" name="Down Arrow Callout 19"/>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21" name="TextBox 20"/>
              <p:cNvSpPr txBox="1"/>
              <p:nvPr/>
            </p:nvSpPr>
            <p:spPr>
              <a:xfrm>
                <a:off x="8346232" y="4599993"/>
                <a:ext cx="1007706" cy="574155"/>
              </a:xfrm>
              <a:prstGeom prst="rect">
                <a:avLst/>
              </a:prstGeom>
              <a:noFill/>
            </p:spPr>
            <p:txBody>
              <a:bodyPr wrap="square" rtlCol="0">
                <a:spAutoFit/>
              </a:bodyPr>
              <a:lstStyle/>
              <a:p>
                <a:r>
                  <a:rPr lang="en-US" b="1" dirty="0">
                    <a:solidFill>
                      <a:schemeClr val="accent1">
                        <a:lumMod val="75000"/>
                      </a:schemeClr>
                    </a:solidFill>
                  </a:rPr>
                  <a:t>20%</a:t>
                </a:r>
              </a:p>
            </p:txBody>
          </p:sp>
        </p:grpSp>
      </p:grpSp>
    </p:spTree>
    <p:extLst>
      <p:ext uri="{BB962C8B-B14F-4D97-AF65-F5344CB8AC3E}">
        <p14:creationId xmlns:p14="http://schemas.microsoft.com/office/powerpoint/2010/main" val="2600463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How are groundwater and streamflows connected?</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7</a:t>
            </a:fld>
            <a:endParaRPr kumimoji="1" lang="ja-JP" altLang="en-US" dirty="0"/>
          </a:p>
        </p:txBody>
      </p:sp>
      <p:pic>
        <p:nvPicPr>
          <p:cNvPr id="6" name="Picture 5" descr="water flow underground between aquifers and streams" title="groundwater flow paths"/>
          <p:cNvPicPr>
            <a:picLocks noChangeAspect="1"/>
          </p:cNvPicPr>
          <p:nvPr/>
        </p:nvPicPr>
        <p:blipFill>
          <a:blip r:embed="rId3"/>
          <a:stretch>
            <a:fillRect/>
          </a:stretch>
        </p:blipFill>
        <p:spPr>
          <a:xfrm>
            <a:off x="1518764" y="1746914"/>
            <a:ext cx="10286549" cy="7752318"/>
          </a:xfrm>
          <a:prstGeom prst="rect">
            <a:avLst/>
          </a:prstGeom>
        </p:spPr>
      </p:pic>
    </p:spTree>
    <p:extLst>
      <p:ext uri="{BB962C8B-B14F-4D97-AF65-F5344CB8AC3E}">
        <p14:creationId xmlns:p14="http://schemas.microsoft.com/office/powerpoint/2010/main" val="560936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How do wells affect streamflows?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8</a:t>
            </a:fld>
            <a:endParaRPr kumimoji="1" lang="ja-JP" altLang="en-US" dirty="0"/>
          </a:p>
        </p:txBody>
      </p:sp>
      <p:pic>
        <p:nvPicPr>
          <p:cNvPr id="5" name="Picture 4" descr="diagram showing water flow paths when a deep well is inserted into an aquifer" title="groundwater flow paths"/>
          <p:cNvPicPr>
            <a:picLocks noChangeAspect="1"/>
          </p:cNvPicPr>
          <p:nvPr/>
        </p:nvPicPr>
        <p:blipFill>
          <a:blip r:embed="rId3"/>
          <a:stretch>
            <a:fillRect/>
          </a:stretch>
        </p:blipFill>
        <p:spPr>
          <a:xfrm>
            <a:off x="1402967" y="1446662"/>
            <a:ext cx="10989200" cy="7982913"/>
          </a:xfrm>
          <a:prstGeom prst="rect">
            <a:avLst/>
          </a:prstGeom>
        </p:spPr>
      </p:pic>
    </p:spTree>
    <p:extLst>
      <p:ext uri="{BB962C8B-B14F-4D97-AF65-F5344CB8AC3E}">
        <p14:creationId xmlns:p14="http://schemas.microsoft.com/office/powerpoint/2010/main" val="1161296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2784" y="2086664"/>
            <a:ext cx="4947966" cy="6110513"/>
          </a:xfrm>
        </p:spPr>
        <p:txBody>
          <a:bodyPr/>
          <a:lstStyle/>
          <a:p>
            <a:r>
              <a:rPr lang="en-US" dirty="0" smtClean="0">
                <a:latin typeface="Franklin Gothic Book" panose="020B0503020102020204" pitchFamily="34" charset="0"/>
              </a:rPr>
              <a:t>Streamflow Restoration Law</a:t>
            </a:r>
            <a:br>
              <a:rPr lang="en-US" dirty="0" smtClean="0">
                <a:latin typeface="Franklin Gothic Book" panose="020B0503020102020204" pitchFamily="34" charset="0"/>
              </a:rPr>
            </a:br>
            <a:r>
              <a:rPr lang="en-US" dirty="0" smtClean="0">
                <a:latin typeface="Franklin Gothic Book" panose="020B0503020102020204" pitchFamily="34" charset="0"/>
              </a:rPr>
              <a:t>RCW 90.94</a:t>
            </a:r>
            <a:endParaRPr lang="en-US" dirty="0">
              <a:latin typeface="Franklin Gothic Book" panose="020B0503020102020204" pitchFamily="34" charset="0"/>
            </a:endParaRPr>
          </a:p>
        </p:txBody>
      </p:sp>
      <p:sp>
        <p:nvSpPr>
          <p:cNvPr id="9" name="Text Placeholder 4"/>
          <p:cNvSpPr>
            <a:spLocks noGrp="1"/>
          </p:cNvSpPr>
          <p:nvPr>
            <p:ph type="body" sz="quarter" idx="4294967295"/>
          </p:nvPr>
        </p:nvSpPr>
        <p:spPr>
          <a:xfrm>
            <a:off x="7705344" y="3061576"/>
            <a:ext cx="4949952" cy="4160688"/>
          </a:xfrm>
          <a:prstGeom prst="rect">
            <a:avLst/>
          </a:prstGeom>
          <a:noFill/>
        </p:spPr>
        <p:txBody>
          <a:bodyPr>
            <a:noAutofit/>
          </a:bodyPr>
          <a:lstStyle/>
          <a:p>
            <a:pPr marL="514255" lvl="1" indent="0">
              <a:buNone/>
            </a:pPr>
            <a:r>
              <a:rPr lang="en-US" sz="3200" dirty="0"/>
              <a:t>C</a:t>
            </a:r>
            <a:r>
              <a:rPr lang="en-US" sz="3200" dirty="0" smtClean="0"/>
              <a:t>larifies </a:t>
            </a:r>
            <a:r>
              <a:rPr lang="en-US" sz="3200" dirty="0"/>
              <a:t>how local governments can issue building permits for homes intending to use a permit-exempt well for their domestic water supply </a:t>
            </a:r>
            <a:r>
              <a:rPr lang="en-US" sz="3200" b="1" dirty="0"/>
              <a:t>and offsets those impacts through a local watershed planning effort</a:t>
            </a:r>
            <a:r>
              <a:rPr lang="en-US" sz="3200" dirty="0" smtClean="0"/>
              <a:t>. </a:t>
            </a:r>
          </a:p>
          <a:p>
            <a:pPr marL="514255" lvl="1" indent="0">
              <a:buNone/>
            </a:pPr>
            <a:endParaRPr lang="en-US" dirty="0">
              <a:latin typeface="Franklin Gothic Book" panose="020B0503020102020204" pitchFamily="34" charset="0"/>
            </a:endParaRPr>
          </a:p>
        </p:txBody>
      </p:sp>
    </p:spTree>
    <p:extLst>
      <p:ext uri="{BB962C8B-B14F-4D97-AF65-F5344CB8AC3E}">
        <p14:creationId xmlns:p14="http://schemas.microsoft.com/office/powerpoint/2010/main" val="2427683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Multiple</WRIA>
    <Accessibility xmlns="81b753b0-5f84-4476-b087-97d9c3e0d4e3">Needs review</Accessibility>
    <_dlc_DocId xmlns="ef268caf-1fb8-457d-9d19-5700d63503a6">Z7ARTAUZ4RFD-1961471117-784</_dlc_DocId>
    <_dlc_DocIdUrl xmlns="ef268caf-1fb8-457d-9d19-5700d63503a6">
      <Url>http://teams/sites/WR/srs/_layouts/15/DocIdRedir.aspx?ID=Z7ARTAUZ4RFD-1961471117-784</Url>
      <Description>Z7ARTAUZ4RFD-1961471117-784</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ee249dc0a406b10b84e22323f148e259">
  <xsd:schema xmlns:xsd="http://www.w3.org/2001/XMLSchema" xmlns:xs="http://www.w3.org/2001/XMLSchema" xmlns:p="http://schemas.microsoft.com/office/2006/metadata/properties" xmlns:ns2="81b753b0-5f84-4476-b087-97d9c3e0d4e3" xmlns:ns3="fa9a4940-7a8b-4399-b0b9-597dee2fdc40" xmlns:ns4="ef268caf-1fb8-457d-9d19-5700d63503a6" targetNamespace="http://schemas.microsoft.com/office/2006/metadata/properties" ma:root="true" ma:fieldsID="0764d0944c6b9679e62927a78d6cad85" ns2:_="" ns3:_="" ns4:_="">
    <xsd:import namespace="81b753b0-5f84-4476-b087-97d9c3e0d4e3"/>
    <xsd:import namespace="fa9a4940-7a8b-4399-b0b9-597dee2fdc40"/>
    <xsd:import namespace="ef268caf-1fb8-457d-9d19-5700d63503a6"/>
    <xsd:element name="properties">
      <xsd:complexType>
        <xsd:sequence>
          <xsd:element name="documentManagement">
            <xsd:complexType>
              <xsd:all>
                <xsd:element ref="ns2:WRIA"/>
                <xsd:element ref="ns2:Accessibility" minOccurs="0"/>
                <xsd:element ref="ns2:EZview" minOccurs="0"/>
                <xsd:element ref="ns3:SharedWithUser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enumeration value="Does Not Pass"/>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268caf-1fb8-457d-9d19-5700d63503a6"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88B1FB-6705-4F8A-BB51-6666AA2A2872}"/>
</file>

<file path=customXml/itemProps2.xml><?xml version="1.0" encoding="utf-8"?>
<ds:datastoreItem xmlns:ds="http://schemas.openxmlformats.org/officeDocument/2006/customXml" ds:itemID="{DFBD3E23-31D7-4FD5-A842-ED2822B53B2A}"/>
</file>

<file path=customXml/itemProps3.xml><?xml version="1.0" encoding="utf-8"?>
<ds:datastoreItem xmlns:ds="http://schemas.openxmlformats.org/officeDocument/2006/customXml" ds:itemID="{2AFC103E-A998-46D5-A0AF-003189B3C706}"/>
</file>

<file path=customXml/itemProps4.xml><?xml version="1.0" encoding="utf-8"?>
<ds:datastoreItem xmlns:ds="http://schemas.openxmlformats.org/officeDocument/2006/customXml" ds:itemID="{1AE8A675-86C9-45FC-8898-4341DBAF3AA1}"/>
</file>

<file path=docProps/app.xml><?xml version="1.0" encoding="utf-8"?>
<Properties xmlns="http://schemas.openxmlformats.org/officeDocument/2006/extended-properties" xmlns:vt="http://schemas.openxmlformats.org/officeDocument/2006/docPropsVTypes">
  <Template>Office Theme</Template>
  <TotalTime>10323</TotalTime>
  <Words>3438</Words>
  <Application>Microsoft Office PowerPoint</Application>
  <PresentationFormat>Custom</PresentationFormat>
  <Paragraphs>497</Paragraphs>
  <Slides>41</Slides>
  <Notes>37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Yu Gothic</vt:lpstr>
      <vt:lpstr>Franklin Gothic Book</vt:lpstr>
      <vt:lpstr>Calibri</vt:lpstr>
      <vt:lpstr>Courier New</vt:lpstr>
      <vt:lpstr>Wingdings</vt:lpstr>
      <vt:lpstr>Symbol</vt:lpstr>
      <vt:lpstr>Times New Roman</vt:lpstr>
      <vt:lpstr>Calibri Light</vt:lpstr>
      <vt:lpstr>Roboto Medium</vt:lpstr>
      <vt:lpstr>Franklin Gothic Medium</vt:lpstr>
      <vt:lpstr>Arial</vt:lpstr>
      <vt:lpstr>Roboto</vt:lpstr>
      <vt:lpstr>Arial Bold</vt:lpstr>
      <vt:lpstr>Contents</vt:lpstr>
      <vt:lpstr>Streamflow Restoration Planning</vt:lpstr>
      <vt:lpstr>Streamflow Restoration law RCW 90.94</vt:lpstr>
      <vt:lpstr>Watershed Restoration and Enhancement Plan Components</vt:lpstr>
      <vt:lpstr>Presentation Outline</vt:lpstr>
      <vt:lpstr>What is a permit-exempt domestic well?</vt:lpstr>
      <vt:lpstr>What is consumptive water use?</vt:lpstr>
      <vt:lpstr>How are groundwater and streamflows connected?</vt:lpstr>
      <vt:lpstr>How do wells affect streamflows?</vt:lpstr>
      <vt:lpstr>Streamflow Restoration Law RCW 90.94</vt:lpstr>
      <vt:lpstr>Streamflow Restoration Planning Map</vt:lpstr>
      <vt:lpstr>Overview of the Watershed Plan</vt:lpstr>
      <vt:lpstr>What is offset?</vt:lpstr>
      <vt:lpstr>What is Net Ecological Benefit (NEB)?</vt:lpstr>
      <vt:lpstr>Watershed Restoration and Enhancement Committee</vt:lpstr>
      <vt:lpstr>What is the Committee’s role?</vt:lpstr>
      <vt:lpstr>Watershed Restoration and Enhancement Plan Components</vt:lpstr>
      <vt:lpstr>Delineate Subbasins</vt:lpstr>
      <vt:lpstr>Subbasin Delineation Map</vt:lpstr>
      <vt:lpstr>Project New Permit-Exempt Wells</vt:lpstr>
      <vt:lpstr>Projected New Permit-Exempt Wells</vt:lpstr>
      <vt:lpstr>New Permit-Exempt Wells Map</vt:lpstr>
      <vt:lpstr>Estimate New Consumptive Water Use</vt:lpstr>
      <vt:lpstr>Estimated New Consumptive Water Use</vt:lpstr>
      <vt:lpstr>New Consumptive Water Use Map</vt:lpstr>
      <vt:lpstr>Types of Projects &amp; Actions</vt:lpstr>
      <vt:lpstr>Projects Overview Map</vt:lpstr>
      <vt:lpstr>WRIA 14 Water Offset Projects  (Category I)</vt:lpstr>
      <vt:lpstr>WRIA 14 Habitat/Non-offset Projects</vt:lpstr>
      <vt:lpstr>WRIA 14 Prospective Projects</vt:lpstr>
      <vt:lpstr>Water Offset Projects</vt:lpstr>
      <vt:lpstr>Policy and Adaptive Management Recommendations </vt:lpstr>
      <vt:lpstr>WRIA 14 Policy and Regulatory Recommendations </vt:lpstr>
      <vt:lpstr>Plan Implementation and Adaptive Management</vt:lpstr>
      <vt:lpstr>Plan Implementation and Adaptive Management Recommendations</vt:lpstr>
      <vt:lpstr>Steps to Complete the Plan</vt:lpstr>
      <vt:lpstr>Post Plan Submission</vt:lpstr>
      <vt:lpstr>Thank you for your time!</vt:lpstr>
      <vt:lpstr>Ecology’s Policy Interpretation</vt:lpstr>
      <vt:lpstr>Ecology’s NEB Guidance</vt:lpstr>
      <vt:lpstr>WRIA 14 Committee Brochure</vt:lpstr>
      <vt:lpstr>Grants Guidance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PowerPoint narrow template</dc:title>
  <dc:creator>Camille St. Onge</dc:creator>
  <cp:lastModifiedBy>Johnson, Angela (ECY)</cp:lastModifiedBy>
  <cp:revision>460</cp:revision>
  <cp:lastPrinted>2019-01-10T20:44:52Z</cp:lastPrinted>
  <dcterms:created xsi:type="dcterms:W3CDTF">2016-10-08T14:15:50Z</dcterms:created>
  <dcterms:modified xsi:type="dcterms:W3CDTF">2021-02-03T19:48:12Z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Order">
    <vt:r8>122400</vt:r8>
  </property>
  <property fmtid="{D5CDD505-2E9C-101B-9397-08002B2CF9AE}" pid="4" name="xd_ProgID">
    <vt:lpwstr/>
  </property>
  <property fmtid="{D5CDD505-2E9C-101B-9397-08002B2CF9AE}" pid="5" name="TemplateUrl">
    <vt:lpwstr/>
  </property>
  <property fmtid="{D5CDD505-2E9C-101B-9397-08002B2CF9AE}" pid="6" name="_dlc_DocIdItemGuid">
    <vt:lpwstr>2ef38e3b-c80e-4ce4-8bb2-81c8b183aa56</vt:lpwstr>
  </property>
</Properties>
</file>