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76" r:id="rId4"/>
    <p:sldId id="294" r:id="rId5"/>
    <p:sldId id="279" r:id="rId6"/>
    <p:sldId id="280" r:id="rId7"/>
    <p:sldId id="283" r:id="rId8"/>
    <p:sldId id="289" r:id="rId9"/>
    <p:sldId id="291" r:id="rId10"/>
    <p:sldId id="267" r:id="rId11"/>
    <p:sldId id="293" r:id="rId12"/>
    <p:sldId id="257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2C8"/>
    <a:srgbClr val="2E7DC4"/>
    <a:srgbClr val="86CA18"/>
    <a:srgbClr val="729ABD"/>
    <a:srgbClr val="10C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6821" autoAdjust="0"/>
  </p:normalViewPr>
  <p:slideViewPr>
    <p:cSldViewPr>
      <p:cViewPr varScale="1">
        <p:scale>
          <a:sx n="119" d="100"/>
          <a:sy n="119" d="100"/>
        </p:scale>
        <p:origin x="114" y="3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Housing Units</a:t>
            </a:r>
            <a:r>
              <a:rPr lang="en-US" baseline="0" dirty="0"/>
              <a:t> Permitted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915152432868965E-2"/>
          <c:y val="8.47804585438202E-2"/>
          <c:w val="0.94033271081499425"/>
          <c:h val="0.8319776154172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Sheet1!$B$2:$B$23</c:f>
              <c:numCache>
                <c:formatCode>#,##0</c:formatCode>
                <c:ptCount val="22"/>
                <c:pt idx="0">
                  <c:v>968</c:v>
                </c:pt>
                <c:pt idx="1">
                  <c:v>1047</c:v>
                </c:pt>
                <c:pt idx="2">
                  <c:v>1134</c:v>
                </c:pt>
                <c:pt idx="3">
                  <c:v>1787</c:v>
                </c:pt>
                <c:pt idx="4">
                  <c:v>1668</c:v>
                </c:pt>
                <c:pt idx="5">
                  <c:v>2087</c:v>
                </c:pt>
                <c:pt idx="6">
                  <c:v>2098</c:v>
                </c:pt>
                <c:pt idx="7">
                  <c:v>2193</c:v>
                </c:pt>
                <c:pt idx="8">
                  <c:v>2319</c:v>
                </c:pt>
                <c:pt idx="9">
                  <c:v>2002</c:v>
                </c:pt>
                <c:pt idx="10">
                  <c:v>2703</c:v>
                </c:pt>
                <c:pt idx="11">
                  <c:v>2466</c:v>
                </c:pt>
                <c:pt idx="12">
                  <c:v>1626</c:v>
                </c:pt>
                <c:pt idx="13">
                  <c:v>1379</c:v>
                </c:pt>
                <c:pt idx="14">
                  <c:v>1082</c:v>
                </c:pt>
                <c:pt idx="15">
                  <c:v>805</c:v>
                </c:pt>
                <c:pt idx="16">
                  <c:v>911</c:v>
                </c:pt>
                <c:pt idx="17">
                  <c:v>1079</c:v>
                </c:pt>
                <c:pt idx="18" formatCode="General">
                  <c:v>1212</c:v>
                </c:pt>
                <c:pt idx="19" formatCode="General">
                  <c:v>963</c:v>
                </c:pt>
                <c:pt idx="20" formatCode="General">
                  <c:v>999</c:v>
                </c:pt>
                <c:pt idx="21" formatCode="General">
                  <c:v>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9-44AC-B168-56E1A77A97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Sheet1!$C$2:$C$23</c:f>
              <c:numCache>
                <c:formatCode>#,##0</c:formatCode>
                <c:ptCount val="22"/>
                <c:pt idx="0">
                  <c:v>1433</c:v>
                </c:pt>
                <c:pt idx="1">
                  <c:v>1559</c:v>
                </c:pt>
                <c:pt idx="2">
                  <c:v>1437</c:v>
                </c:pt>
                <c:pt idx="3">
                  <c:v>1533</c:v>
                </c:pt>
                <c:pt idx="4">
                  <c:v>1019</c:v>
                </c:pt>
                <c:pt idx="5">
                  <c:v>957</c:v>
                </c:pt>
                <c:pt idx="6">
                  <c:v>1448</c:v>
                </c:pt>
                <c:pt idx="7">
                  <c:v>1400</c:v>
                </c:pt>
                <c:pt idx="8">
                  <c:v>1487</c:v>
                </c:pt>
                <c:pt idx="9">
                  <c:v>1390</c:v>
                </c:pt>
                <c:pt idx="10">
                  <c:v>1730</c:v>
                </c:pt>
                <c:pt idx="11">
                  <c:v>1461</c:v>
                </c:pt>
                <c:pt idx="12">
                  <c:v>1144</c:v>
                </c:pt>
                <c:pt idx="13">
                  <c:v>839</c:v>
                </c:pt>
                <c:pt idx="14">
                  <c:v>587</c:v>
                </c:pt>
                <c:pt idx="15">
                  <c:v>319</c:v>
                </c:pt>
                <c:pt idx="16">
                  <c:v>297</c:v>
                </c:pt>
                <c:pt idx="17">
                  <c:v>340</c:v>
                </c:pt>
                <c:pt idx="18" formatCode="General">
                  <c:v>349</c:v>
                </c:pt>
                <c:pt idx="19" formatCode="General">
                  <c:v>335</c:v>
                </c:pt>
                <c:pt idx="20" formatCode="General">
                  <c:v>424</c:v>
                </c:pt>
                <c:pt idx="21" formatCode="General">
                  <c:v>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79-44AC-B168-56E1A77A9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5541488"/>
        <c:axId val="475541816"/>
      </c:barChart>
      <c:catAx>
        <c:axId val="47554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541816"/>
        <c:crosses val="autoZero"/>
        <c:auto val="1"/>
        <c:lblAlgn val="ctr"/>
        <c:lblOffset val="100"/>
        <c:noMultiLvlLbl val="0"/>
      </c:catAx>
      <c:valAx>
        <c:axId val="475541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54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065389662830603"/>
          <c:y val="2.7233970501302242E-2"/>
          <c:w val="0.14241015546133659"/>
          <c:h val="0.21283656672164381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Units Permitted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224282448564894E-2"/>
          <c:y val="0.10697852452675567"/>
          <c:w val="0.93994776056218776"/>
          <c:h val="0.835428352154452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Within Group A Water Service Area*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Sheet1!$B$2:$B$18</c:f>
              <c:numCache>
                <c:formatCode>#,##0</c:formatCode>
                <c:ptCount val="17"/>
                <c:pt idx="0">
                  <c:v>430</c:v>
                </c:pt>
                <c:pt idx="1">
                  <c:v>468</c:v>
                </c:pt>
                <c:pt idx="2">
                  <c:v>518</c:v>
                </c:pt>
                <c:pt idx="3">
                  <c:v>500</c:v>
                </c:pt>
                <c:pt idx="4">
                  <c:v>419</c:v>
                </c:pt>
                <c:pt idx="5">
                  <c:v>498</c:v>
                </c:pt>
                <c:pt idx="6">
                  <c:v>347</c:v>
                </c:pt>
                <c:pt idx="7">
                  <c:v>314</c:v>
                </c:pt>
                <c:pt idx="8">
                  <c:v>141</c:v>
                </c:pt>
                <c:pt idx="9">
                  <c:v>68</c:v>
                </c:pt>
                <c:pt idx="10">
                  <c:v>107</c:v>
                </c:pt>
                <c:pt idx="11">
                  <c:v>97</c:v>
                </c:pt>
                <c:pt idx="12">
                  <c:v>155</c:v>
                </c:pt>
                <c:pt idx="13">
                  <c:v>121</c:v>
                </c:pt>
                <c:pt idx="14">
                  <c:v>154</c:v>
                </c:pt>
                <c:pt idx="15">
                  <c:v>153</c:v>
                </c:pt>
                <c:pt idx="16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6-4367-9624-5B1162A55B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within Group A Water Service Area*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Sheet1!$C$2:$C$18</c:f>
              <c:numCache>
                <c:formatCode>#,##0</c:formatCode>
                <c:ptCount val="17"/>
                <c:pt idx="0">
                  <c:v>111</c:v>
                </c:pt>
                <c:pt idx="1">
                  <c:v>89</c:v>
                </c:pt>
                <c:pt idx="2">
                  <c:v>86</c:v>
                </c:pt>
                <c:pt idx="3">
                  <c:v>101</c:v>
                </c:pt>
                <c:pt idx="4">
                  <c:v>125</c:v>
                </c:pt>
                <c:pt idx="5">
                  <c:v>161</c:v>
                </c:pt>
                <c:pt idx="6">
                  <c:v>127</c:v>
                </c:pt>
                <c:pt idx="7">
                  <c:v>113</c:v>
                </c:pt>
                <c:pt idx="8">
                  <c:v>77</c:v>
                </c:pt>
                <c:pt idx="9">
                  <c:v>36</c:v>
                </c:pt>
                <c:pt idx="10">
                  <c:v>40</c:v>
                </c:pt>
                <c:pt idx="11">
                  <c:v>32</c:v>
                </c:pt>
                <c:pt idx="12">
                  <c:v>42</c:v>
                </c:pt>
                <c:pt idx="13">
                  <c:v>20</c:v>
                </c:pt>
                <c:pt idx="14">
                  <c:v>28</c:v>
                </c:pt>
                <c:pt idx="15">
                  <c:v>34</c:v>
                </c:pt>
                <c:pt idx="1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F6-4367-9624-5B1162A55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5129528"/>
        <c:axId val="655129856"/>
      </c:barChart>
      <c:catAx>
        <c:axId val="65512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129856"/>
        <c:crosses val="autoZero"/>
        <c:auto val="1"/>
        <c:lblAlgn val="ctr"/>
        <c:lblOffset val="100"/>
        <c:noMultiLvlLbl val="0"/>
      </c:catAx>
      <c:valAx>
        <c:axId val="655129856"/>
        <c:scaling>
          <c:orientation val="minMax"/>
          <c:max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129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121429176191687"/>
          <c:y val="2.9544126812147284E-2"/>
          <c:w val="0.39434561002455337"/>
          <c:h val="0.1493202092417264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823BF2-E42D-4338-AF72-A0CE3C8589F7}" type="datetimeFigureOut">
              <a:rPr lang="en-US"/>
              <a:pPr>
                <a:defRPr/>
              </a:pPr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16D9EC2-8580-4184-AF16-BF36B8DAA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23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09A54-4F4C-465D-B90C-BBF10A719C9B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836BD-97A7-4D25-B40C-0D25267A9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836BD-97A7-4D25-B40C-0D25267A99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4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U/R map – countywide level</a:t>
            </a:r>
          </a:p>
          <a:p>
            <a:r>
              <a:rPr lang="en-US" dirty="0"/>
              <a:t>Table of growth patterns</a:t>
            </a:r>
          </a:p>
          <a:p>
            <a:r>
              <a:rPr lang="en-US" dirty="0"/>
              <a:t>Comment on how GMA has shifted growth toward urban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836BD-97A7-4D25-B40C-0D25267A99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8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6200000">
            <a:off x="5524500" y="190500"/>
            <a:ext cx="1143000" cy="12192000"/>
          </a:xfrm>
          <a:prstGeom prst="rect">
            <a:avLst/>
          </a:prstGeom>
          <a:gradFill>
            <a:gsLst>
              <a:gs pos="89999">
                <a:srgbClr val="0082C8"/>
              </a:gs>
              <a:gs pos="38000">
                <a:srgbClr val="729AB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5715000"/>
            <a:ext cx="12192000" cy="0"/>
          </a:xfrm>
          <a:prstGeom prst="line">
            <a:avLst/>
          </a:prstGeom>
          <a:ln w="38100">
            <a:solidFill>
              <a:srgbClr val="86CA1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3" y="4406909"/>
            <a:ext cx="10513484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3" y="2906718"/>
            <a:ext cx="10513484" cy="15128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3/7/2019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6800" y="6356359"/>
            <a:ext cx="8432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WRIA #15 - Pierce County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5829300" y="495301"/>
            <a:ext cx="533400" cy="12192000"/>
          </a:xfrm>
          <a:prstGeom prst="rect">
            <a:avLst/>
          </a:prstGeom>
          <a:gradFill>
            <a:gsLst>
              <a:gs pos="89999">
                <a:srgbClr val="0082C8"/>
              </a:gs>
              <a:gs pos="38000">
                <a:srgbClr val="729AB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38100">
            <a:solidFill>
              <a:srgbClr val="86CA1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166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3/7/2019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6800" y="6416675"/>
            <a:ext cx="8432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WRIA #15 - Pierce County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16675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3/7/2019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6800" y="6356359"/>
            <a:ext cx="8432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WRIA #15 - Pierce County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66808"/>
            <a:ext cx="7315200" cy="3660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3/7/2019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6800" y="6356359"/>
            <a:ext cx="8432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WRIA #15 - Pierce County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6200000">
            <a:off x="5524500" y="190500"/>
            <a:ext cx="1143000" cy="12192000"/>
          </a:xfrm>
          <a:prstGeom prst="rect">
            <a:avLst/>
          </a:prstGeom>
          <a:gradFill>
            <a:gsLst>
              <a:gs pos="89999">
                <a:srgbClr val="0082C8"/>
              </a:gs>
              <a:gs pos="38000">
                <a:srgbClr val="729AB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5715000"/>
            <a:ext cx="12192000" cy="0"/>
          </a:xfrm>
          <a:prstGeom prst="line">
            <a:avLst/>
          </a:prstGeom>
          <a:ln w="38100">
            <a:solidFill>
              <a:srgbClr val="86CA1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3" y="4406909"/>
            <a:ext cx="10513484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3" y="2906718"/>
            <a:ext cx="10513484" cy="15128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3/7/2019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6800" y="6356359"/>
            <a:ext cx="8432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WRIA #15 - Pierce County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7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6200000">
            <a:off x="5829300" y="495300"/>
            <a:ext cx="533400" cy="12192000"/>
          </a:xfrm>
          <a:prstGeom prst="rect">
            <a:avLst/>
          </a:prstGeom>
          <a:gradFill>
            <a:gsLst>
              <a:gs pos="89999">
                <a:srgbClr val="0082C8"/>
              </a:gs>
              <a:gs pos="38000">
                <a:srgbClr val="729AB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43009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27000000">
            <a:off x="6057900" y="-5143501"/>
            <a:ext cx="76200" cy="12192000"/>
          </a:xfrm>
          <a:prstGeom prst="rect">
            <a:avLst/>
          </a:prstGeom>
          <a:gradFill>
            <a:gsLst>
              <a:gs pos="89999">
                <a:srgbClr val="0082C8"/>
              </a:gs>
              <a:gs pos="38000">
                <a:srgbClr val="729AB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38100">
            <a:solidFill>
              <a:srgbClr val="86CA1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3/7/2019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6800" y="6356359"/>
            <a:ext cx="8432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WRIA #15 - Pierce County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96" y="222504"/>
            <a:ext cx="1822704" cy="539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17475" indent="-117475" algn="l" rtl="0" eaLnBrk="1" fontAlgn="base" hangingPunct="1">
        <a:spcBef>
          <a:spcPts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46075" indent="-117475" algn="l" rtl="0" eaLnBrk="1" fontAlgn="base" hangingPunct="1">
        <a:spcBef>
          <a:spcPts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74675" indent="-117475" algn="l" rtl="0" eaLnBrk="1" fontAlgn="base" hangingPunct="1">
        <a:spcBef>
          <a:spcPts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117475" algn="l" rtl="0" eaLnBrk="1" fontAlgn="base" hangingPunct="1">
        <a:spcBef>
          <a:spcPts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31875" indent="-117475" algn="l" rtl="0" eaLnBrk="1" fontAlgn="base" hangingPunct="1">
        <a:spcBef>
          <a:spcPts val="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88" y="3505201"/>
            <a:ext cx="7885112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WRIA #15 – Kitsap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88" y="4419600"/>
            <a:ext cx="7885112" cy="685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Dan Cardwell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Pierce County Planning &amp; Public Works</a:t>
            </a:r>
          </a:p>
        </p:txBody>
      </p:sp>
      <p:sp>
        <p:nvSpPr>
          <p:cNvPr id="614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33400" y="60198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March 7, 2019	           Watershed Restoration and Enhancement Committee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28D20C-8F9B-44A2-8182-59401DA75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Tacoma-Pierce County Health Department (TPCHD) regulates the drilling of new individual wells</a:t>
            </a:r>
          </a:p>
          <a:p>
            <a:endParaRPr lang="en-US" sz="2400" dirty="0"/>
          </a:p>
          <a:p>
            <a:r>
              <a:rPr lang="en-US" sz="2400" dirty="0"/>
              <a:t>TPCHD policy: individual wells prohibited in the Urban Growth Area or Group A Water Service Area</a:t>
            </a:r>
          </a:p>
          <a:p>
            <a:pPr lvl="1"/>
            <a:r>
              <a:rPr lang="en-US" sz="2000" dirty="0"/>
              <a:t>Except when related to timely and reasonable service</a:t>
            </a:r>
          </a:p>
          <a:p>
            <a:endParaRPr lang="en-US" sz="2400" dirty="0"/>
          </a:p>
          <a:p>
            <a:r>
              <a:rPr lang="en-US" sz="2400" dirty="0"/>
              <a:t>Restrictions/well siting and setbacks</a:t>
            </a:r>
          </a:p>
          <a:p>
            <a:pPr lvl="1"/>
            <a:r>
              <a:rPr lang="en-US" sz="2000" dirty="0"/>
              <a:t>Saltwater intrusion areas</a:t>
            </a:r>
          </a:p>
          <a:p>
            <a:pPr lvl="1"/>
            <a:r>
              <a:rPr lang="en-US" sz="2000" dirty="0"/>
              <a:t>Landfill setbacks</a:t>
            </a:r>
          </a:p>
          <a:p>
            <a:pPr lvl="1"/>
            <a:r>
              <a:rPr lang="en-US" sz="2000" dirty="0"/>
              <a:t>Impact to nearby wells or the source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C2E21-72BA-4D20-BDA5-4FC71E77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Tacoma-Pierce County Health Dept.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21171-6FDA-49E6-A5EB-04DAFC972E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90B40-D074-48F4-A32F-1576C7E0F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WRIA #10 and #12 - Pierce County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166E0-1D1B-448D-A51F-ED543679A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99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3274F5-3B6F-4C12-A690-A2AADBB9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9"/>
            <a:ext cx="10972800" cy="4952991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/>
              <a:t>Water availability letters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400" dirty="0"/>
              <a:t>Water purveyors grant approval for proposed permit-exempt wells within their service areas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sz="2000" dirty="0"/>
              <a:t>Only occurs when they are unable to provide timely and reasonable service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sz="2000" dirty="0"/>
              <a:t>Permit-exempt well could be temporary until system expands and can take over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400" dirty="0"/>
              <a:t>Other option may be for a neighbor system to adjust boundaries and provide service</a:t>
            </a:r>
          </a:p>
          <a:p>
            <a:pPr marL="0" indent="0">
              <a:buNone/>
            </a:pPr>
            <a:endParaRPr lang="en-US" sz="28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/>
              <a:t>Updating Coordinated Water System Plan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400" dirty="0"/>
              <a:t>Required by State law to coordinate process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400" dirty="0"/>
              <a:t>Review plans for consistency with local government growth plans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F3EBF6-7AE2-426B-900D-1AB1405C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Purveyor Coordination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239C6-5520-43F7-838E-105F1B8AE9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3/7/2019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50400-0136-4652-AEF0-1182177DF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/>
              <a:t>WRIA #15 - Pierce County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51BAC-8237-4200-B62F-BE1F991D4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0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88" y="3438525"/>
            <a:ext cx="7885112" cy="828675"/>
          </a:xfrm>
        </p:spPr>
        <p:txBody>
          <a:bodyPr/>
          <a:lstStyle/>
          <a:p>
            <a:pPr>
              <a:defRPr/>
            </a:pPr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88" y="4419600"/>
            <a:ext cx="11390312" cy="685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Dan Cardwell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(253)798-7039 or dan.cardwell@piercecountywa.gov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3/7/2019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WRIA #15 - Pierce County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1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Management Planning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/>
              <a:t>WRIA #15 - Pierce County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2B12CC3-96C0-47E2-ABFB-5B5572CE2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5717"/>
          <a:stretch/>
        </p:blipFill>
        <p:spPr>
          <a:xfrm>
            <a:off x="990600" y="990600"/>
            <a:ext cx="7652964" cy="527686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9E41B8-0E9C-4B73-B34F-32C0B008D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987" y="1143000"/>
            <a:ext cx="303841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5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AA738F-4011-4953-B437-D22C681E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Buildable Lands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0806D-BD5E-476B-A040-536D5E1EA6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3/7/2019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D24D3-CD37-475C-BEAF-A53A062BE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WRIA #15 - Pierce County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30E5B-2EF4-4B57-9297-7D7051069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0256DC-FED4-4895-9BA8-777B751E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661"/>
            <a:ext cx="6857999" cy="52993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3C63683-04C9-420A-A10E-18D68A357DAD}"/>
              </a:ext>
            </a:extLst>
          </p:cNvPr>
          <p:cNvGrpSpPr/>
          <p:nvPr/>
        </p:nvGrpSpPr>
        <p:grpSpPr>
          <a:xfrm>
            <a:off x="6882062" y="1469714"/>
            <a:ext cx="5157072" cy="4822817"/>
            <a:chOff x="6858000" y="1112819"/>
            <a:chExt cx="5157072" cy="48228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4CCB4B-B799-4A76-8A06-45451F7FB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0" y="1112819"/>
              <a:ext cx="5157072" cy="482281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6810E2-5365-478C-B685-332E5244F359}"/>
                </a:ext>
              </a:extLst>
            </p:cNvPr>
            <p:cNvSpPr/>
            <p:nvPr/>
          </p:nvSpPr>
          <p:spPr>
            <a:xfrm>
              <a:off x="8143874" y="5257791"/>
              <a:ext cx="3809999" cy="276225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rgbClr val="FFC000">
                  <a:alpha val="50000"/>
                </a:srgb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AB776F-389F-404D-ABF4-0CE5B8C595FA}"/>
                </a:ext>
              </a:extLst>
            </p:cNvPr>
            <p:cNvSpPr/>
            <p:nvPr/>
          </p:nvSpPr>
          <p:spPr>
            <a:xfrm>
              <a:off x="8139111" y="3109105"/>
              <a:ext cx="3819524" cy="152400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solidFill>
                <a:schemeClr val="accent6">
                  <a:shade val="50000"/>
                  <a:alpha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01364AD-171B-46F8-8181-B310A6918684}"/>
              </a:ext>
            </a:extLst>
          </p:cNvPr>
          <p:cNvGrpSpPr/>
          <p:nvPr/>
        </p:nvGrpSpPr>
        <p:grpSpPr>
          <a:xfrm>
            <a:off x="6999886" y="1125151"/>
            <a:ext cx="5007164" cy="276999"/>
            <a:chOff x="7010400" y="5927324"/>
            <a:chExt cx="5007164" cy="2769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627385A-9045-42CC-814A-04DFE729C603}"/>
                </a:ext>
              </a:extLst>
            </p:cNvPr>
            <p:cNvSpPr/>
            <p:nvPr/>
          </p:nvSpPr>
          <p:spPr>
            <a:xfrm>
              <a:off x="7010400" y="5981655"/>
              <a:ext cx="228600" cy="168338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solidFill>
                <a:schemeClr val="accent6">
                  <a:shade val="50000"/>
                  <a:alpha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344B51F-5B45-4B4D-B98B-9242AAB1AE1B}"/>
                </a:ext>
              </a:extLst>
            </p:cNvPr>
            <p:cNvSpPr/>
            <p:nvPr/>
          </p:nvSpPr>
          <p:spPr>
            <a:xfrm>
              <a:off x="9504363" y="5984494"/>
              <a:ext cx="228601" cy="182581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rgbClr val="FFC000">
                  <a:alpha val="50000"/>
                </a:srgb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90F0B3-9AAE-48DD-AF45-5888CAFE8D03}"/>
                </a:ext>
              </a:extLst>
            </p:cNvPr>
            <p:cNvSpPr txBox="1"/>
            <p:nvPr/>
          </p:nvSpPr>
          <p:spPr>
            <a:xfrm>
              <a:off x="7239000" y="5927324"/>
              <a:ext cx="2265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Whole jurisdiction within WRIA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D49286D-EF7B-447F-820F-8235B3501EE5}"/>
                </a:ext>
              </a:extLst>
            </p:cNvPr>
            <p:cNvSpPr txBox="1"/>
            <p:nvPr/>
          </p:nvSpPr>
          <p:spPr>
            <a:xfrm>
              <a:off x="9732964" y="5927324"/>
              <a:ext cx="22846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Part of jurisdiction within WRIA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519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Unincorporated Pierce County GMA Trends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/>
              <a:t>WRIA #15 - Pierce County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5EC4F13-7B7A-414E-B87B-36CC2478A989}"/>
              </a:ext>
            </a:extLst>
          </p:cNvPr>
          <p:cNvGraphicFramePr/>
          <p:nvPr>
            <p:extLst/>
          </p:nvPr>
        </p:nvGraphicFramePr>
        <p:xfrm>
          <a:off x="152400" y="990600"/>
          <a:ext cx="11887200" cy="539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53FDDC8-730C-45DC-9AF6-D5699BDD20FB}"/>
              </a:ext>
            </a:extLst>
          </p:cNvPr>
          <p:cNvSpPr txBox="1"/>
          <p:nvPr/>
        </p:nvSpPr>
        <p:spPr>
          <a:xfrm>
            <a:off x="778042" y="43434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60%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ACF82-7405-4145-9CB5-5C8230477DB3}"/>
              </a:ext>
            </a:extLst>
          </p:cNvPr>
          <p:cNvSpPr txBox="1"/>
          <p:nvPr/>
        </p:nvSpPr>
        <p:spPr>
          <a:xfrm>
            <a:off x="784370" y="53380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40%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6CE93-0813-409D-9613-C7EF941BF86C}"/>
              </a:ext>
            </a:extLst>
          </p:cNvPr>
          <p:cNvSpPr txBox="1"/>
          <p:nvPr/>
        </p:nvSpPr>
        <p:spPr>
          <a:xfrm>
            <a:off x="3323033" y="35357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D5EA3D-DF12-42B5-B34B-02725941DB4A}"/>
              </a:ext>
            </a:extLst>
          </p:cNvPr>
          <p:cNvSpPr txBox="1"/>
          <p:nvPr/>
        </p:nvSpPr>
        <p:spPr>
          <a:xfrm>
            <a:off x="3323032" y="533801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69%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A3948C-BF73-42FA-8121-7EA92DE80A0B}"/>
              </a:ext>
            </a:extLst>
          </p:cNvPr>
          <p:cNvSpPr txBox="1"/>
          <p:nvPr/>
        </p:nvSpPr>
        <p:spPr>
          <a:xfrm>
            <a:off x="5877735" y="25893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195851-E88E-4867-A842-242B2F609D50}"/>
              </a:ext>
            </a:extLst>
          </p:cNvPr>
          <p:cNvSpPr txBox="1"/>
          <p:nvPr/>
        </p:nvSpPr>
        <p:spPr>
          <a:xfrm>
            <a:off x="5861693" y="533801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61%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F16B51-C396-479C-8EFA-366F599E6B3E}"/>
              </a:ext>
            </a:extLst>
          </p:cNvPr>
          <p:cNvSpPr txBox="1"/>
          <p:nvPr/>
        </p:nvSpPr>
        <p:spPr>
          <a:xfrm>
            <a:off x="8414084" y="492091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28%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47214E-1624-4404-B802-5EE2F71A006B}"/>
              </a:ext>
            </a:extLst>
          </p:cNvPr>
          <p:cNvSpPr txBox="1"/>
          <p:nvPr/>
        </p:nvSpPr>
        <p:spPr>
          <a:xfrm>
            <a:off x="8407530" y="534594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72%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7D1DDE-6819-4A1C-8EF4-2F4384B3DB66}"/>
              </a:ext>
            </a:extLst>
          </p:cNvPr>
          <p:cNvSpPr txBox="1"/>
          <p:nvPr/>
        </p:nvSpPr>
        <p:spPr>
          <a:xfrm>
            <a:off x="10946813" y="469675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755188-D927-41DC-BC43-CC5C777F72BB}"/>
              </a:ext>
            </a:extLst>
          </p:cNvPr>
          <p:cNvSpPr txBox="1"/>
          <p:nvPr/>
        </p:nvSpPr>
        <p:spPr>
          <a:xfrm>
            <a:off x="10946813" y="534594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322688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65621C1-2847-4D92-8CE3-366C1099A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84" y="998621"/>
            <a:ext cx="6858000" cy="529936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EA07CF-453B-4251-90E2-2D40F8854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WRIA #15 Kitsap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98DA2-2D1F-4DE9-A927-486230CDB1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3/7/2019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91EA5-00FB-4F12-BC9F-88A26B356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/>
              <a:t>WRIA #15 - Pierce County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3804D-A9DB-4EC8-8A0D-FF4847A5F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6DA786B-2AA0-4558-A1C4-477CDC9D71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927719"/>
              </p:ext>
            </p:extLst>
          </p:nvPr>
        </p:nvGraphicFramePr>
        <p:xfrm>
          <a:off x="6267115" y="2937761"/>
          <a:ext cx="5689599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885">
                  <a:extLst>
                    <a:ext uri="{9D8B030D-6E8A-4147-A177-3AD203B41FA5}">
                      <a16:colId xmlns:a16="http://schemas.microsoft.com/office/drawing/2014/main" val="429753728"/>
                    </a:ext>
                  </a:extLst>
                </a:gridCol>
                <a:gridCol w="1669714">
                  <a:extLst>
                    <a:ext uri="{9D8B030D-6E8A-4147-A177-3AD203B41FA5}">
                      <a16:colId xmlns:a16="http://schemas.microsoft.com/office/drawing/2014/main" val="1316794971"/>
                    </a:ext>
                  </a:extLst>
                </a:gridCol>
              </a:tblGrid>
              <a:tr h="173611">
                <a:tc>
                  <a:txBody>
                    <a:bodyPr/>
                    <a:lstStyle/>
                    <a:p>
                      <a:r>
                        <a:rPr lang="en-US" dirty="0"/>
                        <a:t>Land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835809"/>
                  </a:ext>
                </a:extLst>
              </a:tr>
              <a:tr h="173611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144,956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398498"/>
                  </a:ext>
                </a:extLst>
              </a:tr>
              <a:tr h="173611">
                <a:tc>
                  <a:txBody>
                    <a:bodyPr/>
                    <a:lstStyle/>
                    <a:p>
                      <a:r>
                        <a:rPr lang="en-US" dirty="0"/>
                        <a:t>Pierce County: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81,499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382403"/>
                  </a:ext>
                </a:extLst>
              </a:tr>
              <a:tr h="173611">
                <a:tc>
                  <a:txBody>
                    <a:bodyPr/>
                    <a:lstStyle/>
                    <a:p>
                      <a:pPr lvl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6,804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515670"/>
                  </a:ext>
                </a:extLst>
              </a:tr>
              <a:tr h="173611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Rural: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74,695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797005"/>
                  </a:ext>
                </a:extLst>
              </a:tr>
              <a:tr h="271402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within Group A Water Service Area: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34,744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2078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C327479-3F34-495F-A9AF-3586E17F4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852197"/>
              </p:ext>
            </p:extLst>
          </p:nvPr>
        </p:nvGraphicFramePr>
        <p:xfrm>
          <a:off x="6267115" y="1114926"/>
          <a:ext cx="56895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85">
                  <a:extLst>
                    <a:ext uri="{9D8B030D-6E8A-4147-A177-3AD203B41FA5}">
                      <a16:colId xmlns:a16="http://schemas.microsoft.com/office/drawing/2014/main" val="336854817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27802705"/>
                    </a:ext>
                  </a:extLst>
                </a:gridCol>
                <a:gridCol w="1669714">
                  <a:extLst>
                    <a:ext uri="{9D8B030D-6E8A-4147-A177-3AD203B41FA5}">
                      <a16:colId xmlns:a16="http://schemas.microsoft.com/office/drawing/2014/main" val="1356434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 Census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(ESRI Est.)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014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98,123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105,597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74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Pierce County: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64,194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70,579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356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Unincorporated: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56,976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60,519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74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71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1DDE3E-7053-4A45-8449-71768D41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Unincorporated Development Regulations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CB6F5-34FE-40A3-B700-36945FE765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026F3-FC09-4A0B-97A1-ED9DA9654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/>
              <a:t>WRIA #10 and #12 - Pierce County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D4816-4F61-400D-BC6C-B2248AD62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26BF582-FF26-4D19-8C10-AD798406E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97982"/>
              </p:ext>
            </p:extLst>
          </p:nvPr>
        </p:nvGraphicFramePr>
        <p:xfrm>
          <a:off x="3348789" y="1066800"/>
          <a:ext cx="5494421" cy="495299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40684075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9966052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00062384"/>
                    </a:ext>
                  </a:extLst>
                </a:gridCol>
                <a:gridCol w="1760621">
                  <a:extLst>
                    <a:ext uri="{9D8B030D-6E8A-4147-A177-3AD203B41FA5}">
                      <a16:colId xmlns:a16="http://schemas.microsoft.com/office/drawing/2014/main" val="716543771"/>
                    </a:ext>
                  </a:extLst>
                </a:gridCol>
              </a:tblGrid>
              <a:tr h="827778"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Zoning Type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Minimum Density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Maximum Density</a:t>
                      </a: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046594"/>
                  </a:ext>
                </a:extLst>
              </a:tr>
              <a:tr h="1031303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URBAN</a:t>
                      </a: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Multifamily/ Mixed Use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 units per acre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25 units per acre*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853771"/>
                  </a:ext>
                </a:extLst>
              </a:tr>
              <a:tr h="1031303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Single Family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 units per acre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 units per acre (sewer)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901982"/>
                  </a:ext>
                </a:extLst>
              </a:tr>
              <a:tr h="1031303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RURAL</a:t>
                      </a: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Single Family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 unit per 10 acres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 unit per 2.5 acres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039734"/>
                  </a:ext>
                </a:extLst>
              </a:tr>
              <a:tr h="1031303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Forest Land/ Large Lot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 unit per 80 acres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 unit per 10 acres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16925"/>
                  </a:ext>
                </a:extLst>
              </a:tr>
            </a:tbl>
          </a:graphicData>
        </a:graphic>
      </p:graphicFrame>
      <p:sp>
        <p:nvSpPr>
          <p:cNvPr id="9" name="Arrow: Up-Down 8">
            <a:extLst>
              <a:ext uri="{FF2B5EF4-FFF2-40B4-BE49-F238E27FC236}">
                <a16:creationId xmlns:a16="http://schemas.microsoft.com/office/drawing/2014/main" id="{4995AF6F-24D0-4468-BF66-580582010808}"/>
              </a:ext>
            </a:extLst>
          </p:cNvPr>
          <p:cNvSpPr/>
          <p:nvPr/>
        </p:nvSpPr>
        <p:spPr>
          <a:xfrm>
            <a:off x="2967789" y="1905002"/>
            <a:ext cx="304800" cy="4114788"/>
          </a:xfrm>
          <a:prstGeom prst="upDownArrow">
            <a:avLst/>
          </a:prstGeom>
          <a:gradFill>
            <a:gsLst>
              <a:gs pos="0">
                <a:schemeClr val="accent1"/>
              </a:gs>
              <a:gs pos="46000">
                <a:schemeClr val="accent1">
                  <a:lumMod val="40000"/>
                  <a:lumOff val="60000"/>
                </a:schemeClr>
              </a:gs>
              <a:gs pos="25000">
                <a:srgbClr val="80A4CF"/>
              </a:gs>
              <a:gs pos="84000">
                <a:srgbClr val="B6CD86"/>
              </a:gs>
              <a:gs pos="55000">
                <a:schemeClr val="accent3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17DA52-BBCB-482C-8B29-AE4C84CF6FA9}"/>
              </a:ext>
            </a:extLst>
          </p:cNvPr>
          <p:cNvSpPr txBox="1"/>
          <p:nvPr/>
        </p:nvSpPr>
        <p:spPr>
          <a:xfrm>
            <a:off x="1977189" y="2057402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Highest Density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9D9AD8-B475-41E5-BBE0-BAC1763E8227}"/>
              </a:ext>
            </a:extLst>
          </p:cNvPr>
          <p:cNvSpPr txBox="1"/>
          <p:nvPr/>
        </p:nvSpPr>
        <p:spPr>
          <a:xfrm>
            <a:off x="1977189" y="522667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Lowest Density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7D136-3706-4992-AB5B-30EBCE3D11E0}"/>
              </a:ext>
            </a:extLst>
          </p:cNvPr>
          <p:cNvSpPr txBox="1"/>
          <p:nvPr/>
        </p:nvSpPr>
        <p:spPr>
          <a:xfrm>
            <a:off x="3348789" y="5999839"/>
            <a:ext cx="35541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*Current proposal may increase maximum urban density</a:t>
            </a:r>
          </a:p>
        </p:txBody>
      </p:sp>
    </p:spTree>
    <p:extLst>
      <p:ext uri="{BB962C8B-B14F-4D97-AF65-F5344CB8AC3E}">
        <p14:creationId xmlns:p14="http://schemas.microsoft.com/office/powerpoint/2010/main" val="212004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A2988A-EBC7-4C9A-9905-7A7B06727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147011"/>
            <a:ext cx="6497998" cy="502118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048578-408F-4590-B736-5181EEC8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Characteristics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44D9D-8B92-4487-833C-2B210DCF3F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3/7/2019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E30DF-54A0-4F06-96AE-45F3833FA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WRIA #15 - Pierce County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6876-1228-459D-AEEF-FFB52559C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6BBFE3-F172-4D00-931F-C6A519E31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44650"/>
              </p:ext>
            </p:extLst>
          </p:nvPr>
        </p:nvGraphicFramePr>
        <p:xfrm>
          <a:off x="5791200" y="1143000"/>
          <a:ext cx="6222999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76908774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8315767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89777753"/>
                    </a:ext>
                  </a:extLst>
                </a:gridCol>
                <a:gridCol w="1650999">
                  <a:extLst>
                    <a:ext uri="{9D8B030D-6E8A-4147-A177-3AD203B41FA5}">
                      <a16:colId xmlns:a16="http://schemas.microsoft.com/office/drawing/2014/main" val="2829269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Parcels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Parcel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Vacant Parcels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988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699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Pierce County (PC):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39,681 </a:t>
                      </a:r>
                    </a:p>
                    <a:p>
                      <a:r>
                        <a:rPr lang="en-US" dirty="0"/>
                        <a:t>70% of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7,929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14% of 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861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74320" lvl="1"/>
                      <a:r>
                        <a:rPr lang="en-US" dirty="0"/>
                        <a:t>Unincorporated: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34,510 </a:t>
                      </a:r>
                    </a:p>
                    <a:p>
                      <a:r>
                        <a:rPr lang="en-US" dirty="0"/>
                        <a:t>61.1% of total </a:t>
                      </a:r>
                    </a:p>
                    <a:p>
                      <a:r>
                        <a:rPr lang="en-US" dirty="0"/>
                        <a:t>87% of 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7,452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22% of PC Unincorporated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45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74320" lvl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within Group A Water Service Area: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7,829 </a:t>
                      </a:r>
                    </a:p>
                    <a:p>
                      <a:r>
                        <a:rPr lang="en-US" dirty="0"/>
                        <a:t>20% of 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2,300 </a:t>
                      </a:r>
                    </a:p>
                    <a:p>
                      <a:r>
                        <a:rPr lang="en-US" dirty="0"/>
                        <a:t>29% those not within Group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714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32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DA716613-113F-49B9-9DB3-1DBFC39BD6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686303"/>
              </p:ext>
            </p:extLst>
          </p:nvPr>
        </p:nvGraphicFramePr>
        <p:xfrm>
          <a:off x="152400" y="1066800"/>
          <a:ext cx="11811000" cy="522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9E0F8C3-879A-4E42-934F-0C1B6308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WRIA #15 (Pierce): Housing Development Trends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D54F2-B154-44F7-98A3-D48DFE3DA9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3/7/2019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65079-7693-4E17-B385-7B284F7FD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WRIA #15 - Pierce County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C84EA-6386-4977-8058-92AEDB04B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5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28D20C-8F9B-44A2-8182-59401DA75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9"/>
            <a:ext cx="10972800" cy="4952991"/>
          </a:xfrm>
        </p:spPr>
        <p:txBody>
          <a:bodyPr/>
          <a:lstStyle/>
          <a:p>
            <a:pPr lvl="0"/>
            <a:r>
              <a:rPr lang="en-US" sz="2800" dirty="0"/>
              <a:t>Pierce County policy: no new individual wells in Group A Water Systems</a:t>
            </a:r>
          </a:p>
          <a:p>
            <a:pPr marL="228600" lvl="1" indent="0">
              <a:buNone/>
            </a:pPr>
            <a:endParaRPr lang="en-US" sz="2400" dirty="0"/>
          </a:p>
          <a:p>
            <a:pPr lvl="0"/>
            <a:r>
              <a:rPr lang="en-US" sz="2800" dirty="0"/>
              <a:t>Building permits proposing permit-exempt wells in the #10 Puyallup-White, #12 Chambers-Clover, and #15 Kitsap WRIAs:</a:t>
            </a:r>
          </a:p>
          <a:p>
            <a:pPr lvl="1"/>
            <a:r>
              <a:rPr lang="en-US" sz="2400" dirty="0"/>
              <a:t>Limited to 950 gallons per day</a:t>
            </a:r>
          </a:p>
          <a:p>
            <a:pPr lvl="1"/>
            <a:r>
              <a:rPr lang="en-US" sz="2400" dirty="0"/>
              <a:t>Fee of $500 ($350 to Ecology, $150 to County for reporting requirements)</a:t>
            </a:r>
          </a:p>
          <a:p>
            <a:pPr lvl="1"/>
            <a:r>
              <a:rPr lang="en-US" sz="2400" dirty="0"/>
              <a:t>Record restrictions on title (additional recording fee)</a:t>
            </a:r>
          </a:p>
          <a:p>
            <a:pPr lvl="1"/>
            <a:endParaRPr lang="en-US" sz="2400" dirty="0"/>
          </a:p>
          <a:p>
            <a:r>
              <a:rPr lang="en-US" sz="2800" dirty="0"/>
              <a:t>Tacoma Pierce County Health Department reviews well applications.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DC2E21-72BA-4D20-BDA5-4FC71E77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Pierce County Policy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21171-6FDA-49E6-A5EB-04DAFC972E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3/7/2019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90B40-D074-48F4-A32F-1576C7E0F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WRIA #15 - Pierce County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166E0-1D1B-448D-A51F-ED543679A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C5585A3-9436-4E9E-A35D-A9E6F1F4B3F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8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w_powerpoint standard 2017.potx" id="{A57BF9EB-B875-4E73-AEB1-5E6D35B8C7F4}" vid="{02589A03-B98B-4B01-9A62-25FE3DD82B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ppw_powerpoint standard 2017 (1)</Template>
  <TotalTime>1844</TotalTime>
  <Words>613</Words>
  <Application>Microsoft Office PowerPoint</Application>
  <PresentationFormat>Widescreen</PresentationFormat>
  <Paragraphs>164</Paragraphs>
  <Slides>12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WRIA #15 – Kitsap</vt:lpstr>
      <vt:lpstr>Growth Management Planning</vt:lpstr>
      <vt:lpstr>Buildable Lands</vt:lpstr>
      <vt:lpstr>Unincorporated Pierce County GMA Trends</vt:lpstr>
      <vt:lpstr>WRIA #15 Kitsap</vt:lpstr>
      <vt:lpstr>Unincorporated Development Regulations</vt:lpstr>
      <vt:lpstr>Land Characteristics</vt:lpstr>
      <vt:lpstr>WRIA #15 (Pierce): Housing Development Trends</vt:lpstr>
      <vt:lpstr>Pierce County Policy</vt:lpstr>
      <vt:lpstr>Tacoma-Pierce County Health Dept. Requirements</vt:lpstr>
      <vt:lpstr>Water Purveyor Coordination</vt:lpstr>
      <vt:lpstr>Questions?</vt:lpstr>
    </vt:vector>
  </TitlesOfParts>
  <Company>Pierce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Jessica Gwilt</dc:creator>
  <cp:lastModifiedBy>Jessica Gwilt</cp:lastModifiedBy>
  <cp:revision>108</cp:revision>
  <dcterms:created xsi:type="dcterms:W3CDTF">2019-01-25T21:43:50Z</dcterms:created>
  <dcterms:modified xsi:type="dcterms:W3CDTF">2019-03-07T15:44:56Z</dcterms:modified>
</cp:coreProperties>
</file>