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6" r:id="rId3"/>
    <p:sldId id="275" r:id="rId4"/>
    <p:sldId id="277" r:id="rId5"/>
    <p:sldId id="278" r:id="rId6"/>
    <p:sldId id="267" r:id="rId7"/>
    <p:sldId id="271" r:id="rId8"/>
    <p:sldId id="272" r:id="rId9"/>
    <p:sldId id="279" r:id="rId10"/>
    <p:sldId id="274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0066"/>
    <a:srgbClr val="990099"/>
    <a:srgbClr val="0000FF"/>
    <a:srgbClr val="769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13" autoAdjust="0"/>
  </p:normalViewPr>
  <p:slideViewPr>
    <p:cSldViewPr snapToGrid="0">
      <p:cViewPr varScale="1">
        <p:scale>
          <a:sx n="61" d="100"/>
          <a:sy n="61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92CD2-D40A-4809-B8CF-FFABCC3B69A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FEC9E-0E3B-4348-8F7B-64A3050A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6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0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7D5330B6-7AB2-4AA9-85F9-4A232E99C40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324"/>
            <a:ext cx="5608640" cy="3660427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063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C3BBCA18-3C84-45B4-914E-227E49261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418A-624B-CF4F-9C6F-323DE1B3D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1E44-87C7-4360-ADA8-74768459BB57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7708-2E1E-4747-A964-EC8F55CE6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612"/>
            <a:ext cx="5135058" cy="7044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83" y="595294"/>
            <a:ext cx="3652302" cy="1770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7105" y="5924545"/>
            <a:ext cx="391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</a:p>
          <a:p>
            <a:pPr algn="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February 28, 2017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C2C0CB-5236-49A5-8293-E12ABCAF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02" t="5872"/>
          <a:stretch/>
        </p:blipFill>
        <p:spPr>
          <a:xfrm>
            <a:off x="1656327" y="45720"/>
            <a:ext cx="591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3A0E-0F84-440F-9544-12843260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48848"/>
          </a:xfrm>
          <a:solidFill>
            <a:srgbClr val="76923C"/>
          </a:solidFill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GUIDING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2BDC-F296-4660-B0BF-7DE77774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7104"/>
            <a:ext cx="9143999" cy="597263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#1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Preserve the special character of the Island, which includes downtown Winslow’s small town atmosphere and function, historic buildings, extensive forested areas, meadows,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farms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, marine views and access, and scenic and winding roads supporting all forms of transportation.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Policy 1.1</a:t>
            </a:r>
            <a:r>
              <a:rPr 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Develop an island-wide conservation strategy to identify and apply</a:t>
            </a:r>
            <a:r>
              <a:rPr lang="en-US" sz="2400" spc="-19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effective methods to preserve the natural and scenic qualities that make the Island a special place, including better protection for the shoreline, trees, soils, native plants, and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farms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Policy 1.2</a:t>
            </a:r>
            <a:r>
              <a:rPr 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Accommodate new growth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designated centers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that meet the Island’s identified needs for housing, goods, services and jobs while respecting conservation and environmental protection priorities.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62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3A0E-0F84-440F-9544-12843260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659661"/>
          </a:xfrm>
          <a:solidFill>
            <a:srgbClr val="76923C"/>
          </a:solidFill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GUIDING PRINCIPLES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2BDC-F296-4660-B0BF-7DE77774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7917"/>
            <a:ext cx="9143999" cy="618008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#2</a:t>
            </a:r>
            <a:r>
              <a:rPr 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Manage the water resources of the Island to protect, restore and maintain their ecological and hydrological functions and to ensure clean and sufficient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groundwater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for future generations.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#3</a:t>
            </a:r>
            <a:r>
              <a:rPr 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Foster diversity with a holistic approach to meeting the needs of the Island and the human needs of its residents consistent with the stewardship of our finite environmental resources.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#4</a:t>
            </a:r>
            <a:r>
              <a:rPr 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Consider the costs and benefits to Island residents and property owners in making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land use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decisions.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#5</a:t>
            </a:r>
            <a:r>
              <a:rPr 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use of land on the Island should be based on the principle that the Island’s environmental resources are finite and must be maintained at a sustainable level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52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3A0E-0F84-440F-9544-12843260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659661"/>
          </a:xfrm>
          <a:solidFill>
            <a:srgbClr val="76923C"/>
          </a:solidFill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GUIDING PRINCIPLES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2BDC-F296-4660-B0BF-7DE77774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4497"/>
            <a:ext cx="9143999" cy="635350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76923C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#6  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Nurture Bainbridge Island as a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sustainable community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by meeting the needs of the present without compromising the ability of future generations to meet their own needs.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#7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Reduce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greenhouse gas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emissions and increase the Island’s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climate resilience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6923C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Guiding Principle #8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Support the Island’s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Guiding Principles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and Policies through the City’s organizational and operating budget decisions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1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970" y="1819579"/>
            <a:ext cx="1051822" cy="1371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840" y="2769677"/>
            <a:ext cx="4202911" cy="454848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b="1" dirty="0">
                <a:solidFill>
                  <a:srgbClr val="3366FF"/>
                </a:solidFill>
              </a:rPr>
              <a:t>Designated Centers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</a:rPr>
              <a:t>Winslow	              Lynwood Center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</a:rPr>
              <a:t>Rolling Bay          Island Center</a:t>
            </a:r>
          </a:p>
          <a:p>
            <a:pPr algn="l"/>
            <a:endParaRPr lang="en-US" sz="2000" b="1" i="1" dirty="0">
              <a:solidFill>
                <a:srgbClr val="000000"/>
              </a:solidFill>
            </a:endParaRPr>
          </a:p>
          <a:p>
            <a:pPr algn="l"/>
            <a:r>
              <a:rPr lang="en-US" sz="2000" b="1" dirty="0">
                <a:solidFill>
                  <a:srgbClr val="000000"/>
                </a:solidFill>
              </a:rPr>
              <a:t>Industrial Centers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</a:rPr>
              <a:t>Day Road             Sportsman Triangle</a:t>
            </a: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  <a:p>
            <a:pPr algn="l"/>
            <a:r>
              <a:rPr lang="en-US" sz="2000" b="1" dirty="0">
                <a:solidFill>
                  <a:srgbClr val="008000"/>
                </a:solidFill>
              </a:rPr>
              <a:t>Conservation Area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86624" y="2211403"/>
            <a:ext cx="201165" cy="201165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23861" y="2679013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71043" y="2675850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6475" y="2677646"/>
            <a:ext cx="109728" cy="10972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steris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50" y="3617348"/>
            <a:ext cx="254603" cy="228600"/>
          </a:xfrm>
          <a:prstGeom prst="rect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917227" y="551097"/>
            <a:ext cx="4648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Fig. LU-3.   Island-wide</a:t>
            </a:r>
          </a:p>
          <a:p>
            <a:r>
              <a:rPr lang="en-US" sz="2800" b="1" dirty="0"/>
              <a:t> Land Use Concept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1569" y="1585367"/>
            <a:ext cx="30513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Shorelines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Gateways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305 Corridor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705"/>
          <a:stretch/>
        </p:blipFill>
        <p:spPr>
          <a:xfrm>
            <a:off x="182787" y="158967"/>
            <a:ext cx="812882" cy="755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1602514" y="1580950"/>
            <a:ext cx="6884890" cy="3696099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1079482" y="589007"/>
            <a:ext cx="201165" cy="201165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37383" y="4392017"/>
            <a:ext cx="201165" cy="201165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4366" y="802560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96197" y="908414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41902" y="1032674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415351" y="136631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91083" y="190871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33421" y="181360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468631" y="149393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15351" y="137251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15716" y="160916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65276" y="171448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4273" y="376637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496599" y="4255819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90404" y="4133406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477021" y="400350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471358" y="388160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/>
          </p:cNvSpPr>
          <p:nvPr/>
        </p:nvSpPr>
        <p:spPr>
          <a:xfrm>
            <a:off x="2359968" y="3671183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99362" y="220525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39116" y="230752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976286" y="241903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019651" y="253054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44431" y="264825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79126" y="276967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16296" y="288118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53466" y="299269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84441" y="311659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03026" y="323430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37721" y="3343337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68696" y="344865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315781" y="3551492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732543" y="1703958"/>
            <a:ext cx="87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Day Road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10235" y="2207973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Rolling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01583" y="3473863"/>
            <a:ext cx="66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Island</a:t>
            </a:r>
          </a:p>
          <a:p>
            <a:r>
              <a:rPr lang="en-US" sz="1400" i="1" dirty="0"/>
              <a:t>Center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99140" y="3923013"/>
            <a:ext cx="810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Winslow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1109" y="4876008"/>
            <a:ext cx="1344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Lynwood Center</a:t>
            </a:r>
          </a:p>
        </p:txBody>
      </p:sp>
      <p:sp>
        <p:nvSpPr>
          <p:cNvPr id="5" name="Oval 4"/>
          <p:cNvSpPr/>
          <p:nvPr/>
        </p:nvSpPr>
        <p:spPr>
          <a:xfrm>
            <a:off x="1474918" y="5179870"/>
            <a:ext cx="225875" cy="223589"/>
          </a:xfrm>
          <a:prstGeom prst="ellipse">
            <a:avLst/>
          </a:prstGeom>
          <a:solidFill>
            <a:srgbClr val="000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1488181" y="5166005"/>
            <a:ext cx="219455" cy="203199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29672" y="2669423"/>
            <a:ext cx="225875" cy="223589"/>
          </a:xfrm>
          <a:prstGeom prst="ellipse">
            <a:avLst/>
          </a:prstGeom>
          <a:solidFill>
            <a:srgbClr val="000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07386" y="3251456"/>
            <a:ext cx="225875" cy="223589"/>
          </a:xfrm>
          <a:prstGeom prst="ellipse">
            <a:avLst/>
          </a:prstGeom>
          <a:solidFill>
            <a:schemeClr val="tx1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>
            <a:spLocks noChangeAspect="1"/>
          </p:cNvSpPr>
          <p:nvPr/>
        </p:nvSpPr>
        <p:spPr>
          <a:xfrm>
            <a:off x="916051" y="3245453"/>
            <a:ext cx="219455" cy="203199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433605" y="2655766"/>
            <a:ext cx="228600" cy="210312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727452" y="1997795"/>
            <a:ext cx="225875" cy="223589"/>
          </a:xfrm>
          <a:prstGeom prst="ellipse">
            <a:avLst/>
          </a:prstGeom>
          <a:solidFill>
            <a:srgbClr val="0080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 rot="1489830">
            <a:off x="4199325" y="4007438"/>
            <a:ext cx="225873" cy="223588"/>
          </a:xfrm>
          <a:prstGeom prst="ellipse">
            <a:avLst/>
          </a:prstGeom>
          <a:solidFill>
            <a:srgbClr val="000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4193633" y="3999524"/>
            <a:ext cx="227135" cy="210311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964694" y="3604669"/>
            <a:ext cx="228600" cy="223589"/>
          </a:xfrm>
          <a:prstGeom prst="ellipse">
            <a:avLst/>
          </a:prstGeom>
          <a:solidFill>
            <a:srgbClr val="000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991818" y="3998092"/>
            <a:ext cx="228600" cy="223589"/>
          </a:xfrm>
          <a:prstGeom prst="ellipse">
            <a:avLst/>
          </a:prstGeom>
          <a:solidFill>
            <a:srgbClr val="000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5983587" y="3591476"/>
            <a:ext cx="227135" cy="210311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6000405" y="3989678"/>
            <a:ext cx="227135" cy="210311"/>
          </a:xfrm>
          <a:prstGeom prst="star5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252171" y="5257409"/>
            <a:ext cx="228600" cy="223589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 descr="North Arrow wiki logo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/>
          <a:stretch/>
        </p:blipFill>
        <p:spPr>
          <a:xfrm>
            <a:off x="290425" y="241553"/>
            <a:ext cx="499759" cy="499577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581766" y="5928874"/>
            <a:ext cx="2177662" cy="5600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8" name="Picture 87" descr="asteris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4" y="4251795"/>
            <a:ext cx="254603" cy="228600"/>
          </a:xfrm>
          <a:prstGeom prst="rect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4" name="TextBox 93"/>
          <p:cNvSpPr txBox="1"/>
          <p:nvPr/>
        </p:nvSpPr>
        <p:spPr>
          <a:xfrm>
            <a:off x="2262633" y="238629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Bay</a:t>
            </a:r>
          </a:p>
        </p:txBody>
      </p:sp>
      <p:sp>
        <p:nvSpPr>
          <p:cNvPr id="95" name="Oval 94"/>
          <p:cNvSpPr/>
          <p:nvPr/>
        </p:nvSpPr>
        <p:spPr>
          <a:xfrm>
            <a:off x="1371201" y="1139714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390638" y="1256354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960593" y="5284827"/>
            <a:ext cx="228600" cy="223589"/>
          </a:xfrm>
          <a:prstGeom prst="ellipse">
            <a:avLst/>
          </a:prstGeom>
          <a:solidFill>
            <a:srgbClr val="0080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031500" y="3363251"/>
            <a:ext cx="225875" cy="223589"/>
          </a:xfrm>
          <a:prstGeom prst="ellipse">
            <a:avLst/>
          </a:prstGeom>
          <a:solidFill>
            <a:srgbClr val="0080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26921" y="3037449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 Sportsman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275063" y="3199326"/>
            <a:ext cx="812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 Triangle</a:t>
            </a:r>
          </a:p>
        </p:txBody>
      </p:sp>
    </p:spTree>
    <p:extLst>
      <p:ext uri="{BB962C8B-B14F-4D97-AF65-F5344CB8AC3E}">
        <p14:creationId xmlns:p14="http://schemas.microsoft.com/office/powerpoint/2010/main" val="409546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17367" y="612397"/>
            <a:ext cx="5961356" cy="60526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43" y="221718"/>
            <a:ext cx="2947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Bainbridge Island</a:t>
            </a:r>
          </a:p>
          <a:p>
            <a:r>
              <a:rPr lang="en-US" sz="3200" dirty="0"/>
              <a:t>17,430 ACRES</a:t>
            </a: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798912" y="4685643"/>
            <a:ext cx="1915526" cy="19203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3976" y="1956523"/>
            <a:ext cx="3945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Conservation Areas </a:t>
            </a:r>
          </a:p>
          <a:p>
            <a:pPr algn="ctr"/>
            <a:r>
              <a:rPr lang="en-US" sz="2800" b="1" dirty="0"/>
              <a:t>91%</a:t>
            </a:r>
          </a:p>
          <a:p>
            <a:pPr algn="ctr"/>
            <a:r>
              <a:rPr lang="en-US" sz="2800" b="1" dirty="0"/>
              <a:t>15,841 ACRES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6798" y="5045274"/>
            <a:ext cx="2299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Designated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Centers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9%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1,589 ACRES</a:t>
            </a:r>
          </a:p>
        </p:txBody>
      </p:sp>
    </p:spTree>
    <p:extLst>
      <p:ext uri="{BB962C8B-B14F-4D97-AF65-F5344CB8AC3E}">
        <p14:creationId xmlns:p14="http://schemas.microsoft.com/office/powerpoint/2010/main" val="159293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1396110" y="690596"/>
            <a:ext cx="6283093" cy="6167405"/>
          </a:xfrm>
          <a:prstGeom prst="ellipse">
            <a:avLst/>
          </a:prstGeom>
          <a:solidFill>
            <a:srgbClr val="0070C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243" y="117446"/>
            <a:ext cx="292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DESIGNATED CENTERS</a:t>
            </a:r>
          </a:p>
        </p:txBody>
      </p:sp>
      <p:sp>
        <p:nvSpPr>
          <p:cNvPr id="8" name="Oval 7"/>
          <p:cNvSpPr/>
          <p:nvPr/>
        </p:nvSpPr>
        <p:spPr>
          <a:xfrm>
            <a:off x="2871623" y="1613313"/>
            <a:ext cx="3122708" cy="139591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WINSLOW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MIXED USE TOWN CENTER/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HIGH SCHOOL ROAD &amp;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RESIDENTIAL DISTRICTS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9847" y="4771280"/>
            <a:ext cx="136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75915" y="3070087"/>
            <a:ext cx="2633472" cy="2414016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653244" y="3074539"/>
            <a:ext cx="2633657" cy="240956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6383" y="3310349"/>
            <a:ext cx="210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NEIGHBORHOOD CENTERS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9010" y="3504883"/>
            <a:ext cx="200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INDUSTRIAL CENTERS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2038409" y="3866214"/>
            <a:ext cx="1216152" cy="69494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Lynwood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3321503" y="3875271"/>
            <a:ext cx="1216152" cy="69494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Island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2680808" y="4579272"/>
            <a:ext cx="1216152" cy="69494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Rolling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Bay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778178" y="4022268"/>
            <a:ext cx="1216152" cy="69429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Day Road</a:t>
            </a: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6034299" y="4021942"/>
            <a:ext cx="1212632" cy="69494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Sportsman Triangle</a:t>
            </a:r>
          </a:p>
        </p:txBody>
      </p:sp>
    </p:spTree>
    <p:extLst>
      <p:ext uri="{BB962C8B-B14F-4D97-AF65-F5344CB8AC3E}">
        <p14:creationId xmlns:p14="http://schemas.microsoft.com/office/powerpoint/2010/main" val="88032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3A0E-0F84-440F-9544-12843260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48848"/>
          </a:xfrm>
          <a:solidFill>
            <a:srgbClr val="76923C"/>
          </a:solidFill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ACTIONS BY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2BDC-F296-4660-B0BF-7DE77774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7104"/>
            <a:ext cx="9143999" cy="59726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LU Action #1  </a:t>
            </a:r>
            <a:r>
              <a:rPr lang="en-US" dirty="0"/>
              <a:t>Complete a thorough review of all Bainbridge Island codes to ensure that they implement and are consistent with the Comprehensive Plan.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LU Action #5 </a:t>
            </a:r>
            <a:r>
              <a:rPr lang="en-US" dirty="0"/>
              <a:t>Adopt a multi-year planning work program for adopting the subarea plans for Island Center, Rolling Bay, Sportsman Triangle and Day Road.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660066"/>
                </a:solidFill>
              </a:rPr>
              <a:t>EC Action #1   </a:t>
            </a:r>
            <a:r>
              <a:rPr lang="en-US" dirty="0"/>
              <a:t>Adopt and maintain an Economic Development Strategy to coordinate public and private efforts to grow and sustain a healthy economy on the Island.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EN Action #3</a:t>
            </a:r>
            <a:r>
              <a:rPr lang="en-US" b="1" dirty="0"/>
              <a:t>   </a:t>
            </a:r>
            <a:r>
              <a:rPr lang="en-US" dirty="0"/>
              <a:t>Consider </a:t>
            </a:r>
            <a:r>
              <a:rPr lang="en-US" i="1" dirty="0"/>
              <a:t>climate change</a:t>
            </a:r>
            <a:r>
              <a:rPr lang="en-US" dirty="0"/>
              <a:t> in all relevant City decisions, including capital projects, budgeting, staffing, and program creation.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60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478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GUIDING PRINCIPLES</vt:lpstr>
      <vt:lpstr>GUIDING PRINCIPLES</vt:lpstr>
      <vt:lpstr>GUIDING PRINCIPLES</vt:lpstr>
      <vt:lpstr>PowerPoint Presentation</vt:lpstr>
      <vt:lpstr>PowerPoint Presentation</vt:lpstr>
      <vt:lpstr>PowerPoint Presentation</vt:lpstr>
      <vt:lpstr>ACTIONS BY ELEMENT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cobiuser</dc:creator>
  <cp:lastModifiedBy>cobiuser</cp:lastModifiedBy>
  <cp:revision>8</cp:revision>
  <dcterms:created xsi:type="dcterms:W3CDTF">2019-03-07T06:21:49Z</dcterms:created>
  <dcterms:modified xsi:type="dcterms:W3CDTF">2019-03-07T07:07:47Z</dcterms:modified>
</cp:coreProperties>
</file>