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21"/>
  </p:notesMasterIdLst>
  <p:sldIdLst>
    <p:sldId id="256" r:id="rId2"/>
    <p:sldId id="267" r:id="rId3"/>
    <p:sldId id="291" r:id="rId4"/>
    <p:sldId id="290" r:id="rId5"/>
    <p:sldId id="358" r:id="rId6"/>
    <p:sldId id="324" r:id="rId7"/>
    <p:sldId id="321" r:id="rId8"/>
    <p:sldId id="322" r:id="rId9"/>
    <p:sldId id="385" r:id="rId10"/>
    <p:sldId id="384" r:id="rId11"/>
    <p:sldId id="388" r:id="rId12"/>
    <p:sldId id="389" r:id="rId13"/>
    <p:sldId id="352" r:id="rId14"/>
    <p:sldId id="390" r:id="rId15"/>
    <p:sldId id="374" r:id="rId16"/>
    <p:sldId id="375" r:id="rId17"/>
    <p:sldId id="354" r:id="rId18"/>
    <p:sldId id="365" r:id="rId19"/>
    <p:sldId id="285" r:id="rId20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7" autoAdjust="0"/>
    <p:restoredTop sz="77624" autoAdjust="0"/>
  </p:normalViewPr>
  <p:slideViewPr>
    <p:cSldViewPr>
      <p:cViewPr varScale="1">
        <p:scale>
          <a:sx n="102" d="100"/>
          <a:sy n="102" d="100"/>
        </p:scale>
        <p:origin x="73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gswwtwwus-sun4\Bainbridge\report\figures\scenario_population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gswwtwwus-sun4\Bainbridge\report\figures\scenarios_recharg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60185185185188"/>
          <c:y val="0.18347295596816413"/>
          <c:w val="0.75007716049382722"/>
          <c:h val="0.6537597230555216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growth</c:v>
                </c:pt>
              </c:strCache>
            </c:strRef>
          </c:tx>
          <c:marker>
            <c:symbol val="none"/>
          </c:marker>
          <c:xVal>
            <c:numRef>
              <c:f>Sheet1!$A$2:$A$28</c:f>
              <c:numCache>
                <c:formatCode>General</c:formatCode>
                <c:ptCount val="2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  <c:pt idx="20">
                  <c:v>2029</c:v>
                </c:pt>
                <c:pt idx="21">
                  <c:v>2030</c:v>
                </c:pt>
                <c:pt idx="22">
                  <c:v>2031</c:v>
                </c:pt>
                <c:pt idx="23">
                  <c:v>2032</c:v>
                </c:pt>
                <c:pt idx="24">
                  <c:v>2033</c:v>
                </c:pt>
                <c:pt idx="25">
                  <c:v>2034</c:v>
                </c:pt>
                <c:pt idx="26">
                  <c:v>2035</c:v>
                </c:pt>
              </c:numCache>
            </c:numRef>
          </c:xVal>
          <c:yVal>
            <c:numRef>
              <c:f>Sheet1!$B$2:$B$28</c:f>
              <c:numCache>
                <c:formatCode>General</c:formatCode>
                <c:ptCount val="27"/>
                <c:pt idx="0">
                  <c:v>23293</c:v>
                </c:pt>
                <c:pt idx="1">
                  <c:v>24068</c:v>
                </c:pt>
                <c:pt idx="2">
                  <c:v>24875</c:v>
                </c:pt>
                <c:pt idx="3">
                  <c:v>25713</c:v>
                </c:pt>
                <c:pt idx="4">
                  <c:v>26588</c:v>
                </c:pt>
                <c:pt idx="5">
                  <c:v>27501</c:v>
                </c:pt>
                <c:pt idx="6">
                  <c:v>28457</c:v>
                </c:pt>
                <c:pt idx="7">
                  <c:v>29449</c:v>
                </c:pt>
                <c:pt idx="8">
                  <c:v>30486</c:v>
                </c:pt>
                <c:pt idx="9">
                  <c:v>31568</c:v>
                </c:pt>
                <c:pt idx="10">
                  <c:v>32705</c:v>
                </c:pt>
                <c:pt idx="11">
                  <c:v>33885</c:v>
                </c:pt>
                <c:pt idx="12">
                  <c:v>35120</c:v>
                </c:pt>
                <c:pt idx="13">
                  <c:v>36420</c:v>
                </c:pt>
                <c:pt idx="14">
                  <c:v>37777</c:v>
                </c:pt>
                <c:pt idx="15">
                  <c:v>39193</c:v>
                </c:pt>
                <c:pt idx="16">
                  <c:v>40683</c:v>
                </c:pt>
                <c:pt idx="17">
                  <c:v>42242</c:v>
                </c:pt>
                <c:pt idx="18">
                  <c:v>43875</c:v>
                </c:pt>
                <c:pt idx="19">
                  <c:v>45589</c:v>
                </c:pt>
                <c:pt idx="20">
                  <c:v>47392</c:v>
                </c:pt>
                <c:pt idx="21">
                  <c:v>49278</c:v>
                </c:pt>
                <c:pt idx="22">
                  <c:v>51270</c:v>
                </c:pt>
                <c:pt idx="23">
                  <c:v>53365</c:v>
                </c:pt>
                <c:pt idx="24">
                  <c:v>55562</c:v>
                </c:pt>
                <c:pt idx="25">
                  <c:v>57877</c:v>
                </c:pt>
                <c:pt idx="26">
                  <c:v>60312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AFE-4134-803C-CFEC2129ED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Expected growth</c:v>
                </c:pt>
              </c:strCache>
            </c:strRef>
          </c:tx>
          <c:marker>
            <c:symbol val="none"/>
          </c:marker>
          <c:xVal>
            <c:numRef>
              <c:f>Sheet1!$A$2:$A$28</c:f>
              <c:numCache>
                <c:formatCode>General</c:formatCode>
                <c:ptCount val="2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  <c:pt idx="20">
                  <c:v>2029</c:v>
                </c:pt>
                <c:pt idx="21">
                  <c:v>2030</c:v>
                </c:pt>
                <c:pt idx="22">
                  <c:v>2031</c:v>
                </c:pt>
                <c:pt idx="23">
                  <c:v>2032</c:v>
                </c:pt>
                <c:pt idx="24">
                  <c:v>2033</c:v>
                </c:pt>
                <c:pt idx="25">
                  <c:v>2034</c:v>
                </c:pt>
                <c:pt idx="26">
                  <c:v>2035</c:v>
                </c:pt>
              </c:numCache>
            </c:numRef>
          </c:xVal>
          <c:yVal>
            <c:numRef>
              <c:f>Sheet1!$C$2:$C$28</c:f>
              <c:numCache>
                <c:formatCode>General</c:formatCode>
                <c:ptCount val="27"/>
                <c:pt idx="0">
                  <c:v>23293</c:v>
                </c:pt>
                <c:pt idx="1">
                  <c:v>23656</c:v>
                </c:pt>
                <c:pt idx="2">
                  <c:v>24015</c:v>
                </c:pt>
                <c:pt idx="3">
                  <c:v>24377</c:v>
                </c:pt>
                <c:pt idx="4">
                  <c:v>24732</c:v>
                </c:pt>
                <c:pt idx="5">
                  <c:v>25094</c:v>
                </c:pt>
                <c:pt idx="6">
                  <c:v>25450</c:v>
                </c:pt>
                <c:pt idx="7">
                  <c:v>25813</c:v>
                </c:pt>
                <c:pt idx="8">
                  <c:v>26171</c:v>
                </c:pt>
                <c:pt idx="9">
                  <c:v>26533</c:v>
                </c:pt>
                <c:pt idx="10">
                  <c:v>26891</c:v>
                </c:pt>
                <c:pt idx="11">
                  <c:v>27255</c:v>
                </c:pt>
                <c:pt idx="12">
                  <c:v>27610</c:v>
                </c:pt>
                <c:pt idx="13">
                  <c:v>27985</c:v>
                </c:pt>
                <c:pt idx="14">
                  <c:v>28332</c:v>
                </c:pt>
                <c:pt idx="15">
                  <c:v>28688</c:v>
                </c:pt>
                <c:pt idx="16">
                  <c:v>29051</c:v>
                </c:pt>
                <c:pt idx="17">
                  <c:v>29410</c:v>
                </c:pt>
                <c:pt idx="18">
                  <c:v>29771</c:v>
                </c:pt>
                <c:pt idx="19">
                  <c:v>30130</c:v>
                </c:pt>
                <c:pt idx="20">
                  <c:v>30492</c:v>
                </c:pt>
                <c:pt idx="21">
                  <c:v>30849</c:v>
                </c:pt>
                <c:pt idx="22">
                  <c:v>31210</c:v>
                </c:pt>
                <c:pt idx="23">
                  <c:v>31566</c:v>
                </c:pt>
                <c:pt idx="24">
                  <c:v>31927</c:v>
                </c:pt>
                <c:pt idx="25">
                  <c:v>32287</c:v>
                </c:pt>
                <c:pt idx="26">
                  <c:v>32649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AFE-4134-803C-CFEC2129ED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 growth</c:v>
                </c:pt>
              </c:strCache>
            </c:strRef>
          </c:tx>
          <c:marker>
            <c:symbol val="none"/>
          </c:marker>
          <c:xVal>
            <c:numRef>
              <c:f>Sheet1!$A$2:$A$28</c:f>
              <c:numCache>
                <c:formatCode>General</c:formatCode>
                <c:ptCount val="2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  <c:pt idx="20">
                  <c:v>2029</c:v>
                </c:pt>
                <c:pt idx="21">
                  <c:v>2030</c:v>
                </c:pt>
                <c:pt idx="22">
                  <c:v>2031</c:v>
                </c:pt>
                <c:pt idx="23">
                  <c:v>2032</c:v>
                </c:pt>
                <c:pt idx="24">
                  <c:v>2033</c:v>
                </c:pt>
                <c:pt idx="25">
                  <c:v>2034</c:v>
                </c:pt>
                <c:pt idx="26">
                  <c:v>2035</c:v>
                </c:pt>
              </c:numCache>
            </c:numRef>
          </c:xVal>
          <c:yVal>
            <c:numRef>
              <c:f>Sheet1!$D$2:$D$28</c:f>
              <c:numCache>
                <c:formatCode>General</c:formatCode>
                <c:ptCount val="27"/>
                <c:pt idx="0">
                  <c:v>23293</c:v>
                </c:pt>
                <c:pt idx="1">
                  <c:v>23401</c:v>
                </c:pt>
                <c:pt idx="2">
                  <c:v>23510</c:v>
                </c:pt>
                <c:pt idx="3">
                  <c:v>23617</c:v>
                </c:pt>
                <c:pt idx="4">
                  <c:v>23728</c:v>
                </c:pt>
                <c:pt idx="5">
                  <c:v>23835</c:v>
                </c:pt>
                <c:pt idx="6">
                  <c:v>23942</c:v>
                </c:pt>
                <c:pt idx="7">
                  <c:v>24055</c:v>
                </c:pt>
                <c:pt idx="8">
                  <c:v>24161</c:v>
                </c:pt>
                <c:pt idx="9">
                  <c:v>24267</c:v>
                </c:pt>
                <c:pt idx="10">
                  <c:v>24380</c:v>
                </c:pt>
                <c:pt idx="11">
                  <c:v>24485</c:v>
                </c:pt>
                <c:pt idx="12">
                  <c:v>24595</c:v>
                </c:pt>
                <c:pt idx="13">
                  <c:v>24717</c:v>
                </c:pt>
                <c:pt idx="14">
                  <c:v>24814</c:v>
                </c:pt>
                <c:pt idx="15">
                  <c:v>24927</c:v>
                </c:pt>
                <c:pt idx="16">
                  <c:v>25029</c:v>
                </c:pt>
                <c:pt idx="17">
                  <c:v>25145</c:v>
                </c:pt>
                <c:pt idx="18">
                  <c:v>25248</c:v>
                </c:pt>
                <c:pt idx="19">
                  <c:v>25357</c:v>
                </c:pt>
                <c:pt idx="20">
                  <c:v>25467</c:v>
                </c:pt>
                <c:pt idx="21">
                  <c:v>25577</c:v>
                </c:pt>
                <c:pt idx="22">
                  <c:v>25681</c:v>
                </c:pt>
                <c:pt idx="23">
                  <c:v>25795</c:v>
                </c:pt>
                <c:pt idx="24">
                  <c:v>25899</c:v>
                </c:pt>
                <c:pt idx="25">
                  <c:v>26011</c:v>
                </c:pt>
                <c:pt idx="26">
                  <c:v>26116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AFE-4134-803C-CFEC2129E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3302488"/>
        <c:axId val="443304840"/>
      </c:scatterChart>
      <c:valAx>
        <c:axId val="443302488"/>
        <c:scaling>
          <c:orientation val="minMax"/>
          <c:max val="2035"/>
          <c:min val="201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43304840"/>
        <c:crosses val="autoZero"/>
        <c:crossBetween val="midCat"/>
      </c:valAx>
      <c:valAx>
        <c:axId val="443304840"/>
        <c:scaling>
          <c:orientation val="minMax"/>
          <c:max val="50000"/>
          <c:min val="20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 Island Population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43302488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4660493827160495"/>
          <c:y val="0.23490434902649981"/>
          <c:w val="0.27742283950617286"/>
          <c:h val="0.3210443832616397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66666666666666"/>
          <c:y val="4.8611111111111112E-2"/>
          <c:w val="0.56273148148148155"/>
          <c:h val="0.8380998695747183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Minimal impact</c:v>
                </c:pt>
              </c:strCache>
            </c:strRef>
          </c:tx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2016</c:v>
                </c:pt>
                <c:pt idx="2">
                  <c:v>2023</c:v>
                </c:pt>
                <c:pt idx="3">
                  <c:v>2029</c:v>
                </c:pt>
                <c:pt idx="4">
                  <c:v>2035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20.459999999999997</c:v>
                </c:pt>
                <c:pt idx="1">
                  <c:v>22.8</c:v>
                </c:pt>
                <c:pt idx="2">
                  <c:v>23.3</c:v>
                </c:pt>
                <c:pt idx="3">
                  <c:v>23.6</c:v>
                </c:pt>
                <c:pt idx="4">
                  <c:v>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3F9-4BF7-A9DF-E49F6E38C4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Expected impact</c:v>
                </c:pt>
              </c:strCache>
            </c:strRef>
          </c:tx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2016</c:v>
                </c:pt>
                <c:pt idx="2">
                  <c:v>2023</c:v>
                </c:pt>
                <c:pt idx="3">
                  <c:v>2029</c:v>
                </c:pt>
                <c:pt idx="4">
                  <c:v>2035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20.459999999999997</c:v>
                </c:pt>
                <c:pt idx="1">
                  <c:v>21</c:v>
                </c:pt>
                <c:pt idx="2">
                  <c:v>21.1</c:v>
                </c:pt>
                <c:pt idx="3">
                  <c:v>21.2</c:v>
                </c:pt>
                <c:pt idx="4">
                  <c:v>21.2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3F9-4BF7-A9DF-E49F6E38C49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Maximum impact</c:v>
                </c:pt>
              </c:strCache>
            </c:strRef>
          </c:tx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2016</c:v>
                </c:pt>
                <c:pt idx="2">
                  <c:v>2023</c:v>
                </c:pt>
                <c:pt idx="3">
                  <c:v>2029</c:v>
                </c:pt>
                <c:pt idx="4">
                  <c:v>2035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0">
                  <c:v>20.459999999999997</c:v>
                </c:pt>
                <c:pt idx="1">
                  <c:v>19.7</c:v>
                </c:pt>
                <c:pt idx="2">
                  <c:v>19.600000000000001</c:v>
                </c:pt>
                <c:pt idx="3">
                  <c:v>19.600000000000001</c:v>
                </c:pt>
                <c:pt idx="4">
                  <c:v>19.7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3F9-4BF7-A9DF-E49F6E38C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3303272"/>
        <c:axId val="443302880"/>
      </c:scatterChart>
      <c:valAx>
        <c:axId val="443303272"/>
        <c:scaling>
          <c:orientation val="minMax"/>
          <c:max val="2035"/>
          <c:min val="2008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43302880"/>
        <c:crosses val="autoZero"/>
        <c:crossBetween val="midCat"/>
      </c:valAx>
      <c:valAx>
        <c:axId val="443302880"/>
        <c:scaling>
          <c:orientation val="minMax"/>
          <c:max val="25"/>
          <c:min val="1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/>
                  <a:t>Annual Recharge, inches</a:t>
                </a:r>
              </a:p>
            </c:rich>
          </c:tx>
          <c:layout>
            <c:manualLayout>
              <c:xMode val="edge"/>
              <c:yMode val="edge"/>
              <c:x val="3.7350904053659963E-2"/>
              <c:y val="9.85765902195841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43303272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4980703800913773"/>
          <c:y val="9.9494847836802916E-2"/>
          <c:w val="0.21469913483036848"/>
          <c:h val="0.5204068172894919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1241F7B-322C-4717-A592-5AEC00710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34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Bigger fonts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241F7B-322C-4717-A592-5AEC0071021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63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Bigger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241F7B-322C-4717-A592-5AEC0071021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58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Changed y axis to be readable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241F7B-322C-4717-A592-5AEC0071021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18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Bigger fonts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241F7B-322C-4717-A592-5AEC0071021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65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Bigger fonts added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241F7B-322C-4717-A592-5AEC0071021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25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legend bigger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241F7B-322C-4717-A592-5AEC0071021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18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legend larger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241F7B-322C-4717-A592-5AEC0071021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16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Cropped and resized pictures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241F7B-322C-4717-A592-5AEC0071021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83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tweaked the wording on these and added “land use” to third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241F7B-322C-4717-A592-5AEC0071021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1474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746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33FBD-8D88-4DA1-99A0-25D678EE5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A1834-66E2-472A-8621-5419AE8DC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F5BC2-9296-41F7-B9E6-4DC6010E7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AB0FA-73BC-43F5-A989-343C43CAA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18282-495D-47A1-86FC-D23963003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C8F14-9048-4F65-B895-D4CBA526D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BA0EB-7BCA-420A-B50B-5527D771F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F87C9-A521-496D-9C6B-580098DF7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65D1C-FBCB-4E4B-BAC8-E51E93BE7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BA6A6-D65D-426E-8AA7-AA6875684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E1CA7-E42A-43C4-A7FE-002376F26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EAB5E5D-0923-4F94-8A0B-E63852A0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0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4643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14643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14644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14644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14644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</p:grpSp>
        <p:sp>
          <p:nvSpPr>
            <p:cNvPr id="14644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4644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14644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64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8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20875"/>
          </a:xfrm>
        </p:spPr>
        <p:txBody>
          <a:bodyPr/>
          <a:lstStyle/>
          <a:p>
            <a:r>
              <a:rPr lang="en-US" sz="4000" dirty="0"/>
              <a:t>Overview of Groundwater Models of the Kitsap Peninsula and Bainbridge Island </a:t>
            </a:r>
          </a:p>
        </p:txBody>
      </p:sp>
      <p:pic>
        <p:nvPicPr>
          <p:cNvPr id="5124" name="Picture 4" descr="us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24600"/>
            <a:ext cx="1066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3962400"/>
            <a:ext cx="7924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Summary of results presented by: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/>
              <a:t>Lonna</a:t>
            </a:r>
            <a:r>
              <a:rPr lang="en-US" sz="2000" dirty="0"/>
              <a:t> </a:t>
            </a:r>
            <a:r>
              <a:rPr lang="en-US" sz="2000" dirty="0" err="1"/>
              <a:t>Frans</a:t>
            </a:r>
            <a:r>
              <a:rPr lang="en-US" sz="2000" dirty="0"/>
              <a:t>, U. S. Geological Survey Washington Water Science Center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April 4,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Recharge decreased by 15%</a:t>
            </a:r>
          </a:p>
        </p:txBody>
      </p:sp>
      <p:pic>
        <p:nvPicPr>
          <p:cNvPr id="8" name="Picture 7" descr="us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324600"/>
            <a:ext cx="1066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 title="How recharge affects streamflow based on the model"/>
          <p:cNvGrpSpPr/>
          <p:nvPr/>
        </p:nvGrpSpPr>
        <p:grpSpPr>
          <a:xfrm>
            <a:off x="605134" y="1454602"/>
            <a:ext cx="7548266" cy="4209543"/>
            <a:chOff x="605134" y="1454602"/>
            <a:chExt cx="7548266" cy="4209543"/>
          </a:xfrm>
        </p:grpSpPr>
        <p:pic>
          <p:nvPicPr>
            <p:cNvPr id="15364" name="Picture 4" title="Decorativ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454603"/>
              <a:ext cx="7391400" cy="4209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 rot="16200000">
              <a:off x="-1268805" y="3328541"/>
              <a:ext cx="4209543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% change in streamflow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37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Reduce outdoor water use by 80% during the summer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925" y="1140575"/>
            <a:ext cx="3004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Sea-level aquifer</a:t>
            </a:r>
          </a:p>
        </p:txBody>
      </p:sp>
      <p:pic>
        <p:nvPicPr>
          <p:cNvPr id="8" name="Picture 7" descr="us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24600"/>
            <a:ext cx="1066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791200" y="1138149"/>
            <a:ext cx="3004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Deep aquifer</a:t>
            </a:r>
          </a:p>
        </p:txBody>
      </p:sp>
      <p:pic>
        <p:nvPicPr>
          <p:cNvPr id="19458" name="Picture 2" title="numerical model results for model layer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32471"/>
            <a:ext cx="3534088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 title="k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1904999" cy="125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 title="numerical model results for model layer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43358"/>
            <a:ext cx="3567112" cy="453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 title="ke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774372"/>
            <a:ext cx="1904999" cy="117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514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Reduce outdoor water use by 80% during the summer</a:t>
            </a:r>
          </a:p>
        </p:txBody>
      </p:sp>
      <p:pic>
        <p:nvPicPr>
          <p:cNvPr id="8" name="Picture 7" descr="us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24600"/>
            <a:ext cx="1066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title="how streamflow is affected by reduced outdoor water use based on the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752600"/>
            <a:ext cx="688657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794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Modeling effects of projected population growth and climate change</a:t>
            </a:r>
          </a:p>
        </p:txBody>
      </p:sp>
      <p:graphicFrame>
        <p:nvGraphicFramePr>
          <p:cNvPr id="4" name="Content Placeholder 3" title="graph showing modeling result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93956"/>
              </p:ext>
            </p:extLst>
          </p:nvPr>
        </p:nvGraphicFramePr>
        <p:xfrm>
          <a:off x="457200" y="1417638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us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324600"/>
            <a:ext cx="1066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260BED8-9D7C-4D63-A0B8-A8FE20360272}"/>
              </a:ext>
            </a:extLst>
          </p:cNvPr>
          <p:cNvSpPr txBox="1">
            <a:spLocks/>
          </p:cNvSpPr>
          <p:nvPr/>
        </p:nvSpPr>
        <p:spPr bwMode="auto">
          <a:xfrm>
            <a:off x="468923" y="14528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en-US" sz="2800" kern="0" dirty="0"/>
              <a:t>Projected population growth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recharge amounts</a:t>
            </a:r>
          </a:p>
        </p:txBody>
      </p:sp>
      <p:graphicFrame>
        <p:nvGraphicFramePr>
          <p:cNvPr id="4" name="Content Placeholder 3" title="graph showing modeling result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3136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us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324600"/>
            <a:ext cx="1066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Expected conditions in 2035</a:t>
            </a:r>
          </a:p>
        </p:txBody>
      </p:sp>
      <p:pic>
        <p:nvPicPr>
          <p:cNvPr id="4" name="Picture 3" descr="us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324600"/>
            <a:ext cx="1066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0" y="1447800"/>
            <a:ext cx="3352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Sea-level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aquifer</a:t>
            </a:r>
          </a:p>
        </p:txBody>
      </p:sp>
      <p:pic>
        <p:nvPicPr>
          <p:cNvPr id="57349" name="Picture 5" descr="ftp://ftpint.usgs.gov/private/wr/wa/tacoma/TacomaPSC/AUTHORS/Lonna_Bainbridge/ppt/10_0454_2008-2035_diff_Sla_expected.png" title="prediction of aquifer conditions based on mod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066800"/>
            <a:ext cx="4038600" cy="5674817"/>
          </a:xfrm>
          <a:prstGeom prst="rect">
            <a:avLst/>
          </a:prstGeom>
          <a:noFill/>
        </p:spPr>
      </p:pic>
      <p:pic>
        <p:nvPicPr>
          <p:cNvPr id="57350" name="Picture 6" title="ke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2864524"/>
            <a:ext cx="2085714" cy="258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Maximum impact conditions in 2035</a:t>
            </a:r>
          </a:p>
        </p:txBody>
      </p:sp>
      <p:pic>
        <p:nvPicPr>
          <p:cNvPr id="4" name="Picture 3" descr="us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324600"/>
            <a:ext cx="1066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90600" y="14478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Sea-level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aquifer</a:t>
            </a:r>
          </a:p>
        </p:txBody>
      </p:sp>
      <p:pic>
        <p:nvPicPr>
          <p:cNvPr id="55301" name="Picture 5" descr="ftp://ftpint.usgs.gov/private/wr/wa/tacoma/TacomaPSC/AUTHORS/Lonna_Bainbridge/ppt/10_0454_2008-2035_diff_Sla_high.png" title="Simulated conditions based on mod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143000"/>
            <a:ext cx="3962400" cy="5567745"/>
          </a:xfrm>
          <a:prstGeom prst="rect">
            <a:avLst/>
          </a:prstGeom>
          <a:noFill/>
        </p:spPr>
      </p:pic>
      <p:pic>
        <p:nvPicPr>
          <p:cNvPr id="55302" name="Picture 6" title="ke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1400" y="3053085"/>
            <a:ext cx="2100000" cy="258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recharge areas</a:t>
            </a:r>
          </a:p>
        </p:txBody>
      </p:sp>
      <p:pic>
        <p:nvPicPr>
          <p:cNvPr id="10" name="Picture 9" descr="contributing_area.png" title="map of Head of Bay well field and contributing recharge areas"/>
          <p:cNvPicPr>
            <a:picLocks noChangeAspect="1"/>
          </p:cNvPicPr>
          <p:nvPr/>
        </p:nvPicPr>
        <p:blipFill rotWithShape="1">
          <a:blip r:embed="rId3" cstate="print"/>
          <a:srcRect l="18375" t="8817" r="16738" b="10915"/>
          <a:stretch/>
        </p:blipFill>
        <p:spPr>
          <a:xfrm>
            <a:off x="5029200" y="1216166"/>
            <a:ext cx="3429000" cy="5489434"/>
          </a:xfrm>
          <a:prstGeom prst="rect">
            <a:avLst/>
          </a:prstGeom>
        </p:spPr>
      </p:pic>
      <p:pic>
        <p:nvPicPr>
          <p:cNvPr id="12" name="Picture 4" descr="us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324600"/>
            <a:ext cx="1066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title="well flow paths and water system">
            <a:extLst>
              <a:ext uri="{FF2B5EF4-FFF2-40B4-BE49-F238E27FC236}">
                <a16:creationId xmlns:a16="http://schemas.microsoft.com/office/drawing/2014/main" id="{2368C42D-AE17-42DB-ADD3-F7F776291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4"/>
          <a:stretch/>
        </p:blipFill>
        <p:spPr bwMode="auto">
          <a:xfrm>
            <a:off x="685800" y="1220449"/>
            <a:ext cx="3962400" cy="487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Models are useful tools to help make informed decisions about groundwater management</a:t>
            </a:r>
          </a:p>
          <a:p>
            <a:r>
              <a:rPr lang="en-US" dirty="0"/>
              <a:t>Recharge amounts have the largest impact on baseflow discharge and groundwater levels</a:t>
            </a:r>
          </a:p>
          <a:p>
            <a:r>
              <a:rPr lang="en-US" dirty="0"/>
              <a:t>Models can be used to assess effects of changes in pumping, land use, and climate</a:t>
            </a:r>
          </a:p>
          <a:p>
            <a:r>
              <a:rPr lang="en-US" dirty="0"/>
              <a:t>Models can be used to delineate recharge areas and travel times to wells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us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324600"/>
            <a:ext cx="1066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Questions?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Lonna</a:t>
            </a:r>
            <a:r>
              <a:rPr lang="en-US" dirty="0"/>
              <a:t> </a:t>
            </a:r>
            <a:r>
              <a:rPr lang="en-US" dirty="0" err="1"/>
              <a:t>Frans</a:t>
            </a:r>
            <a:r>
              <a:rPr lang="en-US" dirty="0"/>
              <a:t> 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(253) 552-1694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lmfrans@usgs.gov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24580" name="Picture 4" descr="us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24600"/>
            <a:ext cx="1066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Typical Modeling Project Objectives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Characterize GW flow system and interaction with SW features</a:t>
            </a:r>
          </a:p>
          <a:p>
            <a:pPr eaLnBrk="1" hangingPunct="1">
              <a:defRPr/>
            </a:pPr>
            <a:endParaRPr lang="en-US" sz="800" dirty="0"/>
          </a:p>
          <a:p>
            <a:pPr eaLnBrk="1" hangingPunct="1">
              <a:defRPr/>
            </a:pPr>
            <a:r>
              <a:rPr lang="en-US" sz="2800" dirty="0"/>
              <a:t>Construct a computerized flow model to assist water resource managers and stakeholders in the evaluation of management options</a:t>
            </a:r>
          </a:p>
          <a:p>
            <a:pPr eaLnBrk="1" hangingPunct="1">
              <a:defRPr/>
            </a:pPr>
            <a:endParaRPr lang="en-US" sz="800" dirty="0"/>
          </a:p>
          <a:p>
            <a:pPr eaLnBrk="1" hangingPunct="1">
              <a:defRPr/>
            </a:pPr>
            <a:r>
              <a:rPr lang="en-US" sz="2800" dirty="0"/>
              <a:t>Generate model predictions of impacts for potential water use and climate scenarios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</p:txBody>
      </p:sp>
      <p:pic>
        <p:nvPicPr>
          <p:cNvPr id="6148" name="Picture 4" descr="us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24600"/>
            <a:ext cx="1066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2743200" cy="32766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Numerical model development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11267" name="Picture 4" descr="us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24600"/>
            <a:ext cx="1066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242047" y="2514600"/>
            <a:ext cx="372035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dirty="0"/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dirty="0"/>
              <a:t>500 feet square cells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dirty="0"/>
              <a:t>14 layers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dirty="0"/>
              <a:t>Freshwater recharge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dirty="0"/>
              <a:t>Interaction with streams and marine waters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dirty="0"/>
              <a:t>Groundwater withdrawals and return flows</a:t>
            </a:r>
          </a:p>
        </p:txBody>
      </p:sp>
      <p:pic>
        <p:nvPicPr>
          <p:cNvPr id="6146" name="Picture 2" title="numerical modeling a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2695"/>
            <a:ext cx="4819650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Cross-sectional view of the Kitsap Peninsula</a:t>
            </a:r>
          </a:p>
        </p:txBody>
      </p:sp>
      <p:pic>
        <p:nvPicPr>
          <p:cNvPr id="10247" name="Picture 4" descr="us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24600"/>
            <a:ext cx="1066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title="cross section of Kitsap Peninsu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828800"/>
            <a:ext cx="8906931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Extents and thicknesses of selected aquifers</a:t>
            </a:r>
          </a:p>
        </p:txBody>
      </p:sp>
      <p:pic>
        <p:nvPicPr>
          <p:cNvPr id="7" name="Picture 4" descr="us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324600"/>
            <a:ext cx="1066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462269" y="1513114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Vashon advance aquifer (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Qva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4648200" y="1513114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Sea-level aquifer (QA1)</a:t>
            </a:r>
          </a:p>
        </p:txBody>
      </p:sp>
      <p:pic>
        <p:nvPicPr>
          <p:cNvPr id="4098" name="Picture 2" title="Extent and thickness of aquif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69805"/>
            <a:ext cx="3362939" cy="423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title="extent and thickness of aquif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53" y="1926770"/>
            <a:ext cx="3466801" cy="432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title="ke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4" y="2090563"/>
            <a:ext cx="1603387" cy="144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title="ke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029" y="2060466"/>
            <a:ext cx="1461190" cy="151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E47F8-18B3-46E0-B201-E778715FA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kinds of questions can groundwater models address?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8BD2E-F0F8-436A-A408-477610CD2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How will saltwater intrusion affect coastal wells?</a:t>
            </a:r>
          </a:p>
          <a:p>
            <a:pPr>
              <a:defRPr/>
            </a:pPr>
            <a:r>
              <a:rPr lang="en-US" dirty="0"/>
              <a:t>How are surface streams likely to respond in the future?  Which streams are most likely to go dry?</a:t>
            </a:r>
          </a:p>
          <a:p>
            <a:pPr>
              <a:defRPr/>
            </a:pPr>
            <a:r>
              <a:rPr lang="en-US" dirty="0"/>
              <a:t>How much drawdown can be expected in the water table with changes in pumping or recharge?</a:t>
            </a:r>
          </a:p>
          <a:p>
            <a:pPr>
              <a:defRPr/>
            </a:pPr>
            <a:r>
              <a:rPr lang="en-US" dirty="0"/>
              <a:t>How will all of these variables be affected by seasonal variability?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 descr="usgs">
            <a:extLst>
              <a:ext uri="{FF2B5EF4-FFF2-40B4-BE49-F238E27FC236}">
                <a16:creationId xmlns:a16="http://schemas.microsoft.com/office/drawing/2014/main" id="{6A04CC90-C5EE-4396-BC40-8E724CD0C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24600"/>
            <a:ext cx="1066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9516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E5996-A037-4D98-9048-FD310E6C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kind of questions can the model </a:t>
            </a:r>
            <a:r>
              <a:rPr lang="en-US" dirty="0">
                <a:solidFill>
                  <a:srgbClr val="FFFF00"/>
                </a:solidFill>
              </a:rPr>
              <a:t>not</a:t>
            </a:r>
            <a:r>
              <a:rPr lang="en-US" dirty="0"/>
              <a:t> address?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0CFE5-0A02-4FBF-A9C4-6694AA7C5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What will happen to my well?</a:t>
            </a:r>
          </a:p>
          <a:p>
            <a:pPr>
              <a:defRPr/>
            </a:pPr>
            <a:r>
              <a:rPr lang="en-US" dirty="0"/>
              <a:t>What is the best growth scenario?</a:t>
            </a:r>
          </a:p>
          <a:p>
            <a:pPr>
              <a:defRPr/>
            </a:pPr>
            <a:r>
              <a:rPr lang="en-US" dirty="0"/>
              <a:t>Where can we put new wells?</a:t>
            </a:r>
          </a:p>
          <a:p>
            <a:pPr>
              <a:defRPr/>
            </a:pPr>
            <a:r>
              <a:rPr lang="en-US" dirty="0"/>
              <a:t>Which aquifers can we pump freely?</a:t>
            </a:r>
          </a:p>
        </p:txBody>
      </p:sp>
      <p:pic>
        <p:nvPicPr>
          <p:cNvPr id="4" name="Picture 3" descr="usgs">
            <a:extLst>
              <a:ext uri="{FF2B5EF4-FFF2-40B4-BE49-F238E27FC236}">
                <a16:creationId xmlns:a16="http://schemas.microsoft.com/office/drawing/2014/main" id="{A2BE7FF1-17B1-486D-96E0-22D59E058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24600"/>
            <a:ext cx="1066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can the model’s water budget tell us?</a:t>
            </a:r>
          </a:p>
        </p:txBody>
      </p:sp>
      <p:pic>
        <p:nvPicPr>
          <p:cNvPr id="16388" name="Picture 3" descr="us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324600"/>
            <a:ext cx="1066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title="recharge, storage, streamflow, and pumpage results from numerical mod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82" y="1559857"/>
            <a:ext cx="8209026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Recharge decreased by 15%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925" y="1140575"/>
            <a:ext cx="3004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Sea-level aquifer</a:t>
            </a:r>
          </a:p>
        </p:txBody>
      </p:sp>
      <p:pic>
        <p:nvPicPr>
          <p:cNvPr id="8" name="Picture 7" descr="us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24600"/>
            <a:ext cx="1066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614899" y="1138149"/>
            <a:ext cx="3004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Deep aquifer</a:t>
            </a:r>
          </a:p>
        </p:txBody>
      </p:sp>
      <p:pic>
        <p:nvPicPr>
          <p:cNvPr id="17410" name="Picture 2" title="numerical model resulgs for model layer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99815"/>
            <a:ext cx="3654430" cy="462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 title="k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1"/>
            <a:ext cx="1794761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 title="numerical model resulgs for model layer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638" y="1626174"/>
            <a:ext cx="3692799" cy="459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 title="ke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1"/>
            <a:ext cx="177728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918985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21880</TotalTime>
  <Words>429</Words>
  <Application>Microsoft Office PowerPoint</Application>
  <PresentationFormat>On-screen Show (4:3)</PresentationFormat>
  <Paragraphs>84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Garamond</vt:lpstr>
      <vt:lpstr>Wingdings</vt:lpstr>
      <vt:lpstr>Stream</vt:lpstr>
      <vt:lpstr>Overview of Groundwater Models of the Kitsap Peninsula and Bainbridge Island </vt:lpstr>
      <vt:lpstr>Typical Modeling Project Objectives</vt:lpstr>
      <vt:lpstr>Numerical model development   </vt:lpstr>
      <vt:lpstr>Cross-sectional view of the Kitsap Peninsula</vt:lpstr>
      <vt:lpstr>Extents and thicknesses of selected aquifers</vt:lpstr>
      <vt:lpstr>What kinds of questions can groundwater models address?</vt:lpstr>
      <vt:lpstr>What kind of questions can the model not address?</vt:lpstr>
      <vt:lpstr>What can the model’s water budget tell us?</vt:lpstr>
      <vt:lpstr>Recharge decreased by 15%</vt:lpstr>
      <vt:lpstr>Recharge decreased by 15%</vt:lpstr>
      <vt:lpstr>Reduce outdoor water use by 80% during the summer</vt:lpstr>
      <vt:lpstr>Reduce outdoor water use by 80% during the summer</vt:lpstr>
      <vt:lpstr>Modeling effects of projected population growth and climate change</vt:lpstr>
      <vt:lpstr>Projected recharge amounts</vt:lpstr>
      <vt:lpstr>Expected conditions in 2035</vt:lpstr>
      <vt:lpstr>Maximum impact conditions in 2035</vt:lpstr>
      <vt:lpstr>Determining recharge areas</vt:lpstr>
      <vt:lpstr>Summary</vt:lpstr>
      <vt:lpstr>Questions?</vt:lpstr>
    </vt:vector>
  </TitlesOfParts>
  <Company>U. S. Geological Survey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Simulation of Water Resources in the  Chambers-Clover Creek Watershed</dc:title>
  <dc:creator>mesavoca</dc:creator>
  <cp:lastModifiedBy>Moosman, Amy (ECY)</cp:lastModifiedBy>
  <cp:revision>364</cp:revision>
  <dcterms:created xsi:type="dcterms:W3CDTF">2006-06-05T14:23:22Z</dcterms:created>
  <dcterms:modified xsi:type="dcterms:W3CDTF">2019-04-10T15:58:13Z</dcterms:modified>
</cp:coreProperties>
</file>