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4"/>
  </p:sldMasterIdLst>
  <p:notesMasterIdLst>
    <p:notesMasterId r:id="rId19"/>
  </p:notesMasterIdLst>
  <p:sldIdLst>
    <p:sldId id="257" r:id="rId5"/>
    <p:sldId id="476" r:id="rId6"/>
    <p:sldId id="479" r:id="rId7"/>
    <p:sldId id="477" r:id="rId8"/>
    <p:sldId id="488" r:id="rId9"/>
    <p:sldId id="481" r:id="rId10"/>
    <p:sldId id="482" r:id="rId11"/>
    <p:sldId id="489" r:id="rId12"/>
    <p:sldId id="490" r:id="rId13"/>
    <p:sldId id="491" r:id="rId14"/>
    <p:sldId id="485" r:id="rId15"/>
    <p:sldId id="486" r:id="rId16"/>
    <p:sldId id="487" r:id="rId17"/>
    <p:sldId id="40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on-Waggoner, Kristin (ECY)" initials="JK(" lastIdx="2" clrIdx="0">
    <p:extLst>
      <p:ext uri="{19B8F6BF-5375-455C-9EA6-DF929625EA0E}">
        <p15:presenceInfo xmlns:p15="http://schemas.microsoft.com/office/powerpoint/2012/main" userId="S-1-5-21-2487942767-1439223106-4058045846-41736" providerId="AD"/>
      </p:ext>
    </p:extLst>
  </p:cmAuthor>
  <p:cmAuthor id="2" name="Sessions, Carrie (ECY)" initials="SC(" lastIdx="3" clrIdx="1">
    <p:extLst>
      <p:ext uri="{19B8F6BF-5375-455C-9EA6-DF929625EA0E}">
        <p15:presenceInfo xmlns:p15="http://schemas.microsoft.com/office/powerpoint/2012/main" userId="S-1-5-21-2487942767-1439223106-4058045846-40260" providerId="AD"/>
      </p:ext>
    </p:extLst>
  </p:cmAuthor>
  <p:cmAuthor id="3" name="Vynne McKinstry, Stacy J. (ECY)" initials="VMSJ(" lastIdx="3" clrIdx="2">
    <p:extLst>
      <p:ext uri="{19B8F6BF-5375-455C-9EA6-DF929625EA0E}">
        <p15:presenceInfo xmlns:p15="http://schemas.microsoft.com/office/powerpoint/2012/main" userId="S-1-5-21-2487942767-1439223106-4058045846-61436" providerId="AD"/>
      </p:ext>
    </p:extLst>
  </p:cmAuthor>
  <p:cmAuthor id="4" name="Covert, John J. (ECY)" initials="CJJ(" lastIdx="1" clrIdx="3">
    <p:extLst>
      <p:ext uri="{19B8F6BF-5375-455C-9EA6-DF929625EA0E}">
        <p15:presenceInfo xmlns:p15="http://schemas.microsoft.com/office/powerpoint/2012/main" userId="S-1-5-21-2487942767-1439223106-4058045846-31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CCEC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3" autoAdjust="0"/>
    <p:restoredTop sz="64496" autoAdjust="0"/>
  </p:normalViewPr>
  <p:slideViewPr>
    <p:cSldViewPr snapToGrid="0">
      <p:cViewPr varScale="1">
        <p:scale>
          <a:sx n="56" d="100"/>
          <a:sy n="56" d="100"/>
        </p:scale>
        <p:origin x="1526" y="53"/>
      </p:cViewPr>
      <p:guideLst/>
    </p:cSldViewPr>
  </p:slideViewPr>
  <p:notesTextViewPr>
    <p:cViewPr>
      <p:scale>
        <a:sx n="3" d="2"/>
        <a:sy n="3" d="2"/>
      </p:scale>
      <p:origin x="0" y="0"/>
    </p:cViewPr>
  </p:notesTextViewPr>
  <p:sorterViewPr>
    <p:cViewPr>
      <p:scale>
        <a:sx n="68" d="100"/>
        <a:sy n="6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9-02-05T16:17:12.131" idx="1">
    <p:pos x="10" y="10"/>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6C399A-A197-464E-A86A-D85328D95150}" type="datetimeFigureOut">
              <a:rPr lang="en-US" smtClean="0"/>
              <a:t>2/9/2019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D81F6F-DD04-4584-B187-20BD457FD473}" type="slidenum">
              <a:rPr lang="en-US" smtClean="0"/>
              <a:t>‹#›</a:t>
            </a:fld>
            <a:endParaRPr lang="en-US" dirty="0"/>
          </a:p>
        </p:txBody>
      </p:sp>
    </p:spTree>
    <p:extLst>
      <p:ext uri="{BB962C8B-B14F-4D97-AF65-F5344CB8AC3E}">
        <p14:creationId xmlns:p14="http://schemas.microsoft.com/office/powerpoint/2010/main" val="673424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81F6F-DD04-4584-B187-20BD457FD473}" type="slidenum">
              <a:rPr lang="en-US" smtClean="0"/>
              <a:t>1</a:t>
            </a:fld>
            <a:endParaRPr lang="en-US" dirty="0"/>
          </a:p>
        </p:txBody>
      </p:sp>
    </p:spTree>
    <p:extLst>
      <p:ext uri="{BB962C8B-B14F-4D97-AF65-F5344CB8AC3E}">
        <p14:creationId xmlns:p14="http://schemas.microsoft.com/office/powerpoint/2010/main" val="513984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map shows that I have overlaid USGS </a:t>
            </a:r>
            <a:r>
              <a:rPr lang="en-US" dirty="0" err="1" smtClean="0"/>
              <a:t>Qva</a:t>
            </a:r>
            <a:r>
              <a:rPr lang="en-US" dirty="0" smtClean="0"/>
              <a:t> Head Map with HUC  </a:t>
            </a:r>
            <a:r>
              <a:rPr lang="en-US" dirty="0" err="1" smtClean="0"/>
              <a:t>subbasin</a:t>
            </a:r>
            <a:r>
              <a:rPr lang="en-US" dirty="0" smtClean="0"/>
              <a:t> map, allowing me to combine multiple HUCs and end up with 14 </a:t>
            </a:r>
            <a:r>
              <a:rPr lang="en-US" dirty="0" err="1" smtClean="0"/>
              <a:t>subbasins</a:t>
            </a:r>
            <a:endParaRPr lang="en-US" dirty="0" smtClean="0"/>
          </a:p>
          <a:p>
            <a:endParaRPr lang="en-US" dirty="0"/>
          </a:p>
        </p:txBody>
      </p:sp>
      <p:sp>
        <p:nvSpPr>
          <p:cNvPr id="4" name="Slide Number Placeholder 3"/>
          <p:cNvSpPr>
            <a:spLocks noGrp="1"/>
          </p:cNvSpPr>
          <p:nvPr>
            <p:ph type="sldNum" sz="quarter" idx="10"/>
          </p:nvPr>
        </p:nvSpPr>
        <p:spPr/>
        <p:txBody>
          <a:bodyPr/>
          <a:lstStyle/>
          <a:p>
            <a:fld id="{42D81F6F-DD04-4584-B187-20BD457FD473}" type="slidenum">
              <a:rPr lang="en-US" smtClean="0"/>
              <a:t>10</a:t>
            </a:fld>
            <a:endParaRPr lang="en-US" dirty="0"/>
          </a:p>
        </p:txBody>
      </p:sp>
    </p:spTree>
    <p:extLst>
      <p:ext uri="{BB962C8B-B14F-4D97-AF65-F5344CB8AC3E}">
        <p14:creationId xmlns:p14="http://schemas.microsoft.com/office/powerpoint/2010/main" val="4105997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looked at th</a:t>
            </a:r>
            <a:r>
              <a:rPr lang="en-US" baseline="0" dirty="0" smtClean="0"/>
              <a:t>e combined HUCs in comparison to some of the older maps that were developed two decades ago and found very little relationship, which is shown in this map.</a:t>
            </a:r>
            <a:endParaRPr lang="en-US" dirty="0"/>
          </a:p>
        </p:txBody>
      </p:sp>
      <p:sp>
        <p:nvSpPr>
          <p:cNvPr id="4" name="Slide Number Placeholder 3"/>
          <p:cNvSpPr>
            <a:spLocks noGrp="1"/>
          </p:cNvSpPr>
          <p:nvPr>
            <p:ph type="sldNum" sz="quarter" idx="10"/>
          </p:nvPr>
        </p:nvSpPr>
        <p:spPr/>
        <p:txBody>
          <a:bodyPr/>
          <a:lstStyle/>
          <a:p>
            <a:fld id="{42D81F6F-DD04-4584-B187-20BD457FD473}" type="slidenum">
              <a:rPr lang="en-US" smtClean="0"/>
              <a:t>11</a:t>
            </a:fld>
            <a:endParaRPr lang="en-US" dirty="0"/>
          </a:p>
        </p:txBody>
      </p:sp>
    </p:spTree>
    <p:extLst>
      <p:ext uri="{BB962C8B-B14F-4D97-AF65-F5344CB8AC3E}">
        <p14:creationId xmlns:p14="http://schemas.microsoft.com/office/powerpoint/2010/main" val="3595020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map shows distribution of fish from WDFW</a:t>
            </a:r>
            <a:r>
              <a:rPr lang="en-US" baseline="0" dirty="0" smtClean="0"/>
              <a:t> in WRIA 15. Fish distribution may be another consideration for identifying </a:t>
            </a:r>
            <a:r>
              <a:rPr lang="en-US" baseline="0" dirty="0" err="1" smtClean="0"/>
              <a:t>subbasins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2D81F6F-DD04-4584-B187-20BD457FD473}" type="slidenum">
              <a:rPr lang="en-US" smtClean="0"/>
              <a:t>12</a:t>
            </a:fld>
            <a:endParaRPr lang="en-US" dirty="0"/>
          </a:p>
        </p:txBody>
      </p:sp>
    </p:spTree>
    <p:extLst>
      <p:ext uri="{BB962C8B-B14F-4D97-AF65-F5344CB8AC3E}">
        <p14:creationId xmlns:p14="http://schemas.microsoft.com/office/powerpoint/2010/main" val="3158436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all can identify your own approach to </a:t>
            </a:r>
            <a:r>
              <a:rPr lang="en-US" baseline="0" dirty="0" err="1" smtClean="0"/>
              <a:t>subbasins</a:t>
            </a:r>
            <a:r>
              <a:rPr lang="en-US" baseline="0" dirty="0" smtClean="0"/>
              <a:t>! We will look for some reasoning for how you break up the WRIA, but it is essentially a </a:t>
            </a:r>
            <a:r>
              <a:rPr lang="en-US" baseline="0" smtClean="0"/>
              <a:t>blank slate.</a:t>
            </a:r>
            <a:endParaRPr lang="en-US" dirty="0"/>
          </a:p>
        </p:txBody>
      </p:sp>
      <p:sp>
        <p:nvSpPr>
          <p:cNvPr id="4" name="Slide Number Placeholder 3"/>
          <p:cNvSpPr>
            <a:spLocks noGrp="1"/>
          </p:cNvSpPr>
          <p:nvPr>
            <p:ph type="sldNum" sz="quarter" idx="10"/>
          </p:nvPr>
        </p:nvSpPr>
        <p:spPr/>
        <p:txBody>
          <a:bodyPr/>
          <a:lstStyle/>
          <a:p>
            <a:fld id="{42D81F6F-DD04-4584-B187-20BD457FD473}" type="slidenum">
              <a:rPr lang="en-US" smtClean="0"/>
              <a:t>13</a:t>
            </a:fld>
            <a:endParaRPr lang="en-US" dirty="0"/>
          </a:p>
        </p:txBody>
      </p:sp>
    </p:spTree>
    <p:extLst>
      <p:ext uri="{BB962C8B-B14F-4D97-AF65-F5344CB8AC3E}">
        <p14:creationId xmlns:p14="http://schemas.microsoft.com/office/powerpoint/2010/main" val="3705949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STACY</a:t>
            </a:r>
          </a:p>
          <a:p>
            <a:r>
              <a:rPr lang="en-US" dirty="0" smtClean="0"/>
              <a:t>Next</a:t>
            </a:r>
            <a:r>
              <a:rPr lang="en-US" baseline="0" dirty="0" smtClean="0"/>
              <a:t> steps: </a:t>
            </a:r>
          </a:p>
          <a:p>
            <a:r>
              <a:rPr lang="en-US" baseline="0" dirty="0" smtClean="0"/>
              <a:t>Work with technical consultant and workgroup to begin teeing up ideas/options to bring back to the committee for input. Continue discussion next month, working towards decision in May.</a:t>
            </a:r>
            <a:endParaRPr lang="en-US" dirty="0"/>
          </a:p>
        </p:txBody>
      </p:sp>
      <p:sp>
        <p:nvSpPr>
          <p:cNvPr id="4" name="Slide Number Placeholder 3"/>
          <p:cNvSpPr>
            <a:spLocks noGrp="1"/>
          </p:cNvSpPr>
          <p:nvPr>
            <p:ph type="sldNum" sz="quarter" idx="10"/>
          </p:nvPr>
        </p:nvSpPr>
        <p:spPr/>
        <p:txBody>
          <a:bodyPr/>
          <a:lstStyle/>
          <a:p>
            <a:fld id="{58728AA6-6A60-428E-8ECA-DA38B75C76BD}" type="slidenum">
              <a:rPr lang="en-US" smtClean="0"/>
              <a:t>14</a:t>
            </a:fld>
            <a:endParaRPr lang="en-US" dirty="0"/>
          </a:p>
        </p:txBody>
      </p:sp>
    </p:spTree>
    <p:extLst>
      <p:ext uri="{BB962C8B-B14F-4D97-AF65-F5344CB8AC3E}">
        <p14:creationId xmlns:p14="http://schemas.microsoft.com/office/powerpoint/2010/main" val="3764826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RCW 90.94.030(3)(b) says plans must  include actions to offset new consumptive use impacts in either 1) the same </a:t>
            </a:r>
            <a:r>
              <a:rPr lang="en-US" dirty="0" err="1" smtClean="0"/>
              <a:t>subbasin</a:t>
            </a:r>
            <a:r>
              <a:rPr lang="en-US" dirty="0" smtClean="0"/>
              <a:t> (higher priority projects) or 2) not in the same </a:t>
            </a:r>
            <a:r>
              <a:rPr lang="en-US" dirty="0" err="1" smtClean="0"/>
              <a:t>subbasin</a:t>
            </a:r>
            <a:r>
              <a:rPr lang="en-US" dirty="0" smtClean="0"/>
              <a:t> or only during critical flow periods (lower priority projects).</a:t>
            </a:r>
          </a:p>
          <a:p>
            <a:endParaRPr lang="en-US" dirty="0" smtClean="0"/>
          </a:p>
          <a:p>
            <a:r>
              <a:rPr lang="en-US" dirty="0" smtClean="0"/>
              <a:t>The fewer the number of </a:t>
            </a:r>
            <a:r>
              <a:rPr lang="en-US" dirty="0" err="1" smtClean="0"/>
              <a:t>subbasins</a:t>
            </a:r>
            <a:r>
              <a:rPr lang="en-US" dirty="0" smtClean="0"/>
              <a:t>, the more likely you’ll have more higher priority projects.</a:t>
            </a:r>
          </a:p>
          <a:p>
            <a:endParaRPr lang="en-US" dirty="0" smtClean="0"/>
          </a:p>
          <a:p>
            <a:r>
              <a:rPr lang="en-US" dirty="0" smtClean="0"/>
              <a:t>Key for NEB evaluation- highest priority given to water for water</a:t>
            </a:r>
            <a:r>
              <a:rPr lang="en-US" baseline="0" dirty="0" smtClean="0"/>
              <a:t> projects in the same place as the projected water use.  We can include other projects,  but will need to justify why a project in another part of the watershed should be counted towards offsetting water use on a stream in another part of the watershed.</a:t>
            </a:r>
          </a:p>
          <a:p>
            <a:r>
              <a:rPr lang="en-US" baseline="0" dirty="0" smtClean="0"/>
              <a:t>Will support organization of population projections and scenarios and project ID</a:t>
            </a:r>
            <a:endParaRPr lang="en-US" dirty="0"/>
          </a:p>
        </p:txBody>
      </p:sp>
      <p:sp>
        <p:nvSpPr>
          <p:cNvPr id="4" name="Slide Number Placeholder 3"/>
          <p:cNvSpPr>
            <a:spLocks noGrp="1"/>
          </p:cNvSpPr>
          <p:nvPr>
            <p:ph type="sldNum" sz="quarter" idx="10"/>
          </p:nvPr>
        </p:nvSpPr>
        <p:spPr/>
        <p:txBody>
          <a:bodyPr/>
          <a:lstStyle/>
          <a:p>
            <a:fld id="{42D81F6F-DD04-4584-B187-20BD457FD473}" type="slidenum">
              <a:rPr lang="en-US" smtClean="0"/>
              <a:t>2</a:t>
            </a:fld>
            <a:endParaRPr lang="en-US" dirty="0"/>
          </a:p>
        </p:txBody>
      </p:sp>
    </p:spTree>
    <p:extLst>
      <p:ext uri="{BB962C8B-B14F-4D97-AF65-F5344CB8AC3E}">
        <p14:creationId xmlns:p14="http://schemas.microsoft.com/office/powerpoint/2010/main" val="4005905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Revisiting the handout from last meeting</a:t>
            </a:r>
          </a:p>
          <a:p>
            <a:r>
              <a:rPr lang="en-US" dirty="0" smtClean="0"/>
              <a:t>Consultants and workgroup to support, but options will come to this committee for a decision</a:t>
            </a:r>
            <a:endParaRPr lang="en-US" dirty="0"/>
          </a:p>
        </p:txBody>
      </p:sp>
      <p:sp>
        <p:nvSpPr>
          <p:cNvPr id="4" name="Slide Number Placeholder 3"/>
          <p:cNvSpPr>
            <a:spLocks noGrp="1"/>
          </p:cNvSpPr>
          <p:nvPr>
            <p:ph type="sldNum" sz="quarter" idx="10"/>
          </p:nvPr>
        </p:nvSpPr>
        <p:spPr/>
        <p:txBody>
          <a:bodyPr/>
          <a:lstStyle/>
          <a:p>
            <a:fld id="{42D81F6F-DD04-4584-B187-20BD457FD473}" type="slidenum">
              <a:rPr lang="en-US" smtClean="0"/>
              <a:t>3</a:t>
            </a:fld>
            <a:endParaRPr lang="en-US" dirty="0"/>
          </a:p>
        </p:txBody>
      </p:sp>
    </p:spTree>
    <p:extLst>
      <p:ext uri="{BB962C8B-B14F-4D97-AF65-F5344CB8AC3E}">
        <p14:creationId xmlns:p14="http://schemas.microsoft.com/office/powerpoint/2010/main" val="1127626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 many </a:t>
            </a:r>
            <a:r>
              <a:rPr lang="en-US" dirty="0" err="1" smtClean="0"/>
              <a:t>subbasins</a:t>
            </a:r>
            <a:r>
              <a:rPr lang="en-US" baseline="0" dirty="0" smtClean="0"/>
              <a:t> will make project identification difficult</a:t>
            </a:r>
            <a:endParaRPr lang="en-US" dirty="0"/>
          </a:p>
        </p:txBody>
      </p:sp>
      <p:sp>
        <p:nvSpPr>
          <p:cNvPr id="4" name="Slide Number Placeholder 3"/>
          <p:cNvSpPr>
            <a:spLocks noGrp="1"/>
          </p:cNvSpPr>
          <p:nvPr>
            <p:ph type="sldNum" sz="quarter" idx="10"/>
          </p:nvPr>
        </p:nvSpPr>
        <p:spPr/>
        <p:txBody>
          <a:bodyPr/>
          <a:lstStyle/>
          <a:p>
            <a:fld id="{42D81F6F-DD04-4584-B187-20BD457FD473}" type="slidenum">
              <a:rPr lang="en-US" smtClean="0"/>
              <a:t>4</a:t>
            </a:fld>
            <a:endParaRPr lang="en-US" dirty="0"/>
          </a:p>
        </p:txBody>
      </p:sp>
    </p:spTree>
    <p:extLst>
      <p:ext uri="{BB962C8B-B14F-4D97-AF65-F5344CB8AC3E}">
        <p14:creationId xmlns:p14="http://schemas.microsoft.com/office/powerpoint/2010/main" val="2455658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took the USGS HUC (Hydrologic Unit Codes) are various scales which are shown in this image: HUC08-subbasin; HUC10-watershed; HUC12-subwatersheds and overlaid them for WRIA 15. I also added even smaller Assessment Units that Ecology had developed several years ago.</a:t>
            </a:r>
          </a:p>
          <a:p>
            <a:r>
              <a:rPr lang="en-US" baseline="0" dirty="0" smtClean="0"/>
              <a:t>There are four HUC10s; and nineteen HUC12s. There are 341 AUs as well. While at some level all 341 drainages deserve some attention, it is important to keep in mind the purpose of this delineation process, which is to support estimating the consumptive impacts of new domestic exempt well uses in the WRIA. If no new wells are going to be constructed in a specific drainage, then there won’t be new impacts caused by new domestic wells in that area.</a:t>
            </a:r>
            <a:endParaRPr lang="en-US" dirty="0" smtClean="0"/>
          </a:p>
          <a:p>
            <a:endParaRPr lang="en-US" dirty="0"/>
          </a:p>
        </p:txBody>
      </p:sp>
      <p:sp>
        <p:nvSpPr>
          <p:cNvPr id="4" name="Slide Number Placeholder 3"/>
          <p:cNvSpPr>
            <a:spLocks noGrp="1"/>
          </p:cNvSpPr>
          <p:nvPr>
            <p:ph type="sldNum" sz="quarter" idx="10"/>
          </p:nvPr>
        </p:nvSpPr>
        <p:spPr/>
        <p:txBody>
          <a:bodyPr/>
          <a:lstStyle/>
          <a:p>
            <a:fld id="{42D81F6F-DD04-4584-B187-20BD457FD473}" type="slidenum">
              <a:rPr lang="en-US" smtClean="0"/>
              <a:t>5</a:t>
            </a:fld>
            <a:endParaRPr lang="en-US" dirty="0"/>
          </a:p>
        </p:txBody>
      </p:sp>
    </p:spTree>
    <p:extLst>
      <p:ext uri="{BB962C8B-B14F-4D97-AF65-F5344CB8AC3E}">
        <p14:creationId xmlns:p14="http://schemas.microsoft.com/office/powerpoint/2010/main" val="3939933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1997 Work broke the Kitsap County portion of the basin into 18 </a:t>
            </a:r>
            <a:r>
              <a:rPr lang="en-US" dirty="0" err="1" smtClean="0"/>
              <a:t>subbasins</a:t>
            </a:r>
            <a:r>
              <a:rPr lang="en-US" dirty="0" smtClean="0"/>
              <a:t> as seen on the map. </a:t>
            </a:r>
            <a:r>
              <a:rPr lang="en-US" sz="1200" dirty="0" smtClean="0"/>
              <a:t>This report was developed to support the efforts of Ecology at the beginning of Watershed Planning under RCW 90.82.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2D81F6F-DD04-4584-B187-20BD457FD473}" type="slidenum">
              <a:rPr lang="en-US" smtClean="0"/>
              <a:t>6</a:t>
            </a:fld>
            <a:endParaRPr lang="en-US" dirty="0"/>
          </a:p>
        </p:txBody>
      </p:sp>
    </p:spTree>
    <p:extLst>
      <p:ext uri="{BB962C8B-B14F-4D97-AF65-F5344CB8AC3E}">
        <p14:creationId xmlns:p14="http://schemas.microsoft.com/office/powerpoint/2010/main" val="2278137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2002 Work broke the WRIA into 24 </a:t>
            </a:r>
            <a:r>
              <a:rPr lang="en-US" dirty="0" err="1" smtClean="0"/>
              <a:t>subbasins</a:t>
            </a:r>
            <a:r>
              <a:rPr lang="en-US" dirty="0" smtClean="0"/>
              <a:t> which</a:t>
            </a:r>
            <a:r>
              <a:rPr lang="en-US" baseline="0" dirty="0" smtClean="0"/>
              <a:t> are shown on this map</a:t>
            </a:r>
            <a:endParaRPr lang="en-US" dirty="0" smtClean="0"/>
          </a:p>
          <a:p>
            <a:endParaRPr lang="en-US" dirty="0"/>
          </a:p>
        </p:txBody>
      </p:sp>
      <p:sp>
        <p:nvSpPr>
          <p:cNvPr id="4" name="Slide Number Placeholder 3"/>
          <p:cNvSpPr>
            <a:spLocks noGrp="1"/>
          </p:cNvSpPr>
          <p:nvPr>
            <p:ph type="sldNum" sz="quarter" idx="10"/>
          </p:nvPr>
        </p:nvSpPr>
        <p:spPr/>
        <p:txBody>
          <a:bodyPr/>
          <a:lstStyle/>
          <a:p>
            <a:fld id="{42D81F6F-DD04-4584-B187-20BD457FD473}" type="slidenum">
              <a:rPr lang="en-US" smtClean="0"/>
              <a:t>7</a:t>
            </a:fld>
            <a:endParaRPr lang="en-US" dirty="0"/>
          </a:p>
        </p:txBody>
      </p:sp>
    </p:spTree>
    <p:extLst>
      <p:ext uri="{BB962C8B-B14F-4D97-AF65-F5344CB8AC3E}">
        <p14:creationId xmlns:p14="http://schemas.microsoft.com/office/powerpoint/2010/main" val="3158631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Where can new domestic exempt wells be drilled in the WRIA?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Then I overlaid major public</a:t>
            </a:r>
            <a:r>
              <a:rPr lang="en-US" baseline="0" dirty="0" smtClean="0"/>
              <a:t> lands owned by various levels of government. I also grabbed parcels obviously owned by major timber companies (missing all the smaller ones). I then added the water system service area maps and the incorporated/UGA boundaries. Since we are focusing on rural, domestic, exempt uses coming in the next twenty years, I figured most of the polygons I added preclude domestic well new uses going into those areas either because the land isn’t privately owned or is in commercial timber. </a:t>
            </a:r>
          </a:p>
          <a:p>
            <a:r>
              <a:rPr lang="en-US" baseline="0" dirty="0" smtClean="0"/>
              <a:t>What this map shows is that much of the WRIA isn’t likely to experience much new domestic exempt use in the coming decades. There just isn’t that much real estate that isn’t either inside a water service area, or public land, or timber property. I have no idea if the water service areas have the capacity to serve new uses in the ‘blue’ areas on this map. Just because a parcel is located inside a blue polygon doesn’t mean that the purveyor can serve water to it. Just one of the many things I don’t know about WRIA15.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2D81F6F-DD04-4584-B187-20BD457FD473}" type="slidenum">
              <a:rPr lang="en-US" smtClean="0"/>
              <a:t>8</a:t>
            </a:fld>
            <a:endParaRPr lang="en-US" dirty="0"/>
          </a:p>
        </p:txBody>
      </p:sp>
    </p:spTree>
    <p:extLst>
      <p:ext uri="{BB962C8B-B14F-4D97-AF65-F5344CB8AC3E}">
        <p14:creationId xmlns:p14="http://schemas.microsoft.com/office/powerpoint/2010/main" val="1536725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From looking at the first</a:t>
            </a:r>
            <a:r>
              <a:rPr lang="en-US" baseline="0" dirty="0" smtClean="0"/>
              <a:t> two maps, I combined the HUC12s together to arrive at 18 </a:t>
            </a:r>
            <a:r>
              <a:rPr lang="en-US" baseline="0" dirty="0" err="1" smtClean="0"/>
              <a:t>subbasins</a:t>
            </a:r>
            <a:r>
              <a:rPr lang="en-US" baseline="0" dirty="0" smtClean="0"/>
              <a:t> to consider for the watershed planning process as presented in this map.</a:t>
            </a:r>
            <a:endParaRPr lang="en-US" dirty="0"/>
          </a:p>
        </p:txBody>
      </p:sp>
      <p:sp>
        <p:nvSpPr>
          <p:cNvPr id="4" name="Slide Number Placeholder 3"/>
          <p:cNvSpPr>
            <a:spLocks noGrp="1"/>
          </p:cNvSpPr>
          <p:nvPr>
            <p:ph type="sldNum" sz="quarter" idx="10"/>
          </p:nvPr>
        </p:nvSpPr>
        <p:spPr/>
        <p:txBody>
          <a:bodyPr/>
          <a:lstStyle/>
          <a:p>
            <a:fld id="{42D81F6F-DD04-4584-B187-20BD457FD473}" type="slidenum">
              <a:rPr lang="en-US" smtClean="0"/>
              <a:t>9</a:t>
            </a:fld>
            <a:endParaRPr lang="en-US" dirty="0"/>
          </a:p>
        </p:txBody>
      </p:sp>
    </p:spTree>
    <p:extLst>
      <p:ext uri="{BB962C8B-B14F-4D97-AF65-F5344CB8AC3E}">
        <p14:creationId xmlns:p14="http://schemas.microsoft.com/office/powerpoint/2010/main" val="1677729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A4A32E28-FD64-419B-9E5E-C336505C2315}" type="datetime1">
              <a:rPr lang="en-US" smtClean="0"/>
              <a:t>2/9/2019</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623417" y="451945"/>
            <a:ext cx="10980004" cy="5969876"/>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0"/>
          </p:nvPr>
        </p:nvSpPr>
        <p:spPr>
          <a:xfrm>
            <a:off x="1142996" y="6100540"/>
            <a:ext cx="2329074" cy="365125"/>
          </a:xfrm>
        </p:spPr>
        <p:txBody>
          <a:bodyPr/>
          <a:lstStyle/>
          <a:p>
            <a:fld id="{71835098-786A-42E6-9E6F-EEE68DEB41C3}" type="datetime1">
              <a:rPr lang="en-US" smtClean="0"/>
              <a:t>2/9/2019</a:t>
            </a:fld>
            <a:endParaRPr lang="en-US" dirty="0"/>
          </a:p>
        </p:txBody>
      </p:sp>
      <p:sp>
        <p:nvSpPr>
          <p:cNvPr id="9" name="Footer Placeholder 5"/>
          <p:cNvSpPr>
            <a:spLocks noGrp="1"/>
          </p:cNvSpPr>
          <p:nvPr>
            <p:ph type="ftr" sz="quarter" idx="11"/>
          </p:nvPr>
        </p:nvSpPr>
        <p:spPr>
          <a:xfrm>
            <a:off x="3949148" y="6100540"/>
            <a:ext cx="4717774" cy="365125"/>
          </a:xfrm>
        </p:spPr>
        <p:txBody>
          <a:bodyPr/>
          <a:lstStyle/>
          <a:p>
            <a:endParaRPr lang="en-US" dirty="0"/>
          </a:p>
        </p:txBody>
      </p:sp>
      <p:sp>
        <p:nvSpPr>
          <p:cNvPr id="10" name="Slide Number Placeholder 6"/>
          <p:cNvSpPr>
            <a:spLocks noGrp="1"/>
          </p:cNvSpPr>
          <p:nvPr>
            <p:ph type="sldNum" sz="quarter" idx="12"/>
          </p:nvPr>
        </p:nvSpPr>
        <p:spPr>
          <a:xfrm>
            <a:off x="9329530" y="6100540"/>
            <a:ext cx="1706217"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623417" y="451945"/>
            <a:ext cx="10980004" cy="5969876"/>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0"/>
          </p:nvPr>
        </p:nvSpPr>
        <p:spPr>
          <a:xfrm>
            <a:off x="1142996" y="6100540"/>
            <a:ext cx="2329074" cy="365125"/>
          </a:xfrm>
        </p:spPr>
        <p:txBody>
          <a:bodyPr/>
          <a:lstStyle/>
          <a:p>
            <a:fld id="{F6466D68-9413-4B8E-B4B9-ED4D3652FAAB}" type="datetime1">
              <a:rPr lang="en-US" smtClean="0"/>
              <a:t>2/9/2019</a:t>
            </a:fld>
            <a:endParaRPr lang="en-US" dirty="0"/>
          </a:p>
        </p:txBody>
      </p:sp>
      <p:sp>
        <p:nvSpPr>
          <p:cNvPr id="9" name="Footer Placeholder 5"/>
          <p:cNvSpPr>
            <a:spLocks noGrp="1"/>
          </p:cNvSpPr>
          <p:nvPr>
            <p:ph type="ftr" sz="quarter" idx="11"/>
          </p:nvPr>
        </p:nvSpPr>
        <p:spPr>
          <a:xfrm>
            <a:off x="3949148" y="6100540"/>
            <a:ext cx="4717774" cy="365125"/>
          </a:xfrm>
        </p:spPr>
        <p:txBody>
          <a:bodyPr/>
          <a:lstStyle/>
          <a:p>
            <a:endParaRPr lang="en-US" dirty="0"/>
          </a:p>
        </p:txBody>
      </p:sp>
      <p:sp>
        <p:nvSpPr>
          <p:cNvPr id="10" name="Slide Number Placeholder 6"/>
          <p:cNvSpPr>
            <a:spLocks noGrp="1"/>
          </p:cNvSpPr>
          <p:nvPr>
            <p:ph type="sldNum" sz="quarter" idx="12"/>
          </p:nvPr>
        </p:nvSpPr>
        <p:spPr>
          <a:xfrm>
            <a:off x="9329530" y="6100540"/>
            <a:ext cx="1706217"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623417" y="451945"/>
            <a:ext cx="10980004" cy="5969876"/>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0"/>
          </p:nvPr>
        </p:nvSpPr>
        <p:spPr>
          <a:xfrm>
            <a:off x="1142996" y="6100540"/>
            <a:ext cx="2329074" cy="365125"/>
          </a:xfrm>
        </p:spPr>
        <p:txBody>
          <a:bodyPr/>
          <a:lstStyle/>
          <a:p>
            <a:fld id="{7E49052E-486F-45EC-B23B-BD0665BEC4CC}" type="datetime1">
              <a:rPr lang="en-US" smtClean="0"/>
              <a:t>2/9/2019</a:t>
            </a:fld>
            <a:endParaRPr lang="en-US" dirty="0"/>
          </a:p>
        </p:txBody>
      </p:sp>
      <p:sp>
        <p:nvSpPr>
          <p:cNvPr id="9" name="Footer Placeholder 5"/>
          <p:cNvSpPr>
            <a:spLocks noGrp="1"/>
          </p:cNvSpPr>
          <p:nvPr>
            <p:ph type="ftr" sz="quarter" idx="11"/>
          </p:nvPr>
        </p:nvSpPr>
        <p:spPr>
          <a:xfrm>
            <a:off x="3949148" y="6100540"/>
            <a:ext cx="4717774" cy="365125"/>
          </a:xfrm>
        </p:spPr>
        <p:txBody>
          <a:bodyPr/>
          <a:lstStyle/>
          <a:p>
            <a:endParaRPr lang="en-US" dirty="0"/>
          </a:p>
        </p:txBody>
      </p:sp>
      <p:sp>
        <p:nvSpPr>
          <p:cNvPr id="10" name="Slide Number Placeholder 6"/>
          <p:cNvSpPr>
            <a:spLocks noGrp="1"/>
          </p:cNvSpPr>
          <p:nvPr>
            <p:ph type="sldNum" sz="quarter" idx="12"/>
          </p:nvPr>
        </p:nvSpPr>
        <p:spPr>
          <a:xfrm>
            <a:off x="9329530" y="6100540"/>
            <a:ext cx="1706217"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1" cap="small" baseline="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CF14DFF-B079-48E5-93E3-A74125453C79}" type="datetime1">
              <a:rPr lang="en-US" smtClean="0"/>
              <a:t>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9" name="Rectangle 8"/>
          <p:cNvSpPr/>
          <p:nvPr userDrawn="1"/>
        </p:nvSpPr>
        <p:spPr>
          <a:xfrm>
            <a:off x="623417" y="451945"/>
            <a:ext cx="10980004" cy="5969876"/>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4"/>
          <p:cNvSpPr>
            <a:spLocks noGrp="1"/>
          </p:cNvSpPr>
          <p:nvPr>
            <p:ph type="dt" sz="half" idx="10"/>
          </p:nvPr>
        </p:nvSpPr>
        <p:spPr>
          <a:xfrm>
            <a:off x="1142996" y="6100540"/>
            <a:ext cx="2329074" cy="365125"/>
          </a:xfrm>
        </p:spPr>
        <p:txBody>
          <a:bodyPr/>
          <a:lstStyle/>
          <a:p>
            <a:fld id="{0785297C-D8C8-4DC6-83A8-074BD9791C1A}" type="datetime1">
              <a:rPr lang="en-US" smtClean="0"/>
              <a:t>2/9/2019</a:t>
            </a:fld>
            <a:endParaRPr lang="en-US" dirty="0"/>
          </a:p>
        </p:txBody>
      </p:sp>
      <p:sp>
        <p:nvSpPr>
          <p:cNvPr id="11" name="Footer Placeholder 5"/>
          <p:cNvSpPr>
            <a:spLocks noGrp="1"/>
          </p:cNvSpPr>
          <p:nvPr>
            <p:ph type="ftr" sz="quarter" idx="11"/>
          </p:nvPr>
        </p:nvSpPr>
        <p:spPr>
          <a:xfrm>
            <a:off x="3949148" y="6100540"/>
            <a:ext cx="4717774" cy="365125"/>
          </a:xfrm>
        </p:spPr>
        <p:txBody>
          <a:bodyPr/>
          <a:lstStyle/>
          <a:p>
            <a:endParaRPr lang="en-US" dirty="0"/>
          </a:p>
        </p:txBody>
      </p:sp>
      <p:sp>
        <p:nvSpPr>
          <p:cNvPr id="12" name="Slide Number Placeholder 6"/>
          <p:cNvSpPr>
            <a:spLocks noGrp="1"/>
          </p:cNvSpPr>
          <p:nvPr>
            <p:ph type="sldNum" sz="quarter" idx="12"/>
          </p:nvPr>
        </p:nvSpPr>
        <p:spPr>
          <a:xfrm>
            <a:off x="9329530" y="6100540"/>
            <a:ext cx="1706217"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p:cNvSpPr/>
          <p:nvPr userDrawn="1"/>
        </p:nvSpPr>
        <p:spPr>
          <a:xfrm>
            <a:off x="623417" y="451945"/>
            <a:ext cx="10980004" cy="5969876"/>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4"/>
          <p:cNvSpPr>
            <a:spLocks noGrp="1"/>
          </p:cNvSpPr>
          <p:nvPr>
            <p:ph type="dt" sz="half" idx="10"/>
          </p:nvPr>
        </p:nvSpPr>
        <p:spPr>
          <a:xfrm>
            <a:off x="1142996" y="6100540"/>
            <a:ext cx="2329074" cy="365125"/>
          </a:xfrm>
        </p:spPr>
        <p:txBody>
          <a:bodyPr/>
          <a:lstStyle/>
          <a:p>
            <a:fld id="{C7E0EDFA-48EF-493D-91E9-BD3F9279FA25}" type="datetime1">
              <a:rPr lang="en-US" smtClean="0"/>
              <a:t>2/9/2019</a:t>
            </a:fld>
            <a:endParaRPr lang="en-US" dirty="0"/>
          </a:p>
        </p:txBody>
      </p:sp>
      <p:sp>
        <p:nvSpPr>
          <p:cNvPr id="13" name="Footer Placeholder 5"/>
          <p:cNvSpPr>
            <a:spLocks noGrp="1"/>
          </p:cNvSpPr>
          <p:nvPr>
            <p:ph type="ftr" sz="quarter" idx="11"/>
          </p:nvPr>
        </p:nvSpPr>
        <p:spPr>
          <a:xfrm>
            <a:off x="3949148" y="6100540"/>
            <a:ext cx="4717774" cy="365125"/>
          </a:xfrm>
        </p:spPr>
        <p:txBody>
          <a:bodyPr/>
          <a:lstStyle/>
          <a:p>
            <a:endParaRPr lang="en-US" dirty="0"/>
          </a:p>
        </p:txBody>
      </p:sp>
      <p:sp>
        <p:nvSpPr>
          <p:cNvPr id="14" name="Slide Number Placeholder 6"/>
          <p:cNvSpPr>
            <a:spLocks noGrp="1"/>
          </p:cNvSpPr>
          <p:nvPr>
            <p:ph type="sldNum" sz="quarter" idx="12"/>
          </p:nvPr>
        </p:nvSpPr>
        <p:spPr>
          <a:xfrm>
            <a:off x="9329530" y="6100540"/>
            <a:ext cx="1706217"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623417" y="451945"/>
            <a:ext cx="10980004" cy="5969876"/>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4"/>
          <p:cNvSpPr>
            <a:spLocks noGrp="1"/>
          </p:cNvSpPr>
          <p:nvPr>
            <p:ph type="dt" sz="half" idx="10"/>
          </p:nvPr>
        </p:nvSpPr>
        <p:spPr>
          <a:xfrm>
            <a:off x="1142996" y="6100540"/>
            <a:ext cx="2329074" cy="365125"/>
          </a:xfrm>
        </p:spPr>
        <p:txBody>
          <a:bodyPr/>
          <a:lstStyle/>
          <a:p>
            <a:fld id="{13413BC8-C9AE-47B5-8310-2DB8E33BF97C}" type="datetime1">
              <a:rPr lang="en-US" smtClean="0"/>
              <a:t>2/9/2019</a:t>
            </a:fld>
            <a:endParaRPr lang="en-US" dirty="0"/>
          </a:p>
        </p:txBody>
      </p:sp>
      <p:sp>
        <p:nvSpPr>
          <p:cNvPr id="8" name="Footer Placeholder 5"/>
          <p:cNvSpPr>
            <a:spLocks noGrp="1"/>
          </p:cNvSpPr>
          <p:nvPr>
            <p:ph type="ftr" sz="quarter" idx="11"/>
          </p:nvPr>
        </p:nvSpPr>
        <p:spPr>
          <a:xfrm>
            <a:off x="3949148" y="6100540"/>
            <a:ext cx="4717774" cy="365125"/>
          </a:xfrm>
        </p:spPr>
        <p:txBody>
          <a:bodyPr/>
          <a:lstStyle/>
          <a:p>
            <a:endParaRPr lang="en-US" dirty="0"/>
          </a:p>
        </p:txBody>
      </p:sp>
      <p:sp>
        <p:nvSpPr>
          <p:cNvPr id="9" name="Slide Number Placeholder 6"/>
          <p:cNvSpPr>
            <a:spLocks noGrp="1"/>
          </p:cNvSpPr>
          <p:nvPr>
            <p:ph type="sldNum" sz="quarter" idx="12"/>
          </p:nvPr>
        </p:nvSpPr>
        <p:spPr>
          <a:xfrm>
            <a:off x="9329530" y="6100540"/>
            <a:ext cx="1706217"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623417" y="451945"/>
            <a:ext cx="10980004" cy="5969876"/>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ate Placeholder 4"/>
          <p:cNvSpPr>
            <a:spLocks noGrp="1"/>
          </p:cNvSpPr>
          <p:nvPr>
            <p:ph type="dt" sz="half" idx="10"/>
          </p:nvPr>
        </p:nvSpPr>
        <p:spPr>
          <a:xfrm>
            <a:off x="1142996" y="6100540"/>
            <a:ext cx="2329074" cy="365125"/>
          </a:xfrm>
        </p:spPr>
        <p:txBody>
          <a:bodyPr/>
          <a:lstStyle/>
          <a:p>
            <a:fld id="{B8898062-4444-434E-87E9-5AD0C22AD9D1}" type="datetime1">
              <a:rPr lang="en-US" smtClean="0"/>
              <a:t>2/9/2019</a:t>
            </a:fld>
            <a:endParaRPr lang="en-US" dirty="0"/>
          </a:p>
        </p:txBody>
      </p:sp>
      <p:sp>
        <p:nvSpPr>
          <p:cNvPr id="7" name="Footer Placeholder 5"/>
          <p:cNvSpPr>
            <a:spLocks noGrp="1"/>
          </p:cNvSpPr>
          <p:nvPr>
            <p:ph type="ftr" sz="quarter" idx="11"/>
          </p:nvPr>
        </p:nvSpPr>
        <p:spPr>
          <a:xfrm>
            <a:off x="3949148" y="6100540"/>
            <a:ext cx="4717774" cy="365125"/>
          </a:xfrm>
        </p:spPr>
        <p:txBody>
          <a:bodyPr/>
          <a:lstStyle/>
          <a:p>
            <a:endParaRPr lang="en-US" dirty="0"/>
          </a:p>
        </p:txBody>
      </p:sp>
      <p:sp>
        <p:nvSpPr>
          <p:cNvPr id="8" name="Slide Number Placeholder 6"/>
          <p:cNvSpPr>
            <a:spLocks noGrp="1"/>
          </p:cNvSpPr>
          <p:nvPr>
            <p:ph type="sldNum" sz="quarter" idx="12"/>
          </p:nvPr>
        </p:nvSpPr>
        <p:spPr>
          <a:xfrm>
            <a:off x="9329530" y="6100540"/>
            <a:ext cx="1706217"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623417" y="451945"/>
            <a:ext cx="10980004" cy="5969876"/>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a:xfrm>
            <a:off x="1142996" y="6100540"/>
            <a:ext cx="2329074" cy="365125"/>
          </a:xfrm>
        </p:spPr>
        <p:txBody>
          <a:bodyPr/>
          <a:lstStyle/>
          <a:p>
            <a:fld id="{BC429A3D-D4A3-4C65-BFBF-8B25DCD0E4AA}" type="datetime1">
              <a:rPr lang="en-US" smtClean="0"/>
              <a:t>2/9/2019</a:t>
            </a:fld>
            <a:endParaRPr lang="en-US" dirty="0"/>
          </a:p>
        </p:txBody>
      </p:sp>
      <p:sp>
        <p:nvSpPr>
          <p:cNvPr id="10" name="Footer Placeholder 5"/>
          <p:cNvSpPr>
            <a:spLocks noGrp="1"/>
          </p:cNvSpPr>
          <p:nvPr>
            <p:ph type="ftr" sz="quarter" idx="11"/>
          </p:nvPr>
        </p:nvSpPr>
        <p:spPr>
          <a:xfrm>
            <a:off x="3949148" y="6100540"/>
            <a:ext cx="4717774" cy="365125"/>
          </a:xfrm>
        </p:spPr>
        <p:txBody>
          <a:bodyPr/>
          <a:lstStyle/>
          <a:p>
            <a:endParaRPr lang="en-US" dirty="0"/>
          </a:p>
        </p:txBody>
      </p:sp>
      <p:sp>
        <p:nvSpPr>
          <p:cNvPr id="11" name="Slide Number Placeholder 6"/>
          <p:cNvSpPr>
            <a:spLocks noGrp="1"/>
          </p:cNvSpPr>
          <p:nvPr>
            <p:ph type="sldNum" sz="quarter" idx="12"/>
          </p:nvPr>
        </p:nvSpPr>
        <p:spPr>
          <a:xfrm>
            <a:off x="9329530" y="6100540"/>
            <a:ext cx="1706217"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623417" y="451945"/>
            <a:ext cx="10980004" cy="5969876"/>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a:xfrm>
            <a:off x="1142996" y="6100540"/>
            <a:ext cx="2329074" cy="365125"/>
          </a:xfrm>
        </p:spPr>
        <p:txBody>
          <a:bodyPr/>
          <a:lstStyle/>
          <a:p>
            <a:fld id="{41CEAF5C-3748-4F2A-BFAB-C0BB23A3F773}" type="datetime1">
              <a:rPr lang="en-US" smtClean="0"/>
              <a:t>2/9/2019</a:t>
            </a:fld>
            <a:endParaRPr lang="en-US" dirty="0"/>
          </a:p>
        </p:txBody>
      </p:sp>
      <p:sp>
        <p:nvSpPr>
          <p:cNvPr id="10" name="Footer Placeholder 5"/>
          <p:cNvSpPr>
            <a:spLocks noGrp="1"/>
          </p:cNvSpPr>
          <p:nvPr>
            <p:ph type="ftr" sz="quarter" idx="11"/>
          </p:nvPr>
        </p:nvSpPr>
        <p:spPr>
          <a:xfrm>
            <a:off x="3949148" y="6100540"/>
            <a:ext cx="4717774" cy="365125"/>
          </a:xfrm>
        </p:spPr>
        <p:txBody>
          <a:bodyPr/>
          <a:lstStyle/>
          <a:p>
            <a:endParaRPr lang="en-US" dirty="0"/>
          </a:p>
        </p:txBody>
      </p:sp>
      <p:sp>
        <p:nvSpPr>
          <p:cNvPr id="11" name="Slide Number Placeholder 6"/>
          <p:cNvSpPr>
            <a:spLocks noGrp="1"/>
          </p:cNvSpPr>
          <p:nvPr>
            <p:ph type="sldNum" sz="quarter" idx="12"/>
          </p:nvPr>
        </p:nvSpPr>
        <p:spPr>
          <a:xfrm>
            <a:off x="9329530" y="6100540"/>
            <a:ext cx="1706217" cy="365125"/>
          </a:xfrm>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0792FC18-1AAB-42FF-B0E4-7C6F74B95BF1}" type="datetime1">
              <a:rPr lang="en-US" smtClean="0"/>
              <a:t>2/9/2019</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tx2"/>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tx2"/>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tx2"/>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2"/>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2"/>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540" y="3770616"/>
            <a:ext cx="12192000" cy="3087384"/>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109980" y="171176"/>
            <a:ext cx="9966960" cy="2926080"/>
          </a:xfrm>
        </p:spPr>
        <p:txBody>
          <a:bodyPr>
            <a:normAutofit/>
          </a:bodyPr>
          <a:lstStyle/>
          <a:p>
            <a:r>
              <a:rPr lang="en-US" sz="4400" dirty="0" smtClean="0"/>
              <a:t/>
            </a:r>
            <a:br>
              <a:rPr lang="en-US" sz="4400" dirty="0" smtClean="0"/>
            </a:br>
            <a:r>
              <a:rPr lang="en-US" sz="4400" dirty="0" smtClean="0"/>
              <a:t>Intro to </a:t>
            </a:r>
            <a:r>
              <a:rPr lang="en-US" sz="4400" dirty="0" err="1" smtClean="0"/>
              <a:t>subbasins</a:t>
            </a:r>
            <a:r>
              <a:rPr lang="en-US" sz="4400" dirty="0" smtClean="0"/>
              <a:t>- </a:t>
            </a:r>
            <a:r>
              <a:rPr lang="en-US" sz="4400" dirty="0" err="1" smtClean="0"/>
              <a:t>Wria</a:t>
            </a:r>
            <a:r>
              <a:rPr lang="en-US" sz="4400" dirty="0" smtClean="0"/>
              <a:t> 15</a:t>
            </a:r>
            <a:endParaRPr lang="en-US" sz="4400" cap="small" dirty="0"/>
          </a:p>
        </p:txBody>
      </p:sp>
      <p:sp>
        <p:nvSpPr>
          <p:cNvPr id="3" name="Subtitle 2"/>
          <p:cNvSpPr>
            <a:spLocks noGrp="1"/>
          </p:cNvSpPr>
          <p:nvPr>
            <p:ph type="subTitle" idx="1"/>
          </p:nvPr>
        </p:nvSpPr>
        <p:spPr>
          <a:xfrm>
            <a:off x="1966180" y="4466436"/>
            <a:ext cx="6422040" cy="1488971"/>
          </a:xfrm>
        </p:spPr>
        <p:txBody>
          <a:bodyPr>
            <a:noAutofit/>
          </a:bodyPr>
          <a:lstStyle/>
          <a:p>
            <a:pPr algn="l"/>
            <a:r>
              <a:rPr lang="en-US" sz="2800" b="1" dirty="0" smtClean="0">
                <a:solidFill>
                  <a:schemeClr val="tx2"/>
                </a:solidFill>
              </a:rPr>
              <a:t>Streamflow Restoration</a:t>
            </a:r>
          </a:p>
          <a:p>
            <a:pPr algn="l"/>
            <a:r>
              <a:rPr lang="en-US" dirty="0" smtClean="0">
                <a:solidFill>
                  <a:schemeClr val="tx2"/>
                </a:solidFill>
              </a:rPr>
              <a:t>Water Resources Program</a:t>
            </a:r>
            <a:br>
              <a:rPr lang="en-US" dirty="0" smtClean="0">
                <a:solidFill>
                  <a:schemeClr val="tx2"/>
                </a:solidFill>
              </a:rPr>
            </a:br>
            <a:r>
              <a:rPr lang="en-US" dirty="0" smtClean="0">
                <a:solidFill>
                  <a:schemeClr val="tx2"/>
                </a:solidFill>
              </a:rPr>
              <a:t>Washington State Department of Ecology</a:t>
            </a:r>
            <a:endParaRPr lang="en-US" dirty="0">
              <a:solidFill>
                <a:schemeClr val="tx2"/>
              </a:solidFill>
            </a:endParaRPr>
          </a:p>
        </p:txBody>
      </p:sp>
      <p:pic>
        <p:nvPicPr>
          <p:cNvPr id="6" name="Picture 2" descr="http://teams/sites/CE/logoStore/ecylogo-tall-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801" y="4426912"/>
            <a:ext cx="1664762" cy="185881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4FAB73BC-B049-4115-A692-8D63A059BFB8}" type="slidenum">
              <a:rPr lang="en-US" smtClean="0"/>
              <a:t>1</a:t>
            </a:fld>
            <a:endParaRPr lang="en-US" dirty="0"/>
          </a:p>
        </p:txBody>
      </p:sp>
    </p:spTree>
    <p:extLst>
      <p:ext uri="{BB962C8B-B14F-4D97-AF65-F5344CB8AC3E}">
        <p14:creationId xmlns:p14="http://schemas.microsoft.com/office/powerpoint/2010/main" val="1119784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02CE14-6355-4CA1-8130-D6170986001C}" type="slidenum">
              <a:rPr lang="en-US" smtClean="0"/>
              <a:t>10</a:t>
            </a:fld>
            <a:endParaRPr lang="en-US" dirty="0"/>
          </a:p>
        </p:txBody>
      </p:sp>
      <p:sp>
        <p:nvSpPr>
          <p:cNvPr id="9" name="TextBox 8"/>
          <p:cNvSpPr txBox="1"/>
          <p:nvPr/>
        </p:nvSpPr>
        <p:spPr>
          <a:xfrm>
            <a:off x="8937531" y="1720840"/>
            <a:ext cx="1563782" cy="3139321"/>
          </a:xfrm>
          <a:prstGeom prst="rect">
            <a:avLst/>
          </a:prstGeom>
          <a:noFill/>
        </p:spPr>
        <p:txBody>
          <a:bodyPr wrap="square" rtlCol="0">
            <a:spAutoFit/>
          </a:bodyPr>
          <a:lstStyle/>
          <a:p>
            <a:r>
              <a:rPr lang="en-US" dirty="0" smtClean="0"/>
              <a:t>Overlaid USGS </a:t>
            </a:r>
            <a:r>
              <a:rPr lang="en-US" dirty="0" err="1" smtClean="0"/>
              <a:t>Qva</a:t>
            </a:r>
            <a:r>
              <a:rPr lang="en-US" dirty="0" smtClean="0"/>
              <a:t> Head Map with HUC  </a:t>
            </a:r>
            <a:r>
              <a:rPr lang="en-US" dirty="0" err="1" smtClean="0"/>
              <a:t>subbasin</a:t>
            </a:r>
            <a:r>
              <a:rPr lang="en-US" dirty="0" smtClean="0"/>
              <a:t> map, allowing me to combine multiple HUCs and end up with 14 subbasins</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3189911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02CE14-6355-4CA1-8130-D6170986001C}" type="slidenum">
              <a:rPr lang="en-US" smtClean="0"/>
              <a:t>11</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2367715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02CE14-6355-4CA1-8130-D6170986001C}" type="slidenum">
              <a:rPr lang="en-US" smtClean="0"/>
              <a:t>12</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6926" y="0"/>
            <a:ext cx="5299364" cy="6858000"/>
          </a:xfrm>
          <a:prstGeom prst="rect">
            <a:avLst/>
          </a:prstGeom>
        </p:spPr>
      </p:pic>
    </p:spTree>
    <p:extLst>
      <p:ext uri="{BB962C8B-B14F-4D97-AF65-F5344CB8AC3E}">
        <p14:creationId xmlns:p14="http://schemas.microsoft.com/office/powerpoint/2010/main" val="905791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02CE14-6355-4CA1-8130-D6170986001C}" type="slidenum">
              <a:rPr lang="en-US" smtClean="0"/>
              <a:t>13</a:t>
            </a:fld>
            <a:endParaRPr lang="en-US" dirty="0"/>
          </a:p>
        </p:txBody>
      </p:sp>
      <p:pic>
        <p:nvPicPr>
          <p:cNvPr id="5" name="Picture 4" descr="Arte com Paint do 1º E - EMEF Prof. Américo Capelozz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199" y="785307"/>
            <a:ext cx="2069951" cy="206995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6927" y="0"/>
            <a:ext cx="5299364" cy="6858000"/>
          </a:xfrm>
          <a:prstGeom prst="rect">
            <a:avLst/>
          </a:prstGeom>
        </p:spPr>
      </p:pic>
    </p:spTree>
    <p:extLst>
      <p:ext uri="{BB962C8B-B14F-4D97-AF65-F5344CB8AC3E}">
        <p14:creationId xmlns:p14="http://schemas.microsoft.com/office/powerpoint/2010/main" val="3804419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69.jpg"/>
          <p:cNvPicPr>
            <a:picLocks noChangeAspect="1"/>
          </p:cNvPicPr>
          <p:nvPr/>
        </p:nvPicPr>
        <p:blipFill>
          <a:blip r:embed="rId3" cstate="print"/>
          <a:stretch>
            <a:fillRect/>
          </a:stretch>
        </p:blipFill>
        <p:spPr>
          <a:xfrm>
            <a:off x="-14941" y="1"/>
            <a:ext cx="12199989" cy="6858000"/>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5" name="Title 1"/>
          <p:cNvSpPr txBox="1">
            <a:spLocks/>
          </p:cNvSpPr>
          <p:nvPr/>
        </p:nvSpPr>
        <p:spPr>
          <a:xfrm>
            <a:off x="842180" y="524941"/>
            <a:ext cx="10477760" cy="2524642"/>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5000"/>
              </a:lnSpc>
            </a:pPr>
            <a:endParaRPr lang="en-US" sz="7200" b="1" cap="small" dirty="0">
              <a:latin typeface="Corbel" panose="020B0503020204020204" pitchFamily="34" charset="0"/>
            </a:endParaRPr>
          </a:p>
        </p:txBody>
      </p:sp>
      <p:sp>
        <p:nvSpPr>
          <p:cNvPr id="2" name="Rectangle 1"/>
          <p:cNvSpPr/>
          <p:nvPr/>
        </p:nvSpPr>
        <p:spPr>
          <a:xfrm>
            <a:off x="3033060" y="721407"/>
            <a:ext cx="6096000" cy="3600986"/>
          </a:xfrm>
          <a:prstGeom prst="rect">
            <a:avLst/>
          </a:prstGeom>
        </p:spPr>
        <p:txBody>
          <a:bodyPr>
            <a:spAutoFit/>
          </a:bodyPr>
          <a:lstStyle/>
          <a:p>
            <a:pPr algn="ctr"/>
            <a:endParaRPr lang="en-US" sz="3600" b="1" dirty="0" smtClean="0"/>
          </a:p>
          <a:p>
            <a:pPr algn="ctr"/>
            <a:r>
              <a:rPr lang="en-US" sz="2800" b="1" dirty="0" smtClean="0">
                <a:solidFill>
                  <a:schemeClr val="bg1"/>
                </a:solidFill>
              </a:rPr>
              <a:t/>
            </a:r>
            <a:br>
              <a:rPr lang="en-US" sz="2800" b="1" dirty="0" smtClean="0">
                <a:solidFill>
                  <a:schemeClr val="bg1"/>
                </a:solidFill>
              </a:rPr>
            </a:br>
            <a:endParaRPr lang="en-US" sz="2800" b="1" dirty="0" smtClean="0">
              <a:solidFill>
                <a:schemeClr val="bg1"/>
              </a:solidFill>
            </a:endParaRPr>
          </a:p>
          <a:p>
            <a:pPr algn="ctr"/>
            <a:r>
              <a:rPr lang="en-US" sz="2800" b="1" dirty="0" smtClean="0">
                <a:solidFill>
                  <a:schemeClr val="bg1"/>
                </a:solidFill>
              </a:rPr>
              <a:t>Department of Ecology </a:t>
            </a:r>
            <a:br>
              <a:rPr lang="en-US" sz="2800" b="1" dirty="0" smtClean="0">
                <a:solidFill>
                  <a:schemeClr val="bg1"/>
                </a:solidFill>
              </a:rPr>
            </a:br>
            <a:r>
              <a:rPr lang="en-US" sz="2800" b="1" dirty="0" smtClean="0">
                <a:solidFill>
                  <a:schemeClr val="bg1"/>
                </a:solidFill>
              </a:rPr>
              <a:t>Water Resources Program</a:t>
            </a:r>
          </a:p>
          <a:p>
            <a:pPr algn="ctr"/>
            <a:endParaRPr lang="en-US" sz="2800" b="1" dirty="0">
              <a:solidFill>
                <a:schemeClr val="bg1"/>
              </a:solidFill>
            </a:endParaRPr>
          </a:p>
          <a:p>
            <a:pPr algn="ctr"/>
            <a:endParaRPr lang="en-US" sz="2800" b="1" dirty="0" smtClean="0">
              <a:solidFill>
                <a:schemeClr val="bg1"/>
              </a:solidFill>
            </a:endParaRPr>
          </a:p>
          <a:p>
            <a:pPr algn="ctr"/>
            <a:endParaRPr lang="en-US" sz="24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198" y="3845339"/>
            <a:ext cx="2441732" cy="2726350"/>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t>14</a:t>
            </a:fld>
            <a:endParaRPr lang="en-US" dirty="0"/>
          </a:p>
        </p:txBody>
      </p:sp>
    </p:spTree>
    <p:extLst>
      <p:ext uri="{BB962C8B-B14F-4D97-AF65-F5344CB8AC3E}">
        <p14:creationId xmlns:p14="http://schemas.microsoft.com/office/powerpoint/2010/main" val="1879788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a:t>
            </a:r>
            <a:r>
              <a:rPr lang="en-US" dirty="0" err="1" smtClean="0"/>
              <a:t>subbasins</a:t>
            </a:r>
            <a:r>
              <a:rPr lang="en-US" dirty="0" smtClean="0"/>
              <a:t> for this process?</a:t>
            </a:r>
            <a:endParaRPr lang="en-US" dirty="0"/>
          </a:p>
        </p:txBody>
      </p:sp>
      <p:sp>
        <p:nvSpPr>
          <p:cNvPr id="3" name="Content Placeholder 2"/>
          <p:cNvSpPr>
            <a:spLocks noGrp="1"/>
          </p:cNvSpPr>
          <p:nvPr>
            <p:ph idx="1"/>
          </p:nvPr>
        </p:nvSpPr>
        <p:spPr/>
        <p:txBody>
          <a:bodyPr>
            <a:normAutofit/>
          </a:bodyPr>
          <a:lstStyle/>
          <a:p>
            <a:r>
              <a:rPr lang="en-US" sz="3200" dirty="0" smtClean="0"/>
              <a:t>In RCW 90.94.030: </a:t>
            </a:r>
            <a:r>
              <a:rPr lang="en-US" sz="3200" u="sng" dirty="0" smtClean="0"/>
              <a:t>The </a:t>
            </a:r>
            <a:r>
              <a:rPr lang="en-US" sz="3200" u="sng" dirty="0"/>
              <a:t>highest priority recommendations must include replacing the quantity of consumptive water use during the same time as the impact and in the same basin or tributary</a:t>
            </a:r>
            <a:r>
              <a:rPr lang="en-US" sz="3200" dirty="0"/>
              <a:t>. </a:t>
            </a:r>
            <a:endParaRPr lang="en-US" sz="3200" dirty="0" smtClean="0"/>
          </a:p>
          <a:p>
            <a:r>
              <a:rPr lang="en-US" sz="3200" dirty="0" smtClean="0"/>
              <a:t>Population projection scenarios</a:t>
            </a:r>
          </a:p>
          <a:p>
            <a:r>
              <a:rPr lang="en-US" sz="3200" dirty="0"/>
              <a:t>P</a:t>
            </a:r>
            <a:r>
              <a:rPr lang="en-US" sz="3200" dirty="0" smtClean="0"/>
              <a:t>roject identification and development</a:t>
            </a:r>
            <a:endParaRPr lang="en-US" sz="3200" dirty="0"/>
          </a:p>
        </p:txBody>
      </p:sp>
      <p:sp>
        <p:nvSpPr>
          <p:cNvPr id="4" name="Slide Number Placeholder 3"/>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3300793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for Decision</a:t>
            </a:r>
            <a:endParaRPr lang="en-US" dirty="0"/>
          </a:p>
        </p:txBody>
      </p:sp>
      <p:sp>
        <p:nvSpPr>
          <p:cNvPr id="3" name="Content Placeholder 2"/>
          <p:cNvSpPr>
            <a:spLocks noGrp="1"/>
          </p:cNvSpPr>
          <p:nvPr>
            <p:ph idx="1"/>
          </p:nvPr>
        </p:nvSpPr>
        <p:spPr/>
        <p:txBody>
          <a:bodyPr>
            <a:normAutofit/>
          </a:bodyPr>
          <a:lstStyle/>
          <a:p>
            <a:r>
              <a:rPr lang="en-US" sz="2800" b="1" dirty="0" smtClean="0"/>
              <a:t>February-April 2019</a:t>
            </a:r>
            <a:r>
              <a:rPr lang="en-US" sz="2800" dirty="0" smtClean="0"/>
              <a:t>: Discussion with committee to identify options and seek input</a:t>
            </a:r>
          </a:p>
          <a:p>
            <a:r>
              <a:rPr lang="en-US" sz="2800" b="1" dirty="0" smtClean="0"/>
              <a:t>February-May 2019</a:t>
            </a:r>
            <a:r>
              <a:rPr lang="en-US" sz="2800" dirty="0" smtClean="0"/>
              <a:t>: Workgroup discusses </a:t>
            </a:r>
            <a:r>
              <a:rPr lang="en-US" sz="2800" dirty="0" err="1" smtClean="0"/>
              <a:t>subbasins</a:t>
            </a:r>
            <a:r>
              <a:rPr lang="en-US" sz="2800" dirty="0" smtClean="0"/>
              <a:t> and proposes options and recommendations</a:t>
            </a:r>
          </a:p>
          <a:p>
            <a:r>
              <a:rPr lang="en-US" sz="2800" b="1" dirty="0" smtClean="0"/>
              <a:t>May 2019</a:t>
            </a:r>
            <a:r>
              <a:rPr lang="en-US" sz="2800" dirty="0" smtClean="0"/>
              <a:t>: Committee decision on initial </a:t>
            </a:r>
            <a:r>
              <a:rPr lang="en-US" sz="2800" dirty="0" err="1" smtClean="0"/>
              <a:t>subbasins</a:t>
            </a:r>
            <a:endParaRPr lang="en-US" sz="2800" dirty="0" smtClean="0"/>
          </a:p>
          <a:p>
            <a:r>
              <a:rPr lang="en-US" sz="2800" b="1" dirty="0" smtClean="0"/>
              <a:t>Fall 2019-Spring 2020</a:t>
            </a:r>
            <a:r>
              <a:rPr lang="en-US" sz="2800" dirty="0" smtClean="0"/>
              <a:t>: Revisit initial </a:t>
            </a:r>
            <a:r>
              <a:rPr lang="en-US" sz="2800" dirty="0" err="1" smtClean="0"/>
              <a:t>subbasin</a:t>
            </a:r>
            <a:r>
              <a:rPr lang="en-US" sz="2800" dirty="0" smtClean="0"/>
              <a:t> delineation to revise as necessary to align with project proposals</a:t>
            </a:r>
            <a:endParaRPr lang="en-US" sz="2800" dirty="0"/>
          </a:p>
        </p:txBody>
      </p:sp>
      <p:sp>
        <p:nvSpPr>
          <p:cNvPr id="4" name="Slide Number Placeholder 3"/>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3844550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 and Recommendations</a:t>
            </a:r>
            <a:endParaRPr lang="en-US" dirty="0"/>
          </a:p>
        </p:txBody>
      </p:sp>
      <p:sp>
        <p:nvSpPr>
          <p:cNvPr id="3" name="Content Placeholder 2"/>
          <p:cNvSpPr>
            <a:spLocks noGrp="1"/>
          </p:cNvSpPr>
          <p:nvPr>
            <p:ph idx="1"/>
          </p:nvPr>
        </p:nvSpPr>
        <p:spPr/>
        <p:txBody>
          <a:bodyPr>
            <a:normAutofit/>
          </a:bodyPr>
          <a:lstStyle/>
          <a:p>
            <a:r>
              <a:rPr lang="en-US" sz="3200" dirty="0" smtClean="0"/>
              <a:t>Develop initial </a:t>
            </a:r>
            <a:r>
              <a:rPr lang="en-US" sz="3200" dirty="0" err="1" smtClean="0"/>
              <a:t>subbasin</a:t>
            </a:r>
            <a:r>
              <a:rPr lang="en-US" sz="3200" dirty="0" smtClean="0"/>
              <a:t> delineation now (as begin growth projections) </a:t>
            </a:r>
          </a:p>
          <a:p>
            <a:r>
              <a:rPr lang="en-US" sz="3200" dirty="0" smtClean="0"/>
              <a:t>Revisit as develop projects to refine as necessary</a:t>
            </a:r>
          </a:p>
          <a:p>
            <a:r>
              <a:rPr lang="en-US" sz="3200" dirty="0" smtClean="0"/>
              <a:t>Identify a manageable number of </a:t>
            </a:r>
            <a:r>
              <a:rPr lang="en-US" sz="3200" dirty="0" err="1" smtClean="0"/>
              <a:t>subbasins</a:t>
            </a:r>
            <a:endParaRPr lang="en-US" sz="3200" dirty="0" smtClean="0"/>
          </a:p>
          <a:p>
            <a:r>
              <a:rPr lang="en-US" sz="3200" dirty="0" smtClean="0"/>
              <a:t>Support from technical consultant, ECY technical staff, workgroup</a:t>
            </a:r>
          </a:p>
          <a:p>
            <a:r>
              <a:rPr lang="en-US" sz="3200" dirty="0" smtClean="0"/>
              <a:t>No right answer</a:t>
            </a:r>
            <a:endParaRPr lang="en-US" sz="3200" dirty="0"/>
          </a:p>
        </p:txBody>
      </p:sp>
      <p:sp>
        <p:nvSpPr>
          <p:cNvPr id="4" name="Slide Number Placeholder 3"/>
          <p:cNvSpPr>
            <a:spLocks noGrp="1"/>
          </p:cNvSpPr>
          <p:nvPr>
            <p:ph type="sldNum" sz="quarter" idx="12"/>
          </p:nvPr>
        </p:nvSpPr>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3817503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pic>
        <p:nvPicPr>
          <p:cNvPr id="5" name="Picture 4" descr="It's Time to Shift Perspective on Our Organizational Boundari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5682" y="5060982"/>
            <a:ext cx="1442498" cy="1081874"/>
          </a:xfrm>
          <a:prstGeom prst="rect">
            <a:avLst/>
          </a:prstGeom>
        </p:spPr>
      </p:pic>
      <p:sp>
        <p:nvSpPr>
          <p:cNvPr id="6" name="Slide Number Placeholder 5"/>
          <p:cNvSpPr>
            <a:spLocks noGrp="1"/>
          </p:cNvSpPr>
          <p:nvPr>
            <p:ph type="sldNum" sz="quarter" idx="12"/>
          </p:nvPr>
        </p:nvSpPr>
        <p:spPr/>
        <p:txBody>
          <a:bodyPr/>
          <a:lstStyle/>
          <a:p>
            <a:fld id="{4FAB73BC-B049-4115-A692-8D63A059BFB8}" type="slidenum">
              <a:rPr lang="en-US" smtClean="0"/>
              <a:t>5</a:t>
            </a:fld>
            <a:endParaRPr lang="en-US" dirty="0"/>
          </a:p>
        </p:txBody>
      </p:sp>
      <p:sp>
        <p:nvSpPr>
          <p:cNvPr id="7" name="TextBox 6"/>
          <p:cNvSpPr txBox="1"/>
          <p:nvPr/>
        </p:nvSpPr>
        <p:spPr>
          <a:xfrm>
            <a:off x="954119" y="1166842"/>
            <a:ext cx="2492199" cy="4247317"/>
          </a:xfrm>
          <a:prstGeom prst="rect">
            <a:avLst/>
          </a:prstGeom>
          <a:noFill/>
        </p:spPr>
        <p:txBody>
          <a:bodyPr wrap="square" rtlCol="0">
            <a:spAutoFit/>
          </a:bodyPr>
          <a:lstStyle/>
          <a:p>
            <a:pPr lvl="0"/>
            <a:r>
              <a:rPr lang="en-US" dirty="0"/>
              <a:t>Too few of </a:t>
            </a:r>
            <a:r>
              <a:rPr lang="en-US" dirty="0" err="1"/>
              <a:t>subbasins</a:t>
            </a:r>
            <a:r>
              <a:rPr lang="en-US" dirty="0"/>
              <a:t> reduces </a:t>
            </a:r>
            <a:r>
              <a:rPr lang="en-US" dirty="0" smtClean="0"/>
              <a:t>our understanding of the relationships </a:t>
            </a:r>
            <a:r>
              <a:rPr lang="en-US" dirty="0"/>
              <a:t>between where pumping effects will be and where benefits of </a:t>
            </a:r>
            <a:r>
              <a:rPr lang="en-US" dirty="0" smtClean="0"/>
              <a:t>offset projects </a:t>
            </a:r>
            <a:r>
              <a:rPr lang="en-US" dirty="0"/>
              <a:t>will occur. </a:t>
            </a:r>
          </a:p>
          <a:p>
            <a:endParaRPr lang="en-US" dirty="0" smtClean="0"/>
          </a:p>
          <a:p>
            <a:r>
              <a:rPr lang="en-US" dirty="0"/>
              <a:t>Too many </a:t>
            </a:r>
            <a:r>
              <a:rPr lang="en-US" dirty="0" err="1"/>
              <a:t>subbasins</a:t>
            </a:r>
            <a:r>
              <a:rPr lang="en-US" dirty="0"/>
              <a:t> can </a:t>
            </a:r>
            <a:r>
              <a:rPr lang="en-US" dirty="0" smtClean="0"/>
              <a:t>make it </a:t>
            </a:r>
            <a:r>
              <a:rPr lang="en-US" dirty="0"/>
              <a:t>unwieldly </a:t>
            </a:r>
            <a:r>
              <a:rPr lang="en-US" dirty="0" smtClean="0"/>
              <a:t>to evaluate all of the offset projects needed to achieve a net ecological benefit for the WRIA.</a:t>
            </a:r>
            <a:endParaRPr lang="en-US" dirty="0"/>
          </a:p>
        </p:txBody>
      </p:sp>
    </p:spTree>
    <p:extLst>
      <p:ext uri="{BB962C8B-B14F-4D97-AF65-F5344CB8AC3E}">
        <p14:creationId xmlns:p14="http://schemas.microsoft.com/office/powerpoint/2010/main" val="1605272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830095" y="91361"/>
            <a:ext cx="5034202" cy="6766639"/>
          </a:xfrm>
          <a:prstGeom prst="rect">
            <a:avLst/>
          </a:prstGeom>
        </p:spPr>
      </p:pic>
      <p:sp>
        <p:nvSpPr>
          <p:cNvPr id="5" name="Slide Number Placeholder 4"/>
          <p:cNvSpPr>
            <a:spLocks noGrp="1"/>
          </p:cNvSpPr>
          <p:nvPr>
            <p:ph type="sldNum" sz="quarter" idx="12"/>
          </p:nvPr>
        </p:nvSpPr>
        <p:spPr/>
        <p:txBody>
          <a:bodyPr/>
          <a:lstStyle/>
          <a:p>
            <a:fld id="{4F02CE14-6355-4CA1-8130-D6170986001C}" type="slidenum">
              <a:rPr lang="en-US" smtClean="0"/>
              <a:t>6</a:t>
            </a:fld>
            <a:endParaRPr lang="en-US" dirty="0"/>
          </a:p>
        </p:txBody>
      </p:sp>
      <p:pic>
        <p:nvPicPr>
          <p:cNvPr id="9" name="Picture 8"/>
          <p:cNvPicPr>
            <a:picLocks noChangeAspect="1"/>
          </p:cNvPicPr>
          <p:nvPr/>
        </p:nvPicPr>
        <p:blipFill>
          <a:blip r:embed="rId4"/>
          <a:stretch>
            <a:fillRect/>
          </a:stretch>
        </p:blipFill>
        <p:spPr>
          <a:xfrm>
            <a:off x="1062539" y="820101"/>
            <a:ext cx="3478472" cy="4993846"/>
          </a:xfrm>
          <a:prstGeom prst="rect">
            <a:avLst/>
          </a:prstGeom>
        </p:spPr>
      </p:pic>
      <p:sp>
        <p:nvSpPr>
          <p:cNvPr id="6" name="TextBox 5"/>
          <p:cNvSpPr txBox="1"/>
          <p:nvPr/>
        </p:nvSpPr>
        <p:spPr>
          <a:xfrm>
            <a:off x="4667090" y="2320518"/>
            <a:ext cx="1399308" cy="2308324"/>
          </a:xfrm>
          <a:prstGeom prst="rect">
            <a:avLst/>
          </a:prstGeom>
          <a:noFill/>
        </p:spPr>
        <p:txBody>
          <a:bodyPr wrap="square" rtlCol="0">
            <a:spAutoFit/>
          </a:bodyPr>
          <a:lstStyle/>
          <a:p>
            <a:r>
              <a:rPr lang="en-US" dirty="0" smtClean="0"/>
              <a:t>1997 Work broke the Kitsap County portion of the basin into 18 subbasins</a:t>
            </a:r>
            <a:endParaRPr lang="en-US" dirty="0"/>
          </a:p>
        </p:txBody>
      </p:sp>
    </p:spTree>
    <p:extLst>
      <p:ext uri="{BB962C8B-B14F-4D97-AF65-F5344CB8AC3E}">
        <p14:creationId xmlns:p14="http://schemas.microsoft.com/office/powerpoint/2010/main" val="3352049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02CE14-6355-4CA1-8130-D6170986001C}" type="slidenum">
              <a:rPr lang="en-US" smtClean="0"/>
              <a:t>7</a:t>
            </a:fld>
            <a:endParaRPr lang="en-US" dirty="0"/>
          </a:p>
        </p:txBody>
      </p:sp>
      <p:pic>
        <p:nvPicPr>
          <p:cNvPr id="5" name="Picture 4"/>
          <p:cNvPicPr>
            <a:picLocks noChangeAspect="1"/>
          </p:cNvPicPr>
          <p:nvPr/>
        </p:nvPicPr>
        <p:blipFill>
          <a:blip r:embed="rId3"/>
          <a:stretch>
            <a:fillRect/>
          </a:stretch>
        </p:blipFill>
        <p:spPr>
          <a:xfrm>
            <a:off x="3832643" y="245954"/>
            <a:ext cx="4526713" cy="6366091"/>
          </a:xfrm>
          <a:prstGeom prst="rect">
            <a:avLst/>
          </a:prstGeom>
        </p:spPr>
      </p:pic>
      <p:sp>
        <p:nvSpPr>
          <p:cNvPr id="6" name="TextBox 5"/>
          <p:cNvSpPr txBox="1"/>
          <p:nvPr/>
        </p:nvSpPr>
        <p:spPr>
          <a:xfrm>
            <a:off x="8629876" y="2828834"/>
            <a:ext cx="1399308" cy="1200329"/>
          </a:xfrm>
          <a:prstGeom prst="rect">
            <a:avLst/>
          </a:prstGeom>
          <a:noFill/>
        </p:spPr>
        <p:txBody>
          <a:bodyPr wrap="square" rtlCol="0">
            <a:spAutoFit/>
          </a:bodyPr>
          <a:lstStyle/>
          <a:p>
            <a:r>
              <a:rPr lang="en-US" dirty="0" smtClean="0"/>
              <a:t>2002 Work broke the WRIA into 24 subbasins</a:t>
            </a:r>
            <a:endParaRPr lang="en-US" dirty="0"/>
          </a:p>
        </p:txBody>
      </p:sp>
    </p:spTree>
    <p:extLst>
      <p:ext uri="{BB962C8B-B14F-4D97-AF65-F5344CB8AC3E}">
        <p14:creationId xmlns:p14="http://schemas.microsoft.com/office/powerpoint/2010/main" val="635803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t>8</a:t>
            </a:fld>
            <a:endParaRPr lang="en-US" dirty="0"/>
          </a:p>
        </p:txBody>
      </p:sp>
      <p:sp>
        <p:nvSpPr>
          <p:cNvPr id="6" name="TextBox 5"/>
          <p:cNvSpPr txBox="1"/>
          <p:nvPr/>
        </p:nvSpPr>
        <p:spPr>
          <a:xfrm>
            <a:off x="1467751" y="2690336"/>
            <a:ext cx="1764254" cy="1477328"/>
          </a:xfrm>
          <a:prstGeom prst="rect">
            <a:avLst/>
          </a:prstGeom>
          <a:noFill/>
        </p:spPr>
        <p:txBody>
          <a:bodyPr wrap="square" rtlCol="0">
            <a:spAutoFit/>
          </a:bodyPr>
          <a:lstStyle/>
          <a:p>
            <a:r>
              <a:rPr lang="en-US" dirty="0" smtClean="0"/>
              <a:t>Where can new domestic exempt wells be drilled in the WRIA?</a:t>
            </a:r>
            <a:endParaRPr lang="en-US" dirty="0"/>
          </a:p>
        </p:txBody>
      </p:sp>
    </p:spTree>
    <p:extLst>
      <p:ext uri="{BB962C8B-B14F-4D97-AF65-F5344CB8AC3E}">
        <p14:creationId xmlns:p14="http://schemas.microsoft.com/office/powerpoint/2010/main" val="2716331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t>9</a:t>
            </a:fld>
            <a:endParaRPr lang="en-US" dirty="0"/>
          </a:p>
        </p:txBody>
      </p:sp>
      <p:sp>
        <p:nvSpPr>
          <p:cNvPr id="6" name="TextBox 5"/>
          <p:cNvSpPr txBox="1"/>
          <p:nvPr/>
        </p:nvSpPr>
        <p:spPr>
          <a:xfrm>
            <a:off x="8866094" y="2967335"/>
            <a:ext cx="1399308" cy="923330"/>
          </a:xfrm>
          <a:prstGeom prst="rect">
            <a:avLst/>
          </a:prstGeom>
          <a:noFill/>
        </p:spPr>
        <p:txBody>
          <a:bodyPr wrap="square" rtlCol="0">
            <a:spAutoFit/>
          </a:bodyPr>
          <a:lstStyle/>
          <a:p>
            <a:r>
              <a:rPr lang="en-US" dirty="0" smtClean="0"/>
              <a:t>John mapped 18 subbasins</a:t>
            </a:r>
            <a:endParaRPr lang="en-US" dirty="0"/>
          </a:p>
        </p:txBody>
      </p:sp>
    </p:spTree>
    <p:extLst>
      <p:ext uri="{BB962C8B-B14F-4D97-AF65-F5344CB8AC3E}">
        <p14:creationId xmlns:p14="http://schemas.microsoft.com/office/powerpoint/2010/main" val="2195426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Custom 5">
      <a:dk1>
        <a:sysClr val="windowText" lastClr="000000"/>
      </a:dk1>
      <a:lt1>
        <a:sysClr val="window" lastClr="FFFFFF"/>
      </a:lt1>
      <a:dk2>
        <a:srgbClr val="344068"/>
      </a:dk2>
      <a:lt2>
        <a:srgbClr val="D9E0E6"/>
      </a:lt2>
      <a:accent1>
        <a:srgbClr val="1482AB"/>
      </a:accent1>
      <a:accent2>
        <a:srgbClr val="1C6294"/>
      </a:accent2>
      <a:accent3>
        <a:srgbClr val="28C4CC"/>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02e15745-2ed2-4a46-a0de-353d0fcc7d57" xsi:nil="true"/>
    <WRIA xmlns="02e15745-2ed2-4a46-a0de-353d0fcc7d57" xsi:nil="true"/>
    <Basin_x0020_Type xmlns="72ef17e2-e9ca-471d-ab02-c7663b0f311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6DA624D598A545AA95FD0D37A5AD5E" ma:contentTypeVersion="4" ma:contentTypeDescription="Create a new document." ma:contentTypeScope="" ma:versionID="3f3d55dd710a0b0be6a9aca06724e645">
  <xsd:schema xmlns:xsd="http://www.w3.org/2001/XMLSchema" xmlns:xs="http://www.w3.org/2001/XMLSchema" xmlns:p="http://schemas.microsoft.com/office/2006/metadata/properties" xmlns:ns2="02e15745-2ed2-4a46-a0de-353d0fcc7d57" xmlns:ns3="72ef17e2-e9ca-471d-ab02-c7663b0f311e" xmlns:ns4="aefa6086-64e6-42c4-9130-4ae9351b6fc5" targetNamespace="http://schemas.microsoft.com/office/2006/metadata/properties" ma:root="true" ma:fieldsID="8eab8f9cb5b78370a11a8df2584b17fc" ns2:_="" ns3:_="" ns4:_="">
    <xsd:import namespace="02e15745-2ed2-4a46-a0de-353d0fcc7d57"/>
    <xsd:import namespace="72ef17e2-e9ca-471d-ab02-c7663b0f311e"/>
    <xsd:import namespace="aefa6086-64e6-42c4-9130-4ae9351b6fc5"/>
    <xsd:element name="properties">
      <xsd:complexType>
        <xsd:sequence>
          <xsd:element name="documentManagement">
            <xsd:complexType>
              <xsd:all>
                <xsd:element ref="ns2:Category" minOccurs="0"/>
                <xsd:element ref="ns2:WRIA" minOccurs="0"/>
                <xsd:element ref="ns3:Basin_x0020_Type"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e15745-2ed2-4a46-a0de-353d0fcc7d57"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union memberTypes="dms:Text">
          <xsd:simpleType>
            <xsd:restriction base="dms:Choice">
              <xsd:enumeration value="Communications"/>
              <xsd:enumeration value="Plans"/>
              <xsd:enumeration value="Notes and agendas"/>
              <xsd:enumeration value="Policy"/>
              <xsd:enumeration value="Grants"/>
              <xsd:enumeration value="Tribal Communication"/>
              <xsd:enumeration value="Local Government Communication"/>
              <xsd:enumeration value="Committee Info"/>
              <xsd:enumeration value="Project Management"/>
              <xsd:enumeration value="Test"/>
            </xsd:restriction>
          </xsd:simpleType>
        </xsd:union>
      </xsd:simpleType>
    </xsd:element>
    <xsd:element name="WRIA" ma:index="9" nillable="true" ma:displayName="WRIA" ma:format="Dropdown" ma:internalName="WRIA">
      <xsd:simpleType>
        <xsd:union memberTypes="dms:Text">
          <xsd:simpleType>
            <xsd:restriction base="dms:Choice">
              <xsd:enumeration value="1- Nooksack"/>
              <xsd:enumeration value="11- Nisqually"/>
              <xsd:enumeration value="7-Snohomish"/>
              <xsd:enumeration value="8-Cedar"/>
              <xsd:enumeration value="9-Duwamish"/>
              <xsd:enumeration value="10-Puyallup"/>
              <xsd:enumeration value="12-Chambers"/>
              <xsd:enumeration value="13-Deschutes"/>
              <xsd:enumeration value="14-Kennedy"/>
              <xsd:enumeration value="15-Kitsap"/>
              <xsd:enumeration value="Statewide"/>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72ef17e2-e9ca-471d-ab02-c7663b0f311e" elementFormDefault="qualified">
    <xsd:import namespace="http://schemas.microsoft.com/office/2006/documentManagement/types"/>
    <xsd:import namespace="http://schemas.microsoft.com/office/infopath/2007/PartnerControls"/>
    <xsd:element name="Basin_x0020_Type" ma:index="10" nillable="true" ma:displayName="Basin Type" ma:format="Dropdown" ma:internalName="Basin_x0020_Type">
      <xsd:simpleType>
        <xsd:union memberTypes="dms:Text">
          <xsd:simpleType>
            <xsd:restriction base="dms:Choice">
              <xsd:enumeration value="Section 202"/>
              <xsd:enumeration value="Section 203"/>
              <xsd:enumeration value="Metering"/>
              <xsd:enumeration value="Foster"/>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aefa6086-64e6-42c4-9130-4ae9351b6fc5"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6066D8-78A4-45BC-957E-604F0574E3FA}">
  <ds:schemaRefs>
    <ds:schemaRef ds:uri="02e15745-2ed2-4a46-a0de-353d0fcc7d57"/>
    <ds:schemaRef ds:uri="http://purl.org/dc/terms/"/>
    <ds:schemaRef ds:uri="aefa6086-64e6-42c4-9130-4ae9351b6fc5"/>
    <ds:schemaRef ds:uri="http://purl.org/dc/dcmitype/"/>
    <ds:schemaRef ds:uri="http://schemas.microsoft.com/office/2006/documentManagement/types"/>
    <ds:schemaRef ds:uri="72ef17e2-e9ca-471d-ab02-c7663b0f311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512233F-BE71-4205-BE40-694ED3323DFD}">
  <ds:schemaRefs>
    <ds:schemaRef ds:uri="http://schemas.microsoft.com/sharepoint/v3/contenttype/forms"/>
  </ds:schemaRefs>
</ds:datastoreItem>
</file>

<file path=customXml/itemProps3.xml><?xml version="1.0" encoding="utf-8"?>
<ds:datastoreItem xmlns:ds="http://schemas.openxmlformats.org/officeDocument/2006/customXml" ds:itemID="{4AFDFB81-454D-422D-935E-0297A45BF8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e15745-2ed2-4a46-a0de-353d0fcc7d57"/>
    <ds:schemaRef ds:uri="72ef17e2-e9ca-471d-ab02-c7663b0f311e"/>
    <ds:schemaRef ds:uri="aefa6086-64e6-42c4-9130-4ae9351b6f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Basis</Template>
  <TotalTime>4929</TotalTime>
  <Words>1026</Words>
  <Application>Microsoft Office PowerPoint</Application>
  <PresentationFormat>Widescreen</PresentationFormat>
  <Paragraphs>84</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Calibri</vt:lpstr>
      <vt:lpstr>Corbel</vt:lpstr>
      <vt:lpstr>Basis</vt:lpstr>
      <vt:lpstr> Intro to subbasins- Wria 15</vt:lpstr>
      <vt:lpstr>Why do we need subbasins for this process?</vt:lpstr>
      <vt:lpstr>Timeline for Decision</vt:lpstr>
      <vt:lpstr>Options and Recommendations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 Department of Ecology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AWRA Presentation</dc:title>
  <dc:creator>JCOV461@ECY.WA.GOV;SVYN461@ECY.WA.GOV</dc:creator>
  <cp:keywords>WRIA 15, Subbasins, watershed restoration and enhancement committee</cp:keywords>
  <cp:lastModifiedBy>Vynne McKinstry, Stacy J. (ECY)</cp:lastModifiedBy>
  <cp:revision>349</cp:revision>
  <dcterms:created xsi:type="dcterms:W3CDTF">2017-10-19T15:04:21Z</dcterms:created>
  <dcterms:modified xsi:type="dcterms:W3CDTF">2019-02-09T23:49:31Z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0x010100BF6DA624D598A545AA95FD0D37A5AD5E</vt:lpwstr>
  </property>
</Properties>
</file>