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 id="2147483696" r:id="rId2"/>
  </p:sldMasterIdLst>
  <p:notesMasterIdLst>
    <p:notesMasterId r:id="rId40"/>
  </p:notesMasterIdLst>
  <p:sldIdLst>
    <p:sldId id="268" r:id="rId3"/>
    <p:sldId id="327" r:id="rId4"/>
    <p:sldId id="309" r:id="rId5"/>
    <p:sldId id="286" r:id="rId6"/>
    <p:sldId id="264" r:id="rId7"/>
    <p:sldId id="330" r:id="rId8"/>
    <p:sldId id="331" r:id="rId9"/>
    <p:sldId id="332" r:id="rId10"/>
    <p:sldId id="311" r:id="rId11"/>
    <p:sldId id="312" r:id="rId12"/>
    <p:sldId id="313" r:id="rId13"/>
    <p:sldId id="314" r:id="rId14"/>
    <p:sldId id="325" r:id="rId15"/>
    <p:sldId id="328" r:id="rId16"/>
    <p:sldId id="324" r:id="rId17"/>
    <p:sldId id="297" r:id="rId18"/>
    <p:sldId id="341" r:id="rId19"/>
    <p:sldId id="301" r:id="rId20"/>
    <p:sldId id="300" r:id="rId21"/>
    <p:sldId id="334" r:id="rId22"/>
    <p:sldId id="333" r:id="rId23"/>
    <p:sldId id="305" r:id="rId24"/>
    <p:sldId id="308" r:id="rId25"/>
    <p:sldId id="293" r:id="rId26"/>
    <p:sldId id="281" r:id="rId27"/>
    <p:sldId id="296" r:id="rId28"/>
    <p:sldId id="278" r:id="rId29"/>
    <p:sldId id="307" r:id="rId30"/>
    <p:sldId id="276" r:id="rId31"/>
    <p:sldId id="265" r:id="rId32"/>
    <p:sldId id="266" r:id="rId33"/>
    <p:sldId id="329" r:id="rId34"/>
    <p:sldId id="342" r:id="rId35"/>
    <p:sldId id="272" r:id="rId36"/>
    <p:sldId id="317" r:id="rId37"/>
    <p:sldId id="282" r:id="rId38"/>
    <p:sldId id="299" r:id="rId3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8005" autoAdjust="0"/>
    <p:restoredTop sz="51266" autoAdjust="0"/>
  </p:normalViewPr>
  <p:slideViewPr>
    <p:cSldViewPr snapToGrid="0">
      <p:cViewPr varScale="1">
        <p:scale>
          <a:sx n="55" d="100"/>
          <a:sy n="55" d="100"/>
        </p:scale>
        <p:origin x="570" y="72"/>
      </p:cViewPr>
      <p:guideLst/>
    </p:cSldViewPr>
  </p:slideViewPr>
  <p:outlineViewPr>
    <p:cViewPr>
      <p:scale>
        <a:sx n="33" d="100"/>
        <a:sy n="33" d="100"/>
      </p:scale>
      <p:origin x="0" y="0"/>
    </p:cViewPr>
  </p:outlineViewPr>
  <p:notesTextViewPr>
    <p:cViewPr>
      <p:scale>
        <a:sx n="150" d="100"/>
        <a:sy n="150" d="100"/>
      </p:scale>
      <p:origin x="0" y="-1530"/>
    </p:cViewPr>
  </p:notesTextViewPr>
  <p:notesViewPr>
    <p:cSldViewPr snapToGrid="0">
      <p:cViewPr varScale="1">
        <p:scale>
          <a:sx n="99" d="100"/>
          <a:sy n="99" d="100"/>
        </p:scale>
        <p:origin x="353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64" tIns="46582" rIns="93164" bIns="46582" rtlCol="0"/>
          <a:lstStyle>
            <a:lvl1pPr algn="r">
              <a:defRPr sz="1200"/>
            </a:lvl1pPr>
          </a:lstStyle>
          <a:p>
            <a:fld id="{F46E83BF-B287-4002-9418-D3C9E911E65A}" type="datetimeFigureOut">
              <a:rPr lang="en-US" smtClean="0"/>
              <a:t>1/15/2019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64" tIns="46582" rIns="93164" bIns="4658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4" tIns="46582" rIns="93164" bIns="46582" rtlCol="0" anchor="b"/>
          <a:lstStyle>
            <a:lvl1pPr algn="r">
              <a:defRPr sz="1200"/>
            </a:lvl1pPr>
          </a:lstStyle>
          <a:p>
            <a:fld id="{423E1371-E6DE-4DC0-BDFD-B452BC05855F}" type="slidenum">
              <a:rPr lang="en-US" smtClean="0"/>
              <a:t>‹#›</a:t>
            </a:fld>
            <a:endParaRPr lang="en-US"/>
          </a:p>
        </p:txBody>
      </p:sp>
    </p:spTree>
    <p:extLst>
      <p:ext uri="{BB962C8B-B14F-4D97-AF65-F5344CB8AC3E}">
        <p14:creationId xmlns:p14="http://schemas.microsoft.com/office/powerpoint/2010/main" val="1488090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50875"/>
            <a:ext cx="5575300" cy="3136900"/>
          </a:xfrm>
        </p:spPr>
      </p:sp>
      <p:sp>
        <p:nvSpPr>
          <p:cNvPr id="3" name="Notes Placeholder 2"/>
          <p:cNvSpPr>
            <a:spLocks noGrp="1"/>
          </p:cNvSpPr>
          <p:nvPr>
            <p:ph type="body" idx="1"/>
          </p:nvPr>
        </p:nvSpPr>
        <p:spPr>
          <a:xfrm>
            <a:off x="717550" y="4050890"/>
            <a:ext cx="5608320" cy="434379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smtClean="0">
                <a:latin typeface="+mn-lt"/>
              </a:rPr>
              <a:t>Currently I am the senior ISF biologist for</a:t>
            </a:r>
            <a:r>
              <a:rPr lang="en-US" sz="1400" b="1" baseline="0" dirty="0" smtClean="0">
                <a:latin typeface="+mn-lt"/>
              </a:rPr>
              <a:t> Water Resources and the lead ISF modeler </a:t>
            </a:r>
            <a:r>
              <a:rPr lang="en-US" sz="1400" b="1" dirty="0" smtClean="0">
                <a:latin typeface="+mn-lt"/>
              </a:rPr>
              <a:t>for the State.</a:t>
            </a:r>
            <a:endParaRPr lang="en-US" sz="1400" b="1" baseline="0" dirty="0" smtClean="0">
              <a:latin typeface="+mn-lt"/>
            </a:endParaRPr>
          </a:p>
          <a:p>
            <a:r>
              <a:rPr lang="en-US" sz="1400" b="1" dirty="0" smtClean="0">
                <a:latin typeface="+mn-lt"/>
              </a:rPr>
              <a:t>I’ve been working on ISF science and policy since I started with Ecology in 2002</a:t>
            </a:r>
            <a:r>
              <a:rPr lang="en-US" sz="1400" b="1" baseline="0" dirty="0" smtClean="0">
                <a:latin typeface="+mn-lt"/>
              </a:rPr>
              <a:t>.</a:t>
            </a:r>
          </a:p>
          <a:p>
            <a:endParaRPr lang="en-US" sz="1400" baseline="0" dirty="0" smtClean="0">
              <a:latin typeface="+mn-lt"/>
            </a:endParaRPr>
          </a:p>
          <a:p>
            <a:r>
              <a:rPr lang="en-US" sz="1400" baseline="0" dirty="0" smtClean="0">
                <a:latin typeface="+mn-lt"/>
              </a:rPr>
              <a:t>Through the years I’ve conducted numerous ISF studies, have helped many watershed groups develop the instream flow component of their watershed and detailed implementation plans, and </a:t>
            </a:r>
            <a:r>
              <a:rPr lang="en-US" sz="1400" dirty="0" smtClean="0">
                <a:latin typeface="+mn-lt"/>
              </a:rPr>
              <a:t>developed the scientific rationale for instream flow rules.</a:t>
            </a:r>
          </a:p>
          <a:p>
            <a:endParaRPr lang="en-US" sz="1400" baseline="0" dirty="0"/>
          </a:p>
          <a:p>
            <a:endParaRPr lang="en-US" sz="1400" baseline="0" dirty="0" smtClean="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smtClean="0">
                <a:cs typeface="Arial" charset="0"/>
              </a:rPr>
              <a:t>Because much of my work involves technical discussions and negotiations with a lay audience,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smtClean="0">
                <a:cs typeface="Arial" charset="0"/>
              </a:rPr>
              <a:t/>
            </a:r>
            <a:br>
              <a:rPr lang="en-US" sz="1400" b="0" dirty="0" smtClean="0">
                <a:cs typeface="Arial" charset="0"/>
              </a:rPr>
            </a:br>
            <a:r>
              <a:rPr lang="en-US" sz="1400" b="0" dirty="0" smtClean="0">
                <a:cs typeface="Arial" charset="0"/>
              </a:rPr>
              <a:t>I’ve found trust to be critically important.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smtClean="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smtClean="0">
                <a:cs typeface="Arial" charset="0"/>
              </a:rPr>
              <a:t>To develop and maintain this trust,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smtClean="0">
              <a:cs typeface="Arial" charset="0"/>
            </a:endParaRPr>
          </a:p>
          <a:p>
            <a:endParaRPr lang="en-US" sz="1400" dirty="0">
              <a:latin typeface="+mn-lt"/>
            </a:endParaRPr>
          </a:p>
        </p:txBody>
      </p:sp>
      <p:sp>
        <p:nvSpPr>
          <p:cNvPr id="4" name="Slide Number Placeholder 3"/>
          <p:cNvSpPr>
            <a:spLocks noGrp="1"/>
          </p:cNvSpPr>
          <p:nvPr>
            <p:ph type="sldNum" sz="quarter" idx="10"/>
          </p:nvPr>
        </p:nvSpPr>
        <p:spPr/>
        <p:txBody>
          <a:bodyPr/>
          <a:lstStyle/>
          <a:p>
            <a:fld id="{423E1371-E6DE-4DC0-BDFD-B452BC05855F}" type="slidenum">
              <a:rPr lang="en-US" smtClean="0"/>
              <a:t>1</a:t>
            </a:fld>
            <a:endParaRPr lang="en-US"/>
          </a:p>
        </p:txBody>
      </p:sp>
    </p:spTree>
    <p:extLst>
      <p:ext uri="{BB962C8B-B14F-4D97-AF65-F5344CB8AC3E}">
        <p14:creationId xmlns:p14="http://schemas.microsoft.com/office/powerpoint/2010/main" val="1990294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DE34597C-BC78-43D7-BB8F-08D27B11CB40}" type="slidenum">
              <a:rPr lang="en-US" smtClean="0">
                <a:solidFill>
                  <a:prstClr val="black"/>
                </a:solidFill>
                <a:latin typeface="Arial" charset="0"/>
              </a:rPr>
              <a:pPr/>
              <a:t>10</a:t>
            </a:fld>
            <a:endParaRPr lang="en-US" smtClean="0">
              <a:solidFill>
                <a:prstClr val="black"/>
              </a:solidFill>
              <a:latin typeface="Arial" charset="0"/>
            </a:endParaRPr>
          </a:p>
        </p:txBody>
      </p:sp>
      <p:sp>
        <p:nvSpPr>
          <p:cNvPr id="43011" name="Rectangle 2"/>
          <p:cNvSpPr>
            <a:spLocks noGrp="1" noRot="1" noChangeAspect="1" noChangeArrowheads="1" noTextEdit="1"/>
          </p:cNvSpPr>
          <p:nvPr>
            <p:ph type="sldImg"/>
          </p:nvPr>
        </p:nvSpPr>
        <p:spPr>
          <a:xfrm>
            <a:off x="571500" y="512763"/>
            <a:ext cx="5575300" cy="3136900"/>
          </a:xfrm>
          <a:ln/>
        </p:spPr>
      </p:sp>
      <p:sp>
        <p:nvSpPr>
          <p:cNvPr id="43012" name="Rectangle 3"/>
          <p:cNvSpPr>
            <a:spLocks noGrp="1" noChangeArrowheads="1"/>
          </p:cNvSpPr>
          <p:nvPr>
            <p:ph type="body" idx="1"/>
          </p:nvPr>
        </p:nvSpPr>
        <p:spPr>
          <a:xfrm>
            <a:off x="438150" y="3864077"/>
            <a:ext cx="5842000" cy="4915858"/>
          </a:xfrm>
          <a:noFill/>
          <a:ln/>
        </p:spPr>
        <p:txBody>
          <a:bodyPr>
            <a:normAutofit/>
          </a:bodyPr>
          <a:lstStyle/>
          <a:p>
            <a:r>
              <a:rPr lang="en-US" sz="1400" b="1" dirty="0">
                <a:solidFill>
                  <a:srgbClr val="000000"/>
                </a:solidFill>
                <a:cs typeface="Arial" pitchFamily="34" charset="0"/>
              </a:rPr>
              <a:t>This hydrograph shows the </a:t>
            </a:r>
            <a:r>
              <a:rPr lang="en-US" sz="1400" b="1" u="sng" dirty="0">
                <a:solidFill>
                  <a:srgbClr val="000000"/>
                </a:solidFill>
                <a:cs typeface="Arial" pitchFamily="34" charset="0"/>
              </a:rPr>
              <a:t>same</a:t>
            </a:r>
            <a:r>
              <a:rPr lang="en-US" sz="1400" b="1" dirty="0">
                <a:solidFill>
                  <a:srgbClr val="000000"/>
                </a:solidFill>
                <a:cs typeface="Arial" pitchFamily="34" charset="0"/>
              </a:rPr>
              <a:t> two years of data, but </a:t>
            </a:r>
            <a:r>
              <a:rPr lang="en-US" sz="1400" b="1" dirty="0" smtClean="0">
                <a:solidFill>
                  <a:srgbClr val="000000"/>
                </a:solidFill>
                <a:cs typeface="Arial" pitchFamily="34" charset="0"/>
              </a:rPr>
              <a:t>it uses </a:t>
            </a:r>
            <a:r>
              <a:rPr lang="en-US" sz="1400" b="1" dirty="0">
                <a:solidFill>
                  <a:srgbClr val="000000"/>
                </a:solidFill>
                <a:cs typeface="Arial" pitchFamily="34" charset="0"/>
              </a:rPr>
              <a:t>a logarithmic or Log scale where the major vertical intervals </a:t>
            </a:r>
            <a:r>
              <a:rPr lang="en-US" sz="1400" b="1" dirty="0" smtClean="0">
                <a:solidFill>
                  <a:srgbClr val="000000"/>
                </a:solidFill>
                <a:cs typeface="Arial" pitchFamily="34" charset="0"/>
              </a:rPr>
              <a:t>represents </a:t>
            </a:r>
            <a:r>
              <a:rPr lang="en-US" sz="1400" b="1" dirty="0">
                <a:solidFill>
                  <a:srgbClr val="000000"/>
                </a:solidFill>
                <a:cs typeface="Arial" pitchFamily="34" charset="0"/>
              </a:rPr>
              <a:t>increasing orders of </a:t>
            </a:r>
            <a:r>
              <a:rPr lang="en-US" sz="1400" b="1" dirty="0" smtClean="0">
                <a:solidFill>
                  <a:srgbClr val="000000"/>
                </a:solidFill>
                <a:cs typeface="Arial" pitchFamily="34" charset="0"/>
              </a:rPr>
              <a:t>magnitude or factors of 10.</a:t>
            </a:r>
            <a:endParaRPr lang="en-US" sz="1400" b="1" dirty="0">
              <a:solidFill>
                <a:srgbClr val="000000"/>
              </a:solidFill>
              <a:cs typeface="Arial" pitchFamily="34" charset="0"/>
            </a:endParaRPr>
          </a:p>
          <a:p>
            <a:endParaRPr lang="en-US" sz="1400" dirty="0">
              <a:solidFill>
                <a:srgbClr val="000000"/>
              </a:solidFill>
              <a:cs typeface="Arial" pitchFamily="34" charset="0"/>
            </a:endParaRPr>
          </a:p>
          <a:p>
            <a:r>
              <a:rPr lang="en-US" sz="1400" dirty="0" smtClean="0">
                <a:solidFill>
                  <a:srgbClr val="000000"/>
                </a:solidFill>
                <a:cs typeface="Arial" pitchFamily="34" charset="0"/>
              </a:rPr>
              <a:t>With this scale we </a:t>
            </a:r>
            <a:r>
              <a:rPr lang="en-US" sz="1400" dirty="0">
                <a:solidFill>
                  <a:srgbClr val="000000"/>
                </a:solidFill>
                <a:cs typeface="Arial" pitchFamily="34" charset="0"/>
              </a:rPr>
              <a:t>can see that the </a:t>
            </a:r>
            <a:r>
              <a:rPr lang="en-US" sz="1400" dirty="0" smtClean="0">
                <a:solidFill>
                  <a:srgbClr val="000000"/>
                </a:solidFill>
                <a:cs typeface="Arial" pitchFamily="34" charset="0"/>
              </a:rPr>
              <a:t>lowest flow was in 1955 </a:t>
            </a:r>
            <a:r>
              <a:rPr lang="en-US" sz="1400" dirty="0">
                <a:solidFill>
                  <a:srgbClr val="000000"/>
                </a:solidFill>
                <a:cs typeface="Arial" pitchFamily="34" charset="0"/>
              </a:rPr>
              <a:t>flow was </a:t>
            </a:r>
            <a:r>
              <a:rPr lang="en-US" sz="1400" dirty="0" smtClean="0">
                <a:solidFill>
                  <a:srgbClr val="000000"/>
                </a:solidFill>
                <a:cs typeface="Arial" pitchFamily="34" charset="0"/>
              </a:rPr>
              <a:t>around 17 </a:t>
            </a:r>
            <a:r>
              <a:rPr lang="en-US" sz="1400" dirty="0">
                <a:solidFill>
                  <a:srgbClr val="000000"/>
                </a:solidFill>
                <a:cs typeface="Arial" pitchFamily="34" charset="0"/>
              </a:rPr>
              <a:t>cfs.</a:t>
            </a:r>
          </a:p>
          <a:p>
            <a:endParaRPr lang="en-US" sz="1400" dirty="0">
              <a:solidFill>
                <a:srgbClr val="000000"/>
              </a:solidFill>
              <a:cs typeface="Arial" pitchFamily="34" charset="0"/>
            </a:endParaRPr>
          </a:p>
          <a:p>
            <a:r>
              <a:rPr lang="en-US" sz="1400" b="1" dirty="0" smtClean="0">
                <a:cs typeface="Arial" pitchFamily="34" charset="0"/>
              </a:rPr>
              <a:t>Log scales are useful for showing data with widely ranging data, so I commonly </a:t>
            </a:r>
            <a:r>
              <a:rPr lang="en-US" sz="1400" b="1" dirty="0">
                <a:cs typeface="Arial" pitchFamily="34" charset="0"/>
              </a:rPr>
              <a:t>use </a:t>
            </a:r>
            <a:r>
              <a:rPr lang="en-US" sz="1400" b="1" dirty="0" smtClean="0">
                <a:cs typeface="Arial" pitchFamily="34" charset="0"/>
              </a:rPr>
              <a:t>a log </a:t>
            </a:r>
            <a:r>
              <a:rPr lang="en-US" sz="1400" b="1" dirty="0">
                <a:cs typeface="Arial" pitchFamily="34" charset="0"/>
              </a:rPr>
              <a:t>scale to show </a:t>
            </a:r>
            <a:r>
              <a:rPr lang="en-US" sz="1400" b="1" dirty="0" smtClean="0">
                <a:cs typeface="Arial" pitchFamily="34" charset="0"/>
              </a:rPr>
              <a:t>streamflows</a:t>
            </a:r>
            <a:endParaRPr lang="en-US" sz="1400" b="1" dirty="0">
              <a:cs typeface="Arial" pitchFamily="34" charset="0"/>
            </a:endParaRPr>
          </a:p>
        </p:txBody>
      </p:sp>
    </p:spTree>
    <p:extLst>
      <p:ext uri="{BB962C8B-B14F-4D97-AF65-F5344CB8AC3E}">
        <p14:creationId xmlns:p14="http://schemas.microsoft.com/office/powerpoint/2010/main" val="3985300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DE34597C-BC78-43D7-BB8F-08D27B11CB40}" type="slidenum">
              <a:rPr lang="en-US" smtClean="0">
                <a:solidFill>
                  <a:prstClr val="black"/>
                </a:solidFill>
                <a:latin typeface="Arial" charset="0"/>
              </a:rPr>
              <a:pPr/>
              <a:t>11</a:t>
            </a:fld>
            <a:endParaRPr lang="en-US" smtClean="0">
              <a:solidFill>
                <a:prstClr val="black"/>
              </a:solidFill>
              <a:latin typeface="Arial" charset="0"/>
            </a:endParaRPr>
          </a:p>
        </p:txBody>
      </p:sp>
      <p:sp>
        <p:nvSpPr>
          <p:cNvPr id="43011" name="Rectangle 2"/>
          <p:cNvSpPr>
            <a:spLocks noGrp="1" noRot="1" noChangeAspect="1" noChangeArrowheads="1" noTextEdit="1"/>
          </p:cNvSpPr>
          <p:nvPr>
            <p:ph type="sldImg"/>
          </p:nvPr>
        </p:nvSpPr>
        <p:spPr>
          <a:xfrm>
            <a:off x="571500" y="620713"/>
            <a:ext cx="5575300" cy="3136900"/>
          </a:xfrm>
          <a:ln/>
        </p:spPr>
      </p:sp>
      <p:sp>
        <p:nvSpPr>
          <p:cNvPr id="43012" name="Rectangle 3"/>
          <p:cNvSpPr>
            <a:spLocks noGrp="1" noChangeArrowheads="1"/>
          </p:cNvSpPr>
          <p:nvPr>
            <p:ph type="body" idx="1"/>
          </p:nvPr>
        </p:nvSpPr>
        <p:spPr>
          <a:xfrm>
            <a:off x="438150" y="3903407"/>
            <a:ext cx="5842000" cy="4876528"/>
          </a:xfrm>
          <a:noFill/>
          <a:ln/>
        </p:spPr>
        <p:txBody>
          <a:bodyPr>
            <a:normAutofit/>
          </a:bodyPr>
          <a:lstStyle/>
          <a:p>
            <a:pPr eaLnBrk="1" hangingPunct="1">
              <a:spcBef>
                <a:spcPct val="0"/>
              </a:spcBef>
            </a:pPr>
            <a:r>
              <a:rPr lang="en-US" sz="1400" b="1" dirty="0"/>
              <a:t>This graph shows </a:t>
            </a:r>
            <a:r>
              <a:rPr lang="en-US" sz="1400" b="1" dirty="0" smtClean="0"/>
              <a:t>the same stream with all the daily stream </a:t>
            </a:r>
            <a:r>
              <a:rPr lang="en-US" sz="1400" b="1" dirty="0"/>
              <a:t>flow data for </a:t>
            </a:r>
            <a:r>
              <a:rPr lang="en-US" sz="1400" b="1" dirty="0" smtClean="0"/>
              <a:t>last 12 </a:t>
            </a:r>
            <a:r>
              <a:rPr lang="en-US" sz="1400" b="1" dirty="0"/>
              <a:t>years</a:t>
            </a:r>
          </a:p>
          <a:p>
            <a:pPr eaLnBrk="1" hangingPunct="1">
              <a:spcBef>
                <a:spcPct val="0"/>
              </a:spcBef>
            </a:pPr>
            <a:endParaRPr lang="en-US" sz="1400" b="1" dirty="0"/>
          </a:p>
          <a:p>
            <a:pPr eaLnBrk="1" hangingPunct="1">
              <a:spcBef>
                <a:spcPct val="0"/>
              </a:spcBef>
            </a:pPr>
            <a:r>
              <a:rPr lang="en-US" sz="1400" dirty="0"/>
              <a:t>It is quite messy, but </a:t>
            </a:r>
            <a:r>
              <a:rPr lang="en-US" sz="1400" dirty="0" smtClean="0"/>
              <a:t>it shows us that with any </a:t>
            </a:r>
            <a:r>
              <a:rPr lang="en-US" sz="1400" dirty="0"/>
              <a:t>given day, streamflow </a:t>
            </a:r>
            <a:r>
              <a:rPr lang="en-US" sz="1400" dirty="0" smtClean="0"/>
              <a:t>commonly varies by</a:t>
            </a:r>
            <a:r>
              <a:rPr lang="en-US" sz="1400" baseline="0" dirty="0" smtClean="0"/>
              <a:t> </a:t>
            </a:r>
            <a:r>
              <a:rPr lang="en-US" sz="1400" dirty="0" smtClean="0"/>
              <a:t>2 </a:t>
            </a:r>
            <a:r>
              <a:rPr lang="en-US" sz="1400" dirty="0"/>
              <a:t>orders of magnitude.  </a:t>
            </a:r>
            <a:endParaRPr lang="en-US" sz="1400" dirty="0" smtClean="0"/>
          </a:p>
          <a:p>
            <a:pPr eaLnBrk="1" hangingPunct="1">
              <a:spcBef>
                <a:spcPct val="0"/>
              </a:spcBef>
            </a:pPr>
            <a:endParaRPr lang="en-US" sz="1400" dirty="0" smtClean="0"/>
          </a:p>
          <a:p>
            <a:pPr eaLnBrk="1" hangingPunct="1">
              <a:spcBef>
                <a:spcPct val="0"/>
              </a:spcBef>
            </a:pPr>
            <a:r>
              <a:rPr lang="en-US" sz="1400" b="1" dirty="0" smtClean="0"/>
              <a:t>Seasonally, many streams can vary by up</a:t>
            </a:r>
            <a:r>
              <a:rPr lang="en-US" sz="1400" b="1" baseline="0" dirty="0" smtClean="0"/>
              <a:t> to</a:t>
            </a:r>
            <a:r>
              <a:rPr lang="en-US" sz="1400" b="1" dirty="0" smtClean="0"/>
              <a:t> 3 </a:t>
            </a:r>
            <a:r>
              <a:rPr lang="en-US" sz="1400" b="1" dirty="0"/>
              <a:t>orders of </a:t>
            </a:r>
            <a:r>
              <a:rPr lang="en-US" sz="1400" b="1" dirty="0" smtClean="0"/>
              <a:t>magnitude.</a:t>
            </a:r>
          </a:p>
          <a:p>
            <a:pPr eaLnBrk="1" hangingPunct="1">
              <a:spcBef>
                <a:spcPct val="0"/>
              </a:spcBef>
            </a:pPr>
            <a:endParaRPr lang="en-US" sz="1400" dirty="0" smtClean="0"/>
          </a:p>
        </p:txBody>
      </p:sp>
    </p:spTree>
    <p:extLst>
      <p:ext uri="{BB962C8B-B14F-4D97-AF65-F5344CB8AC3E}">
        <p14:creationId xmlns:p14="http://schemas.microsoft.com/office/powerpoint/2010/main" val="366004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9988721-03EE-467F-AA22-2A665456C020}" type="slidenum">
              <a:rPr lang="en-US" smtClean="0">
                <a:solidFill>
                  <a:prstClr val="black"/>
                </a:solidFill>
                <a:latin typeface="Arial" pitchFamily="34" charset="0"/>
              </a:rPr>
              <a:pPr fontAlgn="base">
                <a:spcBef>
                  <a:spcPct val="0"/>
                </a:spcBef>
                <a:spcAft>
                  <a:spcPct val="0"/>
                </a:spcAft>
                <a:defRPr/>
              </a:pPr>
              <a:t>12</a:t>
            </a:fld>
            <a:endParaRPr lang="en-US" smtClean="0">
              <a:solidFill>
                <a:prstClr val="black"/>
              </a:solidFill>
              <a:latin typeface="Arial" pitchFamily="34" charset="0"/>
            </a:endParaRPr>
          </a:p>
        </p:txBody>
      </p:sp>
      <p:sp>
        <p:nvSpPr>
          <p:cNvPr id="61443" name="Rectangle 2"/>
          <p:cNvSpPr>
            <a:spLocks noGrp="1" noRot="1" noChangeAspect="1" noChangeArrowheads="1" noTextEdit="1"/>
          </p:cNvSpPr>
          <p:nvPr>
            <p:ph type="sldImg"/>
          </p:nvPr>
        </p:nvSpPr>
        <p:spPr bwMode="auto">
          <a:xfrm>
            <a:off x="571500" y="522288"/>
            <a:ext cx="5575300" cy="3136900"/>
          </a:xfrm>
          <a:noFill/>
          <a:ln>
            <a:solidFill>
              <a:srgbClr val="000000"/>
            </a:solidFill>
            <a:miter lim="800000"/>
            <a:headEnd/>
            <a:tailEnd/>
          </a:ln>
        </p:spPr>
      </p:sp>
      <p:sp>
        <p:nvSpPr>
          <p:cNvPr id="61444" name="Rectangle 3"/>
          <p:cNvSpPr>
            <a:spLocks noGrp="1" noChangeArrowheads="1"/>
          </p:cNvSpPr>
          <p:nvPr>
            <p:ph type="body" idx="1"/>
          </p:nvPr>
        </p:nvSpPr>
        <p:spPr bwMode="auto">
          <a:xfrm>
            <a:off x="393290" y="3844414"/>
            <a:ext cx="6026419" cy="4934956"/>
          </a:xfrm>
          <a:noFill/>
        </p:spPr>
        <p:txBody>
          <a:bodyPr wrap="square" numCol="1" anchor="t" anchorCtr="0" compatLnSpc="1">
            <a:prstTxWarp prst="textNoShape">
              <a:avLst/>
            </a:prstTxWarp>
            <a:normAutofit/>
          </a:bodyPr>
          <a:lstStyle/>
          <a:p>
            <a:pPr eaLnBrk="1" hangingPunct="1">
              <a:spcBef>
                <a:spcPct val="0"/>
              </a:spcBef>
            </a:pPr>
            <a:r>
              <a:rPr lang="en-US" sz="1400" b="1" dirty="0"/>
              <a:t>Here is the same graph overlaid with </a:t>
            </a:r>
            <a:r>
              <a:rPr lang="en-US" sz="1400" b="1" u="none" dirty="0" smtClean="0"/>
              <a:t>a </a:t>
            </a:r>
            <a:r>
              <a:rPr lang="en-US" sz="1400" b="1" dirty="0" smtClean="0"/>
              <a:t>streamflow statistic called exceedance </a:t>
            </a:r>
            <a:r>
              <a:rPr lang="en-US" sz="1400" b="1" dirty="0"/>
              <a:t>curves</a:t>
            </a:r>
          </a:p>
          <a:p>
            <a:pPr eaLnBrk="1" hangingPunct="1">
              <a:spcBef>
                <a:spcPct val="0"/>
              </a:spcBef>
            </a:pPr>
            <a:endParaRPr lang="en-US" sz="1400" dirty="0"/>
          </a:p>
          <a:p>
            <a:pPr eaLnBrk="1" hangingPunct="1">
              <a:spcBef>
                <a:spcPct val="0"/>
              </a:spcBef>
              <a:spcAft>
                <a:spcPts val="0"/>
              </a:spcAft>
            </a:pPr>
            <a:r>
              <a:rPr lang="en-US" sz="1400" dirty="0"/>
              <a:t>The  upper blue line represents the 10% exceedance flow. </a:t>
            </a:r>
          </a:p>
          <a:p>
            <a:pPr eaLnBrk="1" hangingPunct="1">
              <a:spcBef>
                <a:spcPct val="0"/>
              </a:spcBef>
              <a:spcAft>
                <a:spcPts val="1200"/>
              </a:spcAft>
            </a:pPr>
            <a:r>
              <a:rPr lang="en-US" sz="1400" b="1" dirty="0"/>
              <a:t>Streamflows at this level are only exceeded 10% of the time.  </a:t>
            </a:r>
            <a:br>
              <a:rPr lang="en-US" sz="1400" b="1" dirty="0"/>
            </a:br>
            <a:r>
              <a:rPr lang="en-US" sz="1400" dirty="0"/>
              <a:t>Think of it as a rare wet day where it has been raining for a while, or when its raining really hard.</a:t>
            </a:r>
          </a:p>
          <a:p>
            <a:pPr eaLnBrk="1" hangingPunct="1">
              <a:spcBef>
                <a:spcPct val="0"/>
              </a:spcBef>
            </a:pPr>
            <a:r>
              <a:rPr lang="en-US" sz="1400" b="1" dirty="0" smtClean="0"/>
              <a:t>The </a:t>
            </a:r>
            <a:r>
              <a:rPr lang="en-US" sz="1400" b="1" dirty="0"/>
              <a:t>bottom red line is the 90% exceedance flow.  </a:t>
            </a:r>
          </a:p>
          <a:p>
            <a:pPr eaLnBrk="1" hangingPunct="1">
              <a:spcBef>
                <a:spcPct val="0"/>
              </a:spcBef>
            </a:pPr>
            <a:r>
              <a:rPr lang="en-US" sz="1400" dirty="0"/>
              <a:t>Streamflows at this level are exceeded 90% of the time.  </a:t>
            </a:r>
            <a:br>
              <a:rPr lang="en-US" sz="1400" dirty="0"/>
            </a:br>
            <a:r>
              <a:rPr lang="en-US" sz="1400" b="1" dirty="0"/>
              <a:t>When streamflows reach this level, it has been dry for a while.  </a:t>
            </a:r>
            <a:endParaRPr lang="en-US" sz="1400" b="1" dirty="0" smtClean="0"/>
          </a:p>
          <a:p>
            <a:pPr eaLnBrk="1" hangingPunct="1">
              <a:spcBef>
                <a:spcPct val="0"/>
              </a:spcBef>
            </a:pPr>
            <a:r>
              <a:rPr lang="en-US" sz="1400" b="0" dirty="0" smtClean="0"/>
              <a:t>In </a:t>
            </a:r>
            <a:r>
              <a:rPr lang="en-US" sz="1400" b="0" dirty="0"/>
              <a:t>the summer, these would be drought conditions.</a:t>
            </a:r>
          </a:p>
          <a:p>
            <a:pPr eaLnBrk="1" hangingPunct="1">
              <a:spcBef>
                <a:spcPct val="0"/>
              </a:spcBef>
            </a:pPr>
            <a:endParaRPr lang="en-US" sz="1400" dirty="0"/>
          </a:p>
          <a:p>
            <a:pPr eaLnBrk="1" hangingPunct="1">
              <a:spcBef>
                <a:spcPct val="0"/>
              </a:spcBef>
            </a:pPr>
            <a:r>
              <a:rPr lang="en-US" sz="1400" b="1" dirty="0" smtClean="0"/>
              <a:t>The </a:t>
            </a:r>
            <a:r>
              <a:rPr lang="en-US" sz="1400" b="1" dirty="0"/>
              <a:t>dark blue line in the middle is the 50% exceedance flow.  This is the same as the median</a:t>
            </a:r>
            <a:r>
              <a:rPr lang="en-US" sz="1400" b="1" dirty="0" smtClean="0"/>
              <a:t>.</a:t>
            </a:r>
          </a:p>
          <a:p>
            <a:pPr eaLnBrk="1" hangingPunct="1">
              <a:spcBef>
                <a:spcPct val="0"/>
              </a:spcBef>
            </a:pPr>
            <a:endParaRPr lang="en-US" sz="1400" b="1" dirty="0" smtClean="0"/>
          </a:p>
          <a:p>
            <a:pPr marL="0" marR="0" lvl="0" indent="0" algn="l" defTabSz="914400" rtl="0" eaLnBrk="1" fontAlgn="auto" latinLnBrk="0" hangingPunct="1">
              <a:lnSpc>
                <a:spcPct val="100000"/>
              </a:lnSpc>
              <a:spcBef>
                <a:spcPct val="0"/>
              </a:spcBef>
              <a:spcAft>
                <a:spcPts val="0"/>
              </a:spcAft>
              <a:buClrTx/>
              <a:buSzTx/>
              <a:buFontTx/>
              <a:buNone/>
              <a:tabLst/>
              <a:defRPr/>
            </a:pPr>
            <a:r>
              <a:rPr lang="en-US" sz="1400" b="0" dirty="0" smtClean="0">
                <a:cs typeface="Arial" charset="0"/>
              </a:rPr>
              <a:t>By using 10-50-and 90% exceedance curves we can see most</a:t>
            </a:r>
            <a:r>
              <a:rPr lang="en-US" sz="1400" b="0" baseline="0" dirty="0" smtClean="0">
                <a:cs typeface="Arial" charset="0"/>
              </a:rPr>
              <a:t> of the variability in a stream along with its seasonal pattern.</a:t>
            </a:r>
            <a:r>
              <a:rPr lang="en-US" sz="1400" b="0" dirty="0" smtClean="0"/>
              <a:t> </a:t>
            </a:r>
            <a:r>
              <a:rPr lang="en-US" sz="1400" b="1" dirty="0" smtClean="0">
                <a:cs typeface="Arial" charset="0"/>
              </a:rPr>
              <a:t>Which is why I usually display stream flows using these exceedance curves.</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1400" dirty="0">
              <a:cs typeface="Arial" charset="0"/>
            </a:endParaRPr>
          </a:p>
        </p:txBody>
      </p:sp>
    </p:spTree>
    <p:extLst>
      <p:ext uri="{BB962C8B-B14F-4D97-AF65-F5344CB8AC3E}">
        <p14:creationId xmlns:p14="http://schemas.microsoft.com/office/powerpoint/2010/main" val="516492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9988721-03EE-467F-AA22-2A665456C020}" type="slidenum">
              <a:rPr lang="en-US" smtClean="0">
                <a:solidFill>
                  <a:prstClr val="black"/>
                </a:solidFill>
                <a:latin typeface="Arial" pitchFamily="34" charset="0"/>
              </a:rPr>
              <a:pPr fontAlgn="base">
                <a:spcBef>
                  <a:spcPct val="0"/>
                </a:spcBef>
                <a:spcAft>
                  <a:spcPct val="0"/>
                </a:spcAft>
                <a:defRPr/>
              </a:pPr>
              <a:t>13</a:t>
            </a:fld>
            <a:endParaRPr lang="en-US" smtClean="0">
              <a:solidFill>
                <a:prstClr val="black"/>
              </a:solidFill>
              <a:latin typeface="Arial" pitchFamily="34" charset="0"/>
            </a:endParaRPr>
          </a:p>
        </p:txBody>
      </p:sp>
      <p:sp>
        <p:nvSpPr>
          <p:cNvPr id="61443" name="Rectangle 2"/>
          <p:cNvSpPr>
            <a:spLocks noGrp="1" noRot="1" noChangeAspect="1" noChangeArrowheads="1" noTextEdit="1"/>
          </p:cNvSpPr>
          <p:nvPr>
            <p:ph type="sldImg"/>
          </p:nvPr>
        </p:nvSpPr>
        <p:spPr bwMode="auto">
          <a:xfrm>
            <a:off x="571500" y="571500"/>
            <a:ext cx="5575300" cy="3136900"/>
          </a:xfrm>
          <a:noFill/>
          <a:ln>
            <a:solidFill>
              <a:srgbClr val="000000"/>
            </a:solidFill>
            <a:miter lim="800000"/>
            <a:headEnd/>
            <a:tailEnd/>
          </a:ln>
        </p:spPr>
      </p:sp>
      <p:sp>
        <p:nvSpPr>
          <p:cNvPr id="61444" name="Rectangle 3"/>
          <p:cNvSpPr>
            <a:spLocks noGrp="1" noChangeArrowheads="1"/>
          </p:cNvSpPr>
          <p:nvPr>
            <p:ph type="body" idx="1"/>
          </p:nvPr>
        </p:nvSpPr>
        <p:spPr bwMode="auto">
          <a:xfrm>
            <a:off x="298592" y="4041058"/>
            <a:ext cx="6121117" cy="4738312"/>
          </a:xfrm>
          <a:noFill/>
        </p:spPr>
        <p:txBody>
          <a:bodyPr wrap="square" numCol="1" anchor="t" anchorCtr="0" compatLnSpc="1">
            <a:prstTxWarp prst="textNoShape">
              <a:avLst/>
            </a:prstTxWarp>
            <a:normAutofit/>
          </a:bodyPr>
          <a:lstStyle/>
          <a:p>
            <a:r>
              <a:rPr lang="en-US" sz="1400" b="1" dirty="0" smtClean="0">
                <a:cs typeface="Arial" charset="0"/>
              </a:rPr>
              <a:t>In Washington, streams tend to follow one of three flow patterns</a:t>
            </a:r>
          </a:p>
          <a:p>
            <a:endParaRPr lang="en-US" sz="1400" b="1" dirty="0" smtClean="0">
              <a:cs typeface="Arial" charset="0"/>
            </a:endParaRPr>
          </a:p>
          <a:p>
            <a:r>
              <a:rPr lang="en-US" sz="1400" b="1" dirty="0" smtClean="0">
                <a:cs typeface="Arial" charset="0"/>
              </a:rPr>
              <a:t>In a Rain dominated system, streamflows are highest in the winter and rapidly decline as the rains stops. There may be some snow, but it usually is melted by the end of the rainy season.</a:t>
            </a:r>
          </a:p>
          <a:p>
            <a:endParaRPr lang="en-US" sz="1400" b="1" dirty="0">
              <a:cs typeface="Arial" charset="0"/>
            </a:endParaRPr>
          </a:p>
          <a:p>
            <a:r>
              <a:rPr lang="en-US" sz="1400" dirty="0" smtClean="0">
                <a:cs typeface="Arial" charset="0"/>
              </a:rPr>
              <a:t>Rain</a:t>
            </a:r>
            <a:r>
              <a:rPr lang="en-US" sz="1400" baseline="0" dirty="0" smtClean="0">
                <a:cs typeface="Arial" charset="0"/>
              </a:rPr>
              <a:t> dominated systems tend to have the longest period of low flows and the highest seasonal flow differences. </a:t>
            </a:r>
          </a:p>
          <a:p>
            <a:endParaRPr lang="en-US" sz="1400" baseline="0" dirty="0" smtClean="0">
              <a:cs typeface="Arial" charset="0"/>
            </a:endParaRPr>
          </a:p>
          <a:p>
            <a:r>
              <a:rPr lang="en-US" sz="1400" b="1" baseline="0" dirty="0" smtClean="0">
                <a:cs typeface="Arial" charset="0"/>
              </a:rPr>
              <a:t>All your gaged streams showed this type of pattern.</a:t>
            </a:r>
            <a:endParaRPr lang="en-US" sz="1400" b="1" dirty="0" smtClean="0"/>
          </a:p>
          <a:p>
            <a:endParaRPr lang="en-US" sz="1400" b="1" dirty="0" smtClean="0">
              <a:solidFill>
                <a:srgbClr val="002060"/>
              </a:solidFill>
              <a:cs typeface="Arial" charset="0"/>
            </a:endParaRPr>
          </a:p>
          <a:p>
            <a:endParaRPr lang="en-US" sz="1400" b="1" dirty="0">
              <a:cs typeface="Arial" charset="0"/>
            </a:endParaRPr>
          </a:p>
        </p:txBody>
      </p:sp>
    </p:spTree>
    <p:extLst>
      <p:ext uri="{BB962C8B-B14F-4D97-AF65-F5344CB8AC3E}">
        <p14:creationId xmlns:p14="http://schemas.microsoft.com/office/powerpoint/2010/main" val="3151586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9988721-03EE-467F-AA22-2A665456C020}" type="slidenum">
              <a:rPr lang="en-US" smtClean="0">
                <a:solidFill>
                  <a:prstClr val="black"/>
                </a:solidFill>
                <a:latin typeface="Arial" pitchFamily="34" charset="0"/>
              </a:rPr>
              <a:pPr fontAlgn="base">
                <a:spcBef>
                  <a:spcPct val="0"/>
                </a:spcBef>
                <a:spcAft>
                  <a:spcPct val="0"/>
                </a:spcAft>
                <a:defRPr/>
              </a:pPr>
              <a:t>14</a:t>
            </a:fld>
            <a:endParaRPr lang="en-US" smtClean="0">
              <a:solidFill>
                <a:prstClr val="black"/>
              </a:solidFill>
              <a:latin typeface="Arial" pitchFamily="34" charset="0"/>
            </a:endParaRPr>
          </a:p>
        </p:txBody>
      </p:sp>
      <p:sp>
        <p:nvSpPr>
          <p:cNvPr id="61443" name="Rectangle 2"/>
          <p:cNvSpPr>
            <a:spLocks noGrp="1" noRot="1" noChangeAspect="1" noChangeArrowheads="1" noTextEdit="1"/>
          </p:cNvSpPr>
          <p:nvPr>
            <p:ph type="sldImg"/>
          </p:nvPr>
        </p:nvSpPr>
        <p:spPr bwMode="auto">
          <a:xfrm>
            <a:off x="571500" y="561975"/>
            <a:ext cx="5575300" cy="3136900"/>
          </a:xfrm>
          <a:noFill/>
          <a:ln>
            <a:solidFill>
              <a:srgbClr val="000000"/>
            </a:solidFill>
            <a:miter lim="800000"/>
            <a:headEnd/>
            <a:tailEnd/>
          </a:ln>
        </p:spPr>
      </p:sp>
      <p:sp>
        <p:nvSpPr>
          <p:cNvPr id="61444" name="Rectangle 3"/>
          <p:cNvSpPr>
            <a:spLocks noGrp="1" noChangeArrowheads="1"/>
          </p:cNvSpPr>
          <p:nvPr>
            <p:ph type="body" idx="1"/>
          </p:nvPr>
        </p:nvSpPr>
        <p:spPr bwMode="auto">
          <a:xfrm>
            <a:off x="298592" y="3991898"/>
            <a:ext cx="6121117" cy="4787472"/>
          </a:xfrm>
          <a:noFill/>
        </p:spPr>
        <p:txBody>
          <a:bodyPr wrap="square"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smtClean="0">
                <a:cs typeface="Arial" charset="0"/>
              </a:rPr>
              <a:t>A mixed</a:t>
            </a:r>
            <a:r>
              <a:rPr lang="en-US" sz="1400" b="1" baseline="0" dirty="0" smtClean="0">
                <a:cs typeface="Arial" charset="0"/>
              </a:rPr>
              <a:t> streamflow pattern </a:t>
            </a:r>
            <a:r>
              <a:rPr lang="en-US" sz="1400" b="0" dirty="0" smtClean="0"/>
              <a:t>has both high streamflows in the winter from rain in the low lands and in the spring and summer</a:t>
            </a:r>
            <a:r>
              <a:rPr lang="en-US" sz="1400" b="0" baseline="0" dirty="0" smtClean="0"/>
              <a:t> from </a:t>
            </a:r>
            <a:r>
              <a:rPr lang="en-US" sz="1400" b="0" dirty="0" smtClean="0"/>
              <a:t>melting snow and ice stored in the mountains.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dirty="0" smtClean="0"/>
          </a:p>
          <a:p>
            <a:endParaRPr lang="en-US" sz="1400" b="1" dirty="0" smtClean="0">
              <a:cs typeface="Arial" charset="0"/>
            </a:endParaRPr>
          </a:p>
          <a:p>
            <a:endParaRPr lang="en-US" sz="1400" b="1" dirty="0" smtClean="0">
              <a:cs typeface="Arial" charset="0"/>
            </a:endParaRPr>
          </a:p>
          <a:p>
            <a:pPr eaLnBrk="1" hangingPunct="1">
              <a:spcBef>
                <a:spcPct val="0"/>
              </a:spcBef>
            </a:pPr>
            <a:endParaRPr lang="en-US" sz="1400" dirty="0">
              <a:cs typeface="Arial" charset="0"/>
            </a:endParaRPr>
          </a:p>
        </p:txBody>
      </p:sp>
    </p:spTree>
    <p:extLst>
      <p:ext uri="{BB962C8B-B14F-4D97-AF65-F5344CB8AC3E}">
        <p14:creationId xmlns:p14="http://schemas.microsoft.com/office/powerpoint/2010/main" val="3661208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9988721-03EE-467F-AA22-2A665456C020}" type="slidenum">
              <a:rPr lang="en-US" smtClean="0">
                <a:solidFill>
                  <a:prstClr val="black"/>
                </a:solidFill>
                <a:latin typeface="Arial" pitchFamily="34" charset="0"/>
              </a:rPr>
              <a:pPr fontAlgn="base">
                <a:spcBef>
                  <a:spcPct val="0"/>
                </a:spcBef>
                <a:spcAft>
                  <a:spcPct val="0"/>
                </a:spcAft>
                <a:defRPr/>
              </a:pPr>
              <a:t>15</a:t>
            </a:fld>
            <a:endParaRPr lang="en-US" smtClean="0">
              <a:solidFill>
                <a:prstClr val="black"/>
              </a:solidFill>
              <a:latin typeface="Arial" pitchFamily="34" charset="0"/>
            </a:endParaRPr>
          </a:p>
        </p:txBody>
      </p:sp>
      <p:sp>
        <p:nvSpPr>
          <p:cNvPr id="61443" name="Rectangle 2"/>
          <p:cNvSpPr>
            <a:spLocks noGrp="1" noRot="1" noChangeAspect="1" noChangeArrowheads="1" noTextEdit="1"/>
          </p:cNvSpPr>
          <p:nvPr>
            <p:ph type="sldImg"/>
          </p:nvPr>
        </p:nvSpPr>
        <p:spPr bwMode="auto">
          <a:xfrm>
            <a:off x="571500" y="620713"/>
            <a:ext cx="5575300" cy="3136900"/>
          </a:xfrm>
          <a:noFill/>
          <a:ln>
            <a:solidFill>
              <a:srgbClr val="000000"/>
            </a:solidFill>
            <a:miter lim="800000"/>
            <a:headEnd/>
            <a:tailEnd/>
          </a:ln>
        </p:spPr>
      </p:sp>
      <p:sp>
        <p:nvSpPr>
          <p:cNvPr id="61444" name="Rectangle 3"/>
          <p:cNvSpPr>
            <a:spLocks noGrp="1" noChangeArrowheads="1"/>
          </p:cNvSpPr>
          <p:nvPr>
            <p:ph type="body" idx="1"/>
          </p:nvPr>
        </p:nvSpPr>
        <p:spPr bwMode="auto">
          <a:xfrm>
            <a:off x="298592" y="4011561"/>
            <a:ext cx="6121117" cy="4767809"/>
          </a:xfrm>
          <a:noFill/>
        </p:spPr>
        <p:txBody>
          <a:bodyPr wrap="square" numCol="1" anchor="t" anchorCtr="0" compatLnSpc="1">
            <a:prstTxWarp prst="textNoShape">
              <a:avLst/>
            </a:prstTxWarp>
            <a:normAutofit/>
          </a:bodyPr>
          <a:lstStyle/>
          <a:p>
            <a:r>
              <a:rPr lang="en-US" sz="1400" b="1" dirty="0" smtClean="0"/>
              <a:t>This </a:t>
            </a:r>
            <a:r>
              <a:rPr lang="en-US" sz="1400" b="1" dirty="0"/>
              <a:t>is a</a:t>
            </a:r>
            <a:r>
              <a:rPr lang="en-US" sz="1400" dirty="0">
                <a:cs typeface="Arial" charset="0"/>
              </a:rPr>
              <a:t> </a:t>
            </a:r>
            <a:r>
              <a:rPr lang="en-US" sz="1400" b="1" dirty="0">
                <a:cs typeface="Arial" charset="0"/>
              </a:rPr>
              <a:t>Snow dominated streamflow pattern</a:t>
            </a:r>
          </a:p>
          <a:p>
            <a:endParaRPr lang="en-US" sz="1400" b="1" dirty="0">
              <a:solidFill>
                <a:srgbClr val="002060"/>
              </a:solidFill>
              <a:cs typeface="Arial" charset="0"/>
            </a:endParaRPr>
          </a:p>
          <a:p>
            <a:pPr eaLnBrk="1" hangingPunct="1">
              <a:spcBef>
                <a:spcPct val="0"/>
              </a:spcBef>
            </a:pPr>
            <a:r>
              <a:rPr lang="en-US" sz="1400" dirty="0" smtClean="0"/>
              <a:t>With a Snow dominated streamflow</a:t>
            </a:r>
            <a:r>
              <a:rPr lang="en-US" sz="1400" baseline="0" dirty="0" smtClean="0"/>
              <a:t> pattern there can be </a:t>
            </a:r>
            <a:r>
              <a:rPr lang="en-US" sz="1400" dirty="0" smtClean="0"/>
              <a:t>some </a:t>
            </a:r>
            <a:r>
              <a:rPr lang="en-US" sz="1400" dirty="0"/>
              <a:t>rain in the winter, but most of the precipitation is stored as snow. </a:t>
            </a:r>
            <a:endParaRPr lang="en-US" sz="1400" dirty="0" smtClean="0"/>
          </a:p>
          <a:p>
            <a:pPr eaLnBrk="1" hangingPunct="1">
              <a:spcBef>
                <a:spcPct val="0"/>
              </a:spcBef>
            </a:pPr>
            <a:endParaRPr lang="en-US" sz="1400" dirty="0" smtClean="0"/>
          </a:p>
          <a:p>
            <a:pPr eaLnBrk="1" hangingPunct="1">
              <a:spcBef>
                <a:spcPct val="0"/>
              </a:spcBef>
            </a:pPr>
            <a:r>
              <a:rPr lang="en-US" sz="1400" b="1" dirty="0" smtClean="0">
                <a:cs typeface="Arial" charset="0"/>
              </a:rPr>
              <a:t>Note the lack of large November and December rain events. The February bump is from the</a:t>
            </a:r>
            <a:r>
              <a:rPr lang="en-US" sz="1400" b="1" baseline="0" dirty="0" smtClean="0">
                <a:cs typeface="Arial" charset="0"/>
              </a:rPr>
              <a:t> rare </a:t>
            </a:r>
            <a:r>
              <a:rPr lang="en-US" sz="1400" b="1" dirty="0" smtClean="0">
                <a:cs typeface="Arial" charset="0"/>
              </a:rPr>
              <a:t>early runoff events.</a:t>
            </a:r>
            <a:endParaRPr lang="en-US" sz="1400" b="1" dirty="0"/>
          </a:p>
          <a:p>
            <a:pPr eaLnBrk="1" hangingPunct="1">
              <a:spcBef>
                <a:spcPct val="0"/>
              </a:spcBef>
            </a:pPr>
            <a:endParaRPr lang="en-US" sz="1400" b="1" dirty="0"/>
          </a:p>
          <a:p>
            <a:pPr eaLnBrk="1" hangingPunct="1">
              <a:spcBef>
                <a:spcPct val="0"/>
              </a:spcBef>
            </a:pPr>
            <a:r>
              <a:rPr lang="en-US" sz="1400" dirty="0" smtClean="0"/>
              <a:t>Streamflows get </a:t>
            </a:r>
            <a:r>
              <a:rPr lang="en-US" sz="1400" dirty="0"/>
              <a:t>a large bump </a:t>
            </a:r>
            <a:r>
              <a:rPr lang="en-US" sz="1400" dirty="0" smtClean="0"/>
              <a:t>with </a:t>
            </a:r>
            <a:r>
              <a:rPr lang="en-US" sz="1400" dirty="0"/>
              <a:t>the </a:t>
            </a:r>
            <a:r>
              <a:rPr lang="en-US" sz="1400" dirty="0" smtClean="0"/>
              <a:t>summer melt</a:t>
            </a:r>
            <a:r>
              <a:rPr lang="en-US" sz="1400" baseline="0" dirty="0" smtClean="0"/>
              <a:t>.</a:t>
            </a:r>
          </a:p>
          <a:p>
            <a:pPr eaLnBrk="1" hangingPunct="1">
              <a:spcBef>
                <a:spcPct val="0"/>
              </a:spcBef>
            </a:pPr>
            <a:endParaRPr lang="en-US" sz="1400" baseline="0" dirty="0" smtClean="0"/>
          </a:p>
          <a:p>
            <a:r>
              <a:rPr lang="en-US" sz="1400" b="1" dirty="0" smtClean="0">
                <a:cs typeface="Arial" charset="0"/>
              </a:rPr>
              <a:t>Stream hydrographs</a:t>
            </a:r>
            <a:r>
              <a:rPr lang="en-US" sz="1400" b="1" baseline="0" dirty="0" smtClean="0">
                <a:cs typeface="Arial" charset="0"/>
              </a:rPr>
              <a:t> like these will be an important tool for you to determine critical flow periods and the months where water could be available for storage or recharge projects.</a:t>
            </a:r>
          </a:p>
          <a:p>
            <a:endParaRPr lang="en-US" sz="1400" b="1" dirty="0" smtClean="0">
              <a:cs typeface="Arial" charset="0"/>
            </a:endParaRPr>
          </a:p>
          <a:p>
            <a:r>
              <a:rPr lang="en-US" sz="1400" b="1" baseline="0" dirty="0" smtClean="0">
                <a:cs typeface="Arial" charset="0"/>
              </a:rPr>
              <a:t>Now back to instream flows. </a:t>
            </a:r>
            <a:r>
              <a:rPr lang="en-US" sz="1400" b="1" dirty="0" smtClean="0">
                <a:cs typeface="Arial" charset="0"/>
              </a:rPr>
              <a:t> </a:t>
            </a:r>
          </a:p>
          <a:p>
            <a:pPr eaLnBrk="1" hangingPunct="1">
              <a:spcBef>
                <a:spcPct val="0"/>
              </a:spcBef>
            </a:pPr>
            <a:endParaRPr lang="en-US" sz="1400" baseline="0" dirty="0" smtClean="0"/>
          </a:p>
          <a:p>
            <a:pPr eaLnBrk="1" hangingPunct="1">
              <a:spcBef>
                <a:spcPct val="0"/>
              </a:spcBef>
            </a:pPr>
            <a:endParaRPr lang="en-US" sz="1400" b="1" baseline="0" dirty="0" smtClean="0">
              <a:cs typeface="Arial" charset="0"/>
            </a:endParaRPr>
          </a:p>
          <a:p>
            <a:pPr eaLnBrk="1" hangingPunct="1">
              <a:spcBef>
                <a:spcPct val="0"/>
              </a:spcBef>
            </a:pPr>
            <a:endParaRPr lang="en-US" sz="1400" b="1" dirty="0">
              <a:cs typeface="Arial" charset="0"/>
            </a:endParaRPr>
          </a:p>
        </p:txBody>
      </p:sp>
    </p:spTree>
    <p:extLst>
      <p:ext uri="{BB962C8B-B14F-4D97-AF65-F5344CB8AC3E}">
        <p14:creationId xmlns:p14="http://schemas.microsoft.com/office/powerpoint/2010/main" val="4195958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571500" y="601663"/>
            <a:ext cx="5575300" cy="3136900"/>
          </a:xfrm>
          <a:noFill/>
          <a:ln>
            <a:solidFill>
              <a:srgbClr val="000000"/>
            </a:solidFill>
            <a:miter lim="800000"/>
            <a:headEnd/>
            <a:tailEnd/>
          </a:ln>
        </p:spPr>
      </p:sp>
      <p:sp>
        <p:nvSpPr>
          <p:cNvPr id="67587" name="Notes Placeholder 2"/>
          <p:cNvSpPr>
            <a:spLocks noGrp="1"/>
          </p:cNvSpPr>
          <p:nvPr>
            <p:ph type="body" idx="1"/>
          </p:nvPr>
        </p:nvSpPr>
        <p:spPr bwMode="auto">
          <a:xfrm>
            <a:off x="373239" y="4011561"/>
            <a:ext cx="5971823" cy="4925961"/>
          </a:xfrm>
          <a:noFill/>
        </p:spPr>
        <p:txBody>
          <a:bodyPr wrap="square" numCol="1" anchor="t" anchorCtr="0" compatLnSpc="1">
            <a:prstTxWarp prst="textNoShape">
              <a:avLst/>
            </a:prstTxWarp>
            <a:normAutofit/>
          </a:bodyPr>
          <a:lstStyle/>
          <a:p>
            <a:pPr eaLnBrk="1" hangingPunct="1">
              <a:spcBef>
                <a:spcPts val="600"/>
              </a:spcBef>
            </a:pPr>
            <a:r>
              <a:rPr lang="en-US" sz="1400" b="1" dirty="0" smtClean="0">
                <a:cs typeface="Arial" charset="0"/>
              </a:rPr>
              <a:t>There </a:t>
            </a:r>
            <a:r>
              <a:rPr lang="en-US" sz="1400" b="1" dirty="0">
                <a:cs typeface="Arial" charset="0"/>
              </a:rPr>
              <a:t>have been roughly three phases of ISF </a:t>
            </a:r>
            <a:r>
              <a:rPr lang="en-US" sz="1400" b="1" dirty="0" smtClean="0">
                <a:cs typeface="Arial" charset="0"/>
              </a:rPr>
              <a:t>development</a:t>
            </a:r>
            <a:r>
              <a:rPr lang="en-US" sz="1400" dirty="0" smtClean="0">
                <a:cs typeface="Arial" charset="0"/>
              </a:rPr>
              <a:t>.</a:t>
            </a:r>
            <a:endParaRPr lang="en-US" sz="1400" dirty="0">
              <a:cs typeface="Arial" charset="0"/>
            </a:endParaRPr>
          </a:p>
          <a:p>
            <a:pPr eaLnBrk="1" hangingPunct="1">
              <a:spcBef>
                <a:spcPct val="0"/>
              </a:spcBef>
            </a:pPr>
            <a:endParaRPr lang="en-US" sz="1400" dirty="0">
              <a:cs typeface="Arial" charset="0"/>
            </a:endParaRPr>
          </a:p>
          <a:p>
            <a:pPr eaLnBrk="1" hangingPunct="1">
              <a:spcBef>
                <a:spcPct val="0"/>
              </a:spcBef>
            </a:pPr>
            <a:r>
              <a:rPr lang="en-US" sz="1400" dirty="0" smtClean="0">
                <a:cs typeface="Arial" charset="0"/>
              </a:rPr>
              <a:t>From 1974-1979, ISFs were determined by what was </a:t>
            </a:r>
            <a:r>
              <a:rPr lang="en-US" sz="1400" dirty="0">
                <a:cs typeface="Arial" charset="0"/>
              </a:rPr>
              <a:t>loosely called the </a:t>
            </a:r>
            <a:r>
              <a:rPr lang="en-US" sz="1400" b="1" dirty="0">
                <a:cs typeface="Arial" charset="0"/>
              </a:rPr>
              <a:t>hydrologic method.</a:t>
            </a:r>
          </a:p>
          <a:p>
            <a:pPr eaLnBrk="1" hangingPunct="1">
              <a:spcBef>
                <a:spcPct val="0"/>
              </a:spcBef>
            </a:pPr>
            <a:endParaRPr lang="en-US" sz="1400" dirty="0">
              <a:cs typeface="Arial" charset="0"/>
            </a:endParaRPr>
          </a:p>
          <a:p>
            <a:pPr eaLnBrk="1" hangingPunct="1">
              <a:spcBef>
                <a:spcPct val="0"/>
              </a:spcBef>
            </a:pPr>
            <a:r>
              <a:rPr lang="en-US" sz="1400" b="1" dirty="0">
                <a:cs typeface="Arial" charset="0"/>
              </a:rPr>
              <a:t>With this method, </a:t>
            </a:r>
            <a:r>
              <a:rPr lang="en-US" sz="1400" b="1" dirty="0" smtClean="0">
                <a:cs typeface="Arial" charset="0"/>
              </a:rPr>
              <a:t>a </a:t>
            </a:r>
            <a:r>
              <a:rPr lang="en-US" sz="1400" b="1" dirty="0">
                <a:cs typeface="Arial" charset="0"/>
              </a:rPr>
              <a:t>stream was split into a high and a low flow period  </a:t>
            </a:r>
          </a:p>
          <a:p>
            <a:pPr eaLnBrk="1" hangingPunct="1">
              <a:spcBef>
                <a:spcPct val="0"/>
              </a:spcBef>
            </a:pPr>
            <a:endParaRPr lang="en-US" sz="1400" dirty="0">
              <a:cs typeface="Arial" charset="0"/>
            </a:endParaRPr>
          </a:p>
          <a:p>
            <a:pPr eaLnBrk="1" hangingPunct="1">
              <a:spcBef>
                <a:spcPct val="0"/>
              </a:spcBef>
            </a:pPr>
            <a:r>
              <a:rPr lang="en-US" sz="1400" dirty="0">
                <a:cs typeface="Arial" charset="0"/>
              </a:rPr>
              <a:t>The high flow period had the ISFs set at the 95% exceedance</a:t>
            </a:r>
          </a:p>
          <a:p>
            <a:pPr eaLnBrk="1" hangingPunct="1">
              <a:spcBef>
                <a:spcPct val="0"/>
              </a:spcBef>
            </a:pPr>
            <a:endParaRPr lang="en-US" sz="1400" dirty="0">
              <a:cs typeface="Arial" charset="0"/>
            </a:endParaRPr>
          </a:p>
          <a:p>
            <a:pPr eaLnBrk="1" hangingPunct="1">
              <a:spcBef>
                <a:spcPct val="0"/>
              </a:spcBef>
            </a:pPr>
            <a:r>
              <a:rPr lang="en-US" sz="1400" b="1" dirty="0">
                <a:cs typeface="Arial" charset="0"/>
              </a:rPr>
              <a:t>The low flow period had an ISF that varied between the 95 and 60% exceedance depending upon the cumulative score of </a:t>
            </a:r>
            <a:r>
              <a:rPr lang="en-US" sz="1400" b="1" dirty="0" smtClean="0">
                <a:cs typeface="Arial" charset="0"/>
              </a:rPr>
              <a:t>wildlife</a:t>
            </a:r>
            <a:r>
              <a:rPr lang="en-US" sz="1400" b="1" dirty="0">
                <a:cs typeface="Arial" charset="0"/>
              </a:rPr>
              <a:t>, fish, scenic and aesthetic values, navigation, other environmental values, and water quality.  </a:t>
            </a:r>
          </a:p>
          <a:p>
            <a:pPr eaLnBrk="1" hangingPunct="1">
              <a:spcBef>
                <a:spcPct val="0"/>
              </a:spcBef>
            </a:pPr>
            <a:endParaRPr lang="en-US" sz="1400" dirty="0">
              <a:cs typeface="Arial" charset="0"/>
            </a:endParaRPr>
          </a:p>
          <a:p>
            <a:pPr eaLnBrk="1" hangingPunct="1">
              <a:spcBef>
                <a:spcPct val="0"/>
              </a:spcBef>
            </a:pPr>
            <a:r>
              <a:rPr lang="en-US" sz="1400" dirty="0" smtClean="0">
                <a:cs typeface="Arial" charset="0"/>
              </a:rPr>
              <a:t>The final score, ranging from 6 to 24 was converted to an exceedance level using the figure shown on the right.</a:t>
            </a:r>
          </a:p>
          <a:p>
            <a:pPr eaLnBrk="1" hangingPunct="1">
              <a:spcBef>
                <a:spcPct val="0"/>
              </a:spcBef>
            </a:pPr>
            <a:endParaRPr lang="en-US" sz="1400" dirty="0">
              <a:cs typeface="Arial" charset="0"/>
            </a:endParaRPr>
          </a:p>
        </p:txBody>
      </p:sp>
    </p:spTree>
    <p:extLst>
      <p:ext uri="{BB962C8B-B14F-4D97-AF65-F5344CB8AC3E}">
        <p14:creationId xmlns:p14="http://schemas.microsoft.com/office/powerpoint/2010/main" val="776172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xfrm>
            <a:off x="415432" y="4439900"/>
            <a:ext cx="6646898" cy="5077291"/>
          </a:xfrm>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600" b="1" dirty="0" smtClean="0">
                <a:cs typeface="Arial" charset="0"/>
              </a:rPr>
              <a:t>For example, </a:t>
            </a:r>
            <a:r>
              <a:rPr lang="en-US" sz="1600" b="1" dirty="0" smtClean="0">
                <a:cs typeface="Arial" panose="020B0604020202020204" pitchFamily="34" charset="0"/>
              </a:rPr>
              <a:t>the Chehalis River </a:t>
            </a:r>
            <a:r>
              <a:rPr lang="en-US" sz="1600" b="1" dirty="0" smtClean="0">
                <a:cs typeface="Arial" charset="0"/>
              </a:rPr>
              <a:t>had a high flow period from December 1 to April 15, and the ISF, shown by the green line, was set at the 95% exceedance or 1300 cfs.</a:t>
            </a:r>
          </a:p>
          <a:p>
            <a:pPr eaLnBrk="1" hangingPunct="1">
              <a:spcBef>
                <a:spcPct val="0"/>
              </a:spcBef>
            </a:pPr>
            <a:endParaRPr lang="en-US" sz="1500" b="1" dirty="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600" dirty="0" smtClean="0">
                <a:cs typeface="Arial" charset="0"/>
              </a:rPr>
              <a:t>The low flow period was August 15 to September 15</a:t>
            </a:r>
            <a:r>
              <a:rPr lang="en-US" sz="1600" baseline="0" dirty="0" smtClean="0">
                <a:cs typeface="Arial" charset="0"/>
              </a:rPr>
              <a:t> and had the ISF set at the 70% exceedance or 165 cfs</a:t>
            </a:r>
            <a:endParaRPr lang="en-US" sz="1600" dirty="0" smtClean="0">
              <a:cs typeface="Arial" charset="0"/>
            </a:endParaRPr>
          </a:p>
          <a:p>
            <a:pPr eaLnBrk="1" hangingPunct="1">
              <a:spcBef>
                <a:spcPct val="0"/>
              </a:spcBef>
            </a:pPr>
            <a:endParaRPr lang="en-US" sz="1500" dirty="0">
              <a:cs typeface="Arial" panose="020B0604020202020204" pitchFamily="34" charset="0"/>
            </a:endParaRPr>
          </a:p>
          <a:p>
            <a:pPr defTabSz="948507">
              <a:spcBef>
                <a:spcPct val="0"/>
              </a:spcBef>
              <a:defRPr/>
            </a:pPr>
            <a:r>
              <a:rPr lang="en-US" sz="1500" b="1" dirty="0">
                <a:cs typeface="Arial" panose="020B0604020202020204" pitchFamily="34" charset="0"/>
              </a:rPr>
              <a:t>A straight line connected the two periods.</a:t>
            </a:r>
          </a:p>
          <a:p>
            <a:pPr eaLnBrk="1" hangingPunct="1">
              <a:spcBef>
                <a:spcPct val="0"/>
              </a:spcBef>
            </a:pPr>
            <a:endParaRPr lang="en-US" sz="1500" dirty="0">
              <a:cs typeface="Arial" panose="020B0604020202020204" pitchFamily="34" charset="0"/>
            </a:endParaRPr>
          </a:p>
          <a:p>
            <a:pPr eaLnBrk="1" hangingPunct="1">
              <a:spcBef>
                <a:spcPct val="0"/>
              </a:spcBef>
            </a:pPr>
            <a:r>
              <a:rPr lang="en-US" sz="1600" b="0" dirty="0" smtClean="0">
                <a:cs typeface="Arial" charset="0"/>
              </a:rPr>
              <a:t>It was that simple…and</a:t>
            </a:r>
            <a:r>
              <a:rPr lang="en-US" sz="1600" b="0" baseline="0" dirty="0" smtClean="0">
                <a:cs typeface="Arial" charset="0"/>
              </a:rPr>
              <a:t> was our least protective standard</a:t>
            </a:r>
          </a:p>
        </p:txBody>
      </p:sp>
    </p:spTree>
    <p:extLst>
      <p:ext uri="{BB962C8B-B14F-4D97-AF65-F5344CB8AC3E}">
        <p14:creationId xmlns:p14="http://schemas.microsoft.com/office/powerpoint/2010/main" val="394998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5138"/>
            <a:ext cx="5575300" cy="3136900"/>
          </a:xfrm>
        </p:spPr>
      </p:sp>
      <p:sp>
        <p:nvSpPr>
          <p:cNvPr id="3" name="Notes Placeholder 2"/>
          <p:cNvSpPr>
            <a:spLocks noGrp="1"/>
          </p:cNvSpPr>
          <p:nvPr>
            <p:ph type="body" idx="1"/>
          </p:nvPr>
        </p:nvSpPr>
        <p:spPr>
          <a:xfrm>
            <a:off x="701040" y="3749040"/>
            <a:ext cx="5608320" cy="5267142"/>
          </a:xfrm>
        </p:spPr>
        <p:txBody>
          <a:bodyPr/>
          <a:lstStyle/>
          <a:p>
            <a:r>
              <a:rPr lang="en-US" sz="1400" b="1" dirty="0" smtClean="0"/>
              <a:t>The legislature directed Ecology to develop instream flows in 1971, but did not define several key terms such as</a:t>
            </a:r>
          </a:p>
          <a:p>
            <a:endParaRPr lang="en-US" sz="1400" dirty="0" smtClean="0"/>
          </a:p>
          <a:p>
            <a:r>
              <a:rPr lang="en-US" sz="1400" dirty="0" smtClean="0"/>
              <a:t>Base flow</a:t>
            </a:r>
            <a:r>
              <a:rPr lang="en-US" sz="1400" baseline="0" dirty="0" smtClean="0"/>
              <a:t> and</a:t>
            </a:r>
            <a:r>
              <a:rPr lang="en-US" sz="1400" dirty="0" smtClean="0"/>
              <a:t> minimum flow </a:t>
            </a:r>
          </a:p>
          <a:p>
            <a:endParaRPr lang="en-US" sz="1400" dirty="0" smtClean="0"/>
          </a:p>
          <a:p>
            <a:r>
              <a:rPr lang="en-US" sz="1400" b="1" dirty="0" smtClean="0"/>
              <a:t>The definition you use is important because it could lead to very different ways of determining an instream flow.</a:t>
            </a:r>
          </a:p>
          <a:p>
            <a:endParaRPr lang="en-US" sz="1400" dirty="0" smtClean="0"/>
          </a:p>
          <a:p>
            <a:r>
              <a:rPr lang="en-US" sz="1400" dirty="0" smtClean="0"/>
              <a:t>For example,</a:t>
            </a:r>
            <a:r>
              <a:rPr lang="en-US" sz="1400" baseline="0" dirty="0" smtClean="0"/>
              <a:t> a base flow defined by hydrology would use</a:t>
            </a:r>
            <a:r>
              <a:rPr lang="en-US" sz="1400" dirty="0" smtClean="0"/>
              <a:t> the level of streamflow coming solely from groundwater.  </a:t>
            </a:r>
          </a:p>
          <a:p>
            <a:endParaRPr lang="en-US" sz="1400" dirty="0" smtClean="0"/>
          </a:p>
          <a:p>
            <a:r>
              <a:rPr lang="en-US" sz="1400" b="1" dirty="0" smtClean="0"/>
              <a:t>This is relatively easy to measure, but since this</a:t>
            </a:r>
            <a:r>
              <a:rPr lang="en-US" sz="1400" b="1" baseline="0" dirty="0" smtClean="0"/>
              <a:t> </a:t>
            </a:r>
            <a:r>
              <a:rPr lang="en-US" sz="1400" b="1" dirty="0" smtClean="0"/>
              <a:t>hydrologic minimum can be</a:t>
            </a:r>
            <a:r>
              <a:rPr lang="en-US" sz="1400" b="1" baseline="0" dirty="0" smtClean="0"/>
              <a:t> similar to drought conditions, it does not provide much protection</a:t>
            </a:r>
          </a:p>
          <a:p>
            <a:endParaRPr lang="en-US" sz="1400" baseline="0" dirty="0" smtClean="0"/>
          </a:p>
          <a:p>
            <a:r>
              <a:rPr lang="en-US" sz="1400" baseline="0" dirty="0" smtClean="0"/>
              <a:t>On the other hand,  A Resource-Focused definition would look at a streamflow that protects and preserves the instream resource.  </a:t>
            </a:r>
          </a:p>
          <a:p>
            <a:endParaRPr lang="en-US" sz="1400" baseline="0" dirty="0" smtClean="0"/>
          </a:p>
          <a:p>
            <a:r>
              <a:rPr lang="en-US" sz="1400" b="1" baseline="0" dirty="0" smtClean="0"/>
              <a:t>This is harder to measure and it usually leads to ISFs higher than the hydrologic base, but it provided a better level of protection. </a:t>
            </a:r>
            <a:endParaRPr lang="en-US" sz="1400" b="1" dirty="0"/>
          </a:p>
        </p:txBody>
      </p:sp>
      <p:sp>
        <p:nvSpPr>
          <p:cNvPr id="4" name="Slide Number Placeholder 3"/>
          <p:cNvSpPr>
            <a:spLocks noGrp="1"/>
          </p:cNvSpPr>
          <p:nvPr>
            <p:ph type="sldNum" sz="quarter" idx="10"/>
          </p:nvPr>
        </p:nvSpPr>
        <p:spPr/>
        <p:txBody>
          <a:bodyPr/>
          <a:lstStyle/>
          <a:p>
            <a:fld id="{13C9520F-F8D7-47C0-8440-71980A3B8499}" type="slidenum">
              <a:rPr lang="en-US" smtClean="0"/>
              <a:t>18</a:t>
            </a:fld>
            <a:endParaRPr lang="en-US"/>
          </a:p>
        </p:txBody>
      </p:sp>
    </p:spTree>
    <p:extLst>
      <p:ext uri="{BB962C8B-B14F-4D97-AF65-F5344CB8AC3E}">
        <p14:creationId xmlns:p14="http://schemas.microsoft.com/office/powerpoint/2010/main" val="1029126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01663"/>
            <a:ext cx="5575300" cy="3136900"/>
          </a:xfrm>
        </p:spPr>
      </p:sp>
      <p:sp>
        <p:nvSpPr>
          <p:cNvPr id="3" name="Notes Placeholder 2"/>
          <p:cNvSpPr>
            <a:spLocks noGrp="1"/>
          </p:cNvSpPr>
          <p:nvPr>
            <p:ph type="body" idx="1"/>
          </p:nvPr>
        </p:nvSpPr>
        <p:spPr>
          <a:xfrm>
            <a:off x="701040" y="3931920"/>
            <a:ext cx="5608320" cy="4202432"/>
          </a:xfrm>
        </p:spPr>
        <p:txBody>
          <a:bodyPr>
            <a:normAutofit/>
          </a:bodyPr>
          <a:lstStyle/>
          <a:p>
            <a:r>
              <a:rPr lang="en-US" sz="1400" b="1" dirty="0">
                <a:cs typeface="Arial" pitchFamily="34" charset="0"/>
              </a:rPr>
              <a:t>In the second </a:t>
            </a:r>
            <a:r>
              <a:rPr lang="en-US" sz="1400" b="1" dirty="0" smtClean="0">
                <a:cs typeface="Arial" pitchFamily="34" charset="0"/>
              </a:rPr>
              <a:t>phase of ISF development,</a:t>
            </a:r>
            <a:r>
              <a:rPr lang="en-US" sz="1400" b="1" dirty="0" smtClean="0"/>
              <a:t> biologists from WDFW and Ecology pushed for a more resource focused definition for ISFs.</a:t>
            </a:r>
          </a:p>
          <a:p>
            <a:pPr defTabSz="898137"/>
            <a:endParaRPr lang="en-US" sz="1400" b="1" dirty="0">
              <a:cs typeface="Arial" pitchFamily="34" charset="0"/>
            </a:endParaRPr>
          </a:p>
          <a:p>
            <a:r>
              <a:rPr lang="en-US" sz="1400" dirty="0"/>
              <a:t>There were several </a:t>
            </a:r>
            <a:r>
              <a:rPr lang="en-US" sz="1400" dirty="0" smtClean="0"/>
              <a:t>habitat based instream </a:t>
            </a:r>
            <a:r>
              <a:rPr lang="en-US" sz="1400" dirty="0"/>
              <a:t>flow models/methods developed in the 1970s and used in Washington, but they were not </a:t>
            </a:r>
            <a:r>
              <a:rPr lang="en-US" sz="1400" dirty="0" smtClean="0"/>
              <a:t>used for ISFs until </a:t>
            </a:r>
            <a:r>
              <a:rPr lang="en-US" sz="1400" dirty="0"/>
              <a:t>this second phase.</a:t>
            </a:r>
          </a:p>
          <a:p>
            <a:endParaRPr lang="en-US" sz="1400" dirty="0"/>
          </a:p>
          <a:p>
            <a:r>
              <a:rPr lang="en-US" sz="1400" b="1" dirty="0"/>
              <a:t>These include </a:t>
            </a:r>
            <a:r>
              <a:rPr lang="en-US" sz="1400" b="1" dirty="0" smtClean="0"/>
              <a:t>the Toe-Width </a:t>
            </a:r>
            <a:r>
              <a:rPr lang="en-US" sz="1400" b="1" baseline="0" dirty="0" smtClean="0"/>
              <a:t>which was the most commonly used method, and </a:t>
            </a:r>
          </a:p>
          <a:p>
            <a:endParaRPr lang="en-US" sz="1400" b="1" dirty="0" smtClean="0"/>
          </a:p>
          <a:p>
            <a:r>
              <a:rPr lang="en-US" sz="1400" b="0" dirty="0" smtClean="0">
                <a:cs typeface="Arial" pitchFamily="34" charset="0"/>
              </a:rPr>
              <a:t>IFIM which stands for Instream Flow Incremental Methodology which is a five-part process. </a:t>
            </a:r>
          </a:p>
          <a:p>
            <a:endParaRPr lang="en-US" sz="1400" dirty="0">
              <a:solidFill>
                <a:srgbClr val="FFFF00"/>
              </a:solidFill>
            </a:endParaRPr>
          </a:p>
          <a:p>
            <a:pPr>
              <a:defRPr/>
            </a:pPr>
            <a:r>
              <a:rPr lang="en-US" sz="1400" b="1" dirty="0" smtClean="0">
                <a:cs typeface="Arial" pitchFamily="34" charset="0"/>
              </a:rPr>
              <a:t>One of those parts calls for a habitat model such as PHABSIM which stands for Physical </a:t>
            </a:r>
            <a:r>
              <a:rPr lang="en-US" sz="1400" b="1" dirty="0" err="1" smtClean="0">
                <a:cs typeface="Arial" pitchFamily="34" charset="0"/>
              </a:rPr>
              <a:t>HABitat</a:t>
            </a:r>
            <a:r>
              <a:rPr lang="en-US" sz="1400" b="1" dirty="0" smtClean="0">
                <a:cs typeface="Arial" pitchFamily="34" charset="0"/>
              </a:rPr>
              <a:t> </a:t>
            </a:r>
            <a:r>
              <a:rPr lang="en-US" sz="1400" b="1" dirty="0" err="1" smtClean="0">
                <a:cs typeface="Arial" pitchFamily="34" charset="0"/>
              </a:rPr>
              <a:t>SIMulation</a:t>
            </a:r>
            <a:r>
              <a:rPr lang="en-US" sz="1400" b="1" dirty="0" smtClean="0">
                <a:cs typeface="Arial" pitchFamily="34" charset="0"/>
              </a:rPr>
              <a:t>.</a:t>
            </a:r>
          </a:p>
          <a:p>
            <a:pPr>
              <a:defRPr/>
            </a:pPr>
            <a:endParaRPr lang="en-US" sz="1400" b="1" dirty="0" smtClean="0">
              <a:cs typeface="Arial" pitchFamily="34" charset="0"/>
            </a:endParaRPr>
          </a:p>
          <a:p>
            <a:pPr>
              <a:defRPr/>
            </a:pPr>
            <a:r>
              <a:rPr lang="en-US" sz="1400" b="0" dirty="0" smtClean="0">
                <a:cs typeface="Arial" pitchFamily="34" charset="0"/>
              </a:rPr>
              <a:t>This was commonly used on the larger streams.</a:t>
            </a:r>
          </a:p>
          <a:p>
            <a:pPr>
              <a:defRPr/>
            </a:pPr>
            <a:endParaRPr lang="en-US" sz="1400" b="1" dirty="0">
              <a:cs typeface="Arial" pitchFamily="34" charset="0"/>
            </a:endParaRPr>
          </a:p>
        </p:txBody>
      </p:sp>
      <p:sp>
        <p:nvSpPr>
          <p:cNvPr id="4" name="Slide Number Placeholder 3"/>
          <p:cNvSpPr>
            <a:spLocks noGrp="1"/>
          </p:cNvSpPr>
          <p:nvPr>
            <p:ph type="sldNum" sz="quarter" idx="10"/>
          </p:nvPr>
        </p:nvSpPr>
        <p:spPr/>
        <p:txBody>
          <a:bodyPr/>
          <a:lstStyle/>
          <a:p>
            <a:fld id="{13C9520F-F8D7-47C0-8440-71980A3B8499}" type="slidenum">
              <a:rPr lang="en-US" smtClean="0"/>
              <a:t>19</a:t>
            </a:fld>
            <a:endParaRPr lang="en-US"/>
          </a:p>
        </p:txBody>
      </p:sp>
    </p:spTree>
    <p:extLst>
      <p:ext uri="{BB962C8B-B14F-4D97-AF65-F5344CB8AC3E}">
        <p14:creationId xmlns:p14="http://schemas.microsoft.com/office/powerpoint/2010/main" val="1043523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2479320-A207-4BC6-858E-7164C67E1DBF}" type="slidenum">
              <a:rPr lang="en-US" smtClean="0">
                <a:latin typeface="Arial" pitchFamily="34" charset="0"/>
              </a:rPr>
              <a:pPr fontAlgn="base">
                <a:spcBef>
                  <a:spcPct val="0"/>
                </a:spcBef>
                <a:spcAft>
                  <a:spcPct val="0"/>
                </a:spcAft>
                <a:defRPr/>
              </a:pPr>
              <a:t>2</a:t>
            </a:fld>
            <a:endParaRPr lang="en-US" smtClean="0">
              <a:latin typeface="Arial" pitchFamily="34" charset="0"/>
            </a:endParaRPr>
          </a:p>
        </p:txBody>
      </p:sp>
      <p:sp>
        <p:nvSpPr>
          <p:cNvPr id="58371" name="Rectangle 2"/>
          <p:cNvSpPr>
            <a:spLocks noGrp="1" noRot="1" noChangeAspect="1" noChangeArrowheads="1" noTextEdit="1"/>
          </p:cNvSpPr>
          <p:nvPr>
            <p:ph type="sldImg"/>
          </p:nvPr>
        </p:nvSpPr>
        <p:spPr bwMode="auto">
          <a:xfrm>
            <a:off x="717550" y="1162050"/>
            <a:ext cx="5575300" cy="3136900"/>
          </a:xfrm>
          <a:noFill/>
          <a:ln>
            <a:solidFill>
              <a:srgbClr val="000000"/>
            </a:solidFill>
            <a:miter lim="800000"/>
            <a:headEnd/>
            <a:tailEnd/>
          </a:ln>
        </p:spPr>
      </p:sp>
      <p:sp>
        <p:nvSpPr>
          <p:cNvPr id="58372" name="Rectangle 3"/>
          <p:cNvSpPr>
            <a:spLocks noGrp="1" noChangeArrowheads="1"/>
          </p:cNvSpPr>
          <p:nvPr>
            <p:ph type="body" idx="1"/>
          </p:nvPr>
        </p:nvSpPr>
        <p:spPr bwMode="auto">
          <a:xfrm>
            <a:off x="701040" y="4415790"/>
            <a:ext cx="5764107" cy="4183380"/>
          </a:xfrm>
          <a:noFill/>
        </p:spPr>
        <p:txBody>
          <a:bodyPr wrap="square" numCol="1" anchor="t" anchorCtr="0" compatLnSpc="1">
            <a:prstTxWarp prst="textNoShape">
              <a:avLst/>
            </a:prstTxWarp>
          </a:bodyPr>
          <a:lstStyle/>
          <a:p>
            <a:pPr eaLnBrk="1" hangingPunct="1">
              <a:spcBef>
                <a:spcPct val="0"/>
              </a:spcBef>
            </a:pPr>
            <a:r>
              <a:rPr lang="en-US" sz="1400" b="1" dirty="0">
                <a:cs typeface="Arial" charset="0"/>
              </a:rPr>
              <a:t/>
            </a:r>
            <a:br>
              <a:rPr lang="en-US" sz="1400" b="1" dirty="0">
                <a:cs typeface="Arial" charset="0"/>
              </a:rPr>
            </a:br>
            <a:r>
              <a:rPr lang="en-US" sz="1400" dirty="0">
                <a:cs typeface="Arial" charset="0"/>
              </a:rPr>
              <a:t>I rely on the simple principal of speaking the trout, </a:t>
            </a:r>
            <a:endParaRPr lang="en-US" sz="1400" dirty="0" smtClean="0">
              <a:cs typeface="Arial" charset="0"/>
            </a:endParaRPr>
          </a:p>
          <a:p>
            <a:pPr eaLnBrk="1" hangingPunct="1">
              <a:spcBef>
                <a:spcPct val="0"/>
              </a:spcBef>
            </a:pPr>
            <a:r>
              <a:rPr lang="en-US" sz="1400" b="1" dirty="0">
                <a:cs typeface="Arial" charset="0"/>
              </a:rPr>
              <a:t/>
            </a:r>
            <a:br>
              <a:rPr lang="en-US" sz="1400" b="1" dirty="0">
                <a:cs typeface="Arial" charset="0"/>
              </a:rPr>
            </a:br>
            <a:r>
              <a:rPr lang="en-US" sz="1400" b="1" dirty="0">
                <a:cs typeface="Arial" charset="0"/>
              </a:rPr>
              <a:t>the whole trout, and nothing but the trout. </a:t>
            </a:r>
          </a:p>
          <a:p>
            <a:pPr eaLnBrk="1" hangingPunct="1">
              <a:spcBef>
                <a:spcPct val="0"/>
              </a:spcBef>
            </a:pPr>
            <a:endParaRPr lang="en-US" sz="1800" dirty="0">
              <a:cs typeface="Arial" charset="0"/>
            </a:endParaRPr>
          </a:p>
        </p:txBody>
      </p:sp>
    </p:spTree>
    <p:extLst>
      <p:ext uri="{BB962C8B-B14F-4D97-AF65-F5344CB8AC3E}">
        <p14:creationId xmlns:p14="http://schemas.microsoft.com/office/powerpoint/2010/main" val="4167100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769938" y="484188"/>
            <a:ext cx="5575300" cy="3136900"/>
          </a:xfrm>
          <a:noFill/>
          <a:ln>
            <a:solidFill>
              <a:srgbClr val="000000"/>
            </a:solidFill>
            <a:miter lim="800000"/>
            <a:headEnd/>
            <a:tailEnd/>
          </a:ln>
        </p:spPr>
      </p:sp>
      <p:sp>
        <p:nvSpPr>
          <p:cNvPr id="67587" name="Notes Placeholder 2"/>
          <p:cNvSpPr>
            <a:spLocks noGrp="1"/>
          </p:cNvSpPr>
          <p:nvPr>
            <p:ph type="body" idx="1"/>
          </p:nvPr>
        </p:nvSpPr>
        <p:spPr bwMode="auto">
          <a:xfrm>
            <a:off x="769938" y="3765756"/>
            <a:ext cx="5575124" cy="5010488"/>
          </a:xfrm>
          <a:noFill/>
        </p:spPr>
        <p:txBody>
          <a:bodyPr wrap="square" numCol="1" anchor="t" anchorCtr="0" compatLnSpc="1">
            <a:prstTxWarp prst="textNoShape">
              <a:avLst/>
            </a:prstTxWarp>
          </a:bodyPr>
          <a:lstStyle/>
          <a:p>
            <a:pPr>
              <a:defRPr/>
            </a:pPr>
            <a:r>
              <a:rPr lang="en-US" sz="1400" b="1" dirty="0" smtClean="0">
                <a:cs typeface="Arial" pitchFamily="34" charset="0"/>
              </a:rPr>
              <a:t>The</a:t>
            </a:r>
            <a:r>
              <a:rPr lang="en-US" sz="1400" b="1" baseline="0" dirty="0" smtClean="0">
                <a:cs typeface="Arial" pitchFamily="34" charset="0"/>
              </a:rPr>
              <a:t> WRIA 15 rule was adopted in 1981 but I couldn’t find any of the data used to develop the ISF recommendations, so here is an example from </a:t>
            </a:r>
            <a:r>
              <a:rPr lang="en-US" sz="1400" b="1" dirty="0" smtClean="0">
                <a:cs typeface="Arial" pitchFamily="34" charset="0"/>
              </a:rPr>
              <a:t>WRIA 1, also developed in this</a:t>
            </a:r>
            <a:r>
              <a:rPr lang="en-US" sz="1400" b="1" baseline="0" dirty="0" smtClean="0">
                <a:cs typeface="Arial" pitchFamily="34" charset="0"/>
              </a:rPr>
              <a:t> second phase. </a:t>
            </a:r>
          </a:p>
          <a:p>
            <a:pPr>
              <a:defRPr/>
            </a:pPr>
            <a:endParaRPr lang="en-US" sz="1400" b="1" baseline="0" dirty="0" smtClean="0">
              <a:cs typeface="Arial" pitchFamily="34" charset="0"/>
            </a:endParaRPr>
          </a:p>
          <a:p>
            <a:pPr>
              <a:defRPr/>
            </a:pPr>
            <a:r>
              <a:rPr lang="en-US" sz="1400" b="0" baseline="0" dirty="0" smtClean="0">
                <a:cs typeface="Arial" pitchFamily="34" charset="0"/>
              </a:rPr>
              <a:t>Here</a:t>
            </a:r>
            <a:r>
              <a:rPr lang="en-US" sz="1400" b="0" dirty="0" smtClean="0">
                <a:cs typeface="Arial" pitchFamily="34" charset="0"/>
              </a:rPr>
              <a:t> </a:t>
            </a:r>
            <a:r>
              <a:rPr lang="en-US" sz="1400" b="0" dirty="0">
                <a:cs typeface="Arial" pitchFamily="34" charset="0"/>
              </a:rPr>
              <a:t>the black line shows the recommend flows based on a Toe-Width study and the green line shows the negotiated instream flow.  </a:t>
            </a:r>
          </a:p>
          <a:p>
            <a:pPr>
              <a:defRPr/>
            </a:pPr>
            <a:endParaRPr lang="en-US" sz="1400" b="0" dirty="0">
              <a:cs typeface="Arial" pitchFamily="34" charset="0"/>
            </a:endParaRPr>
          </a:p>
          <a:p>
            <a:pPr>
              <a:defRPr/>
            </a:pPr>
            <a:r>
              <a:rPr lang="en-US" sz="1400" b="1" dirty="0" smtClean="0">
                <a:cs typeface="Arial" pitchFamily="34" charset="0"/>
              </a:rPr>
              <a:t>They didn’t published rationale </a:t>
            </a:r>
            <a:r>
              <a:rPr lang="en-US" sz="1400" b="1" dirty="0">
                <a:cs typeface="Arial" pitchFamily="34" charset="0"/>
              </a:rPr>
              <a:t>for </a:t>
            </a:r>
            <a:r>
              <a:rPr lang="en-US" sz="1400" b="1" dirty="0" smtClean="0">
                <a:cs typeface="Arial" pitchFamily="34" charset="0"/>
              </a:rPr>
              <a:t>this difference, but, ISFs </a:t>
            </a:r>
            <a:r>
              <a:rPr lang="en-US" sz="1400" b="1" dirty="0">
                <a:cs typeface="Arial" pitchFamily="34" charset="0"/>
              </a:rPr>
              <a:t>in this phase </a:t>
            </a:r>
            <a:r>
              <a:rPr lang="en-US" sz="1400" b="1" dirty="0" smtClean="0">
                <a:cs typeface="Arial" pitchFamily="34" charset="0"/>
              </a:rPr>
              <a:t>were commonly limited to the </a:t>
            </a:r>
            <a:r>
              <a:rPr lang="en-US" sz="1400" b="1" dirty="0">
                <a:cs typeface="Arial" pitchFamily="34" charset="0"/>
              </a:rPr>
              <a:t>50% exceedance flow during the wet season and </a:t>
            </a:r>
            <a:r>
              <a:rPr lang="en-US" sz="1400" b="1" dirty="0" smtClean="0">
                <a:cs typeface="Arial" pitchFamily="34" charset="0"/>
              </a:rPr>
              <a:t>up to </a:t>
            </a:r>
            <a:r>
              <a:rPr lang="en-US" sz="1400" b="1" dirty="0">
                <a:cs typeface="Arial" pitchFamily="34" charset="0"/>
              </a:rPr>
              <a:t>the 40% exceedance during the dry </a:t>
            </a:r>
            <a:r>
              <a:rPr lang="en-US" sz="1400" b="1" dirty="0" smtClean="0">
                <a:cs typeface="Arial" pitchFamily="34" charset="0"/>
              </a:rPr>
              <a:t>season suggesting an unwritten hydrologic limit. </a:t>
            </a:r>
            <a:endParaRPr lang="en-US" sz="1400" b="1" dirty="0">
              <a:cs typeface="Arial" pitchFamily="34" charset="0"/>
            </a:endParaRPr>
          </a:p>
          <a:p>
            <a:pPr>
              <a:defRPr/>
            </a:pPr>
            <a:endParaRPr lang="en-US" sz="1400" b="0" dirty="0">
              <a:cs typeface="Arial" pitchFamily="34" charset="0"/>
            </a:endParaRPr>
          </a:p>
          <a:p>
            <a:pPr>
              <a:defRPr/>
            </a:pPr>
            <a:r>
              <a:rPr lang="en-US" sz="1400" b="0" dirty="0" smtClean="0">
                <a:cs typeface="Arial" pitchFamily="34" charset="0"/>
              </a:rPr>
              <a:t>ISFs </a:t>
            </a:r>
            <a:r>
              <a:rPr lang="en-US" sz="1400" b="0" dirty="0">
                <a:cs typeface="Arial" pitchFamily="34" charset="0"/>
              </a:rPr>
              <a:t>set during this period were </a:t>
            </a:r>
            <a:r>
              <a:rPr lang="en-US" sz="1400" b="0" dirty="0" smtClean="0">
                <a:cs typeface="Arial" pitchFamily="34" charset="0"/>
              </a:rPr>
              <a:t>usually higher and more protective than those set in the first phase</a:t>
            </a:r>
            <a:endParaRPr lang="en-US" sz="1400" b="0" dirty="0">
              <a:cs typeface="Arial" pitchFamily="34" charset="0"/>
            </a:endParaRPr>
          </a:p>
          <a:p>
            <a:pPr>
              <a:defRPr/>
            </a:pPr>
            <a:endParaRPr lang="en-US" sz="1400" b="0" dirty="0">
              <a:cs typeface="Arial" pitchFamily="34" charset="0"/>
            </a:endParaRPr>
          </a:p>
        </p:txBody>
      </p:sp>
    </p:spTree>
    <p:extLst>
      <p:ext uri="{BB962C8B-B14F-4D97-AF65-F5344CB8AC3E}">
        <p14:creationId xmlns:p14="http://schemas.microsoft.com/office/powerpoint/2010/main" val="3362977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519113" y="542925"/>
            <a:ext cx="5575300" cy="3136900"/>
          </a:xfrm>
          <a:noFill/>
          <a:ln>
            <a:solidFill>
              <a:srgbClr val="000000"/>
            </a:solidFill>
            <a:miter lim="800000"/>
            <a:headEnd/>
            <a:tailEnd/>
          </a:ln>
        </p:spPr>
      </p:sp>
      <p:sp>
        <p:nvSpPr>
          <p:cNvPr id="67587" name="Notes Placeholder 2"/>
          <p:cNvSpPr>
            <a:spLocks noGrp="1"/>
          </p:cNvSpPr>
          <p:nvPr>
            <p:ph type="body" idx="1"/>
          </p:nvPr>
        </p:nvSpPr>
        <p:spPr bwMode="auto">
          <a:xfrm>
            <a:off x="320851" y="3886200"/>
            <a:ext cx="5971823" cy="4927161"/>
          </a:xfrm>
          <a:noFill/>
        </p:spPr>
        <p:txBody>
          <a:bodyPr wrap="square" numCol="1" anchor="t" anchorCtr="0" compatLnSpc="1">
            <a:prstTxWarp prst="textNoShape">
              <a:avLst/>
            </a:prstTxWarp>
          </a:bodyPr>
          <a:lstStyle/>
          <a:p>
            <a:pPr eaLnBrk="1" hangingPunct="1">
              <a:spcBef>
                <a:spcPct val="0"/>
              </a:spcBef>
            </a:pPr>
            <a:r>
              <a:rPr lang="en-US" sz="1400" b="1" dirty="0" smtClean="0">
                <a:cs typeface="Arial" charset="0"/>
              </a:rPr>
              <a:t>In addition to ISF set with the hybrid</a:t>
            </a:r>
            <a:r>
              <a:rPr lang="en-US" sz="1400" b="1" baseline="0" dirty="0" smtClean="0">
                <a:cs typeface="Arial" charset="0"/>
              </a:rPr>
              <a:t> method, the WRIA 15 rule included a number of  streams with closure periods recommended by WDFW. </a:t>
            </a:r>
          </a:p>
          <a:p>
            <a:pPr eaLnBrk="1" hangingPunct="1">
              <a:spcBef>
                <a:spcPct val="0"/>
              </a:spcBef>
            </a:pPr>
            <a:endParaRPr lang="en-US" sz="1400" baseline="0" dirty="0" smtClean="0">
              <a:cs typeface="Arial" charset="0"/>
            </a:endParaRPr>
          </a:p>
          <a:p>
            <a:pPr eaLnBrk="1" hangingPunct="1">
              <a:spcBef>
                <a:spcPct val="0"/>
              </a:spcBef>
            </a:pPr>
            <a:r>
              <a:rPr lang="en-US" sz="1400" baseline="0" dirty="0" smtClean="0">
                <a:cs typeface="Arial" charset="0"/>
              </a:rPr>
              <a:t>These are know as Surface Water Source Limitations or SWSLs. </a:t>
            </a:r>
          </a:p>
          <a:p>
            <a:pPr eaLnBrk="1" hangingPunct="1">
              <a:spcBef>
                <a:spcPct val="0"/>
              </a:spcBef>
            </a:pPr>
            <a:endParaRPr lang="en-US" sz="1400" b="1" dirty="0">
              <a:cs typeface="Arial" charset="0"/>
            </a:endParaRPr>
          </a:p>
          <a:p>
            <a:pPr eaLnBrk="1" hangingPunct="1">
              <a:spcBef>
                <a:spcPct val="0"/>
              </a:spcBef>
            </a:pPr>
            <a:r>
              <a:rPr lang="en-US" sz="1400" b="1" baseline="0" dirty="0" smtClean="0">
                <a:cs typeface="Arial" charset="0"/>
              </a:rPr>
              <a:t>By themselves, these recommendations that may be used to condition water rights. When put in a rule, the option is removed. </a:t>
            </a:r>
          </a:p>
          <a:p>
            <a:pPr eaLnBrk="1" hangingPunct="1">
              <a:spcBef>
                <a:spcPct val="0"/>
              </a:spcBef>
            </a:pPr>
            <a:endParaRPr lang="en-US" sz="1400" b="0" baseline="0" dirty="0" smtClean="0">
              <a:cs typeface="Arial" charset="0"/>
            </a:endParaRPr>
          </a:p>
          <a:p>
            <a:pPr eaLnBrk="1" hangingPunct="1">
              <a:spcBef>
                <a:spcPct val="0"/>
              </a:spcBef>
            </a:pPr>
            <a:r>
              <a:rPr lang="en-US" sz="1400" b="0" baseline="0" dirty="0" smtClean="0">
                <a:cs typeface="Arial" charset="0"/>
              </a:rPr>
              <a:t>The rule also added closure periods for 17 additional streams</a:t>
            </a:r>
            <a:endParaRPr lang="en-US" sz="1400" b="0" dirty="0">
              <a:cs typeface="Arial" charset="0"/>
            </a:endParaRPr>
          </a:p>
        </p:txBody>
      </p:sp>
    </p:spTree>
    <p:extLst>
      <p:ext uri="{BB962C8B-B14F-4D97-AF65-F5344CB8AC3E}">
        <p14:creationId xmlns:p14="http://schemas.microsoft.com/office/powerpoint/2010/main" val="593803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582613"/>
            <a:ext cx="5575300" cy="3136900"/>
          </a:xfrm>
        </p:spPr>
      </p:sp>
      <p:sp>
        <p:nvSpPr>
          <p:cNvPr id="3" name="Notes Placeholder 2"/>
          <p:cNvSpPr>
            <a:spLocks noGrp="1"/>
          </p:cNvSpPr>
          <p:nvPr>
            <p:ph type="body" idx="1"/>
          </p:nvPr>
        </p:nvSpPr>
        <p:spPr>
          <a:xfrm>
            <a:off x="701040" y="4011561"/>
            <a:ext cx="5608320" cy="4122790"/>
          </a:xfrm>
        </p:spPr>
        <p:txBody>
          <a:bodyPr>
            <a:normAutofit/>
          </a:bodyPr>
          <a:lstStyle/>
          <a:p>
            <a:r>
              <a:rPr lang="en-US" sz="1400" b="1" dirty="0"/>
              <a:t>Then </a:t>
            </a:r>
            <a:r>
              <a:rPr lang="en-US" sz="1400" b="1" dirty="0" smtClean="0"/>
              <a:t>the dark ages fell</a:t>
            </a:r>
            <a:r>
              <a:rPr lang="en-US" sz="1400" b="1" baseline="0" dirty="0" smtClean="0"/>
              <a:t> and we has an ISF moratorium</a:t>
            </a:r>
            <a:r>
              <a:rPr lang="en-US" sz="1400" b="1" dirty="0" smtClean="0"/>
              <a:t> for 15 years</a:t>
            </a:r>
            <a:endParaRPr lang="en-US" sz="1400" b="1" dirty="0"/>
          </a:p>
          <a:p>
            <a:endParaRPr lang="en-US" sz="1400" dirty="0"/>
          </a:p>
          <a:p>
            <a:pPr marL="0" marR="0" lvl="0" indent="0" algn="l" defTabSz="898137" rtl="0" eaLnBrk="1" fontAlgn="auto" latinLnBrk="0" hangingPunct="1">
              <a:lnSpc>
                <a:spcPct val="100000"/>
              </a:lnSpc>
              <a:spcBef>
                <a:spcPts val="0"/>
              </a:spcBef>
              <a:buClrTx/>
              <a:buSzTx/>
              <a:buFontTx/>
              <a:buNone/>
              <a:tabLst/>
              <a:defRPr/>
            </a:pPr>
            <a:r>
              <a:rPr lang="en-US" sz="1400" dirty="0" smtClean="0"/>
              <a:t>During this time, WDFW and Ecology continued</a:t>
            </a:r>
            <a:r>
              <a:rPr lang="en-US" sz="1400" baseline="0" dirty="0" smtClean="0"/>
              <a:t> to </a:t>
            </a:r>
            <a:r>
              <a:rPr lang="en-US" sz="1400" dirty="0" smtClean="0"/>
              <a:t>conducted Phabsim</a:t>
            </a:r>
            <a:r>
              <a:rPr lang="en-US" sz="1400" baseline="0" dirty="0" smtClean="0"/>
              <a:t> and </a:t>
            </a:r>
            <a:r>
              <a:rPr lang="en-US" sz="1400" dirty="0" smtClean="0"/>
              <a:t>toe-width studies all over the state. </a:t>
            </a:r>
          </a:p>
          <a:p>
            <a:pPr marL="0" marR="0" lvl="0" indent="0" algn="l" defTabSz="898137" rtl="0" eaLnBrk="1" fontAlgn="auto" latinLnBrk="0" hangingPunct="1">
              <a:lnSpc>
                <a:spcPct val="100000"/>
              </a:lnSpc>
              <a:spcBef>
                <a:spcPts val="0"/>
              </a:spcBef>
              <a:buClrTx/>
              <a:buSzTx/>
              <a:buFontTx/>
              <a:buNone/>
              <a:tabLst/>
              <a:defRPr/>
            </a:pPr>
            <a:endParaRPr lang="en-US" sz="1400" dirty="0" smtClean="0"/>
          </a:p>
          <a:p>
            <a:pPr marL="0" marR="0" lvl="0" indent="0" algn="l" defTabSz="898137" rtl="0" eaLnBrk="1" fontAlgn="auto" latinLnBrk="0" hangingPunct="1">
              <a:lnSpc>
                <a:spcPct val="100000"/>
              </a:lnSpc>
              <a:spcBef>
                <a:spcPts val="0"/>
              </a:spcBef>
              <a:spcAft>
                <a:spcPts val="589"/>
              </a:spcAft>
              <a:buClrTx/>
              <a:buSzTx/>
              <a:buFontTx/>
              <a:buNone/>
              <a:tabLst/>
              <a:defRPr/>
            </a:pPr>
            <a:r>
              <a:rPr lang="en-US" sz="1400" b="1" dirty="0" smtClean="0"/>
              <a:t>They</a:t>
            </a:r>
            <a:r>
              <a:rPr lang="en-US" sz="1400" b="1" baseline="0" dirty="0" smtClean="0"/>
              <a:t> also continued their</a:t>
            </a:r>
            <a:r>
              <a:rPr lang="en-US" sz="1400" b="1" dirty="0" smtClean="0"/>
              <a:t> fish habitat research to improve the accuracy of the models</a:t>
            </a:r>
          </a:p>
          <a:p>
            <a:pPr marL="0" marR="0" lvl="0" indent="0" algn="l" defTabSz="898137" rtl="0" eaLnBrk="1" fontAlgn="auto" latinLnBrk="0" hangingPunct="1">
              <a:lnSpc>
                <a:spcPct val="100000"/>
              </a:lnSpc>
              <a:spcBef>
                <a:spcPts val="0"/>
              </a:spcBef>
              <a:spcAft>
                <a:spcPts val="589"/>
              </a:spcAft>
              <a:buClrTx/>
              <a:buSzTx/>
              <a:buFontTx/>
              <a:buNone/>
              <a:tabLst/>
              <a:defRPr/>
            </a:pPr>
            <a:endParaRPr lang="en-US" sz="1400" dirty="0"/>
          </a:p>
        </p:txBody>
      </p:sp>
      <p:sp>
        <p:nvSpPr>
          <p:cNvPr id="4" name="Slide Number Placeholder 3"/>
          <p:cNvSpPr>
            <a:spLocks noGrp="1"/>
          </p:cNvSpPr>
          <p:nvPr>
            <p:ph type="sldNum" sz="quarter" idx="10"/>
          </p:nvPr>
        </p:nvSpPr>
        <p:spPr/>
        <p:txBody>
          <a:bodyPr/>
          <a:lstStyle/>
          <a:p>
            <a:fld id="{13C9520F-F8D7-47C0-8440-71980A3B8499}" type="slidenum">
              <a:rPr lang="en-US" smtClean="0"/>
              <a:t>22</a:t>
            </a:fld>
            <a:endParaRPr lang="en-US"/>
          </a:p>
        </p:txBody>
      </p:sp>
    </p:spTree>
    <p:extLst>
      <p:ext uri="{BB962C8B-B14F-4D97-AF65-F5344CB8AC3E}">
        <p14:creationId xmlns:p14="http://schemas.microsoft.com/office/powerpoint/2010/main" val="40758130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719138"/>
            <a:ext cx="5575300" cy="3136900"/>
          </a:xfrm>
        </p:spPr>
      </p:sp>
      <p:sp>
        <p:nvSpPr>
          <p:cNvPr id="3" name="Notes Placeholder 2"/>
          <p:cNvSpPr>
            <a:spLocks noGrp="1"/>
          </p:cNvSpPr>
          <p:nvPr>
            <p:ph type="body" idx="1"/>
          </p:nvPr>
        </p:nvSpPr>
        <p:spPr>
          <a:xfrm>
            <a:off x="701040" y="4129548"/>
            <a:ext cx="5608320" cy="4004803"/>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smtClean="0"/>
              <a:t>During </a:t>
            </a:r>
            <a:r>
              <a:rPr lang="en-US" sz="1400" b="1" dirty="0"/>
              <a:t>the third phase of ISF </a:t>
            </a:r>
            <a:r>
              <a:rPr lang="en-US" sz="1400" b="1" dirty="0" smtClean="0"/>
              <a:t>protection hired a second biologist, increased the size of WDFWs water team, and started implementing RCW 90.82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smtClean="0"/>
          </a:p>
          <a:p>
            <a:pPr>
              <a:spcBef>
                <a:spcPts val="0"/>
              </a:spcBef>
              <a:spcAft>
                <a:spcPts val="0"/>
              </a:spcAft>
            </a:pPr>
            <a:r>
              <a:rPr lang="en-US" sz="1400" dirty="0" smtClean="0"/>
              <a:t>During this time, we used the adopted watershed plans to develop or update 10 ISF rules</a:t>
            </a:r>
          </a:p>
          <a:p>
            <a:pPr>
              <a:spcBef>
                <a:spcPts val="0"/>
              </a:spcBef>
              <a:spcAft>
                <a:spcPts val="0"/>
              </a:spcAft>
            </a:pPr>
            <a:endParaRPr lang="en-US" sz="1400" dirty="0"/>
          </a:p>
          <a:p>
            <a:pPr>
              <a:spcBef>
                <a:spcPts val="0"/>
              </a:spcBef>
              <a:spcAft>
                <a:spcPts val="0"/>
              </a:spcAft>
            </a:pPr>
            <a:r>
              <a:rPr lang="en-US" sz="1400" b="1" dirty="0" smtClean="0"/>
              <a:t>We continued our fish habitat preference studies and analysis and published updates to our state-wide fish preference curves leading</a:t>
            </a:r>
            <a:r>
              <a:rPr lang="en-US" sz="1400" b="1" baseline="0" dirty="0" smtClean="0"/>
              <a:t> to more accurate modeling</a:t>
            </a:r>
          </a:p>
          <a:p>
            <a:pPr>
              <a:spcBef>
                <a:spcPts val="0"/>
              </a:spcBef>
              <a:spcAft>
                <a:spcPts val="0"/>
              </a:spcAft>
            </a:pPr>
            <a:endParaRPr lang="en-US" sz="1400" b="1" baseline="0" dirty="0" smtClean="0"/>
          </a:p>
          <a:p>
            <a:pPr>
              <a:spcBef>
                <a:spcPts val="0"/>
              </a:spcBef>
              <a:spcAft>
                <a:spcPts val="0"/>
              </a:spcAft>
            </a:pPr>
            <a:r>
              <a:rPr lang="en-US" sz="1400" b="0" baseline="0" dirty="0" smtClean="0"/>
              <a:t>We are currently not setting any new ISF rules, but the option is now available and since our process has not changed,</a:t>
            </a:r>
          </a:p>
          <a:p>
            <a:pPr>
              <a:spcBef>
                <a:spcPts val="0"/>
              </a:spcBef>
              <a:spcAft>
                <a:spcPts val="0"/>
              </a:spcAft>
            </a:pPr>
            <a:endParaRPr lang="en-US" sz="1400" b="1" dirty="0" smtClean="0"/>
          </a:p>
          <a:p>
            <a:pPr>
              <a:spcBef>
                <a:spcPts val="0"/>
              </a:spcBef>
              <a:spcAft>
                <a:spcPts val="0"/>
              </a:spcAft>
            </a:pPr>
            <a:r>
              <a:rPr lang="en-US" sz="1400" b="1" dirty="0" smtClean="0"/>
              <a:t>let’s look at how we</a:t>
            </a:r>
            <a:r>
              <a:rPr lang="en-US" sz="1400" b="1" baseline="0" dirty="0" smtClean="0"/>
              <a:t> develop a modern ISFs</a:t>
            </a:r>
            <a:endParaRPr lang="en-US" sz="1400" b="1" dirty="0"/>
          </a:p>
        </p:txBody>
      </p:sp>
      <p:sp>
        <p:nvSpPr>
          <p:cNvPr id="4" name="Slide Number Placeholder 3"/>
          <p:cNvSpPr>
            <a:spLocks noGrp="1"/>
          </p:cNvSpPr>
          <p:nvPr>
            <p:ph type="sldNum" sz="quarter" idx="10"/>
          </p:nvPr>
        </p:nvSpPr>
        <p:spPr/>
        <p:txBody>
          <a:bodyPr/>
          <a:lstStyle/>
          <a:p>
            <a:fld id="{13C9520F-F8D7-47C0-8440-71980A3B8499}" type="slidenum">
              <a:rPr lang="en-US" smtClean="0"/>
              <a:t>23</a:t>
            </a:fld>
            <a:endParaRPr lang="en-US"/>
          </a:p>
        </p:txBody>
      </p:sp>
    </p:spTree>
    <p:extLst>
      <p:ext uri="{BB962C8B-B14F-4D97-AF65-F5344CB8AC3E}">
        <p14:creationId xmlns:p14="http://schemas.microsoft.com/office/powerpoint/2010/main" val="34228665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eaLnBrk="0" fontAlgn="base" hangingPunct="0">
              <a:spcBef>
                <a:spcPct val="0"/>
              </a:spcBef>
              <a:spcAft>
                <a:spcPct val="0"/>
              </a:spcAft>
              <a:defRPr/>
            </a:pPr>
            <a:fld id="{D0468030-8C7A-4740-9930-A4106F0E1F60}" type="slidenum">
              <a:rPr lang="en-US" smtClean="0">
                <a:solidFill>
                  <a:srgbClr val="000000"/>
                </a:solidFill>
                <a:latin typeface="Tahoma" pitchFamily="34" charset="0"/>
              </a:rPr>
              <a:pPr eaLnBrk="0" fontAlgn="base" hangingPunct="0">
                <a:spcBef>
                  <a:spcPct val="0"/>
                </a:spcBef>
                <a:spcAft>
                  <a:spcPct val="0"/>
                </a:spcAft>
                <a:defRPr/>
              </a:pPr>
              <a:t>24</a:t>
            </a:fld>
            <a:endParaRPr lang="en-US" smtClean="0">
              <a:solidFill>
                <a:srgbClr val="000000"/>
              </a:solidFill>
              <a:latin typeface="Tahoma" pitchFamily="34" charset="0"/>
            </a:endParaRPr>
          </a:p>
        </p:txBody>
      </p:sp>
      <p:sp>
        <p:nvSpPr>
          <p:cNvPr id="64515" name="Rectangle 2"/>
          <p:cNvSpPr>
            <a:spLocks noGrp="1" noRot="1" noChangeAspect="1" noChangeArrowheads="1" noTextEdit="1"/>
          </p:cNvSpPr>
          <p:nvPr>
            <p:ph type="sldImg"/>
          </p:nvPr>
        </p:nvSpPr>
        <p:spPr bwMode="auto">
          <a:xfrm>
            <a:off x="701675" y="620713"/>
            <a:ext cx="5575300" cy="3136900"/>
          </a:xfrm>
          <a:noFill/>
          <a:ln>
            <a:solidFill>
              <a:srgbClr val="000000"/>
            </a:solidFill>
            <a:miter lim="800000"/>
            <a:headEnd/>
            <a:tailEnd/>
          </a:ln>
        </p:spPr>
      </p:sp>
      <p:sp>
        <p:nvSpPr>
          <p:cNvPr id="64516" name="Rectangle 3"/>
          <p:cNvSpPr>
            <a:spLocks noGrp="1" noChangeArrowheads="1"/>
          </p:cNvSpPr>
          <p:nvPr>
            <p:ph type="body" idx="1"/>
          </p:nvPr>
        </p:nvSpPr>
        <p:spPr bwMode="auto">
          <a:xfrm>
            <a:off x="701040" y="3913240"/>
            <a:ext cx="5608320" cy="5256162"/>
          </a:xfrm>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400" b="1" dirty="0" smtClean="0"/>
              <a:t>ISFs are designed to protect instream resources which are defined as fish, wildlife, recreation Scenic or aesthetic values, water quality, navigation and livestock watering</a:t>
            </a:r>
          </a:p>
          <a:p>
            <a:pPr>
              <a:spcBef>
                <a:spcPct val="0"/>
              </a:spcBef>
            </a:pPr>
            <a:endParaRPr lang="en-US" altLang="en-US" sz="1400" b="1" dirty="0" smtClean="0">
              <a:cs typeface="Arial" panose="020B0604020202020204" pitchFamily="34" charset="0"/>
            </a:endParaRPr>
          </a:p>
          <a:p>
            <a:pPr>
              <a:spcBef>
                <a:spcPct val="0"/>
              </a:spcBef>
            </a:pPr>
            <a:r>
              <a:rPr lang="en-US" altLang="en-US" sz="1400" b="0" dirty="0" smtClean="0">
                <a:cs typeface="Arial" panose="020B0604020202020204" pitchFamily="34" charset="0"/>
              </a:rPr>
              <a:t>All </a:t>
            </a:r>
            <a:r>
              <a:rPr lang="en-US" altLang="en-US" sz="1400" b="0" dirty="0">
                <a:cs typeface="Arial" panose="020B0604020202020204" pitchFamily="34" charset="0"/>
              </a:rPr>
              <a:t>these resources need to be considered when developing an ISF, </a:t>
            </a:r>
            <a:r>
              <a:rPr lang="en-US" altLang="en-US" sz="1400" dirty="0">
                <a:cs typeface="Arial" panose="020B0604020202020204" pitchFamily="34" charset="0"/>
              </a:rPr>
              <a:t>but we have the best quantitative tools for measuring fish habitat so we generally use fish as the key instream resource.</a:t>
            </a:r>
          </a:p>
          <a:p>
            <a:pPr>
              <a:spcBef>
                <a:spcPct val="0"/>
              </a:spcBef>
            </a:pPr>
            <a:endParaRPr lang="en-US" altLang="en-US" sz="1400" b="1" dirty="0">
              <a:cs typeface="Arial" panose="020B0604020202020204" pitchFamily="34" charset="0"/>
            </a:endParaRPr>
          </a:p>
          <a:p>
            <a:pPr>
              <a:spcBef>
                <a:spcPct val="0"/>
              </a:spcBef>
            </a:pPr>
            <a:r>
              <a:rPr lang="en-US" altLang="en-US" sz="1400" b="1" dirty="0">
                <a:cs typeface="Arial" panose="020B0604020202020204" pitchFamily="34" charset="0"/>
              </a:rPr>
              <a:t>We have also found that if we protect fish habitat, the other instream resources are </a:t>
            </a:r>
            <a:r>
              <a:rPr lang="en-US" altLang="en-US" sz="1400" b="1" dirty="0" smtClean="0">
                <a:cs typeface="Arial" panose="020B0604020202020204" pitchFamily="34" charset="0"/>
              </a:rPr>
              <a:t>protected </a:t>
            </a:r>
            <a:r>
              <a:rPr lang="en-US" altLang="en-US" sz="1400" b="1" dirty="0">
                <a:cs typeface="Arial" panose="020B0604020202020204" pitchFamily="34" charset="0"/>
              </a:rPr>
              <a:t>as well.</a:t>
            </a:r>
          </a:p>
          <a:p>
            <a:pPr>
              <a:spcBef>
                <a:spcPct val="0"/>
              </a:spcBef>
            </a:pPr>
            <a:endParaRPr lang="en-US" altLang="en-US" sz="1400" b="1" dirty="0">
              <a:cs typeface="Arial" panose="020B0604020202020204" pitchFamily="34" charset="0"/>
            </a:endParaRPr>
          </a:p>
          <a:p>
            <a:pPr>
              <a:spcBef>
                <a:spcPct val="0"/>
              </a:spcBef>
            </a:pPr>
            <a:r>
              <a:rPr lang="en-US" altLang="en-US" sz="1400" dirty="0">
                <a:cs typeface="Arial" panose="020B0604020202020204" pitchFamily="34" charset="0"/>
              </a:rPr>
              <a:t>All Fish lifestages need adequate depth and velocity. </a:t>
            </a:r>
            <a:r>
              <a:rPr lang="en-US" altLang="en-US" sz="1400" b="0" dirty="0" smtClean="0">
                <a:cs typeface="Arial" panose="020B0604020202020204" pitchFamily="34" charset="0"/>
              </a:rPr>
              <a:t>But </a:t>
            </a:r>
            <a:r>
              <a:rPr lang="en-US" altLang="en-US" sz="1400" b="0" dirty="0">
                <a:cs typeface="Arial" panose="020B0604020202020204" pitchFamily="34" charset="0"/>
              </a:rPr>
              <a:t>Spawning adults also need suitable gravel for building their redds (or nests),</a:t>
            </a:r>
          </a:p>
          <a:p>
            <a:pPr>
              <a:spcBef>
                <a:spcPct val="0"/>
              </a:spcBef>
            </a:pPr>
            <a:endParaRPr lang="en-US" altLang="en-US" sz="1400" b="1" dirty="0">
              <a:cs typeface="Arial" panose="020B0604020202020204" pitchFamily="34" charset="0"/>
            </a:endParaRPr>
          </a:p>
          <a:p>
            <a:pPr>
              <a:spcBef>
                <a:spcPct val="0"/>
              </a:spcBef>
            </a:pPr>
            <a:r>
              <a:rPr lang="en-US" altLang="en-US" sz="1400" b="1" dirty="0">
                <a:cs typeface="Arial" panose="020B0604020202020204" pitchFamily="34" charset="0"/>
              </a:rPr>
              <a:t>And Rearing juveniles also need cover or places to hide from high velocities and/or predators.</a:t>
            </a:r>
          </a:p>
          <a:p>
            <a:pPr>
              <a:spcBef>
                <a:spcPct val="0"/>
              </a:spcBef>
            </a:pPr>
            <a:endParaRPr lang="en-US" altLang="en-US" sz="1400" dirty="0">
              <a:cs typeface="Arial" panose="020B0604020202020204" pitchFamily="34" charset="0"/>
            </a:endParaRPr>
          </a:p>
        </p:txBody>
      </p:sp>
    </p:spTree>
    <p:extLst>
      <p:ext uri="{BB962C8B-B14F-4D97-AF65-F5344CB8AC3E}">
        <p14:creationId xmlns:p14="http://schemas.microsoft.com/office/powerpoint/2010/main" val="3648255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8650" y="641350"/>
            <a:ext cx="5575300" cy="3136900"/>
          </a:xfrm>
        </p:spPr>
      </p:sp>
      <p:sp>
        <p:nvSpPr>
          <p:cNvPr id="3" name="Notes Placeholder 2"/>
          <p:cNvSpPr>
            <a:spLocks noGrp="1"/>
          </p:cNvSpPr>
          <p:nvPr>
            <p:ph type="body" idx="1"/>
          </p:nvPr>
        </p:nvSpPr>
        <p:spPr>
          <a:xfrm>
            <a:off x="628650" y="3962400"/>
            <a:ext cx="5680710" cy="4171951"/>
          </a:xfrm>
        </p:spPr>
        <p:txBody>
          <a:bodyPr/>
          <a:lstStyle/>
          <a:p>
            <a:pPr eaLnBrk="1" hangingPunct="1">
              <a:spcBef>
                <a:spcPct val="0"/>
              </a:spcBef>
              <a:defRPr/>
            </a:pPr>
            <a:r>
              <a:rPr lang="en-US" sz="1400" b="1" dirty="0">
                <a:cs typeface="Arial" panose="020B0604020202020204" pitchFamily="34" charset="0"/>
              </a:rPr>
              <a:t>To develop an ISF, we first need a study that relates fish habitat to stream flow.</a:t>
            </a:r>
          </a:p>
          <a:p>
            <a:pPr eaLnBrk="1" hangingPunct="1">
              <a:spcBef>
                <a:spcPct val="0"/>
              </a:spcBef>
              <a:defRPr/>
            </a:pPr>
            <a:endParaRPr lang="en-US" sz="1400" b="1" dirty="0">
              <a:cs typeface="Arial" panose="020B0604020202020204" pitchFamily="34" charset="0"/>
            </a:endParaRPr>
          </a:p>
          <a:p>
            <a:pPr eaLnBrk="1" hangingPunct="1">
              <a:spcBef>
                <a:spcPct val="0"/>
              </a:spcBef>
              <a:defRPr/>
            </a:pPr>
            <a:r>
              <a:rPr lang="en-US" sz="1400" dirty="0">
                <a:cs typeface="Arial" panose="020B0604020202020204" pitchFamily="34" charset="0"/>
              </a:rPr>
              <a:t>Second, we need a Periodicity Chart.  This comes from local biologists and tells us what fish species and lifestage are in the stream month by month, and </a:t>
            </a:r>
          </a:p>
          <a:p>
            <a:pPr eaLnBrk="1" hangingPunct="1">
              <a:spcBef>
                <a:spcPct val="0"/>
              </a:spcBef>
              <a:defRPr/>
            </a:pPr>
            <a:endParaRPr lang="en-US" sz="1400" dirty="0">
              <a:cs typeface="Arial" panose="020B0604020202020204" pitchFamily="34" charset="0"/>
            </a:endParaRPr>
          </a:p>
          <a:p>
            <a:pPr eaLnBrk="1" hangingPunct="1">
              <a:spcBef>
                <a:spcPct val="0"/>
              </a:spcBef>
              <a:defRPr/>
            </a:pPr>
            <a:r>
              <a:rPr lang="en-US" sz="1400" b="1" dirty="0">
                <a:cs typeface="Arial" panose="020B0604020202020204" pitchFamily="34" charset="0"/>
              </a:rPr>
              <a:t>Third, we would like to have a long-term hydrograph of the stream.  </a:t>
            </a:r>
            <a:br>
              <a:rPr lang="en-US" sz="1400" b="1" dirty="0">
                <a:cs typeface="Arial" panose="020B0604020202020204" pitchFamily="34" charset="0"/>
              </a:rPr>
            </a:br>
            <a:endParaRPr lang="en-US" sz="1400" b="1" dirty="0">
              <a:cs typeface="Arial" panose="020B0604020202020204" pitchFamily="34" charset="0"/>
            </a:endParaRPr>
          </a:p>
          <a:p>
            <a:pPr eaLnBrk="1" hangingPunct="1">
              <a:spcBef>
                <a:spcPct val="0"/>
              </a:spcBef>
              <a:defRPr/>
            </a:pPr>
            <a:r>
              <a:rPr lang="en-US" sz="1400" dirty="0">
                <a:cs typeface="Arial" panose="020B0604020202020204" pitchFamily="34" charset="0"/>
              </a:rPr>
              <a:t>For the Habitat Study, we </a:t>
            </a:r>
            <a:r>
              <a:rPr lang="en-US" sz="1400" dirty="0" smtClean="0">
                <a:cs typeface="Arial" panose="020B0604020202020204" pitchFamily="34" charset="0"/>
              </a:rPr>
              <a:t>continue to prefer either </a:t>
            </a:r>
            <a:r>
              <a:rPr lang="en-US" sz="1400" dirty="0">
                <a:cs typeface="Arial" panose="020B0604020202020204" pitchFamily="34" charset="0"/>
              </a:rPr>
              <a:t>the Toe-Width method or </a:t>
            </a:r>
            <a:r>
              <a:rPr lang="en-US" sz="1400" dirty="0" smtClean="0">
                <a:cs typeface="Arial" panose="020B0604020202020204" pitchFamily="34" charset="0"/>
              </a:rPr>
              <a:t>a </a:t>
            </a:r>
            <a:r>
              <a:rPr lang="en-US" sz="1400" dirty="0">
                <a:cs typeface="Arial" panose="020B0604020202020204" pitchFamily="34" charset="0"/>
              </a:rPr>
              <a:t>PHABSIM </a:t>
            </a:r>
            <a:r>
              <a:rPr lang="en-US" sz="1400" dirty="0" smtClean="0">
                <a:cs typeface="Arial" panose="020B0604020202020204" pitchFamily="34" charset="0"/>
              </a:rPr>
              <a:t>study.</a:t>
            </a:r>
            <a:endParaRPr lang="en-US" sz="1400" dirty="0">
              <a:cs typeface="Arial" panose="020B0604020202020204" pitchFamily="34" charset="0"/>
            </a:endParaRPr>
          </a:p>
          <a:p>
            <a:endParaRPr lang="en-US" sz="1400"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423E1371-E6DE-4DC0-BDFD-B452BC05855F}" type="slidenum">
              <a:rPr lang="en-US" smtClean="0"/>
              <a:t>25</a:t>
            </a:fld>
            <a:endParaRPr lang="en-US"/>
          </a:p>
        </p:txBody>
      </p:sp>
    </p:spTree>
    <p:extLst>
      <p:ext uri="{BB962C8B-B14F-4D97-AF65-F5344CB8AC3E}">
        <p14:creationId xmlns:p14="http://schemas.microsoft.com/office/powerpoint/2010/main" val="29379407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542925"/>
            <a:ext cx="5575300" cy="3136900"/>
          </a:xfrm>
        </p:spPr>
      </p:sp>
      <p:sp>
        <p:nvSpPr>
          <p:cNvPr id="3" name="Notes Placeholder 2"/>
          <p:cNvSpPr>
            <a:spLocks noGrp="1"/>
          </p:cNvSpPr>
          <p:nvPr>
            <p:ph type="body" idx="1"/>
          </p:nvPr>
        </p:nvSpPr>
        <p:spPr>
          <a:xfrm>
            <a:off x="701040" y="3873910"/>
            <a:ext cx="5608320" cy="5245417"/>
          </a:xfrm>
        </p:spPr>
        <p:txBody>
          <a:bodyPr/>
          <a:lstStyle/>
          <a:p>
            <a:pPr>
              <a:spcBef>
                <a:spcPct val="0"/>
              </a:spcBef>
            </a:pPr>
            <a:r>
              <a:rPr lang="en-US" altLang="en-US" sz="1400" b="1" dirty="0">
                <a:cs typeface="Arial" panose="020B0604020202020204" pitchFamily="34" charset="0"/>
              </a:rPr>
              <a:t>The toe-width method uses the width of the river measured at the toe of the bank, which is the point where the stream bed meets the stream bank.  </a:t>
            </a:r>
          </a:p>
          <a:p>
            <a:pPr>
              <a:spcBef>
                <a:spcPct val="0"/>
              </a:spcBef>
            </a:pPr>
            <a:endParaRPr lang="en-US" altLang="en-US" sz="1400" b="1" dirty="0">
              <a:cs typeface="Arial" panose="020B0604020202020204" pitchFamily="34" charset="0"/>
            </a:endParaRPr>
          </a:p>
          <a:p>
            <a:pPr>
              <a:spcBef>
                <a:spcPct val="0"/>
              </a:spcBef>
            </a:pPr>
            <a:r>
              <a:rPr lang="en-US" altLang="en-US" sz="1400" dirty="0">
                <a:cs typeface="Arial" panose="020B0604020202020204" pitchFamily="34" charset="0"/>
              </a:rPr>
              <a:t>When measured at pool tail-outs and riffles, and using </a:t>
            </a:r>
            <a:r>
              <a:rPr lang="en-US" altLang="en-US" sz="1400" dirty="0" smtClean="0">
                <a:cs typeface="Arial" panose="020B0604020202020204" pitchFamily="34" charset="0"/>
              </a:rPr>
              <a:t>the new protocols we published, </a:t>
            </a:r>
            <a:r>
              <a:rPr lang="en-US" altLang="en-US" sz="1400" dirty="0">
                <a:cs typeface="Arial" panose="020B0604020202020204" pitchFamily="34" charset="0"/>
              </a:rPr>
              <a:t>the widths are quite </a:t>
            </a:r>
            <a:r>
              <a:rPr lang="en-US" altLang="en-US" sz="1400" dirty="0" smtClean="0">
                <a:cs typeface="Arial" panose="020B0604020202020204" pitchFamily="34" charset="0"/>
              </a:rPr>
              <a:t>consistent</a:t>
            </a:r>
            <a:r>
              <a:rPr lang="en-US" altLang="en-US" sz="1400" baseline="0" dirty="0" smtClean="0">
                <a:cs typeface="Arial" panose="020B0604020202020204" pitchFamily="34" charset="0"/>
              </a:rPr>
              <a:t> and give more accurate estimate the ISF recommended by a PHABSIM study, but with much less effort. </a:t>
            </a:r>
            <a:endParaRPr lang="en-US" altLang="en-US" sz="1400" dirty="0">
              <a:cs typeface="Arial" panose="020B0604020202020204" pitchFamily="34" charset="0"/>
            </a:endParaRPr>
          </a:p>
          <a:p>
            <a:pPr>
              <a:spcBef>
                <a:spcPct val="0"/>
              </a:spcBef>
            </a:pPr>
            <a:r>
              <a:rPr lang="en-US" altLang="en-US" sz="1400" dirty="0">
                <a:cs typeface="Arial" panose="020B0604020202020204" pitchFamily="34" charset="0"/>
              </a:rPr>
              <a:t/>
            </a:r>
            <a:br>
              <a:rPr lang="en-US" altLang="en-US" sz="1400" dirty="0">
                <a:cs typeface="Arial" panose="020B0604020202020204" pitchFamily="34" charset="0"/>
              </a:rPr>
            </a:br>
            <a:r>
              <a:rPr lang="en-US" altLang="en-US" sz="1400" b="0" dirty="0" smtClean="0"/>
              <a:t>This </a:t>
            </a:r>
            <a:r>
              <a:rPr lang="en-US" altLang="en-US" sz="1400" b="0" dirty="0"/>
              <a:t>type of study is easy enough that all the key streams in an entire watershed can be measured in 1 to 3 days.</a:t>
            </a:r>
          </a:p>
          <a:p>
            <a:pPr>
              <a:spcBef>
                <a:spcPct val="0"/>
              </a:spcBef>
            </a:pPr>
            <a:endParaRPr lang="en-US" altLang="en-US" sz="1400" b="0" dirty="0"/>
          </a:p>
          <a:p>
            <a:pPr>
              <a:spcBef>
                <a:spcPct val="0"/>
              </a:spcBef>
            </a:pPr>
            <a:r>
              <a:rPr lang="en-US" altLang="en-US" sz="1400" b="1" dirty="0"/>
              <a:t>In fact, most of Washington’s ISF rules were developed using </a:t>
            </a:r>
            <a:r>
              <a:rPr lang="en-US" altLang="en-US" sz="1400" b="1" dirty="0" smtClean="0"/>
              <a:t>the Toe-Width </a:t>
            </a:r>
            <a:r>
              <a:rPr lang="en-US" altLang="en-US" sz="1400" b="1" dirty="0"/>
              <a:t>method.</a:t>
            </a:r>
          </a:p>
        </p:txBody>
      </p:sp>
      <p:sp>
        <p:nvSpPr>
          <p:cNvPr id="4" name="Slide Number Placeholder 3"/>
          <p:cNvSpPr>
            <a:spLocks noGrp="1"/>
          </p:cNvSpPr>
          <p:nvPr>
            <p:ph type="sldNum" sz="quarter" idx="10"/>
          </p:nvPr>
        </p:nvSpPr>
        <p:spPr/>
        <p:txBody>
          <a:bodyPr/>
          <a:lstStyle/>
          <a:p>
            <a:fld id="{423E1371-E6DE-4DC0-BDFD-B452BC05855F}" type="slidenum">
              <a:rPr lang="en-US" smtClean="0"/>
              <a:t>26</a:t>
            </a:fld>
            <a:endParaRPr lang="en-US"/>
          </a:p>
        </p:txBody>
      </p:sp>
    </p:spTree>
    <p:extLst>
      <p:ext uri="{BB962C8B-B14F-4D97-AF65-F5344CB8AC3E}">
        <p14:creationId xmlns:p14="http://schemas.microsoft.com/office/powerpoint/2010/main" val="25753644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736600" y="619125"/>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584201" y="4031226"/>
            <a:ext cx="5880100" cy="5125476"/>
          </a:xfrm>
        </p:spPr>
        <p:txBody>
          <a:bodyPr>
            <a:normAutofit fontScale="92500" lnSpcReduction="10000"/>
          </a:bodyPr>
          <a:lstStyle/>
          <a:p>
            <a:pPr>
              <a:defRPr/>
            </a:pPr>
            <a:r>
              <a:rPr lang="en-US" sz="1400" b="1" dirty="0" smtClean="0">
                <a:cs typeface="Arial" pitchFamily="34" charset="0"/>
              </a:rPr>
              <a:t>PHABSIM is currently our gold standard for setting ISFs.</a:t>
            </a:r>
          </a:p>
          <a:p>
            <a:pPr>
              <a:defRPr/>
            </a:pPr>
            <a:endParaRPr lang="en-US" sz="1400" b="1" dirty="0" smtClean="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smtClean="0">
                <a:cs typeface="Arial" pitchFamily="34" charset="0"/>
              </a:rPr>
              <a:t>To conduct a Phabsim study, we first collect depth,</a:t>
            </a:r>
            <a:r>
              <a:rPr lang="en-US" sz="1400" b="0" baseline="0" dirty="0" smtClean="0">
                <a:cs typeface="Arial" pitchFamily="34" charset="0"/>
              </a:rPr>
              <a:t> velocity, and substrate </a:t>
            </a:r>
            <a:r>
              <a:rPr lang="en-US" sz="1400" b="0" dirty="0" smtClean="0">
                <a:cs typeface="Arial" pitchFamily="34" charset="0"/>
              </a:rPr>
              <a:t>measurements at several different</a:t>
            </a:r>
            <a:r>
              <a:rPr lang="en-US" sz="1400" b="0" baseline="0" dirty="0" smtClean="0">
                <a:cs typeface="Arial" pitchFamily="34" charset="0"/>
              </a:rPr>
              <a:t> stream flows, that’s about a thousand measurements. Data collection for this type of study is much more time intensive.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baseline="0" dirty="0" smtClean="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baseline="0" dirty="0" smtClean="0">
                <a:cs typeface="Arial" pitchFamily="34" charset="0"/>
              </a:rPr>
              <a:t>The hydraulic component of the model takes these measurements and predicts depth and velocity c</a:t>
            </a:r>
            <a:r>
              <a:rPr lang="en-US" sz="1400" b="1" dirty="0" smtClean="0">
                <a:cs typeface="Arial" pitchFamily="34" charset="0"/>
              </a:rPr>
              <a:t>onditions at a</a:t>
            </a:r>
            <a:r>
              <a:rPr lang="en-US" sz="1400" b="1" baseline="0" dirty="0" smtClean="0">
                <a:cs typeface="Arial" pitchFamily="34" charset="0"/>
              </a:rPr>
              <a:t> wider range of stream </a:t>
            </a:r>
            <a:r>
              <a:rPr lang="en-US" sz="1400" b="1" dirty="0" smtClean="0">
                <a:cs typeface="Arial" pitchFamily="34" charset="0"/>
              </a:rPr>
              <a:t>flows.</a:t>
            </a:r>
            <a:r>
              <a:rPr lang="en-US" sz="1400" b="1" baseline="0" dirty="0" smtClean="0">
                <a:cs typeface="Arial" pitchFamily="34" charset="0"/>
              </a:rPr>
              <a:t> </a:t>
            </a:r>
            <a:endParaRPr lang="en-US" sz="1400" b="1" dirty="0" smtClean="0">
              <a:cs typeface="Arial" pitchFamily="34" charset="0"/>
            </a:endParaRPr>
          </a:p>
          <a:p>
            <a:pPr>
              <a:defRPr/>
            </a:pPr>
            <a:endParaRPr lang="en-US" sz="1400" b="1" dirty="0" smtClean="0">
              <a:cs typeface="Arial" pitchFamily="34" charset="0"/>
            </a:endParaRPr>
          </a:p>
          <a:p>
            <a:pPr>
              <a:defRPr/>
            </a:pPr>
            <a:r>
              <a:rPr lang="en-US" sz="1400" b="0" dirty="0" smtClean="0">
                <a:cs typeface="Arial" pitchFamily="34" charset="0"/>
              </a:rPr>
              <a:t>Then the habitat model </a:t>
            </a:r>
            <a:r>
              <a:rPr lang="en-US" sz="1400" b="0" dirty="0" smtClean="0">
                <a:cs typeface="Arial" pitchFamily="34" charset="0"/>
                <a:sym typeface="Wingdings" pitchFamily="2" charset="2"/>
              </a:rPr>
              <a:t>takes the predicted depth and velocity at different stream flows and compares</a:t>
            </a:r>
            <a:r>
              <a:rPr lang="en-US" sz="1400" b="0" baseline="0" dirty="0" smtClean="0">
                <a:cs typeface="Arial" pitchFamily="34" charset="0"/>
                <a:sym typeface="Wingdings" pitchFamily="2" charset="2"/>
              </a:rPr>
              <a:t> it to the </a:t>
            </a:r>
            <a:r>
              <a:rPr lang="en-US" sz="1400" b="0" dirty="0" smtClean="0">
                <a:cs typeface="Arial" pitchFamily="34" charset="0"/>
                <a:sym typeface="Wingdings" pitchFamily="2" charset="2"/>
              </a:rPr>
              <a:t>depth and velocity preferred by different fish species.</a:t>
            </a:r>
          </a:p>
          <a:p>
            <a:pPr>
              <a:defRPr/>
            </a:pPr>
            <a:endParaRPr lang="en-US" sz="1400" b="1" dirty="0" smtClean="0">
              <a:cs typeface="Arial" pitchFamily="34" charset="0"/>
            </a:endParaRPr>
          </a:p>
          <a:p>
            <a:pPr>
              <a:defRPr/>
            </a:pPr>
            <a:r>
              <a:rPr lang="en-US" sz="1400" b="1" dirty="0" smtClean="0">
                <a:cs typeface="Arial" pitchFamily="34" charset="0"/>
              </a:rPr>
              <a:t>In general, low flows are too shallow and slow and fish don’t like it.</a:t>
            </a:r>
          </a:p>
          <a:p>
            <a:pPr>
              <a:defRPr/>
            </a:pPr>
            <a:endParaRPr lang="en-US" sz="1400" dirty="0" smtClean="0">
              <a:cs typeface="Arial" pitchFamily="34" charset="0"/>
            </a:endParaRPr>
          </a:p>
          <a:p>
            <a:pPr>
              <a:defRPr/>
            </a:pPr>
            <a:r>
              <a:rPr lang="en-US" sz="1400" b="0" dirty="0" smtClean="0">
                <a:cs typeface="Arial" pitchFamily="34" charset="0"/>
              </a:rPr>
              <a:t>High flows are too deep and fast and fish don’t like it.</a:t>
            </a:r>
          </a:p>
          <a:p>
            <a:pPr>
              <a:defRPr/>
            </a:pPr>
            <a:endParaRPr lang="en-US" sz="1400" b="0" dirty="0" smtClean="0">
              <a:cs typeface="Arial" pitchFamily="34" charset="0"/>
            </a:endParaRPr>
          </a:p>
          <a:p>
            <a:pPr>
              <a:defRPr/>
            </a:pPr>
            <a:r>
              <a:rPr lang="en-US" sz="1400" b="1" dirty="0" smtClean="0">
                <a:cs typeface="Arial" pitchFamily="34" charset="0"/>
              </a:rPr>
              <a:t>At some varied stream flow, the stream produces the most fish habitat for each of the modeled species and life histories.</a:t>
            </a:r>
          </a:p>
          <a:p>
            <a:pPr>
              <a:defRPr/>
            </a:pPr>
            <a:endParaRPr lang="en-US" sz="1400" dirty="0">
              <a:cs typeface="Arial" pitchFamily="34" charset="0"/>
            </a:endParaRPr>
          </a:p>
          <a:p>
            <a:pPr>
              <a:defRPr/>
            </a:pPr>
            <a:r>
              <a:rPr lang="en-US" sz="1400" dirty="0">
                <a:cs typeface="Arial" pitchFamily="34" charset="0"/>
              </a:rPr>
              <a:t>This type of model is considered reliable and defensible because it is quantitative and based on biological principals. </a:t>
            </a:r>
          </a:p>
          <a:p>
            <a:pPr>
              <a:defRPr/>
            </a:pPr>
            <a:endParaRPr lang="en-US" sz="1400" dirty="0">
              <a:cs typeface="Arial" pitchFamily="34" charset="0"/>
            </a:endParaRPr>
          </a:p>
          <a:p>
            <a:pPr>
              <a:defRPr/>
            </a:pPr>
            <a:r>
              <a:rPr lang="en-US" sz="1400" b="1" dirty="0">
                <a:cs typeface="Arial" pitchFamily="34" charset="0"/>
              </a:rPr>
              <a:t>It is also quite popular. </a:t>
            </a:r>
          </a:p>
          <a:p>
            <a:pPr>
              <a:defRPr/>
            </a:pPr>
            <a:endParaRPr lang="en-US" sz="1400" dirty="0">
              <a:cs typeface="Arial" pitchFamily="34" charset="0"/>
            </a:endParaRPr>
          </a:p>
          <a:p>
            <a:pPr>
              <a:defRPr/>
            </a:pPr>
            <a:r>
              <a:rPr lang="en-US" sz="1400" dirty="0">
                <a:cs typeface="Arial" pitchFamily="34" charset="0"/>
              </a:rPr>
              <a:t>PHABSIM is used in 13 of the 17 western states and is the preferred method in 11 of them.</a:t>
            </a:r>
            <a:endParaRPr lang="en-US" sz="1400" dirty="0">
              <a:latin typeface="Arial" pitchFamily="34" charset="0"/>
              <a:cs typeface="Arial" pitchFamily="34" charset="0"/>
            </a:endParaRP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1337" indent="-296667">
              <a:defRPr>
                <a:solidFill>
                  <a:schemeClr val="tx1"/>
                </a:solidFill>
                <a:latin typeface="Calibri" panose="020F0502020204030204" pitchFamily="34" charset="0"/>
              </a:defRPr>
            </a:lvl2pPr>
            <a:lvl3pPr marL="1186673" indent="-237334">
              <a:defRPr>
                <a:solidFill>
                  <a:schemeClr val="tx1"/>
                </a:solidFill>
                <a:latin typeface="Calibri" panose="020F0502020204030204" pitchFamily="34" charset="0"/>
              </a:defRPr>
            </a:lvl3pPr>
            <a:lvl4pPr marL="1661341" indent="-237334">
              <a:defRPr>
                <a:solidFill>
                  <a:schemeClr val="tx1"/>
                </a:solidFill>
                <a:latin typeface="Calibri" panose="020F0502020204030204" pitchFamily="34" charset="0"/>
              </a:defRPr>
            </a:lvl4pPr>
            <a:lvl5pPr marL="2136011" indent="-237334">
              <a:defRPr>
                <a:solidFill>
                  <a:schemeClr val="tx1"/>
                </a:solidFill>
                <a:latin typeface="Calibri" panose="020F0502020204030204" pitchFamily="34" charset="0"/>
              </a:defRPr>
            </a:lvl5pPr>
            <a:lvl6pPr marL="2610680" indent="-237334" fontAlgn="base">
              <a:spcBef>
                <a:spcPct val="0"/>
              </a:spcBef>
              <a:spcAft>
                <a:spcPct val="0"/>
              </a:spcAft>
              <a:defRPr>
                <a:solidFill>
                  <a:schemeClr val="tx1"/>
                </a:solidFill>
                <a:latin typeface="Calibri" panose="020F0502020204030204" pitchFamily="34" charset="0"/>
              </a:defRPr>
            </a:lvl6pPr>
            <a:lvl7pPr marL="3085348" indent="-237334" fontAlgn="base">
              <a:spcBef>
                <a:spcPct val="0"/>
              </a:spcBef>
              <a:spcAft>
                <a:spcPct val="0"/>
              </a:spcAft>
              <a:defRPr>
                <a:solidFill>
                  <a:schemeClr val="tx1"/>
                </a:solidFill>
                <a:latin typeface="Calibri" panose="020F0502020204030204" pitchFamily="34" charset="0"/>
              </a:defRPr>
            </a:lvl7pPr>
            <a:lvl8pPr marL="3560018" indent="-237334" fontAlgn="base">
              <a:spcBef>
                <a:spcPct val="0"/>
              </a:spcBef>
              <a:spcAft>
                <a:spcPct val="0"/>
              </a:spcAft>
              <a:defRPr>
                <a:solidFill>
                  <a:schemeClr val="tx1"/>
                </a:solidFill>
                <a:latin typeface="Calibri" panose="020F0502020204030204" pitchFamily="34" charset="0"/>
              </a:defRPr>
            </a:lvl8pPr>
            <a:lvl9pPr marL="4034688" indent="-237334" fontAlgn="base">
              <a:spcBef>
                <a:spcPct val="0"/>
              </a:spcBef>
              <a:spcAft>
                <a:spcPct val="0"/>
              </a:spcAft>
              <a:defRPr>
                <a:solidFill>
                  <a:schemeClr val="tx1"/>
                </a:solidFill>
                <a:latin typeface="Calibri" panose="020F0502020204030204" pitchFamily="34" charset="0"/>
              </a:defRPr>
            </a:lvl9pPr>
          </a:lstStyle>
          <a:p>
            <a:fld id="{C25DE0F6-4DAE-4E80-8B31-234961BF07D5}" type="slidenum">
              <a:rPr lang="en-US" altLang="en-US"/>
              <a:pPr/>
              <a:t>27</a:t>
            </a:fld>
            <a:endParaRPr lang="en-US" altLang="en-US"/>
          </a:p>
        </p:txBody>
      </p:sp>
    </p:spTree>
    <p:extLst>
      <p:ext uri="{BB962C8B-B14F-4D97-AF65-F5344CB8AC3E}">
        <p14:creationId xmlns:p14="http://schemas.microsoft.com/office/powerpoint/2010/main" val="2095004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CDA31C1-A12F-4629-89D5-B5DD30816933}" type="slidenum">
              <a:rPr lang="en-US" smtClean="0">
                <a:latin typeface="Arial" pitchFamily="34" charset="0"/>
              </a:rPr>
              <a:pPr fontAlgn="base">
                <a:spcBef>
                  <a:spcPct val="0"/>
                </a:spcBef>
                <a:spcAft>
                  <a:spcPct val="0"/>
                </a:spcAft>
                <a:defRPr/>
              </a:pPr>
              <a:t>28</a:t>
            </a:fld>
            <a:endParaRPr lang="en-US" smtClean="0">
              <a:latin typeface="Arial" pitchFamily="34" charset="0"/>
            </a:endParaRPr>
          </a:p>
        </p:txBody>
      </p:sp>
      <p:sp>
        <p:nvSpPr>
          <p:cNvPr id="75779" name="Rectangle 2"/>
          <p:cNvSpPr>
            <a:spLocks noGrp="1" noRot="1" noChangeAspect="1" noChangeArrowheads="1" noTextEdit="1"/>
          </p:cNvSpPr>
          <p:nvPr>
            <p:ph type="sldImg"/>
          </p:nvPr>
        </p:nvSpPr>
        <p:spPr bwMode="auto">
          <a:xfrm>
            <a:off x="625475" y="431800"/>
            <a:ext cx="5616575" cy="3160713"/>
          </a:xfrm>
          <a:noFill/>
          <a:ln>
            <a:solidFill>
              <a:srgbClr val="000000"/>
            </a:solidFill>
            <a:miter lim="800000"/>
            <a:headEnd/>
            <a:tailEnd/>
          </a:ln>
        </p:spPr>
      </p:sp>
      <p:sp>
        <p:nvSpPr>
          <p:cNvPr id="65540" name="Rectangle 3"/>
          <p:cNvSpPr>
            <a:spLocks noGrp="1" noChangeArrowheads="1"/>
          </p:cNvSpPr>
          <p:nvPr>
            <p:ph type="body" idx="1"/>
          </p:nvPr>
        </p:nvSpPr>
        <p:spPr>
          <a:xfrm>
            <a:off x="428624" y="3743324"/>
            <a:ext cx="6181726" cy="5334001"/>
          </a:xfrm>
          <a:ln/>
        </p:spPr>
        <p:txBody>
          <a:bodyPr>
            <a:noAutofit/>
          </a:bodyPr>
          <a:lstStyle/>
          <a:p>
            <a:pPr>
              <a:buClr>
                <a:srgbClr val="FFFF00"/>
              </a:buClr>
              <a:buSzPct val="125000"/>
              <a:defRPr/>
            </a:pPr>
            <a:r>
              <a:rPr lang="en-US" sz="1400" b="1" dirty="0" smtClean="0">
                <a:cs typeface="Arial" pitchFamily="34" charset="0"/>
              </a:rPr>
              <a:t>EF Lewis</a:t>
            </a:r>
            <a:r>
              <a:rPr lang="en-US" sz="1400" b="1" baseline="0" dirty="0" smtClean="0">
                <a:cs typeface="Arial" pitchFamily="34" charset="0"/>
              </a:rPr>
              <a:t> will serve as an example of how we develop a modern </a:t>
            </a:r>
            <a:r>
              <a:rPr lang="en-US" sz="1400" b="1" dirty="0" smtClean="0">
                <a:cs typeface="Arial" pitchFamily="34" charset="0"/>
              </a:rPr>
              <a:t>resource-focused </a:t>
            </a:r>
            <a:r>
              <a:rPr lang="en-US" sz="1400" b="1" baseline="0" dirty="0" smtClean="0">
                <a:cs typeface="Arial" pitchFamily="34" charset="0"/>
              </a:rPr>
              <a:t>ISF.</a:t>
            </a:r>
          </a:p>
          <a:p>
            <a:pPr>
              <a:buClr>
                <a:srgbClr val="FFFF00"/>
              </a:buClr>
              <a:buSzPct val="125000"/>
              <a:defRPr/>
            </a:pPr>
            <a:r>
              <a:rPr lang="en-US" sz="1400" b="1" baseline="0" dirty="0" smtClean="0">
                <a:cs typeface="Arial" pitchFamily="34" charset="0"/>
              </a:rPr>
              <a:t> </a:t>
            </a:r>
          </a:p>
          <a:p>
            <a:pPr marL="0" marR="0" lvl="0" indent="0" algn="l" defTabSz="914400" rtl="0" eaLnBrk="1" fontAlgn="auto" latinLnBrk="0" hangingPunct="1">
              <a:lnSpc>
                <a:spcPct val="100000"/>
              </a:lnSpc>
              <a:spcBef>
                <a:spcPts val="0"/>
              </a:spcBef>
              <a:spcAft>
                <a:spcPts val="0"/>
              </a:spcAft>
              <a:buClr>
                <a:srgbClr val="FFFF00"/>
              </a:buClr>
              <a:buSzPct val="125000"/>
              <a:buFontTx/>
              <a:buNone/>
              <a:tabLst/>
              <a:defRPr/>
            </a:pPr>
            <a:r>
              <a:rPr lang="en-US" sz="1400" dirty="0" smtClean="0">
                <a:solidFill>
                  <a:srgbClr val="002060"/>
                </a:solidFill>
              </a:rPr>
              <a:t>Periodicity comes from local biologists and tells us when different species and lifestages are in the stream</a:t>
            </a:r>
            <a:r>
              <a:rPr lang="en-US" sz="1400" baseline="0" dirty="0" smtClean="0">
                <a:solidFill>
                  <a:srgbClr val="002060"/>
                </a:solidFill>
              </a:rPr>
              <a:t> and </a:t>
            </a:r>
            <a:r>
              <a:rPr lang="en-US" sz="1400" b="1" dirty="0" smtClean="0">
                <a:solidFill>
                  <a:srgbClr val="002060"/>
                </a:solidFill>
              </a:rPr>
              <a:t>The habitat study gives us the recommended ISF</a:t>
            </a:r>
          </a:p>
          <a:p>
            <a:pPr marL="0" marR="0" lvl="0" indent="0" algn="l" defTabSz="914400" rtl="0" eaLnBrk="1" fontAlgn="auto" latinLnBrk="0" hangingPunct="1">
              <a:lnSpc>
                <a:spcPct val="100000"/>
              </a:lnSpc>
              <a:spcBef>
                <a:spcPts val="0"/>
              </a:spcBef>
              <a:spcAft>
                <a:spcPts val="0"/>
              </a:spcAft>
              <a:buClr>
                <a:srgbClr val="FFFF00"/>
              </a:buClr>
              <a:buSzPct val="125000"/>
              <a:buFontTx/>
              <a:buNone/>
              <a:tabLst/>
              <a:defRPr/>
            </a:pPr>
            <a:endParaRPr lang="en-US" sz="1400" b="1" dirty="0" smtClean="0">
              <a:solidFill>
                <a:srgbClr val="002060"/>
              </a:solidFill>
            </a:endParaRPr>
          </a:p>
          <a:p>
            <a:pPr marL="0" marR="0" lvl="0" indent="0" algn="l" defTabSz="914400" rtl="0" eaLnBrk="1" fontAlgn="auto" latinLnBrk="0" hangingPunct="1">
              <a:lnSpc>
                <a:spcPct val="100000"/>
              </a:lnSpc>
              <a:spcBef>
                <a:spcPts val="0"/>
              </a:spcBef>
              <a:spcAft>
                <a:spcPts val="0"/>
              </a:spcAft>
              <a:buClr>
                <a:srgbClr val="FFFF00"/>
              </a:buClr>
              <a:buSzPct val="125000"/>
              <a:buFontTx/>
              <a:buNone/>
              <a:tabLst/>
              <a:defRPr/>
            </a:pPr>
            <a:r>
              <a:rPr lang="en-US" sz="1400" b="1" dirty="0" smtClean="0">
                <a:solidFill>
                  <a:srgbClr val="002060"/>
                </a:solidFill>
              </a:rPr>
              <a:t>In this</a:t>
            </a:r>
            <a:r>
              <a:rPr lang="en-US" sz="1400" b="1" baseline="0" dirty="0" smtClean="0">
                <a:solidFill>
                  <a:srgbClr val="002060"/>
                </a:solidFill>
              </a:rPr>
              <a:t> case </a:t>
            </a:r>
            <a:r>
              <a:rPr lang="en-US" sz="1400" b="1" dirty="0" smtClean="0">
                <a:solidFill>
                  <a:srgbClr val="002060"/>
                </a:solidFill>
              </a:rPr>
              <a:t>Chinook</a:t>
            </a:r>
            <a:r>
              <a:rPr lang="en-US" sz="1400" b="1" baseline="0" dirty="0" smtClean="0">
                <a:solidFill>
                  <a:srgbClr val="002060"/>
                </a:solidFill>
              </a:rPr>
              <a:t> Salmon are spawning and incubation from October </a:t>
            </a:r>
            <a:r>
              <a:rPr lang="en-US" sz="1400" b="0" baseline="0" dirty="0" smtClean="0">
                <a:solidFill>
                  <a:srgbClr val="002060"/>
                </a:solidFill>
              </a:rPr>
              <a:t>through February and 500 cfs provides the preferred streamflow. </a:t>
            </a:r>
          </a:p>
          <a:p>
            <a:pPr marL="0" marR="0" lvl="0" indent="0" algn="l" defTabSz="914400" rtl="0" eaLnBrk="1" fontAlgn="auto" latinLnBrk="0" hangingPunct="1">
              <a:lnSpc>
                <a:spcPct val="100000"/>
              </a:lnSpc>
              <a:spcBef>
                <a:spcPts val="0"/>
              </a:spcBef>
              <a:spcAft>
                <a:spcPts val="0"/>
              </a:spcAft>
              <a:buClr>
                <a:srgbClr val="FFFF00"/>
              </a:buClr>
              <a:buSzPct val="125000"/>
              <a:buFontTx/>
              <a:buNone/>
              <a:tabLst/>
              <a:defRPr/>
            </a:pPr>
            <a:endParaRPr lang="en-US" sz="1400" baseline="0" dirty="0" smtClean="0">
              <a:solidFill>
                <a:srgbClr val="002060"/>
              </a:solidFill>
            </a:endParaRPr>
          </a:p>
          <a:p>
            <a:pPr marL="0" marR="0" lvl="0" indent="0" algn="l" defTabSz="914400" rtl="0" eaLnBrk="1" fontAlgn="auto" latinLnBrk="0" hangingPunct="1">
              <a:lnSpc>
                <a:spcPct val="100000"/>
              </a:lnSpc>
              <a:spcBef>
                <a:spcPts val="0"/>
              </a:spcBef>
              <a:spcAft>
                <a:spcPts val="0"/>
              </a:spcAft>
              <a:buClr>
                <a:srgbClr val="FFFF00"/>
              </a:buClr>
              <a:buSzPct val="125000"/>
              <a:buFontTx/>
              <a:buNone/>
              <a:tabLst/>
              <a:defRPr/>
            </a:pPr>
            <a:r>
              <a:rPr lang="en-US" sz="1400" baseline="0" dirty="0" smtClean="0">
                <a:solidFill>
                  <a:srgbClr val="002060"/>
                </a:solidFill>
              </a:rPr>
              <a:t>Steelhead spawn from March 1 through May and 460 cfs provides a spawning flow.</a:t>
            </a:r>
          </a:p>
          <a:p>
            <a:pPr marL="0" marR="0" lvl="0" indent="0" algn="l" defTabSz="914400" rtl="0" eaLnBrk="1" fontAlgn="auto" latinLnBrk="0" hangingPunct="1">
              <a:lnSpc>
                <a:spcPct val="100000"/>
              </a:lnSpc>
              <a:spcBef>
                <a:spcPts val="0"/>
              </a:spcBef>
              <a:spcAft>
                <a:spcPts val="0"/>
              </a:spcAft>
              <a:buClr>
                <a:srgbClr val="FFFF00"/>
              </a:buClr>
              <a:buSzPct val="125000"/>
              <a:buFontTx/>
              <a:buNone/>
              <a:tabLst/>
              <a:defRPr/>
            </a:pPr>
            <a:endParaRPr lang="en-US" sz="1400" baseline="0" dirty="0" smtClean="0">
              <a:solidFill>
                <a:srgbClr val="002060"/>
              </a:solidFill>
            </a:endParaRPr>
          </a:p>
          <a:p>
            <a:pPr marL="0" marR="0" lvl="0" indent="0" algn="l" defTabSz="914400" rtl="0" eaLnBrk="1" fontAlgn="auto" latinLnBrk="0" hangingPunct="1">
              <a:lnSpc>
                <a:spcPct val="100000"/>
              </a:lnSpc>
              <a:spcBef>
                <a:spcPts val="0"/>
              </a:spcBef>
              <a:spcAft>
                <a:spcPts val="0"/>
              </a:spcAft>
              <a:buClr>
                <a:srgbClr val="FFFF00"/>
              </a:buClr>
              <a:buSzPct val="125000"/>
              <a:buFontTx/>
              <a:buNone/>
              <a:tabLst/>
              <a:defRPr/>
            </a:pPr>
            <a:r>
              <a:rPr lang="en-US" sz="1400" dirty="0" smtClean="0">
                <a:solidFill>
                  <a:srgbClr val="002060"/>
                </a:solidFill>
              </a:rPr>
              <a:t>Steelhead juveniles real year-round so all the other months get a rearing flow of 420 cfs.</a:t>
            </a:r>
          </a:p>
          <a:p>
            <a:pPr marL="0" marR="0" lvl="0" indent="0" algn="l" defTabSz="914400" rtl="0" eaLnBrk="1" fontAlgn="auto" latinLnBrk="0" hangingPunct="1">
              <a:lnSpc>
                <a:spcPct val="100000"/>
              </a:lnSpc>
              <a:spcBef>
                <a:spcPts val="0"/>
              </a:spcBef>
              <a:spcAft>
                <a:spcPts val="0"/>
              </a:spcAft>
              <a:buClr>
                <a:srgbClr val="FFFF00"/>
              </a:buClr>
              <a:buSzPct val="125000"/>
              <a:buFontTx/>
              <a:buNone/>
              <a:tabLst/>
              <a:defRPr/>
            </a:pPr>
            <a:endParaRPr lang="en-US" sz="1400" dirty="0" smtClean="0">
              <a:solidFill>
                <a:srgbClr val="002060"/>
              </a:solidFill>
            </a:endParaRPr>
          </a:p>
          <a:p>
            <a:pPr>
              <a:buClr>
                <a:srgbClr val="FFFF00"/>
              </a:buClr>
              <a:buSzPct val="125000"/>
              <a:defRPr/>
            </a:pPr>
            <a:r>
              <a:rPr lang="en-US" sz="1400" b="1" dirty="0" smtClean="0">
                <a:cs typeface="Arial" pitchFamily="34" charset="0"/>
              </a:rPr>
              <a:t>Modern rules also </a:t>
            </a:r>
            <a:r>
              <a:rPr lang="en-US" sz="1400" b="1" dirty="0">
                <a:cs typeface="Arial" pitchFamily="34" charset="0"/>
              </a:rPr>
              <a:t>use a hydrologic </a:t>
            </a:r>
            <a:r>
              <a:rPr lang="en-US" sz="1400" b="1" dirty="0" smtClean="0">
                <a:cs typeface="Arial" pitchFamily="34" charset="0"/>
              </a:rPr>
              <a:t>limit because the ISF should be achievable.</a:t>
            </a:r>
            <a:r>
              <a:rPr lang="en-US" sz="1400" b="1" baseline="0" dirty="0" smtClean="0">
                <a:cs typeface="Arial" pitchFamily="34" charset="0"/>
              </a:rPr>
              <a:t> However, r</a:t>
            </a:r>
            <a:r>
              <a:rPr lang="en-US" sz="1400" b="1" dirty="0" smtClean="0">
                <a:cs typeface="Arial" pitchFamily="34" charset="0"/>
              </a:rPr>
              <a:t>are </a:t>
            </a:r>
            <a:r>
              <a:rPr lang="en-US" sz="1400" b="1" dirty="0">
                <a:cs typeface="Arial" pitchFamily="34" charset="0"/>
              </a:rPr>
              <a:t>flow events can </a:t>
            </a:r>
            <a:r>
              <a:rPr lang="en-US" sz="1400" b="1" dirty="0" smtClean="0">
                <a:cs typeface="Arial" pitchFamily="34" charset="0"/>
              </a:rPr>
              <a:t>still provide benefits </a:t>
            </a:r>
            <a:r>
              <a:rPr lang="en-US" sz="1400" b="1" dirty="0">
                <a:cs typeface="Arial" pitchFamily="34" charset="0"/>
              </a:rPr>
              <a:t>to rearing fish populations, </a:t>
            </a:r>
            <a:r>
              <a:rPr lang="en-US" sz="1400" b="1" dirty="0" smtClean="0">
                <a:cs typeface="Arial" pitchFamily="34" charset="0"/>
              </a:rPr>
              <a:t>we use </a:t>
            </a:r>
            <a:r>
              <a:rPr lang="en-US" sz="1400" b="1" dirty="0">
                <a:cs typeface="Arial" pitchFamily="34" charset="0"/>
              </a:rPr>
              <a:t>the 10% exceedance as our </a:t>
            </a:r>
            <a:r>
              <a:rPr lang="en-US" sz="1400" b="1" baseline="0" dirty="0" smtClean="0">
                <a:cs typeface="Arial" pitchFamily="34" charset="0"/>
              </a:rPr>
              <a:t>hydrologic limit to habitat flows.</a:t>
            </a:r>
            <a:endParaRPr lang="en-US" sz="1400" b="1" dirty="0">
              <a:cs typeface="Arial" pitchFamily="34" charset="0"/>
            </a:endParaRPr>
          </a:p>
          <a:p>
            <a:pPr>
              <a:buClr>
                <a:srgbClr val="FFFF00"/>
              </a:buClr>
              <a:buSzPct val="125000"/>
              <a:defRPr/>
            </a:pPr>
            <a:endParaRPr lang="en-US" sz="1400" dirty="0">
              <a:cs typeface="Arial" pitchFamily="34" charset="0"/>
            </a:endParaRPr>
          </a:p>
          <a:p>
            <a:pPr>
              <a:buClr>
                <a:srgbClr val="FFFF00"/>
              </a:buClr>
              <a:buSzPct val="125000"/>
              <a:defRPr/>
            </a:pPr>
            <a:r>
              <a:rPr lang="en-US" sz="1400" dirty="0" smtClean="0">
                <a:cs typeface="Arial" pitchFamily="34" charset="0"/>
              </a:rPr>
              <a:t>This has been our most protective ISF standard.</a:t>
            </a:r>
          </a:p>
          <a:p>
            <a:pPr>
              <a:spcBef>
                <a:spcPts val="0"/>
              </a:spcBef>
              <a:spcAft>
                <a:spcPts val="0"/>
              </a:spcAft>
            </a:pPr>
            <a:endParaRPr lang="en-US" sz="1400" b="1" dirty="0" smtClean="0">
              <a:cs typeface="Arial" pitchFamily="34" charset="0"/>
            </a:endParaRPr>
          </a:p>
          <a:p>
            <a:pPr>
              <a:spcBef>
                <a:spcPts val="0"/>
              </a:spcBef>
              <a:spcAft>
                <a:spcPts val="0"/>
              </a:spcAft>
            </a:pPr>
            <a:r>
              <a:rPr lang="en-US" sz="1400" b="1" dirty="0" smtClean="0">
                <a:cs typeface="Arial" pitchFamily="34" charset="0"/>
              </a:rPr>
              <a:t>Under this ISF regime, new water users would have a reasonable chance of obtaining water from November through May</a:t>
            </a:r>
          </a:p>
          <a:p>
            <a:pPr>
              <a:spcBef>
                <a:spcPts val="0"/>
              </a:spcBef>
              <a:spcAft>
                <a:spcPts val="0"/>
              </a:spcAft>
            </a:pPr>
            <a:endParaRPr lang="en-US" sz="1400" dirty="0" smtClean="0">
              <a:cs typeface="Arial" pitchFamily="34" charset="0"/>
            </a:endParaRPr>
          </a:p>
          <a:p>
            <a:pPr>
              <a:spcBef>
                <a:spcPts val="0"/>
              </a:spcBef>
              <a:spcAft>
                <a:spcPts val="1200"/>
              </a:spcAft>
            </a:pPr>
            <a:r>
              <a:rPr lang="en-US" sz="1400" b="0" dirty="0" smtClean="0">
                <a:cs typeface="Arial" panose="020B0604020202020204" pitchFamily="34" charset="0"/>
              </a:rPr>
              <a:t>But</a:t>
            </a:r>
            <a:r>
              <a:rPr lang="en-US" sz="1400" b="0" baseline="0" dirty="0" smtClean="0">
                <a:cs typeface="Arial" panose="020B0604020202020204" pitchFamily="34" charset="0"/>
              </a:rPr>
              <a:t> h</a:t>
            </a:r>
            <a:r>
              <a:rPr lang="en-US" sz="1400" b="0" dirty="0" smtClean="0">
                <a:cs typeface="Arial" panose="020B0604020202020204" pitchFamily="34" charset="0"/>
              </a:rPr>
              <a:t>ow do ISFs affect uninterruptable water needed for new homes?</a:t>
            </a:r>
          </a:p>
          <a:p>
            <a:pPr>
              <a:buClr>
                <a:srgbClr val="FFFF00"/>
              </a:buClr>
              <a:buSzPct val="125000"/>
              <a:defRPr/>
            </a:pPr>
            <a:endParaRPr lang="en-US" sz="1400" dirty="0"/>
          </a:p>
        </p:txBody>
      </p:sp>
    </p:spTree>
    <p:extLst>
      <p:ext uri="{BB962C8B-B14F-4D97-AF65-F5344CB8AC3E}">
        <p14:creationId xmlns:p14="http://schemas.microsoft.com/office/powerpoint/2010/main" val="24229826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20713"/>
            <a:ext cx="5575300" cy="3136900"/>
          </a:xfrm>
        </p:spPr>
      </p:sp>
      <p:sp>
        <p:nvSpPr>
          <p:cNvPr id="3" name="Notes Placeholder 2"/>
          <p:cNvSpPr>
            <a:spLocks noGrp="1"/>
          </p:cNvSpPr>
          <p:nvPr>
            <p:ph type="body" idx="1"/>
          </p:nvPr>
        </p:nvSpPr>
        <p:spPr>
          <a:xfrm>
            <a:off x="609600" y="4031226"/>
            <a:ext cx="5699760" cy="5049275"/>
          </a:xfrm>
        </p:spPr>
        <p:txBody>
          <a:bodyPr>
            <a:normAutofit/>
          </a:bodyPr>
          <a:lstStyle/>
          <a:p>
            <a:pPr>
              <a:spcBef>
                <a:spcPts val="0"/>
              </a:spcBef>
              <a:spcAft>
                <a:spcPts val="0"/>
              </a:spcAft>
            </a:pPr>
            <a:r>
              <a:rPr lang="en-US" sz="1400" b="1" dirty="0" smtClean="0">
                <a:cs typeface="Arial" panose="020B0604020202020204" pitchFamily="34" charset="0"/>
              </a:rPr>
              <a:t>To answer this question, I looked</a:t>
            </a:r>
            <a:r>
              <a:rPr lang="en-US" sz="1400" b="1" baseline="0" dirty="0" smtClean="0">
                <a:cs typeface="Arial" panose="020B0604020202020204" pitchFamily="34" charset="0"/>
              </a:rPr>
              <a:t> at how often the ISF was not met on streams from a recent ISF rule using </a:t>
            </a:r>
            <a:r>
              <a:rPr lang="en-US" sz="1400" b="1" dirty="0" smtClean="0">
                <a:cs typeface="Arial" panose="020B0604020202020204" pitchFamily="34" charset="0"/>
              </a:rPr>
              <a:t>up to 20 years of daily streamflow</a:t>
            </a:r>
            <a:r>
              <a:rPr lang="en-US" sz="1400" b="1" baseline="0" dirty="0" smtClean="0">
                <a:cs typeface="Arial" panose="020B0604020202020204" pitchFamily="34" charset="0"/>
              </a:rPr>
              <a:t> data </a:t>
            </a:r>
            <a:r>
              <a:rPr lang="en-US" sz="1400" b="1" dirty="0" smtClean="0">
                <a:cs typeface="Arial" panose="020B0604020202020204" pitchFamily="34" charset="0"/>
              </a:rPr>
              <a:t>and a continuous 7-day not</a:t>
            </a:r>
            <a:r>
              <a:rPr lang="en-US" sz="1400" b="1" baseline="0" dirty="0" smtClean="0">
                <a:cs typeface="Arial" panose="020B0604020202020204" pitchFamily="34" charset="0"/>
              </a:rPr>
              <a:t> met </a:t>
            </a:r>
            <a:r>
              <a:rPr lang="en-US" sz="1400" b="1" dirty="0" smtClean="0">
                <a:cs typeface="Arial" panose="020B0604020202020204" pitchFamily="34" charset="0"/>
              </a:rPr>
              <a:t>threshold.</a:t>
            </a:r>
          </a:p>
          <a:p>
            <a:pPr>
              <a:spcBef>
                <a:spcPts val="0"/>
              </a:spcBef>
              <a:spcAft>
                <a:spcPts val="0"/>
              </a:spcAft>
            </a:pPr>
            <a:endParaRPr lang="en-US" sz="1400" b="1" dirty="0" smtClean="0">
              <a:cs typeface="Arial" panose="020B0604020202020204" pitchFamily="34" charset="0"/>
            </a:endParaRPr>
          </a:p>
          <a:p>
            <a:pPr>
              <a:spcBef>
                <a:spcPts val="0"/>
              </a:spcBef>
              <a:spcAft>
                <a:spcPts val="0"/>
              </a:spcAft>
            </a:pPr>
            <a:r>
              <a:rPr lang="en-US" sz="1400" b="0" dirty="0" smtClean="0">
                <a:cs typeface="Arial" panose="020B0604020202020204" pitchFamily="34" charset="0"/>
              </a:rPr>
              <a:t>This means that the streamflow had to be below the ISF for at least 7 continuous days before the ISF was considered “not met” for that year. </a:t>
            </a:r>
          </a:p>
          <a:p>
            <a:pPr>
              <a:spcBef>
                <a:spcPts val="0"/>
              </a:spcBef>
              <a:spcAft>
                <a:spcPts val="0"/>
              </a:spcAft>
            </a:pPr>
            <a:endParaRPr lang="en-US" sz="1400" b="1" dirty="0" smtClean="0">
              <a:cs typeface="Arial" panose="020B0604020202020204" pitchFamily="34" charset="0"/>
            </a:endParaRPr>
          </a:p>
          <a:p>
            <a:pPr defTabSz="914266">
              <a:spcBef>
                <a:spcPts val="0"/>
              </a:spcBef>
              <a:spcAft>
                <a:spcPts val="0"/>
              </a:spcAft>
              <a:defRPr/>
            </a:pPr>
            <a:r>
              <a:rPr lang="en-US" sz="1400" b="1" dirty="0" smtClean="0">
                <a:cs typeface="Arial" panose="020B0604020202020204" pitchFamily="34" charset="0"/>
              </a:rPr>
              <a:t>With today’s high standard, all the gaged streams in the WRIA had at least one 7 day event in every year</a:t>
            </a:r>
            <a:r>
              <a:rPr lang="en-US" sz="1400" b="1" baseline="0" dirty="0" smtClean="0">
                <a:cs typeface="Arial" panose="020B0604020202020204" pitchFamily="34" charset="0"/>
              </a:rPr>
              <a:t> and the ISF was </a:t>
            </a:r>
            <a:r>
              <a:rPr lang="en-US" sz="1400" b="1" dirty="0" smtClean="0">
                <a:cs typeface="Arial" panose="020B0604020202020204" pitchFamily="34" charset="0"/>
              </a:rPr>
              <a:t>“not met” an average 195 days per year</a:t>
            </a:r>
            <a:r>
              <a:rPr lang="en-US" sz="1400" b="1" baseline="0" dirty="0" smtClean="0">
                <a:cs typeface="Arial" panose="020B0604020202020204" pitchFamily="34" charset="0"/>
              </a:rPr>
              <a:t> </a:t>
            </a:r>
            <a:endParaRPr lang="en-US" sz="1400" b="1" dirty="0" smtClean="0">
              <a:cs typeface="Arial" panose="020B0604020202020204" pitchFamily="34" charset="0"/>
            </a:endParaRPr>
          </a:p>
          <a:p>
            <a:pPr defTabSz="914266">
              <a:spcBef>
                <a:spcPts val="0"/>
              </a:spcBef>
              <a:spcAft>
                <a:spcPts val="0"/>
              </a:spcAft>
              <a:defRPr/>
            </a:pPr>
            <a:endParaRPr lang="en-US" sz="1400" b="1" dirty="0" smtClean="0">
              <a:cs typeface="Arial" panose="020B0604020202020204" pitchFamily="34" charset="0"/>
            </a:endParaRPr>
          </a:p>
          <a:p>
            <a:pPr>
              <a:spcBef>
                <a:spcPts val="0"/>
              </a:spcBef>
              <a:spcAft>
                <a:spcPts val="0"/>
              </a:spcAft>
            </a:pPr>
            <a:r>
              <a:rPr lang="en-US" sz="1400" b="0" dirty="0" smtClean="0"/>
              <a:t>Because of recent Washington Supreme Court rulings such</a:t>
            </a:r>
            <a:r>
              <a:rPr lang="en-US" sz="1400" b="0" baseline="0" dirty="0" smtClean="0"/>
              <a:t> </a:t>
            </a:r>
            <a:r>
              <a:rPr lang="en-US" sz="1400" b="0" baseline="0" dirty="0" err="1" smtClean="0"/>
              <a:t>Hirst</a:t>
            </a:r>
            <a:r>
              <a:rPr lang="en-US" sz="1400" b="0" baseline="0" dirty="0" smtClean="0"/>
              <a:t>, any impairment of the ISF is not allowed meaning </a:t>
            </a:r>
            <a:r>
              <a:rPr lang="en-US" sz="1400" b="0" dirty="0" smtClean="0"/>
              <a:t>that new uninterruptable water would not be available. </a:t>
            </a:r>
          </a:p>
          <a:p>
            <a:pPr>
              <a:spcBef>
                <a:spcPts val="0"/>
              </a:spcBef>
              <a:spcAft>
                <a:spcPts val="0"/>
              </a:spcAft>
            </a:pPr>
            <a:endParaRPr lang="en-US" sz="1400" b="0" dirty="0" smtClean="0"/>
          </a:p>
        </p:txBody>
      </p:sp>
      <p:sp>
        <p:nvSpPr>
          <p:cNvPr id="4" name="Slide Number Placeholder 3"/>
          <p:cNvSpPr>
            <a:spLocks noGrp="1"/>
          </p:cNvSpPr>
          <p:nvPr>
            <p:ph type="sldNum" sz="quarter" idx="10"/>
          </p:nvPr>
        </p:nvSpPr>
        <p:spPr/>
        <p:txBody>
          <a:bodyPr/>
          <a:lstStyle/>
          <a:p>
            <a:pPr>
              <a:defRPr/>
            </a:pPr>
            <a:fld id="{38E4DD51-1CDD-406C-A141-2E2530B03D7E}" type="slidenum">
              <a:rPr lang="en-US" smtClean="0"/>
              <a:pPr>
                <a:defRPr/>
              </a:pPr>
              <a:t>29</a:t>
            </a:fld>
            <a:endParaRPr lang="en-US"/>
          </a:p>
        </p:txBody>
      </p:sp>
    </p:spTree>
    <p:extLst>
      <p:ext uri="{BB962C8B-B14F-4D97-AF65-F5344CB8AC3E}">
        <p14:creationId xmlns:p14="http://schemas.microsoft.com/office/powerpoint/2010/main" val="3379689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609600" y="493713"/>
            <a:ext cx="5575300" cy="3136900"/>
          </a:xfrm>
          <a:noFill/>
          <a:ln>
            <a:solidFill>
              <a:srgbClr val="000000"/>
            </a:solidFill>
            <a:miter lim="800000"/>
            <a:headEnd/>
            <a:tailEnd/>
          </a:ln>
        </p:spPr>
      </p:sp>
      <p:sp>
        <p:nvSpPr>
          <p:cNvPr id="3" name="Notes Placeholder 2"/>
          <p:cNvSpPr>
            <a:spLocks noGrp="1"/>
          </p:cNvSpPr>
          <p:nvPr>
            <p:ph type="body" idx="1"/>
          </p:nvPr>
        </p:nvSpPr>
        <p:spPr>
          <a:xfrm>
            <a:off x="327659" y="3794760"/>
            <a:ext cx="6166697" cy="4906473"/>
          </a:xfrm>
        </p:spPr>
        <p:txBody>
          <a:bodyPr>
            <a:noAutofit/>
          </a:bodyPr>
          <a:lstStyle/>
          <a:p>
            <a:pPr>
              <a:spcAft>
                <a:spcPts val="0"/>
              </a:spcAft>
              <a:buClr>
                <a:schemeClr val="tx2">
                  <a:lumMod val="60000"/>
                  <a:lumOff val="40000"/>
                </a:schemeClr>
              </a:buClr>
              <a:defRPr/>
            </a:pPr>
            <a:r>
              <a:rPr lang="en-US" sz="1400" b="1" baseline="0" dirty="0" smtClean="0">
                <a:cs typeface="Arial" pitchFamily="34" charset="0"/>
              </a:rPr>
              <a:t>You may be wondering, w</a:t>
            </a:r>
            <a:r>
              <a:rPr lang="en-US" sz="1400" b="1" dirty="0" smtClean="0">
                <a:cs typeface="Arial" pitchFamily="34" charset="0"/>
              </a:rPr>
              <a:t>hat </a:t>
            </a:r>
            <a:r>
              <a:rPr lang="en-US" sz="1400" b="1" dirty="0">
                <a:cs typeface="Arial" pitchFamily="34" charset="0"/>
              </a:rPr>
              <a:t>is an instream flow</a:t>
            </a:r>
            <a:r>
              <a:rPr lang="en-US" sz="1400" b="1" dirty="0" smtClean="0">
                <a:cs typeface="Arial" pitchFamily="34" charset="0"/>
              </a:rPr>
              <a:t>?</a:t>
            </a:r>
          </a:p>
          <a:p>
            <a:pPr>
              <a:spcAft>
                <a:spcPts val="0"/>
              </a:spcAft>
              <a:buClr>
                <a:schemeClr val="tx2">
                  <a:lumMod val="60000"/>
                  <a:lumOff val="40000"/>
                </a:schemeClr>
              </a:buClr>
              <a:defRPr/>
            </a:pPr>
            <a:endParaRPr lang="en-US" sz="1400" b="1" dirty="0" smtClean="0">
              <a:cs typeface="Arial" pitchFamily="34" charset="0"/>
            </a:endParaRPr>
          </a:p>
          <a:p>
            <a:pPr>
              <a:spcAft>
                <a:spcPts val="0"/>
              </a:spcAft>
              <a:buClr>
                <a:schemeClr val="tx2">
                  <a:lumMod val="60000"/>
                  <a:lumOff val="40000"/>
                </a:schemeClr>
              </a:buClr>
              <a:defRPr/>
            </a:pPr>
            <a:r>
              <a:rPr lang="en-US" sz="1400" b="0" dirty="0" smtClean="0">
                <a:cs typeface="Arial" pitchFamily="34" charset="0"/>
              </a:rPr>
              <a:t>First of all, there is a difference between stream flow and ISF. </a:t>
            </a:r>
          </a:p>
          <a:p>
            <a:pPr>
              <a:spcAft>
                <a:spcPts val="0"/>
              </a:spcAft>
              <a:buClr>
                <a:schemeClr val="tx2">
                  <a:lumMod val="60000"/>
                  <a:lumOff val="40000"/>
                </a:schemeClr>
              </a:buClr>
              <a:defRPr/>
            </a:pPr>
            <a:r>
              <a:rPr lang="en-US" sz="1400" b="0" dirty="0" smtClean="0">
                <a:cs typeface="Arial" pitchFamily="34" charset="0"/>
              </a:rPr>
              <a:t>Stream flow is the volume</a:t>
            </a:r>
            <a:r>
              <a:rPr lang="en-US" sz="1400" b="0" baseline="0" dirty="0" smtClean="0">
                <a:cs typeface="Arial" pitchFamily="34" charset="0"/>
              </a:rPr>
              <a:t> of water in the stream at and given moment.</a:t>
            </a:r>
          </a:p>
          <a:p>
            <a:pPr>
              <a:spcAft>
                <a:spcPts val="0"/>
              </a:spcAft>
              <a:buClr>
                <a:schemeClr val="tx2">
                  <a:lumMod val="60000"/>
                  <a:lumOff val="40000"/>
                </a:schemeClr>
              </a:buClr>
              <a:defRPr/>
            </a:pPr>
            <a:endParaRPr lang="en-US" sz="1400" b="0" baseline="0" dirty="0" smtClean="0">
              <a:cs typeface="Arial" pitchFamily="34" charset="0"/>
            </a:endParaRPr>
          </a:p>
          <a:p>
            <a:pPr>
              <a:spcAft>
                <a:spcPts val="0"/>
              </a:spcAft>
              <a:buClr>
                <a:schemeClr val="tx2">
                  <a:lumMod val="60000"/>
                  <a:lumOff val="40000"/>
                </a:schemeClr>
              </a:buClr>
              <a:defRPr/>
            </a:pPr>
            <a:r>
              <a:rPr lang="en-US" sz="1400" b="1" dirty="0" smtClean="0">
                <a:cs typeface="Arial" pitchFamily="34" charset="0"/>
              </a:rPr>
              <a:t>An instream flow is a water right for the stream</a:t>
            </a:r>
          </a:p>
          <a:p>
            <a:pPr>
              <a:spcAft>
                <a:spcPts val="0"/>
              </a:spcAft>
              <a:buClr>
                <a:schemeClr val="tx2">
                  <a:lumMod val="60000"/>
                  <a:lumOff val="40000"/>
                </a:schemeClr>
              </a:buClr>
              <a:defRPr/>
            </a:pPr>
            <a:endParaRPr lang="en-US" sz="1400" b="0" dirty="0">
              <a:cs typeface="Arial" pitchFamily="34" charset="0"/>
            </a:endParaRPr>
          </a:p>
          <a:p>
            <a:pPr marL="0" marR="0" lvl="0" indent="0" algn="l" defTabSz="914400" rtl="0" eaLnBrk="1" fontAlgn="auto" latinLnBrk="0" hangingPunct="1">
              <a:lnSpc>
                <a:spcPct val="100000"/>
              </a:lnSpc>
              <a:spcAft>
                <a:spcPts val="0"/>
              </a:spcAft>
              <a:buClr>
                <a:schemeClr val="tx2">
                  <a:lumMod val="60000"/>
                  <a:lumOff val="40000"/>
                </a:schemeClr>
              </a:buClr>
              <a:buSzTx/>
              <a:buFontTx/>
              <a:buNone/>
              <a:tabLst/>
              <a:defRPr/>
            </a:pPr>
            <a:r>
              <a:rPr lang="en-US" sz="1400" b="0" dirty="0" smtClean="0">
                <a:cs typeface="Arial" pitchFamily="34" charset="0"/>
              </a:rPr>
              <a:t>Like other water</a:t>
            </a:r>
            <a:r>
              <a:rPr lang="en-US" sz="1400" b="0" baseline="0" dirty="0" smtClean="0">
                <a:cs typeface="Arial" pitchFamily="34" charset="0"/>
              </a:rPr>
              <a:t> rights, i</a:t>
            </a:r>
            <a:r>
              <a:rPr lang="en-US" sz="1400" b="0" dirty="0" smtClean="0">
                <a:cs typeface="Arial" pitchFamily="34" charset="0"/>
              </a:rPr>
              <a:t>t </a:t>
            </a:r>
            <a:r>
              <a:rPr lang="en-US" sz="1400" b="0" dirty="0">
                <a:cs typeface="Arial" pitchFamily="34" charset="0"/>
              </a:rPr>
              <a:t>has a priority </a:t>
            </a:r>
            <a:r>
              <a:rPr lang="en-US" sz="1400" b="0" dirty="0" smtClean="0">
                <a:cs typeface="Arial" pitchFamily="34" charset="0"/>
              </a:rPr>
              <a:t>date, is</a:t>
            </a:r>
            <a:r>
              <a:rPr lang="en-US" sz="1400" b="0" baseline="0" dirty="0" smtClean="0">
                <a:cs typeface="Arial" pitchFamily="34" charset="0"/>
              </a:rPr>
              <a:t> based on beneficial use,</a:t>
            </a:r>
            <a:r>
              <a:rPr lang="en-US" sz="1400" b="0" dirty="0" smtClean="0">
                <a:cs typeface="Arial" pitchFamily="34" charset="0"/>
              </a:rPr>
              <a:t> </a:t>
            </a:r>
            <a:r>
              <a:rPr lang="en-US" sz="1400" b="0" dirty="0">
                <a:cs typeface="Arial" pitchFamily="34" charset="0"/>
              </a:rPr>
              <a:t>and follows the seniority system set up in water </a:t>
            </a:r>
            <a:r>
              <a:rPr lang="en-US" sz="1400" b="0" dirty="0" smtClean="0">
                <a:cs typeface="Arial" pitchFamily="34" charset="0"/>
              </a:rPr>
              <a:t>law</a:t>
            </a:r>
          </a:p>
          <a:p>
            <a:pPr>
              <a:spcAft>
                <a:spcPts val="0"/>
              </a:spcAft>
              <a:buClr>
                <a:schemeClr val="tx2">
                  <a:lumMod val="60000"/>
                  <a:lumOff val="40000"/>
                </a:schemeClr>
              </a:buClr>
              <a:defRPr/>
            </a:pPr>
            <a:endParaRPr lang="en-US" sz="1400" b="0" dirty="0">
              <a:cs typeface="Arial" pitchFamily="34" charset="0"/>
            </a:endParaRPr>
          </a:p>
          <a:p>
            <a:pPr marL="0" marR="0" lvl="0" indent="0" algn="l" defTabSz="914400" rtl="0" eaLnBrk="1" fontAlgn="auto" latinLnBrk="0" hangingPunct="1">
              <a:lnSpc>
                <a:spcPct val="100000"/>
              </a:lnSpc>
              <a:spcAft>
                <a:spcPts val="0"/>
              </a:spcAft>
              <a:buClr>
                <a:schemeClr val="tx2">
                  <a:lumMod val="60000"/>
                  <a:lumOff val="40000"/>
                </a:schemeClr>
              </a:buClr>
              <a:buSzTx/>
              <a:buFontTx/>
              <a:buNone/>
              <a:tabLst/>
              <a:defRPr/>
            </a:pPr>
            <a:r>
              <a:rPr lang="en-US" sz="1400" b="1" dirty="0" smtClean="0">
                <a:cs typeface="Arial" pitchFamily="34" charset="0"/>
              </a:rPr>
              <a:t>This </a:t>
            </a:r>
            <a:r>
              <a:rPr lang="en-US" sz="1400" b="1" dirty="0">
                <a:cs typeface="Arial" pitchFamily="34" charset="0"/>
              </a:rPr>
              <a:t>means that water rights senior to the instream flow are not affected</a:t>
            </a:r>
            <a:r>
              <a:rPr lang="en-US" sz="1400" b="1" dirty="0" smtClean="0">
                <a:cs typeface="Arial" pitchFamily="34" charset="0"/>
              </a:rPr>
              <a:t>, but water rights junior to the ISF can be regulated </a:t>
            </a:r>
          </a:p>
          <a:p>
            <a:pPr marL="0" marR="0" lvl="0" indent="0" algn="l" defTabSz="914400" rtl="0" eaLnBrk="1" fontAlgn="auto" latinLnBrk="0" hangingPunct="1">
              <a:lnSpc>
                <a:spcPct val="100000"/>
              </a:lnSpc>
              <a:spcAft>
                <a:spcPts val="0"/>
              </a:spcAft>
              <a:buClr>
                <a:schemeClr val="tx2">
                  <a:lumMod val="60000"/>
                  <a:lumOff val="40000"/>
                </a:schemeClr>
              </a:buClr>
              <a:buSzTx/>
              <a:buFontTx/>
              <a:buNone/>
              <a:tabLst/>
              <a:defRPr/>
            </a:pPr>
            <a:endParaRPr lang="en-US" sz="1400" b="1" dirty="0" smtClean="0">
              <a:cs typeface="Arial" pitchFamily="34" charset="0"/>
            </a:endParaRPr>
          </a:p>
          <a:p>
            <a:pPr>
              <a:spcAft>
                <a:spcPts val="0"/>
              </a:spcAft>
              <a:buClr>
                <a:schemeClr val="tx2">
                  <a:lumMod val="60000"/>
                  <a:lumOff val="40000"/>
                </a:schemeClr>
              </a:buClr>
              <a:defRPr/>
            </a:pPr>
            <a:r>
              <a:rPr lang="en-US" sz="1400" b="0" dirty="0" smtClean="0">
                <a:cs typeface="Arial" pitchFamily="34" charset="0"/>
              </a:rPr>
              <a:t>Like </a:t>
            </a:r>
            <a:r>
              <a:rPr lang="en-US" sz="1400" b="0" dirty="0">
                <a:cs typeface="Arial" pitchFamily="34" charset="0"/>
              </a:rPr>
              <a:t>other water rights, </a:t>
            </a:r>
            <a:r>
              <a:rPr lang="en-US" sz="1400" b="0" dirty="0" smtClean="0">
                <a:cs typeface="Arial" pitchFamily="34" charset="0"/>
              </a:rPr>
              <a:t>an ISF is not </a:t>
            </a:r>
            <a:r>
              <a:rPr lang="en-US" sz="1400" b="0" dirty="0">
                <a:cs typeface="Arial" pitchFamily="34" charset="0"/>
              </a:rPr>
              <a:t>required to be met</a:t>
            </a:r>
            <a:r>
              <a:rPr lang="en-US" sz="1400" b="0" dirty="0" smtClean="0">
                <a:cs typeface="Arial" pitchFamily="34" charset="0"/>
              </a:rPr>
              <a:t>.</a:t>
            </a:r>
          </a:p>
          <a:p>
            <a:pPr>
              <a:spcAft>
                <a:spcPts val="0"/>
              </a:spcAft>
              <a:buClr>
                <a:schemeClr val="tx2">
                  <a:lumMod val="60000"/>
                  <a:lumOff val="40000"/>
                </a:schemeClr>
              </a:buClr>
              <a:defRPr/>
            </a:pPr>
            <a:endParaRPr lang="en-US" sz="1400" b="0" dirty="0">
              <a:cs typeface="Arial" pitchFamily="34" charset="0"/>
            </a:endParaRPr>
          </a:p>
          <a:p>
            <a:pPr marL="0" marR="0" lvl="0" indent="0" algn="l" defTabSz="914400" rtl="0" eaLnBrk="1" fontAlgn="auto" latinLnBrk="0" hangingPunct="1">
              <a:lnSpc>
                <a:spcPct val="100000"/>
              </a:lnSpc>
              <a:spcAft>
                <a:spcPts val="0"/>
              </a:spcAft>
              <a:buClr>
                <a:schemeClr val="tx2">
                  <a:lumMod val="60000"/>
                  <a:lumOff val="40000"/>
                </a:schemeClr>
              </a:buClr>
              <a:buSzTx/>
              <a:buFontTx/>
              <a:buNone/>
              <a:tabLst/>
              <a:defRPr/>
            </a:pPr>
            <a:r>
              <a:rPr lang="en-US" sz="1400" b="1" dirty="0" smtClean="0">
                <a:cs typeface="Arial" pitchFamily="34" charset="0"/>
              </a:rPr>
              <a:t>Water </a:t>
            </a:r>
            <a:r>
              <a:rPr lang="en-US" sz="1400" b="1" dirty="0">
                <a:cs typeface="Arial" pitchFamily="34" charset="0"/>
              </a:rPr>
              <a:t>rights are a right to use </a:t>
            </a:r>
            <a:r>
              <a:rPr lang="en-US" sz="1400" b="1" u="sng" dirty="0">
                <a:cs typeface="Arial" pitchFamily="34" charset="0"/>
              </a:rPr>
              <a:t>when its available</a:t>
            </a:r>
            <a:r>
              <a:rPr lang="en-US" sz="1400" b="1" dirty="0">
                <a:cs typeface="Arial" pitchFamily="34" charset="0"/>
              </a:rPr>
              <a:t>, </a:t>
            </a:r>
            <a:r>
              <a:rPr lang="en-US" sz="1400" b="1" dirty="0" smtClean="0">
                <a:cs typeface="Arial" pitchFamily="34" charset="0"/>
              </a:rPr>
              <a:t>not </a:t>
            </a:r>
            <a:r>
              <a:rPr lang="en-US" sz="1400" b="1" dirty="0">
                <a:cs typeface="Arial" pitchFamily="34" charset="0"/>
              </a:rPr>
              <a:t>a guarantee that water will be available</a:t>
            </a:r>
            <a:r>
              <a:rPr lang="en-US" sz="1400" b="1" dirty="0" smtClean="0">
                <a:cs typeface="Arial" pitchFamily="34" charset="0"/>
              </a:rPr>
              <a:t>. </a:t>
            </a:r>
          </a:p>
          <a:p>
            <a:pPr marL="0" marR="0" lvl="0" indent="0" algn="l" defTabSz="914400" rtl="0" eaLnBrk="1" fontAlgn="auto" latinLnBrk="0" hangingPunct="1">
              <a:lnSpc>
                <a:spcPct val="100000"/>
              </a:lnSpc>
              <a:spcAft>
                <a:spcPts val="0"/>
              </a:spcAft>
              <a:buClr>
                <a:schemeClr val="tx2">
                  <a:lumMod val="60000"/>
                  <a:lumOff val="40000"/>
                </a:schemeClr>
              </a:buClr>
              <a:buSzTx/>
              <a:buFontTx/>
              <a:buNone/>
              <a:tabLst/>
              <a:defRPr/>
            </a:pPr>
            <a:endParaRPr lang="en-US" sz="1400" b="1" dirty="0" smtClean="0">
              <a:cs typeface="Arial" pitchFamily="34" charset="0"/>
            </a:endParaRPr>
          </a:p>
          <a:p>
            <a:pPr marL="0" marR="0" lvl="0" indent="0" algn="l" defTabSz="914400" rtl="0" eaLnBrk="1" fontAlgn="auto" latinLnBrk="0" hangingPunct="1">
              <a:lnSpc>
                <a:spcPct val="100000"/>
              </a:lnSpc>
              <a:spcAft>
                <a:spcPts val="0"/>
              </a:spcAft>
              <a:buClr>
                <a:schemeClr val="tx2">
                  <a:lumMod val="60000"/>
                  <a:lumOff val="40000"/>
                </a:schemeClr>
              </a:buClr>
              <a:buSzTx/>
              <a:buFontTx/>
              <a:buNone/>
              <a:tabLst/>
              <a:defRPr/>
            </a:pPr>
            <a:r>
              <a:rPr lang="en-US" sz="1400" b="0" dirty="0" smtClean="0">
                <a:cs typeface="Arial" pitchFamily="34" charset="0"/>
              </a:rPr>
              <a:t>This is why Climate Change concerns are not applicable here. If streamflows get lower, it just means that junior users are shut off more often. </a:t>
            </a:r>
          </a:p>
          <a:p>
            <a:pPr marL="0" marR="0" lvl="0" indent="0" algn="l" defTabSz="914400" rtl="0" eaLnBrk="1" fontAlgn="auto" latinLnBrk="0" hangingPunct="1">
              <a:lnSpc>
                <a:spcPct val="100000"/>
              </a:lnSpc>
              <a:spcAft>
                <a:spcPts val="0"/>
              </a:spcAft>
              <a:buClr>
                <a:schemeClr val="tx2">
                  <a:lumMod val="60000"/>
                  <a:lumOff val="40000"/>
                </a:schemeClr>
              </a:buClr>
              <a:buSzTx/>
              <a:buFontTx/>
              <a:buNone/>
              <a:tabLst/>
              <a:defRPr/>
            </a:pPr>
            <a:endParaRPr lang="en-US" sz="1400" b="1" dirty="0" smtClean="0">
              <a:cs typeface="Arial" pitchFamily="34" charset="0"/>
            </a:endParaRPr>
          </a:p>
          <a:p>
            <a:pPr marL="0" marR="0" lvl="0" indent="0" algn="l" defTabSz="914400" rtl="0" eaLnBrk="1" fontAlgn="auto" latinLnBrk="0" hangingPunct="1">
              <a:lnSpc>
                <a:spcPct val="100000"/>
              </a:lnSpc>
              <a:spcAft>
                <a:spcPts val="0"/>
              </a:spcAft>
              <a:buClr>
                <a:schemeClr val="tx2">
                  <a:lumMod val="60000"/>
                  <a:lumOff val="40000"/>
                </a:schemeClr>
              </a:buClr>
              <a:buSzTx/>
              <a:buFontTx/>
              <a:buNone/>
              <a:tabLst/>
              <a:defRPr/>
            </a:pPr>
            <a:r>
              <a:rPr lang="en-US" sz="1400" b="1" dirty="0" smtClean="0">
                <a:cs typeface="Arial" pitchFamily="34" charset="0"/>
              </a:rPr>
              <a:t>ISFs do not and cannot add more water to a stream.</a:t>
            </a:r>
          </a:p>
          <a:p>
            <a:pPr marL="0" marR="0" lvl="0" indent="0" algn="l" defTabSz="914400" rtl="0" eaLnBrk="1" fontAlgn="auto" latinLnBrk="0" hangingPunct="1">
              <a:lnSpc>
                <a:spcPct val="100000"/>
              </a:lnSpc>
              <a:spcAft>
                <a:spcPts val="0"/>
              </a:spcAft>
              <a:buClr>
                <a:schemeClr val="tx2">
                  <a:lumMod val="60000"/>
                  <a:lumOff val="40000"/>
                </a:schemeClr>
              </a:buClr>
              <a:buSzTx/>
              <a:buFontTx/>
              <a:buNone/>
              <a:tabLst/>
              <a:defRPr/>
            </a:pPr>
            <a:endParaRPr lang="en-US" sz="1400" b="1" dirty="0" smtClean="0">
              <a:cs typeface="Arial" pitchFamily="34" charset="0"/>
            </a:endParaRPr>
          </a:p>
          <a:p>
            <a:pPr marL="0" marR="0" lvl="0" indent="0" algn="l" defTabSz="914400" rtl="0" eaLnBrk="1" fontAlgn="auto" latinLnBrk="0" hangingPunct="1">
              <a:lnSpc>
                <a:spcPct val="100000"/>
              </a:lnSpc>
              <a:spcAft>
                <a:spcPts val="0"/>
              </a:spcAft>
              <a:buClr>
                <a:schemeClr val="tx2">
                  <a:lumMod val="60000"/>
                  <a:lumOff val="40000"/>
                </a:schemeClr>
              </a:buClr>
              <a:buSzTx/>
              <a:buFontTx/>
              <a:buNone/>
              <a:tabLst/>
              <a:defRPr/>
            </a:pPr>
            <a:endParaRPr lang="en-US" sz="1400" dirty="0" smtClean="0">
              <a:cs typeface="Arial" pitchFamily="34" charset="0"/>
            </a:endParaRPr>
          </a:p>
        </p:txBody>
      </p:sp>
      <p:sp>
        <p:nvSpPr>
          <p:cNvPr id="29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1B3080C-2197-441B-9B89-D72CE3BD06CA}" type="slidenum">
              <a:rPr lang="en-US" smtClean="0">
                <a:solidFill>
                  <a:prstClr val="black"/>
                </a:solidFill>
              </a:rPr>
              <a:pPr fontAlgn="base">
                <a:spcBef>
                  <a:spcPct val="0"/>
                </a:spcBef>
                <a:spcAft>
                  <a:spcPct val="0"/>
                </a:spcAft>
                <a:defRPr/>
              </a:pPr>
              <a:t>3</a:t>
            </a:fld>
            <a:endParaRPr lang="en-US" smtClean="0">
              <a:solidFill>
                <a:prstClr val="black"/>
              </a:solidFill>
            </a:endParaRPr>
          </a:p>
        </p:txBody>
      </p:sp>
    </p:spTree>
    <p:extLst>
      <p:ext uri="{BB962C8B-B14F-4D97-AF65-F5344CB8AC3E}">
        <p14:creationId xmlns:p14="http://schemas.microsoft.com/office/powerpoint/2010/main" val="42725298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727075"/>
            <a:ext cx="5575300" cy="3136900"/>
          </a:xfrm>
        </p:spPr>
      </p:sp>
      <p:sp>
        <p:nvSpPr>
          <p:cNvPr id="3" name="Notes Placeholder 2"/>
          <p:cNvSpPr>
            <a:spLocks noGrp="1"/>
          </p:cNvSpPr>
          <p:nvPr>
            <p:ph type="body" idx="1"/>
          </p:nvPr>
        </p:nvSpPr>
        <p:spPr>
          <a:xfrm>
            <a:off x="701674" y="4119716"/>
            <a:ext cx="5607685" cy="4938941"/>
          </a:xfrm>
        </p:spPr>
        <p:txBody>
          <a:bodyPr/>
          <a:lstStyle/>
          <a:p>
            <a:pPr defTabSz="949339">
              <a:defRPr/>
            </a:pPr>
            <a:r>
              <a:rPr lang="en-US" sz="1400" b="1" dirty="0">
                <a:solidFill>
                  <a:prstClr val="black"/>
                </a:solidFill>
                <a:cs typeface="Arial" pitchFamily="34" charset="0"/>
              </a:rPr>
              <a:t>Mark Twain’s old adage that “whiskey's for drinking and water’s for fighting over”, is alive and well with instream flow negotiations.</a:t>
            </a:r>
          </a:p>
          <a:p>
            <a:pPr defTabSz="949339">
              <a:defRPr/>
            </a:pPr>
            <a:endParaRPr lang="en-US" sz="1400" b="1" dirty="0">
              <a:solidFill>
                <a:prstClr val="black"/>
              </a:solidFill>
              <a:cs typeface="Arial" pitchFamily="34" charset="0"/>
            </a:endParaRPr>
          </a:p>
          <a:p>
            <a:pPr defTabSz="949339">
              <a:defRPr/>
            </a:pPr>
            <a:r>
              <a:rPr lang="en-US" sz="1400" dirty="0">
                <a:solidFill>
                  <a:prstClr val="black"/>
                </a:solidFill>
                <a:cs typeface="Arial" pitchFamily="34" charset="0"/>
              </a:rPr>
              <a:t>We are frequently challenged with the claim that the ISF is </a:t>
            </a:r>
            <a:r>
              <a:rPr lang="en-US" sz="1400" dirty="0" smtClean="0">
                <a:solidFill>
                  <a:prstClr val="black"/>
                </a:solidFill>
                <a:cs typeface="Arial" pitchFamily="34" charset="0"/>
              </a:rPr>
              <a:t>too </a:t>
            </a:r>
            <a:r>
              <a:rPr lang="en-US" sz="1400" dirty="0">
                <a:solidFill>
                  <a:prstClr val="black"/>
                </a:solidFill>
                <a:cs typeface="Arial" pitchFamily="34" charset="0"/>
              </a:rPr>
              <a:t>high,</a:t>
            </a:r>
          </a:p>
          <a:p>
            <a:pPr defTabSz="949339">
              <a:defRPr/>
            </a:pPr>
            <a:r>
              <a:rPr lang="en-US" sz="1400" dirty="0">
                <a:solidFill>
                  <a:prstClr val="black"/>
                </a:solidFill>
                <a:cs typeface="Arial" pitchFamily="34" charset="0"/>
              </a:rPr>
              <a:t> </a:t>
            </a:r>
          </a:p>
          <a:p>
            <a:pPr defTabSz="949339">
              <a:defRPr/>
            </a:pPr>
            <a:r>
              <a:rPr lang="en-US" sz="1400" b="1" dirty="0">
                <a:solidFill>
                  <a:prstClr val="black"/>
                </a:solidFill>
                <a:cs typeface="Arial" pitchFamily="34" charset="0"/>
              </a:rPr>
              <a:t>And, that fish don’t really need that much water!</a:t>
            </a:r>
          </a:p>
          <a:p>
            <a:pPr defTabSz="949339">
              <a:defRPr/>
            </a:pPr>
            <a:endParaRPr lang="en-US" sz="1400" b="1" dirty="0">
              <a:solidFill>
                <a:prstClr val="black"/>
              </a:solidFill>
              <a:cs typeface="Arial" pitchFamily="34" charset="0"/>
            </a:endParaRPr>
          </a:p>
          <a:p>
            <a:pPr defTabSz="949339">
              <a:defRPr/>
            </a:pPr>
            <a:r>
              <a:rPr lang="en-US" sz="1400" b="0" dirty="0" smtClean="0">
                <a:cs typeface="Arial" pitchFamily="34" charset="0"/>
              </a:rPr>
              <a:t>HOWEVER,</a:t>
            </a:r>
            <a:r>
              <a:rPr lang="en-US" sz="1400" b="0" baseline="0" dirty="0" smtClean="0">
                <a:cs typeface="Arial" pitchFamily="34" charset="0"/>
              </a:rPr>
              <a:t> s</a:t>
            </a:r>
            <a:r>
              <a:rPr lang="en-US" sz="1400" b="0" dirty="0" smtClean="0">
                <a:cs typeface="Arial" pitchFamily="34" charset="0"/>
              </a:rPr>
              <a:t>ince </a:t>
            </a:r>
            <a:r>
              <a:rPr lang="en-US" sz="1400" b="0" dirty="0">
                <a:cs typeface="Arial" pitchFamily="34" charset="0"/>
              </a:rPr>
              <a:t>1935 </a:t>
            </a:r>
            <a:r>
              <a:rPr lang="en-US" sz="1400" b="0" dirty="0" smtClean="0">
                <a:cs typeface="Arial" pitchFamily="34" charset="0"/>
              </a:rPr>
              <a:t>research studies </a:t>
            </a:r>
            <a:r>
              <a:rPr lang="en-US" sz="1400" b="0" dirty="0">
                <a:cs typeface="Arial" pitchFamily="34" charset="0"/>
              </a:rPr>
              <a:t>have consistently found a strong relationship between salmon abundance and streamflow.</a:t>
            </a:r>
          </a:p>
          <a:p>
            <a:pPr defTabSz="949339">
              <a:defRPr/>
            </a:pPr>
            <a:endParaRPr lang="en-US" sz="1400" b="1" dirty="0">
              <a:cs typeface="Arial" pitchFamily="34" charset="0"/>
            </a:endParaRPr>
          </a:p>
          <a:p>
            <a:pPr indent="-356002">
              <a:spcBef>
                <a:spcPct val="50000"/>
              </a:spcBef>
            </a:pPr>
            <a:endParaRPr lang="en-US" sz="1400" dirty="0" smtClean="0">
              <a:cs typeface="Arial" pitchFamily="34" charset="0"/>
            </a:endParaRPr>
          </a:p>
          <a:p>
            <a:pPr marL="356002" indent="-356002">
              <a:spcBef>
                <a:spcPct val="50000"/>
              </a:spcBef>
            </a:pPr>
            <a:endParaRPr lang="en-US" sz="1400" dirty="0"/>
          </a:p>
          <a:p>
            <a:pPr defTabSz="949339">
              <a:defRPr/>
            </a:pPr>
            <a:endParaRPr lang="en-US" sz="1400" dirty="0">
              <a:solidFill>
                <a:schemeClr val="tx1">
                  <a:tint val="75000"/>
                </a:schemeClr>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423E1371-E6DE-4DC0-BDFD-B452BC05855F}" type="slidenum">
              <a:rPr lang="en-US" smtClean="0"/>
              <a:t>30</a:t>
            </a:fld>
            <a:endParaRPr lang="en-US"/>
          </a:p>
        </p:txBody>
      </p:sp>
    </p:spTree>
    <p:extLst>
      <p:ext uri="{BB962C8B-B14F-4D97-AF65-F5344CB8AC3E}">
        <p14:creationId xmlns:p14="http://schemas.microsoft.com/office/powerpoint/2010/main" val="6978203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41350"/>
            <a:ext cx="5575300" cy="3136900"/>
          </a:xfrm>
        </p:spPr>
      </p:sp>
      <p:sp>
        <p:nvSpPr>
          <p:cNvPr id="3" name="Notes Placeholder 2"/>
          <p:cNvSpPr>
            <a:spLocks noGrp="1"/>
          </p:cNvSpPr>
          <p:nvPr>
            <p:ph type="body" idx="1"/>
          </p:nvPr>
        </p:nvSpPr>
        <p:spPr>
          <a:xfrm>
            <a:off x="701040" y="4070555"/>
            <a:ext cx="5608320" cy="5098846"/>
          </a:xfrm>
        </p:spPr>
        <p:txBody>
          <a:bodyPr/>
          <a:lstStyle/>
          <a:p>
            <a:pPr defTabSz="949339">
              <a:defRPr/>
            </a:pPr>
            <a:r>
              <a:rPr lang="en-US" sz="1400" b="1" dirty="0">
                <a:cs typeface="Arial" pitchFamily="34" charset="0"/>
              </a:rPr>
              <a:t>The strongest relationship I’ve seen comes from Dave Seiler’s studies on Bingham Creek.  He found that a higher summer flow resulted in more </a:t>
            </a:r>
            <a:r>
              <a:rPr lang="en-US" sz="1400" b="1" dirty="0" err="1">
                <a:cs typeface="Arial" pitchFamily="34" charset="0"/>
              </a:rPr>
              <a:t>coho</a:t>
            </a:r>
            <a:r>
              <a:rPr lang="en-US" sz="1400" b="1" dirty="0">
                <a:cs typeface="Arial" pitchFamily="34" charset="0"/>
              </a:rPr>
              <a:t> </a:t>
            </a:r>
            <a:r>
              <a:rPr lang="en-US" sz="1400" b="1" dirty="0" err="1">
                <a:cs typeface="Arial" pitchFamily="34" charset="0"/>
              </a:rPr>
              <a:t>smolts</a:t>
            </a:r>
            <a:r>
              <a:rPr lang="en-US" sz="1400" b="1" dirty="0">
                <a:cs typeface="Arial" pitchFamily="34" charset="0"/>
              </a:rPr>
              <a:t> out-migrating the following spring</a:t>
            </a:r>
          </a:p>
          <a:p>
            <a:pPr defTabSz="949339">
              <a:defRPr/>
            </a:pPr>
            <a:endParaRPr lang="en-US" sz="1400" dirty="0">
              <a:cs typeface="Arial" pitchFamily="34" charset="0"/>
            </a:endParaRPr>
          </a:p>
          <a:p>
            <a:pPr defTabSz="949339">
              <a:defRPr/>
            </a:pPr>
            <a:r>
              <a:rPr lang="en-US" sz="1400" dirty="0">
                <a:cs typeface="Arial" pitchFamily="34" charset="0"/>
              </a:rPr>
              <a:t>The R^2 was 0.96.  How often have you see a 0.96 as a biological response?  </a:t>
            </a:r>
          </a:p>
          <a:p>
            <a:pPr defTabSz="949339">
              <a:defRPr/>
            </a:pPr>
            <a:endParaRPr lang="en-US" sz="1400" dirty="0">
              <a:cs typeface="Arial" pitchFamily="34" charset="0"/>
            </a:endParaRPr>
          </a:p>
          <a:p>
            <a:r>
              <a:rPr lang="en-US" sz="1400" b="1" dirty="0">
                <a:cs typeface="Arial" pitchFamily="34" charset="0"/>
              </a:rPr>
              <a:t>One of the reasons for this is that it is for a single stream.  He also corrected for outliers, but interestingly, the outliers had their own fish to flow relationship.  </a:t>
            </a:r>
          </a:p>
          <a:p>
            <a:endParaRPr lang="en-US" sz="1400" b="1" dirty="0">
              <a:cs typeface="Arial" pitchFamily="34" charset="0"/>
            </a:endParaRPr>
          </a:p>
          <a:p>
            <a:r>
              <a:rPr lang="en-US" sz="1400" dirty="0">
                <a:cs typeface="Arial" pitchFamily="34" charset="0"/>
              </a:rPr>
              <a:t>In 1995, 96 and 98, smolt numbers were positively correlated to the prior November and December’s spawning flow suggesting that at a certain level, the spawning flow is a </a:t>
            </a:r>
            <a:r>
              <a:rPr lang="en-US" sz="1400" dirty="0" smtClean="0">
                <a:cs typeface="Arial" pitchFamily="34" charset="0"/>
              </a:rPr>
              <a:t>dominant </a:t>
            </a:r>
            <a:r>
              <a:rPr lang="en-US" sz="1400" dirty="0">
                <a:cs typeface="Arial" pitchFamily="34" charset="0"/>
              </a:rPr>
              <a:t>factor.</a:t>
            </a:r>
          </a:p>
          <a:p>
            <a:endParaRPr lang="en-US" sz="1400" dirty="0">
              <a:cs typeface="Arial" pitchFamily="34" charset="0"/>
            </a:endParaRPr>
          </a:p>
          <a:p>
            <a:r>
              <a:rPr lang="en-US" sz="1400" b="1" dirty="0">
                <a:cs typeface="Arial" pitchFamily="34" charset="0"/>
              </a:rPr>
              <a:t>Regardless, more flow </a:t>
            </a:r>
            <a:r>
              <a:rPr lang="en-US" sz="1400" b="1" dirty="0" smtClean="0">
                <a:cs typeface="Arial" pitchFamily="34" charset="0"/>
              </a:rPr>
              <a:t>in the summer resulted </a:t>
            </a:r>
            <a:r>
              <a:rPr lang="en-US" sz="1400" b="1" dirty="0">
                <a:cs typeface="Arial" pitchFamily="34" charset="0"/>
              </a:rPr>
              <a:t>in more </a:t>
            </a:r>
            <a:r>
              <a:rPr lang="en-US" sz="1400" b="1" dirty="0" err="1">
                <a:cs typeface="Arial" pitchFamily="34" charset="0"/>
              </a:rPr>
              <a:t>outmigrating</a:t>
            </a:r>
            <a:r>
              <a:rPr lang="en-US" sz="1400" b="1" dirty="0">
                <a:cs typeface="Arial" pitchFamily="34" charset="0"/>
              </a:rPr>
              <a:t> fish</a:t>
            </a:r>
            <a:r>
              <a:rPr lang="en-US" sz="1400" b="1" dirty="0" smtClean="0">
                <a:cs typeface="Arial" pitchFamily="34" charset="0"/>
              </a:rPr>
              <a:t>.</a:t>
            </a:r>
          </a:p>
          <a:p>
            <a:endParaRPr lang="en-US" sz="1400" b="1" dirty="0" smtClean="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smtClean="0">
                <a:cs typeface="Arial" pitchFamily="34" charset="0"/>
              </a:rPr>
              <a:t>However, if our critics are correct, simply using a lower ISF</a:t>
            </a:r>
            <a:r>
              <a:rPr lang="en-US" sz="1400" b="0" baseline="0" dirty="0" smtClean="0">
                <a:cs typeface="Arial" pitchFamily="34" charset="0"/>
              </a:rPr>
              <a:t> standard would solve the rural water problem, right?</a:t>
            </a:r>
            <a:endParaRPr lang="en-US" sz="1400" b="0" dirty="0" smtClean="0">
              <a:cs typeface="Arial" pitchFamily="34" charset="0"/>
            </a:endParaRPr>
          </a:p>
          <a:p>
            <a:endParaRPr lang="en-US" sz="1400" b="1" dirty="0">
              <a:cs typeface="Arial" pitchFamily="34" charset="0"/>
            </a:endParaRPr>
          </a:p>
          <a:p>
            <a:endParaRPr lang="en-US" sz="1400" dirty="0"/>
          </a:p>
        </p:txBody>
      </p:sp>
      <p:sp>
        <p:nvSpPr>
          <p:cNvPr id="4" name="Slide Number Placeholder 3"/>
          <p:cNvSpPr>
            <a:spLocks noGrp="1"/>
          </p:cNvSpPr>
          <p:nvPr>
            <p:ph type="sldNum" sz="quarter" idx="10"/>
          </p:nvPr>
        </p:nvSpPr>
        <p:spPr/>
        <p:txBody>
          <a:bodyPr/>
          <a:lstStyle/>
          <a:p>
            <a:fld id="{423E1371-E6DE-4DC0-BDFD-B452BC05855F}" type="slidenum">
              <a:rPr lang="en-US" smtClean="0"/>
              <a:t>31</a:t>
            </a:fld>
            <a:endParaRPr lang="en-US"/>
          </a:p>
        </p:txBody>
      </p:sp>
    </p:spTree>
    <p:extLst>
      <p:ext uri="{BB962C8B-B14F-4D97-AF65-F5344CB8AC3E}">
        <p14:creationId xmlns:p14="http://schemas.microsoft.com/office/powerpoint/2010/main" val="30821769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50875"/>
            <a:ext cx="5575300" cy="3136900"/>
          </a:xfrm>
        </p:spPr>
      </p:sp>
      <p:sp>
        <p:nvSpPr>
          <p:cNvPr id="3" name="Notes Placeholder 2"/>
          <p:cNvSpPr>
            <a:spLocks noGrp="1"/>
          </p:cNvSpPr>
          <p:nvPr>
            <p:ph type="body" idx="1"/>
          </p:nvPr>
        </p:nvSpPr>
        <p:spPr>
          <a:xfrm>
            <a:off x="701040" y="4109884"/>
            <a:ext cx="5608320" cy="5186517"/>
          </a:xfrm>
        </p:spPr>
        <p:txBody>
          <a:bodyPr>
            <a:normAutofit/>
          </a:bodyPr>
          <a:lstStyle/>
          <a:p>
            <a:pPr>
              <a:spcBef>
                <a:spcPct val="0"/>
              </a:spcBef>
            </a:pPr>
            <a:r>
              <a:rPr lang="en-US" sz="1400" b="1" dirty="0" smtClean="0">
                <a:cs typeface="Arial" panose="020B0604020202020204" pitchFamily="34" charset="0"/>
              </a:rPr>
              <a:t>Here I used</a:t>
            </a:r>
            <a:r>
              <a:rPr lang="en-US" sz="1400" b="1" baseline="0" dirty="0" smtClean="0">
                <a:cs typeface="Arial" panose="020B0604020202020204" pitchFamily="34" charset="0"/>
              </a:rPr>
              <a:t> </a:t>
            </a:r>
            <a:r>
              <a:rPr lang="en-US" sz="1400" b="1" dirty="0" smtClean="0">
                <a:cs typeface="Arial" panose="020B0604020202020204" pitchFamily="34" charset="0"/>
              </a:rPr>
              <a:t>the same 7-day threshold</a:t>
            </a:r>
            <a:r>
              <a:rPr lang="en-US" sz="1400" b="1" baseline="0" dirty="0" smtClean="0">
                <a:cs typeface="Arial" panose="020B0604020202020204" pitchFamily="34" charset="0"/>
              </a:rPr>
              <a:t> </a:t>
            </a:r>
            <a:r>
              <a:rPr lang="en-US" sz="1400" b="1" dirty="0" smtClean="0">
                <a:cs typeface="Arial" panose="020B0604020202020204" pitchFamily="34" charset="0"/>
              </a:rPr>
              <a:t>analysis looking at availability under ISFs set during our</a:t>
            </a:r>
            <a:r>
              <a:rPr lang="en-US" sz="1400" b="1" baseline="0" dirty="0" smtClean="0">
                <a:cs typeface="Arial" panose="020B0604020202020204" pitchFamily="34" charset="0"/>
              </a:rPr>
              <a:t> 2</a:t>
            </a:r>
            <a:r>
              <a:rPr lang="en-US" sz="1400" b="1" baseline="30000" dirty="0" smtClean="0">
                <a:cs typeface="Arial" panose="020B0604020202020204" pitchFamily="34" charset="0"/>
              </a:rPr>
              <a:t>nd</a:t>
            </a:r>
            <a:r>
              <a:rPr lang="en-US" sz="1400" b="1" baseline="0" dirty="0" smtClean="0">
                <a:cs typeface="Arial" panose="020B0604020202020204" pitchFamily="34" charset="0"/>
              </a:rPr>
              <a:t> phase of rule development .</a:t>
            </a:r>
          </a:p>
          <a:p>
            <a:pPr>
              <a:spcBef>
                <a:spcPct val="0"/>
              </a:spcBef>
            </a:pPr>
            <a:endParaRPr lang="en-US" sz="1400" b="1" baseline="0" dirty="0" smtClean="0">
              <a:cs typeface="Arial" panose="020B0604020202020204" pitchFamily="34" charset="0"/>
            </a:endParaRPr>
          </a:p>
          <a:p>
            <a:pPr>
              <a:spcBef>
                <a:spcPct val="0"/>
              </a:spcBef>
            </a:pPr>
            <a:r>
              <a:rPr lang="en-US" sz="1400" b="0" baseline="0" dirty="0" smtClean="0">
                <a:cs typeface="Arial" panose="020B0604020202020204" pitchFamily="34" charset="0"/>
              </a:rPr>
              <a:t>Under this standard, we started using a resource focus for ISFs, but had hydrologic limits of 50% during the winter and about 40% during the summer. </a:t>
            </a:r>
          </a:p>
          <a:p>
            <a:pPr>
              <a:spcBef>
                <a:spcPct val="0"/>
              </a:spcBef>
            </a:pPr>
            <a:endParaRPr lang="en-US" sz="1400" b="1" baseline="0" dirty="0" smtClean="0">
              <a:cs typeface="Arial" panose="020B0604020202020204" pitchFamily="34" charset="0"/>
            </a:endParaRPr>
          </a:p>
          <a:p>
            <a:r>
              <a:rPr lang="en-US" sz="1400" b="1" dirty="0" smtClean="0"/>
              <a:t>Using this lower </a:t>
            </a:r>
            <a:r>
              <a:rPr lang="en-US" sz="1400" b="1" dirty="0"/>
              <a:t>protective standard, </a:t>
            </a:r>
            <a:r>
              <a:rPr lang="en-US" sz="1400" b="1" dirty="0" smtClean="0"/>
              <a:t>ISFs were </a:t>
            </a:r>
            <a:r>
              <a:rPr lang="en-US" sz="1400" b="1" dirty="0"/>
              <a:t>not met </a:t>
            </a:r>
            <a:r>
              <a:rPr lang="en-US" sz="1400" b="1" dirty="0" smtClean="0"/>
              <a:t>in almost every year, and for an average </a:t>
            </a:r>
            <a:r>
              <a:rPr lang="en-US" sz="1400" b="1" dirty="0"/>
              <a:t>of 172 days. </a:t>
            </a:r>
            <a:endParaRPr lang="en-US" sz="1400" b="1" dirty="0" smtClean="0"/>
          </a:p>
          <a:p>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smtClean="0"/>
              <a:t>So even with a lower standard, new rural</a:t>
            </a:r>
            <a:r>
              <a:rPr lang="en-US" sz="1400" b="0" baseline="0" dirty="0" smtClean="0"/>
              <a:t> water would not be available.</a:t>
            </a:r>
            <a:r>
              <a:rPr lang="en-US" sz="1400" b="0" dirty="0" smtClean="0"/>
              <a:t> </a:t>
            </a:r>
          </a:p>
          <a:p>
            <a:endParaRPr lang="en-US" sz="1400" dirty="0"/>
          </a:p>
          <a:p>
            <a:endParaRPr lang="en-US" sz="1400" b="1" dirty="0"/>
          </a:p>
        </p:txBody>
      </p:sp>
      <p:sp>
        <p:nvSpPr>
          <p:cNvPr id="4" name="Slide Number Placeholder 3"/>
          <p:cNvSpPr>
            <a:spLocks noGrp="1"/>
          </p:cNvSpPr>
          <p:nvPr>
            <p:ph type="sldNum" sz="quarter" idx="10"/>
          </p:nvPr>
        </p:nvSpPr>
        <p:spPr/>
        <p:txBody>
          <a:bodyPr/>
          <a:lstStyle/>
          <a:p>
            <a:pPr>
              <a:defRPr/>
            </a:pPr>
            <a:fld id="{38E4DD51-1CDD-406C-A141-2E2530B03D7E}" type="slidenum">
              <a:rPr lang="en-US" smtClean="0"/>
              <a:pPr>
                <a:defRPr/>
              </a:pPr>
              <a:t>32</a:t>
            </a:fld>
            <a:endParaRPr lang="en-US"/>
          </a:p>
        </p:txBody>
      </p:sp>
    </p:spTree>
    <p:extLst>
      <p:ext uri="{BB962C8B-B14F-4D97-AF65-F5344CB8AC3E}">
        <p14:creationId xmlns:p14="http://schemas.microsoft.com/office/powerpoint/2010/main" val="27120267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8"/>
            <a:ext cx="5852160" cy="4980623"/>
          </a:xfrm>
        </p:spPr>
        <p:txBody>
          <a:bodyPr>
            <a:normAutofit/>
          </a:bodyPr>
          <a:lstStyle/>
          <a:p>
            <a:pPr>
              <a:spcBef>
                <a:spcPct val="0"/>
              </a:spcBef>
            </a:pPr>
            <a:r>
              <a:rPr lang="en-US" sz="1600" b="1" dirty="0" smtClean="0">
                <a:cs typeface="Arial" panose="020B0604020202020204" pitchFamily="34" charset="0"/>
              </a:rPr>
              <a:t>Finally,</a:t>
            </a:r>
            <a:r>
              <a:rPr lang="en-US" sz="1600" b="1" baseline="0" dirty="0" smtClean="0">
                <a:cs typeface="Arial" panose="020B0604020202020204" pitchFamily="34" charset="0"/>
              </a:rPr>
              <a:t> let look at availability with an ISF rule from the first phase. </a:t>
            </a:r>
          </a:p>
          <a:p>
            <a:pPr>
              <a:spcBef>
                <a:spcPct val="0"/>
              </a:spcBef>
            </a:pPr>
            <a:endParaRPr lang="en-US" sz="1600" b="1" baseline="0" dirty="0" smtClean="0">
              <a:cs typeface="Arial" panose="020B0604020202020204" pitchFamily="34" charset="0"/>
            </a:endParaRPr>
          </a:p>
          <a:p>
            <a:pPr>
              <a:spcBef>
                <a:spcPts val="0"/>
              </a:spcBef>
            </a:pPr>
            <a:r>
              <a:rPr lang="en-US" sz="1600" baseline="0" dirty="0" smtClean="0"/>
              <a:t>This phase used our least protective standard that based ISFs on the 95% exceedance during high flow periods and between the 95 and 60% exceedance during the low flow period.</a:t>
            </a:r>
          </a:p>
          <a:p>
            <a:endParaRPr lang="en-US" sz="1600" dirty="0" smtClean="0">
              <a:cs typeface="Arial" panose="020B0604020202020204" pitchFamily="34" charset="0"/>
            </a:endParaRPr>
          </a:p>
          <a:p>
            <a:r>
              <a:rPr lang="en-US" sz="1600" b="1" dirty="0" smtClean="0"/>
              <a:t>The results were quite stunning.</a:t>
            </a:r>
          </a:p>
          <a:p>
            <a:endParaRPr lang="en-US" sz="1500" b="1" dirty="0"/>
          </a:p>
          <a:p>
            <a:r>
              <a:rPr lang="en-US" sz="1500" dirty="0"/>
              <a:t>Even using a low protective standard, the ISF was not met </a:t>
            </a:r>
            <a:r>
              <a:rPr lang="en-US" sz="1500" dirty="0" smtClean="0"/>
              <a:t>in over </a:t>
            </a:r>
            <a:r>
              <a:rPr lang="en-US" sz="1500" dirty="0"/>
              <a:t>half the years.  The best availability was </a:t>
            </a:r>
            <a:r>
              <a:rPr lang="en-US" sz="1500" dirty="0" smtClean="0"/>
              <a:t>on </a:t>
            </a:r>
            <a:r>
              <a:rPr lang="en-US" sz="1500" dirty="0" err="1"/>
              <a:t>Cloquallam</a:t>
            </a:r>
            <a:r>
              <a:rPr lang="en-US" sz="1500" dirty="0"/>
              <a:t> </a:t>
            </a:r>
            <a:r>
              <a:rPr lang="en-US" sz="1500" dirty="0" smtClean="0"/>
              <a:t>Creek where </a:t>
            </a:r>
            <a:r>
              <a:rPr lang="en-US" sz="1500" dirty="0"/>
              <a:t>the ISF was met 9 out of 20 years.  </a:t>
            </a:r>
            <a:r>
              <a:rPr lang="en-US" sz="1500" dirty="0" smtClean="0"/>
              <a:t>In the </a:t>
            </a:r>
            <a:r>
              <a:rPr lang="en-US" sz="1500" dirty="0"/>
              <a:t>11 years when the ISF wasn’t met, it occurred </a:t>
            </a:r>
            <a:r>
              <a:rPr lang="en-US" sz="1500" dirty="0" smtClean="0"/>
              <a:t>for an </a:t>
            </a:r>
            <a:r>
              <a:rPr lang="en-US" sz="1500" dirty="0"/>
              <a:t>average of 58 days. </a:t>
            </a:r>
          </a:p>
          <a:p>
            <a:endParaRPr lang="en-US" sz="1500" dirty="0"/>
          </a:p>
          <a:p>
            <a:r>
              <a:rPr lang="en-US" sz="1500" b="1" dirty="0"/>
              <a:t>However, water law is very strict and doesn’t allow for any new use if the ISF is not being </a:t>
            </a:r>
            <a:r>
              <a:rPr lang="en-US" sz="1500" b="1" dirty="0" smtClean="0"/>
              <a:t>met,  This means </a:t>
            </a:r>
            <a:r>
              <a:rPr lang="en-US" sz="1500" b="1" dirty="0"/>
              <a:t>that new uninterruptable water would not be considered available in these basins. </a:t>
            </a:r>
          </a:p>
          <a:p>
            <a:endParaRPr lang="en-US" sz="1500" b="1" dirty="0"/>
          </a:p>
        </p:txBody>
      </p:sp>
      <p:sp>
        <p:nvSpPr>
          <p:cNvPr id="4" name="Slide Number Placeholder 3"/>
          <p:cNvSpPr>
            <a:spLocks noGrp="1"/>
          </p:cNvSpPr>
          <p:nvPr>
            <p:ph type="sldNum" sz="quarter" idx="10"/>
          </p:nvPr>
        </p:nvSpPr>
        <p:spPr/>
        <p:txBody>
          <a:bodyPr/>
          <a:lstStyle/>
          <a:p>
            <a:pPr>
              <a:defRPr/>
            </a:pPr>
            <a:fld id="{38E4DD51-1CDD-406C-A141-2E2530B03D7E}" type="slidenum">
              <a:rPr lang="en-US" smtClean="0"/>
              <a:pPr>
                <a:defRPr/>
              </a:pPr>
              <a:t>33</a:t>
            </a:fld>
            <a:endParaRPr lang="en-US"/>
          </a:p>
        </p:txBody>
      </p:sp>
    </p:spTree>
    <p:extLst>
      <p:ext uri="{BB962C8B-B14F-4D97-AF65-F5344CB8AC3E}">
        <p14:creationId xmlns:p14="http://schemas.microsoft.com/office/powerpoint/2010/main" val="14256736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727075"/>
            <a:ext cx="5575300" cy="3136900"/>
          </a:xfrm>
        </p:spPr>
      </p:sp>
      <p:sp>
        <p:nvSpPr>
          <p:cNvPr id="3" name="Notes Placeholder 2"/>
          <p:cNvSpPr>
            <a:spLocks noGrp="1"/>
          </p:cNvSpPr>
          <p:nvPr>
            <p:ph type="body" idx="1"/>
          </p:nvPr>
        </p:nvSpPr>
        <p:spPr>
          <a:xfrm>
            <a:off x="701040" y="4168878"/>
            <a:ext cx="5608320" cy="4889398"/>
          </a:xfrm>
        </p:spPr>
        <p:txBody>
          <a:bodyPr/>
          <a:lstStyle/>
          <a:p>
            <a:r>
              <a:rPr lang="en-US" sz="1400" b="1" dirty="0" smtClean="0">
                <a:cs typeface="Arial" pitchFamily="34" charset="0"/>
              </a:rPr>
              <a:t>Stream </a:t>
            </a:r>
            <a:r>
              <a:rPr lang="en-US" sz="1400" b="1" dirty="0">
                <a:cs typeface="Arial" pitchFamily="34" charset="0"/>
              </a:rPr>
              <a:t>Flows </a:t>
            </a:r>
            <a:r>
              <a:rPr lang="en-US" sz="1400" b="1" dirty="0" smtClean="0">
                <a:cs typeface="Arial" pitchFamily="34" charset="0"/>
              </a:rPr>
              <a:t>vary</a:t>
            </a:r>
            <a:r>
              <a:rPr lang="en-US" sz="1400" b="1" baseline="0" dirty="0" smtClean="0">
                <a:cs typeface="Arial" pitchFamily="34" charset="0"/>
              </a:rPr>
              <a:t> – </a:t>
            </a:r>
            <a:r>
              <a:rPr lang="en-US" sz="1400" b="1" dirty="0" smtClean="0">
                <a:cs typeface="Arial" pitchFamily="34" charset="0"/>
              </a:rPr>
              <a:t>on </a:t>
            </a:r>
            <a:r>
              <a:rPr lang="en-US" sz="1400" b="1" dirty="0">
                <a:cs typeface="Arial" pitchFamily="34" charset="0"/>
              </a:rPr>
              <a:t>a given day, average streamflow can vary by two orders of magnitude but the instream flow is a single number.</a:t>
            </a:r>
          </a:p>
          <a:p>
            <a:endParaRPr lang="en-US" sz="1400" b="1" dirty="0">
              <a:solidFill>
                <a:srgbClr val="000000"/>
              </a:solidFill>
              <a:cs typeface="Arial" panose="020B0604020202020204" pitchFamily="34" charset="0"/>
            </a:endParaRPr>
          </a:p>
          <a:p>
            <a:r>
              <a:rPr lang="en-US" sz="1400" b="0" dirty="0">
                <a:solidFill>
                  <a:srgbClr val="000000"/>
                </a:solidFill>
                <a:cs typeface="Arial" panose="020B0604020202020204" pitchFamily="34" charset="0"/>
              </a:rPr>
              <a:t>If we want to protect the rare, but productive high flow years, a high level of protection is </a:t>
            </a:r>
            <a:r>
              <a:rPr lang="en-US" sz="1400" b="0" dirty="0" smtClean="0">
                <a:solidFill>
                  <a:srgbClr val="000000"/>
                </a:solidFill>
                <a:cs typeface="Arial" panose="020B0604020202020204" pitchFamily="34" charset="0"/>
              </a:rPr>
              <a:t>needed,</a:t>
            </a:r>
            <a:r>
              <a:rPr lang="en-US" sz="1400" b="0" baseline="0" dirty="0" smtClean="0">
                <a:solidFill>
                  <a:srgbClr val="000000"/>
                </a:solidFill>
                <a:cs typeface="Arial" panose="020B0604020202020204" pitchFamily="34" charset="0"/>
              </a:rPr>
              <a:t> </a:t>
            </a:r>
            <a:endParaRPr lang="en-US" sz="1400" b="0" dirty="0">
              <a:solidFill>
                <a:srgbClr val="000000"/>
              </a:solidFill>
              <a:cs typeface="Arial" panose="020B0604020202020204" pitchFamily="34" charset="0"/>
            </a:endParaRPr>
          </a:p>
          <a:p>
            <a:r>
              <a:rPr lang="en-US" sz="1400" b="0" dirty="0">
                <a:solidFill>
                  <a:srgbClr val="000000"/>
                </a:solidFill>
                <a:cs typeface="Arial" panose="020B0604020202020204" pitchFamily="34" charset="0"/>
              </a:rPr>
              <a:t>But uninterruptable water unavailable even with low levels of protection.</a:t>
            </a:r>
          </a:p>
          <a:p>
            <a:endParaRPr lang="en-US" sz="1400" b="1" dirty="0">
              <a:solidFill>
                <a:srgbClr val="000000"/>
              </a:solidFill>
              <a:cs typeface="Arial" panose="020B0604020202020204" pitchFamily="34" charset="0"/>
            </a:endParaRPr>
          </a:p>
          <a:p>
            <a:r>
              <a:rPr lang="en-US" sz="1400" b="1" dirty="0">
                <a:solidFill>
                  <a:srgbClr val="000000"/>
                </a:solidFill>
                <a:cs typeface="Arial" panose="020B0604020202020204" pitchFamily="34" charset="0"/>
              </a:rPr>
              <a:t>Large water uses such as municipal, industrial, and agriculture can have a measureable impact on streams, but in-house domestic use only has about a 25 </a:t>
            </a:r>
            <a:r>
              <a:rPr lang="en-US" sz="1400" b="1" dirty="0" err="1">
                <a:solidFill>
                  <a:srgbClr val="000000"/>
                </a:solidFill>
                <a:cs typeface="Arial" panose="020B0604020202020204" pitchFamily="34" charset="0"/>
              </a:rPr>
              <a:t>gpd</a:t>
            </a:r>
            <a:r>
              <a:rPr lang="en-US" sz="1400" b="1" dirty="0">
                <a:solidFill>
                  <a:srgbClr val="000000"/>
                </a:solidFill>
                <a:cs typeface="Arial" panose="020B0604020202020204" pitchFamily="34" charset="0"/>
              </a:rPr>
              <a:t> consumptive impact or .00004 </a:t>
            </a:r>
            <a:r>
              <a:rPr lang="en-US" sz="1400" b="1" dirty="0" smtClean="0">
                <a:solidFill>
                  <a:srgbClr val="000000"/>
                </a:solidFill>
                <a:cs typeface="Arial" panose="020B0604020202020204" pitchFamily="34" charset="0"/>
              </a:rPr>
              <a:t>cfs</a:t>
            </a:r>
          </a:p>
          <a:p>
            <a:endParaRPr lang="en-US" sz="1400" b="1" dirty="0" smtClean="0">
              <a:solidFill>
                <a:srgbClr val="000000"/>
              </a:solidFill>
              <a:cs typeface="Arial" panose="020B0604020202020204" pitchFamily="34" charset="0"/>
            </a:endParaRPr>
          </a:p>
          <a:p>
            <a:r>
              <a:rPr lang="en-US" sz="1400" b="0" dirty="0" smtClean="0">
                <a:solidFill>
                  <a:srgbClr val="000000"/>
                </a:solidFill>
                <a:cs typeface="Arial" panose="020B0604020202020204" pitchFamily="34" charset="0"/>
              </a:rPr>
              <a:t>With rare exceptions, this use would not would </a:t>
            </a:r>
            <a:r>
              <a:rPr lang="en-US" sz="1400" b="0" dirty="0">
                <a:solidFill>
                  <a:srgbClr val="000000"/>
                </a:solidFill>
                <a:cs typeface="Arial" panose="020B0604020202020204" pitchFamily="34" charset="0"/>
              </a:rPr>
              <a:t>not affect the </a:t>
            </a:r>
            <a:r>
              <a:rPr lang="en-US" sz="1400" b="0" dirty="0" smtClean="0">
                <a:solidFill>
                  <a:srgbClr val="000000"/>
                </a:solidFill>
                <a:cs typeface="Arial" panose="020B0604020202020204" pitchFamily="34" charset="0"/>
              </a:rPr>
              <a:t>stream,</a:t>
            </a:r>
            <a:r>
              <a:rPr lang="en-US" sz="1400" b="0" baseline="0" dirty="0" smtClean="0">
                <a:solidFill>
                  <a:srgbClr val="000000"/>
                </a:solidFill>
                <a:cs typeface="Arial" panose="020B0604020202020204" pitchFamily="34" charset="0"/>
              </a:rPr>
              <a:t> but water law treats them the same.</a:t>
            </a:r>
            <a:endParaRPr lang="en-US" sz="1400" b="0" dirty="0">
              <a:solidFill>
                <a:srgbClr val="000000"/>
              </a:solidFill>
              <a:cs typeface="Arial" panose="020B0604020202020204" pitchFamily="34" charset="0"/>
            </a:endParaRPr>
          </a:p>
          <a:p>
            <a:endParaRPr lang="en-US" sz="1400" b="1" dirty="0">
              <a:cs typeface="Arial" panose="020B0604020202020204" pitchFamily="34" charset="0"/>
            </a:endParaRPr>
          </a:p>
          <a:p>
            <a:r>
              <a:rPr lang="en-US" sz="1400" b="1" dirty="0">
                <a:cs typeface="Arial" panose="020B0604020202020204" pitchFamily="34" charset="0"/>
              </a:rPr>
              <a:t>Flexibility within water law is needed, but the concern is over the cumulative impact.  </a:t>
            </a:r>
          </a:p>
          <a:p>
            <a:r>
              <a:rPr lang="en-US" sz="1400" b="1" dirty="0">
                <a:cs typeface="Arial" panose="020B0604020202020204" pitchFamily="34" charset="0"/>
              </a:rPr>
              <a:t>For example, 1000 in-house domestic uses adds up to 0.4 cfs which is the low flow of many small streams.</a:t>
            </a:r>
          </a:p>
        </p:txBody>
      </p:sp>
      <p:sp>
        <p:nvSpPr>
          <p:cNvPr id="4" name="Slide Number Placeholder 3"/>
          <p:cNvSpPr>
            <a:spLocks noGrp="1"/>
          </p:cNvSpPr>
          <p:nvPr>
            <p:ph type="sldNum" sz="quarter" idx="10"/>
          </p:nvPr>
        </p:nvSpPr>
        <p:spPr/>
        <p:txBody>
          <a:bodyPr/>
          <a:lstStyle/>
          <a:p>
            <a:fld id="{423E1371-E6DE-4DC0-BDFD-B452BC05855F}" type="slidenum">
              <a:rPr lang="en-US" smtClean="0"/>
              <a:t>34</a:t>
            </a:fld>
            <a:endParaRPr lang="en-US"/>
          </a:p>
        </p:txBody>
      </p:sp>
    </p:spTree>
    <p:extLst>
      <p:ext uri="{BB962C8B-B14F-4D97-AF65-F5344CB8AC3E}">
        <p14:creationId xmlns:p14="http://schemas.microsoft.com/office/powerpoint/2010/main" val="15512814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CDEFA0FC-FB40-4297-9C24-0CEC00A51181}" type="slidenum">
              <a:rPr lang="en-US" smtClean="0"/>
              <a:pPr/>
              <a:t>35</a:t>
            </a:fld>
            <a:endParaRPr lang="en-US" smtClean="0"/>
          </a:p>
        </p:txBody>
      </p:sp>
      <p:sp>
        <p:nvSpPr>
          <p:cNvPr id="57347" name="Rectangle 2"/>
          <p:cNvSpPr>
            <a:spLocks noGrp="1" noRot="1" noChangeAspect="1" noChangeArrowheads="1" noTextEdit="1"/>
          </p:cNvSpPr>
          <p:nvPr>
            <p:ph type="sldImg"/>
          </p:nvPr>
        </p:nvSpPr>
        <p:spPr>
          <a:xfrm>
            <a:off x="628650" y="641350"/>
            <a:ext cx="5575300" cy="3136900"/>
          </a:xfrm>
          <a:ln/>
        </p:spPr>
      </p:sp>
      <p:sp>
        <p:nvSpPr>
          <p:cNvPr id="57348" name="Rectangle 3"/>
          <p:cNvSpPr>
            <a:spLocks noGrp="1" noChangeArrowheads="1"/>
          </p:cNvSpPr>
          <p:nvPr>
            <p:ph type="body" idx="1"/>
          </p:nvPr>
        </p:nvSpPr>
        <p:spPr>
          <a:xfrm>
            <a:off x="701040" y="4070555"/>
            <a:ext cx="5608320" cy="4063796"/>
          </a:xfrm>
          <a:noFill/>
          <a:ln/>
        </p:spPr>
        <p:txBody>
          <a:bodyPr>
            <a:normAutofit/>
          </a:bodyPr>
          <a:lstStyle/>
          <a:p>
            <a:r>
              <a:rPr lang="en-US" sz="1400" b="1" dirty="0">
                <a:solidFill>
                  <a:srgbClr val="000000"/>
                </a:solidFill>
              </a:rPr>
              <a:t>There are many competing uses for water. </a:t>
            </a:r>
          </a:p>
          <a:p>
            <a:r>
              <a:rPr lang="en-US" sz="1400" b="1" dirty="0">
                <a:solidFill>
                  <a:srgbClr val="000000"/>
                </a:solidFill>
              </a:rPr>
              <a:t>Ecology has tried to find ways to allow small uses within an ISF rule, but these have invalidated, or declared are too risky. </a:t>
            </a:r>
          </a:p>
          <a:p>
            <a:endParaRPr lang="en-US" sz="1400" b="1" dirty="0">
              <a:solidFill>
                <a:srgbClr val="000000"/>
              </a:solidFill>
              <a:cs typeface="Arial" panose="020B0604020202020204" pitchFamily="34" charset="0"/>
            </a:endParaRPr>
          </a:p>
          <a:p>
            <a:r>
              <a:rPr lang="en-US" sz="1400" dirty="0" smtClean="0">
                <a:cs typeface="Arial" panose="020B0604020202020204" pitchFamily="34" charset="0"/>
              </a:rPr>
              <a:t>RCW 9094 is the new tool we have been given to have strong ISF protection and provide water for new homes. </a:t>
            </a:r>
          </a:p>
          <a:p>
            <a:endParaRPr lang="en-US" sz="1400" b="1" dirty="0" smtClean="0">
              <a:cs typeface="Arial" panose="020B0604020202020204" pitchFamily="34" charset="0"/>
            </a:endParaRPr>
          </a:p>
          <a:p>
            <a:r>
              <a:rPr lang="en-US" sz="1400" b="1" dirty="0" smtClean="0">
                <a:cs typeface="Arial" panose="020B0604020202020204" pitchFamily="34" charset="0"/>
              </a:rPr>
              <a:t>My role is to provide the technical assistance needed to help you successfully implement it. </a:t>
            </a:r>
          </a:p>
          <a:p>
            <a:endParaRPr lang="en-US" sz="1400" b="1" dirty="0">
              <a:cs typeface="Arial" panose="020B0604020202020204" pitchFamily="34" charset="0"/>
            </a:endParaRPr>
          </a:p>
          <a:p>
            <a:pPr eaLnBrk="1" hangingPunct="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50787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733425" y="727075"/>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701040" y="4149213"/>
            <a:ext cx="5608320" cy="5020188"/>
          </a:xfrm>
        </p:spPr>
        <p:txBody>
          <a:bodyPr>
            <a:normAutofit/>
          </a:bodyPr>
          <a:lstStyle/>
          <a:p>
            <a:pPr>
              <a:defRPr/>
            </a:pPr>
            <a:r>
              <a:rPr lang="en-US" sz="1400" b="1" dirty="0">
                <a:cs typeface="Arial" pitchFamily="34" charset="0"/>
              </a:rPr>
              <a:t>These are the results from a PHABSIM model.  It shows the amount of habitat available for different species and lifestage at each of the modeled stream flows.</a:t>
            </a:r>
          </a:p>
          <a:p>
            <a:pPr>
              <a:defRPr/>
            </a:pPr>
            <a:endParaRPr lang="en-US" sz="1400" dirty="0">
              <a:cs typeface="Arial" pitchFamily="34" charset="0"/>
            </a:endParaRPr>
          </a:p>
          <a:p>
            <a:pPr>
              <a:defRPr/>
            </a:pPr>
            <a:r>
              <a:rPr lang="en-US" sz="1400" dirty="0">
                <a:cs typeface="Arial" pitchFamily="34" charset="0"/>
              </a:rPr>
              <a:t>In general, low flows are too shallow and slow and fish don’t like it.</a:t>
            </a:r>
          </a:p>
          <a:p>
            <a:pPr>
              <a:defRPr/>
            </a:pPr>
            <a:endParaRPr lang="en-US" sz="1400" dirty="0">
              <a:cs typeface="Arial" pitchFamily="34" charset="0"/>
            </a:endParaRPr>
          </a:p>
          <a:p>
            <a:pPr>
              <a:defRPr/>
            </a:pPr>
            <a:r>
              <a:rPr lang="en-US" sz="1400" b="1" dirty="0">
                <a:cs typeface="Arial" pitchFamily="34" charset="0"/>
              </a:rPr>
              <a:t>High flows are too deep and fast and fish don’t like it.</a:t>
            </a:r>
          </a:p>
          <a:p>
            <a:pPr>
              <a:defRPr/>
            </a:pPr>
            <a:endParaRPr lang="en-US" sz="1400" dirty="0">
              <a:cs typeface="Arial" pitchFamily="34" charset="0"/>
            </a:endParaRPr>
          </a:p>
          <a:p>
            <a:pPr>
              <a:defRPr/>
            </a:pPr>
            <a:r>
              <a:rPr lang="en-US" sz="1400" dirty="0">
                <a:cs typeface="Arial" pitchFamily="34" charset="0"/>
              </a:rPr>
              <a:t>At some varied stream flow, the stream produces the most fish habitat for each of the modeled species and life histories.</a:t>
            </a:r>
          </a:p>
          <a:p>
            <a:pPr>
              <a:defRPr/>
            </a:pPr>
            <a:endParaRPr lang="en-US" sz="1400" dirty="0">
              <a:solidFill>
                <a:schemeClr val="tx1"/>
              </a:solidFill>
              <a:cs typeface="Arial" pitchFamily="34" charset="0"/>
            </a:endParaRPr>
          </a:p>
          <a:p>
            <a:pPr>
              <a:defRPr/>
            </a:pPr>
            <a:r>
              <a:rPr lang="en-US" sz="1400" b="1" dirty="0" smtClean="0">
                <a:solidFill>
                  <a:schemeClr val="tx1"/>
                </a:solidFill>
                <a:cs typeface="Arial" pitchFamily="34" charset="0"/>
              </a:rPr>
              <a:t>The highlighted</a:t>
            </a:r>
            <a:r>
              <a:rPr lang="en-US" sz="1400" b="1" baseline="0" dirty="0" smtClean="0">
                <a:solidFill>
                  <a:schemeClr val="tx1"/>
                </a:solidFill>
                <a:cs typeface="Arial" pitchFamily="34" charset="0"/>
              </a:rPr>
              <a:t> portion of the table are the peak habitat values and the associated streamflows are </a:t>
            </a:r>
            <a:r>
              <a:rPr lang="en-US" sz="1400" b="1" dirty="0" smtClean="0">
                <a:solidFill>
                  <a:schemeClr val="tx1"/>
                </a:solidFill>
                <a:cs typeface="Arial" pitchFamily="34" charset="0"/>
              </a:rPr>
              <a:t>used to develop </a:t>
            </a:r>
            <a:r>
              <a:rPr lang="en-US" sz="1400" b="1" dirty="0">
                <a:solidFill>
                  <a:schemeClr val="tx1"/>
                </a:solidFill>
                <a:cs typeface="Arial" panose="020B0604020202020204" pitchFamily="34" charset="0"/>
              </a:rPr>
              <a:t>a draft </a:t>
            </a:r>
            <a:r>
              <a:rPr lang="en-US" sz="1400" b="1" dirty="0" smtClean="0">
                <a:solidFill>
                  <a:schemeClr val="tx1"/>
                </a:solidFill>
                <a:cs typeface="Arial" panose="020B0604020202020204" pitchFamily="34" charset="0"/>
              </a:rPr>
              <a:t>recommendations.</a:t>
            </a:r>
            <a:endParaRPr lang="en-US" sz="1400" b="1" dirty="0">
              <a:solidFill>
                <a:schemeClr val="tx1"/>
              </a:solidFill>
              <a:cs typeface="Arial" panose="020B0604020202020204" pitchFamily="34" charset="0"/>
            </a:endParaRPr>
          </a:p>
          <a:p>
            <a:pPr>
              <a:defRPr/>
            </a:pPr>
            <a:endParaRPr lang="en-US" sz="1400" dirty="0">
              <a:cs typeface="Arial" panose="020B0604020202020204" pitchFamily="34" charset="0"/>
            </a:endParaRP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1337" indent="-296667">
              <a:defRPr>
                <a:solidFill>
                  <a:schemeClr val="tx1"/>
                </a:solidFill>
                <a:latin typeface="Calibri" panose="020F0502020204030204" pitchFamily="34" charset="0"/>
              </a:defRPr>
            </a:lvl2pPr>
            <a:lvl3pPr marL="1186673" indent="-237334">
              <a:defRPr>
                <a:solidFill>
                  <a:schemeClr val="tx1"/>
                </a:solidFill>
                <a:latin typeface="Calibri" panose="020F0502020204030204" pitchFamily="34" charset="0"/>
              </a:defRPr>
            </a:lvl3pPr>
            <a:lvl4pPr marL="1661341" indent="-237334">
              <a:defRPr>
                <a:solidFill>
                  <a:schemeClr val="tx1"/>
                </a:solidFill>
                <a:latin typeface="Calibri" panose="020F0502020204030204" pitchFamily="34" charset="0"/>
              </a:defRPr>
            </a:lvl4pPr>
            <a:lvl5pPr marL="2136011" indent="-237334">
              <a:defRPr>
                <a:solidFill>
                  <a:schemeClr val="tx1"/>
                </a:solidFill>
                <a:latin typeface="Calibri" panose="020F0502020204030204" pitchFamily="34" charset="0"/>
              </a:defRPr>
            </a:lvl5pPr>
            <a:lvl6pPr marL="2610680" indent="-237334" fontAlgn="base">
              <a:spcBef>
                <a:spcPct val="0"/>
              </a:spcBef>
              <a:spcAft>
                <a:spcPct val="0"/>
              </a:spcAft>
              <a:defRPr>
                <a:solidFill>
                  <a:schemeClr val="tx1"/>
                </a:solidFill>
                <a:latin typeface="Calibri" panose="020F0502020204030204" pitchFamily="34" charset="0"/>
              </a:defRPr>
            </a:lvl6pPr>
            <a:lvl7pPr marL="3085348" indent="-237334" fontAlgn="base">
              <a:spcBef>
                <a:spcPct val="0"/>
              </a:spcBef>
              <a:spcAft>
                <a:spcPct val="0"/>
              </a:spcAft>
              <a:defRPr>
                <a:solidFill>
                  <a:schemeClr val="tx1"/>
                </a:solidFill>
                <a:latin typeface="Calibri" panose="020F0502020204030204" pitchFamily="34" charset="0"/>
              </a:defRPr>
            </a:lvl7pPr>
            <a:lvl8pPr marL="3560018" indent="-237334" fontAlgn="base">
              <a:spcBef>
                <a:spcPct val="0"/>
              </a:spcBef>
              <a:spcAft>
                <a:spcPct val="0"/>
              </a:spcAft>
              <a:defRPr>
                <a:solidFill>
                  <a:schemeClr val="tx1"/>
                </a:solidFill>
                <a:latin typeface="Calibri" panose="020F0502020204030204" pitchFamily="34" charset="0"/>
              </a:defRPr>
            </a:lvl8pPr>
            <a:lvl9pPr marL="4034688" indent="-237334" fontAlgn="base">
              <a:spcBef>
                <a:spcPct val="0"/>
              </a:spcBef>
              <a:spcAft>
                <a:spcPct val="0"/>
              </a:spcAft>
              <a:defRPr>
                <a:solidFill>
                  <a:schemeClr val="tx1"/>
                </a:solidFill>
                <a:latin typeface="Calibri" panose="020F0502020204030204" pitchFamily="34" charset="0"/>
              </a:defRPr>
            </a:lvl9pPr>
          </a:lstStyle>
          <a:p>
            <a:fld id="{C25DE0F6-4DAE-4E80-8B31-234961BF07D5}" type="slidenum">
              <a:rPr lang="en-US" altLang="en-US"/>
              <a:pPr/>
              <a:t>36</a:t>
            </a:fld>
            <a:endParaRPr lang="en-US" altLang="en-US"/>
          </a:p>
        </p:txBody>
      </p:sp>
    </p:spTree>
    <p:extLst>
      <p:ext uri="{BB962C8B-B14F-4D97-AF65-F5344CB8AC3E}">
        <p14:creationId xmlns:p14="http://schemas.microsoft.com/office/powerpoint/2010/main" val="19278131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533400"/>
            <a:ext cx="5575300" cy="3136900"/>
          </a:xfrm>
        </p:spPr>
      </p:sp>
      <p:sp>
        <p:nvSpPr>
          <p:cNvPr id="3" name="Notes Placeholder 2"/>
          <p:cNvSpPr>
            <a:spLocks noGrp="1"/>
          </p:cNvSpPr>
          <p:nvPr>
            <p:ph type="body" idx="1"/>
          </p:nvPr>
        </p:nvSpPr>
        <p:spPr>
          <a:xfrm>
            <a:off x="701040" y="3854245"/>
            <a:ext cx="5608320" cy="4280106"/>
          </a:xfrm>
        </p:spPr>
        <p:txBody>
          <a:bodyPr/>
          <a:lstStyle/>
          <a:p>
            <a:r>
              <a:rPr lang="en-US" sz="1400" b="1" dirty="0" smtClean="0"/>
              <a:t>In this period, the fishery community also published additional studies confirming the fish to stream flow relationship.</a:t>
            </a:r>
          </a:p>
          <a:p>
            <a:endParaRPr lang="en-US" sz="1400" b="1" dirty="0"/>
          </a:p>
          <a:p>
            <a:r>
              <a:rPr lang="en-US" sz="1400" b="0" dirty="0"/>
              <a:t>For example, Forrest Olson (1983) found that higher summer flows resulted in more Coho adults returning two years later </a:t>
            </a:r>
          </a:p>
          <a:p>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smtClean="0">
                <a:cs typeface="Arial" pitchFamily="34" charset="0"/>
              </a:rPr>
              <a:t>Considering all the impacts that could affect </a:t>
            </a:r>
            <a:r>
              <a:rPr lang="en-US" sz="1400" b="1" dirty="0" err="1" smtClean="0">
                <a:cs typeface="Arial" pitchFamily="34" charset="0"/>
              </a:rPr>
              <a:t>coho</a:t>
            </a:r>
            <a:r>
              <a:rPr lang="en-US" sz="1400" b="1" dirty="0" smtClean="0">
                <a:cs typeface="Arial" pitchFamily="34" charset="0"/>
              </a:rPr>
              <a:t> returns, such as hatchery, harvest, habitat, and hydro, the fact that we see any kind of signal shows that the low flow index is important.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smtClean="0">
              <a:cs typeface="Arial" pitchFamily="34" charset="0"/>
            </a:endParaRPr>
          </a:p>
          <a:p>
            <a:r>
              <a:rPr lang="en-US" sz="1400" b="0" dirty="0" smtClean="0"/>
              <a:t>All this work built a defensible case to use a more resource focused</a:t>
            </a:r>
            <a:r>
              <a:rPr lang="en-US" sz="1400" b="0" baseline="0" dirty="0" smtClean="0"/>
              <a:t> definition for ISFs.</a:t>
            </a:r>
            <a:endParaRPr lang="en-US" sz="1400" b="1" dirty="0">
              <a:cs typeface="Arial" pitchFamily="34" charset="0"/>
            </a:endParaRPr>
          </a:p>
        </p:txBody>
      </p:sp>
      <p:sp>
        <p:nvSpPr>
          <p:cNvPr id="4" name="Slide Number Placeholder 3"/>
          <p:cNvSpPr>
            <a:spLocks noGrp="1"/>
          </p:cNvSpPr>
          <p:nvPr>
            <p:ph type="sldNum" sz="quarter" idx="10"/>
          </p:nvPr>
        </p:nvSpPr>
        <p:spPr/>
        <p:txBody>
          <a:bodyPr/>
          <a:lstStyle/>
          <a:p>
            <a:fld id="{13C9520F-F8D7-47C0-8440-71980A3B8499}" type="slidenum">
              <a:rPr lang="en-US" smtClean="0"/>
              <a:t>37</a:t>
            </a:fld>
            <a:endParaRPr lang="en-US"/>
          </a:p>
        </p:txBody>
      </p:sp>
    </p:spTree>
    <p:extLst>
      <p:ext uri="{BB962C8B-B14F-4D97-AF65-F5344CB8AC3E}">
        <p14:creationId xmlns:p14="http://schemas.microsoft.com/office/powerpoint/2010/main" val="3634974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571500"/>
            <a:ext cx="5575300" cy="3136900"/>
          </a:xfrm>
        </p:spPr>
      </p:sp>
      <p:sp>
        <p:nvSpPr>
          <p:cNvPr id="3" name="Notes Placeholder 2"/>
          <p:cNvSpPr>
            <a:spLocks noGrp="1"/>
          </p:cNvSpPr>
          <p:nvPr>
            <p:ph type="body" idx="1"/>
          </p:nvPr>
        </p:nvSpPr>
        <p:spPr>
          <a:xfrm>
            <a:off x="506439" y="3942735"/>
            <a:ext cx="5992837" cy="5144995"/>
          </a:xfrm>
        </p:spPr>
        <p:txBody>
          <a:bodyPr/>
          <a:lstStyle/>
          <a:p>
            <a:pPr defTabSz="914266">
              <a:defRPr/>
            </a:pPr>
            <a:r>
              <a:rPr lang="en-US" sz="1400" b="1" dirty="0"/>
              <a:t>Washington’s ISF laws </a:t>
            </a:r>
            <a:r>
              <a:rPr lang="en-US" sz="1400" b="1" dirty="0" smtClean="0"/>
              <a:t>originated </a:t>
            </a:r>
            <a:r>
              <a:rPr lang="en-US" sz="1400" b="1" dirty="0"/>
              <a:t>in 1969 and 1971, but concept of Instream Flows dates back at least to the 1917 water code which </a:t>
            </a:r>
            <a:r>
              <a:rPr lang="en-US" sz="1400" b="1" dirty="0" smtClean="0"/>
              <a:t>mentions:</a:t>
            </a:r>
          </a:p>
          <a:p>
            <a:pPr defTabSz="914266">
              <a:defRPr/>
            </a:pPr>
            <a:r>
              <a:rPr lang="en-US" sz="1400" b="1" dirty="0" smtClean="0"/>
              <a:t> </a:t>
            </a:r>
            <a:endParaRPr lang="en-US" sz="1400" b="1" dirty="0"/>
          </a:p>
          <a:p>
            <a:pPr defTabSz="914266">
              <a:defRPr/>
            </a:pPr>
            <a:r>
              <a:rPr lang="en-US" sz="1400" dirty="0"/>
              <a:t>“retaining enough water in streams and lakes to protect instream and natural values and rights.”</a:t>
            </a:r>
          </a:p>
          <a:p>
            <a:pPr defTabSz="914266">
              <a:defRPr/>
            </a:pPr>
            <a:endParaRPr lang="en-US" sz="1400" b="1" dirty="0"/>
          </a:p>
          <a:p>
            <a:pPr defTabSz="914266">
              <a:defRPr/>
            </a:pPr>
            <a:r>
              <a:rPr lang="en-US" sz="1400" b="1" dirty="0"/>
              <a:t>But it took decades of increasing water </a:t>
            </a:r>
            <a:r>
              <a:rPr lang="en-US" sz="1400" b="1" dirty="0" smtClean="0"/>
              <a:t>withdrawals</a:t>
            </a:r>
            <a:r>
              <a:rPr lang="en-US" sz="1400" b="1" dirty="0" smtClean="0">
                <a:cs typeface="Arial" panose="020B0604020202020204" pitchFamily="34" charset="0"/>
              </a:rPr>
              <a:t> and lower stream flows for </a:t>
            </a:r>
            <a:r>
              <a:rPr lang="en-US" sz="1400" b="1" dirty="0">
                <a:cs typeface="Arial" panose="020B0604020202020204" pitchFamily="34" charset="0"/>
              </a:rPr>
              <a:t>us to recognize and take action on one simple truth:</a:t>
            </a:r>
          </a:p>
          <a:p>
            <a:pPr defTabSz="914266">
              <a:defRPr/>
            </a:pPr>
            <a:endParaRPr lang="en-US" sz="1400" b="1" dirty="0">
              <a:cs typeface="Arial" panose="020B0604020202020204" pitchFamily="34" charset="0"/>
            </a:endParaRPr>
          </a:p>
          <a:p>
            <a:pPr defTabSz="914266">
              <a:defRPr/>
            </a:pPr>
            <a:r>
              <a:rPr lang="en-US" sz="1400" dirty="0">
                <a:cs typeface="Arial" panose="020B0604020202020204" pitchFamily="34" charset="0"/>
              </a:rPr>
              <a:t>That our thirst for water is often greater than nature’s ability to provide it, especially in the summer.</a:t>
            </a:r>
          </a:p>
          <a:p>
            <a:pPr defTabSz="914266">
              <a:defRPr/>
            </a:pPr>
            <a:endParaRPr lang="en-US" sz="1400" b="1" dirty="0">
              <a:cs typeface="Arial" panose="020B0604020202020204" pitchFamily="34" charset="0"/>
            </a:endParaRPr>
          </a:p>
          <a:p>
            <a:pPr defTabSz="914266">
              <a:defRPr/>
            </a:pPr>
            <a:r>
              <a:rPr lang="en-US" sz="1400" b="1" dirty="0" smtClean="0">
                <a:cs typeface="Arial" panose="020B0604020202020204" pitchFamily="34" charset="0"/>
              </a:rPr>
              <a:t>These lower </a:t>
            </a:r>
            <a:r>
              <a:rPr lang="en-US" sz="1400" b="1" dirty="0">
                <a:cs typeface="Arial" panose="020B0604020202020204" pitchFamily="34" charset="0"/>
              </a:rPr>
              <a:t>stream </a:t>
            </a:r>
            <a:r>
              <a:rPr lang="en-US" sz="1400" b="1" dirty="0" smtClean="0">
                <a:cs typeface="Arial" panose="020B0604020202020204" pitchFamily="34" charset="0"/>
              </a:rPr>
              <a:t>flows contributed </a:t>
            </a:r>
            <a:r>
              <a:rPr lang="en-US" sz="1400" b="1" dirty="0">
                <a:cs typeface="Arial" panose="020B0604020202020204" pitchFamily="34" charset="0"/>
              </a:rPr>
              <a:t>to a number of environmental concerns, including reduced fish populations.</a:t>
            </a:r>
          </a:p>
          <a:p>
            <a:endParaRPr lang="en-US" sz="1400" dirty="0"/>
          </a:p>
          <a:p>
            <a:endParaRPr lang="en-US" sz="1400" dirty="0"/>
          </a:p>
        </p:txBody>
      </p:sp>
      <p:sp>
        <p:nvSpPr>
          <p:cNvPr id="4" name="Slide Number Placeholder 3"/>
          <p:cNvSpPr>
            <a:spLocks noGrp="1"/>
          </p:cNvSpPr>
          <p:nvPr>
            <p:ph type="sldNum" sz="quarter" idx="10"/>
          </p:nvPr>
        </p:nvSpPr>
        <p:spPr/>
        <p:txBody>
          <a:bodyPr/>
          <a:lstStyle/>
          <a:p>
            <a:fld id="{423E1371-E6DE-4DC0-BDFD-B452BC05855F}" type="slidenum">
              <a:rPr lang="en-US" smtClean="0"/>
              <a:t>4</a:t>
            </a:fld>
            <a:endParaRPr lang="en-US"/>
          </a:p>
        </p:txBody>
      </p:sp>
    </p:spTree>
    <p:extLst>
      <p:ext uri="{BB962C8B-B14F-4D97-AF65-F5344CB8AC3E}">
        <p14:creationId xmlns:p14="http://schemas.microsoft.com/office/powerpoint/2010/main" val="3162077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7063" y="533400"/>
            <a:ext cx="5575300" cy="3136900"/>
          </a:xfrm>
        </p:spPr>
      </p:sp>
      <p:sp>
        <p:nvSpPr>
          <p:cNvPr id="3" name="Notes Placeholder 2"/>
          <p:cNvSpPr>
            <a:spLocks noGrp="1"/>
          </p:cNvSpPr>
          <p:nvPr>
            <p:ph type="body" idx="1"/>
          </p:nvPr>
        </p:nvSpPr>
        <p:spPr>
          <a:xfrm>
            <a:off x="520700" y="4007460"/>
            <a:ext cx="5788660" cy="4822508"/>
          </a:xfrm>
        </p:spPr>
        <p:txBody>
          <a:bodyPr/>
          <a:lstStyle/>
          <a:p>
            <a:pPr defTabSz="914266">
              <a:defRPr/>
            </a:pPr>
            <a:r>
              <a:rPr lang="en-US" sz="1400" b="1" dirty="0" smtClean="0">
                <a:cs typeface="Arial" panose="020B0604020202020204" pitchFamily="34" charset="0"/>
              </a:rPr>
              <a:t>It’s a sad fact, but </a:t>
            </a:r>
            <a:r>
              <a:rPr lang="en-US" sz="1400" b="1" dirty="0">
                <a:cs typeface="Arial" panose="020B0604020202020204" pitchFamily="34" charset="0"/>
              </a:rPr>
              <a:t>around 75% of the state has </a:t>
            </a:r>
            <a:r>
              <a:rPr lang="en-US" sz="1400" b="1" dirty="0" smtClean="0">
                <a:cs typeface="Arial" panose="020B0604020202020204" pitchFamily="34" charset="0"/>
              </a:rPr>
              <a:t>at </a:t>
            </a:r>
            <a:r>
              <a:rPr lang="en-US" sz="1400" b="1" dirty="0">
                <a:cs typeface="Arial" panose="020B0604020202020204" pitchFamily="34" charset="0"/>
              </a:rPr>
              <a:t>least one endangered or threatened salmonid.</a:t>
            </a:r>
          </a:p>
          <a:p>
            <a:pPr defTabSz="914266">
              <a:defRPr/>
            </a:pPr>
            <a:endParaRPr lang="en-US" sz="1400" b="1" dirty="0">
              <a:cs typeface="Arial" panose="020B0604020202020204" pitchFamily="34" charset="0"/>
            </a:endParaRPr>
          </a:p>
          <a:p>
            <a:pPr defTabSz="914266">
              <a:defRPr/>
            </a:pPr>
            <a:r>
              <a:rPr lang="en-US" sz="1400" dirty="0" smtClean="0">
                <a:cs typeface="Arial" panose="020B0604020202020204" pitchFamily="34" charset="0"/>
              </a:rPr>
              <a:t>There are </a:t>
            </a:r>
            <a:r>
              <a:rPr lang="en-US" sz="1400" dirty="0">
                <a:cs typeface="Arial" panose="020B0604020202020204" pitchFamily="34" charset="0"/>
              </a:rPr>
              <a:t>many factors contributing to this </a:t>
            </a:r>
            <a:r>
              <a:rPr lang="en-US" sz="1400" dirty="0" smtClean="0">
                <a:cs typeface="Arial" panose="020B0604020202020204" pitchFamily="34" charset="0"/>
              </a:rPr>
              <a:t>decline, commonly grouped </a:t>
            </a:r>
            <a:r>
              <a:rPr lang="en-US" sz="1400" dirty="0">
                <a:cs typeface="Arial" panose="020B0604020202020204" pitchFamily="34" charset="0"/>
              </a:rPr>
              <a:t>into the four H’s; Habitat, Hatcheries, Harvest, and Hydro.  </a:t>
            </a:r>
          </a:p>
          <a:p>
            <a:pPr defTabSz="914266">
              <a:defRPr/>
            </a:pPr>
            <a:endParaRPr lang="en-US" sz="1400" dirty="0">
              <a:cs typeface="Arial" panose="020B0604020202020204" pitchFamily="34" charset="0"/>
            </a:endParaRPr>
          </a:p>
          <a:p>
            <a:pPr defTabSz="914266">
              <a:defRPr/>
            </a:pPr>
            <a:r>
              <a:rPr lang="en-US" sz="1400" b="1" dirty="0">
                <a:cs typeface="Arial" panose="020B0604020202020204" pitchFamily="34" charset="0"/>
              </a:rPr>
              <a:t>Low streamflows are </a:t>
            </a:r>
            <a:r>
              <a:rPr lang="en-US" sz="1400" b="1" dirty="0" smtClean="0">
                <a:cs typeface="Arial" panose="020B0604020202020204" pitchFamily="34" charset="0"/>
              </a:rPr>
              <a:t>just </a:t>
            </a:r>
            <a:r>
              <a:rPr lang="en-US" sz="1400" b="1" baseline="0" dirty="0" smtClean="0">
                <a:cs typeface="Arial" panose="020B0604020202020204" pitchFamily="34" charset="0"/>
              </a:rPr>
              <a:t>one of the habitat factors</a:t>
            </a:r>
            <a:r>
              <a:rPr lang="en-US" sz="1400" b="1" dirty="0" smtClean="0">
                <a:cs typeface="Arial" panose="020B0604020202020204" pitchFamily="34" charset="0"/>
              </a:rPr>
              <a:t>.</a:t>
            </a:r>
            <a:endParaRPr lang="en-US" sz="1400" b="1" dirty="0">
              <a:cs typeface="Arial" panose="020B0604020202020204" pitchFamily="34" charset="0"/>
            </a:endParaRPr>
          </a:p>
          <a:p>
            <a:pPr defTabSz="914266">
              <a:defRPr/>
            </a:pPr>
            <a:endParaRPr lang="en-US" sz="1400" dirty="0">
              <a:cs typeface="Arial" panose="020B0604020202020204" pitchFamily="34" charset="0"/>
            </a:endParaRPr>
          </a:p>
          <a:p>
            <a:pPr defTabSz="914266">
              <a:defRPr/>
            </a:pPr>
            <a:r>
              <a:rPr lang="en-US" sz="1400" dirty="0" smtClean="0">
                <a:cs typeface="Arial" panose="020B0604020202020204" pitchFamily="34" charset="0"/>
              </a:rPr>
              <a:t>Because of these many factors, It’s </a:t>
            </a:r>
            <a:r>
              <a:rPr lang="en-US" sz="1400" dirty="0">
                <a:cs typeface="Arial" panose="020B0604020202020204" pitchFamily="34" charset="0"/>
              </a:rPr>
              <a:t>taking a comprehensive approach to address this </a:t>
            </a:r>
            <a:r>
              <a:rPr lang="en-US" sz="1400" dirty="0" smtClean="0">
                <a:cs typeface="Arial" panose="020B0604020202020204" pitchFamily="34" charset="0"/>
              </a:rPr>
              <a:t>decline. </a:t>
            </a:r>
          </a:p>
          <a:p>
            <a:pPr defTabSz="914266">
              <a:defRPr/>
            </a:pPr>
            <a:endParaRPr lang="en-US" sz="1400" dirty="0">
              <a:cs typeface="Arial" panose="020B0604020202020204" pitchFamily="34" charset="0"/>
            </a:endParaRPr>
          </a:p>
          <a:p>
            <a:pPr defTabSz="914266">
              <a:defRPr/>
            </a:pPr>
            <a:r>
              <a:rPr lang="en-US" sz="1400" b="1" dirty="0" smtClean="0">
                <a:cs typeface="Arial" panose="020B0604020202020204" pitchFamily="34" charset="0"/>
              </a:rPr>
              <a:t>In the mid 70’s Ecology</a:t>
            </a:r>
            <a:r>
              <a:rPr lang="en-US" sz="1400" b="1" baseline="0" dirty="0" smtClean="0">
                <a:cs typeface="Arial" panose="020B0604020202020204" pitchFamily="34" charset="0"/>
              </a:rPr>
              <a:t> </a:t>
            </a:r>
            <a:r>
              <a:rPr lang="en-US" sz="1400" b="1" dirty="0" smtClean="0">
                <a:cs typeface="Arial" panose="020B0604020202020204" pitchFamily="34" charset="0"/>
              </a:rPr>
              <a:t>began developing</a:t>
            </a:r>
            <a:r>
              <a:rPr lang="en-US" sz="1400" b="1" baseline="0" dirty="0" smtClean="0">
                <a:cs typeface="Arial" panose="020B0604020202020204" pitchFamily="34" charset="0"/>
              </a:rPr>
              <a:t> ISF rules to address the low flow factor and to protect and preserve instream resources.</a:t>
            </a:r>
          </a:p>
          <a:p>
            <a:pPr defTabSz="914266">
              <a:defRPr/>
            </a:pPr>
            <a:endParaRPr lang="en-US" sz="1400" b="1" baseline="0" dirty="0" smtClean="0">
              <a:cs typeface="Arial" panose="020B0604020202020204" pitchFamily="34" charset="0"/>
            </a:endParaRPr>
          </a:p>
          <a:p>
            <a:pPr marL="0" marR="0" lvl="0" indent="0" algn="l" defTabSz="914266" rtl="0" eaLnBrk="1" fontAlgn="auto" latinLnBrk="0" hangingPunct="1">
              <a:lnSpc>
                <a:spcPct val="100000"/>
              </a:lnSpc>
              <a:spcBef>
                <a:spcPts val="0"/>
              </a:spcBef>
              <a:spcAft>
                <a:spcPts val="0"/>
              </a:spcAft>
              <a:buClrTx/>
              <a:buSzTx/>
              <a:buFontTx/>
              <a:buNone/>
              <a:tabLst/>
              <a:defRPr/>
            </a:pPr>
            <a:r>
              <a:rPr lang="en-US" sz="1400" baseline="0" dirty="0" smtClean="0">
                <a:cs typeface="Arial" panose="020B0604020202020204" pitchFamily="34" charset="0"/>
              </a:rPr>
              <a:t>What are Instream Resources? These</a:t>
            </a:r>
            <a:r>
              <a:rPr lang="en-US" altLang="en-US" sz="1400" dirty="0" smtClean="0">
                <a:cs typeface="Arial" panose="020B0604020202020204" pitchFamily="34" charset="0"/>
              </a:rPr>
              <a:t> are the are the animals, activities and social values that benefit from having enough water in the stream. </a:t>
            </a:r>
          </a:p>
          <a:p>
            <a:pPr marL="0" marR="0" lvl="0" indent="0" algn="l" defTabSz="914266" rtl="0" eaLnBrk="1" fontAlgn="auto" latinLnBrk="0" hangingPunct="1">
              <a:lnSpc>
                <a:spcPct val="100000"/>
              </a:lnSpc>
              <a:spcBef>
                <a:spcPts val="0"/>
              </a:spcBef>
              <a:spcAft>
                <a:spcPts val="0"/>
              </a:spcAft>
              <a:buClrTx/>
              <a:buSzTx/>
              <a:buFontTx/>
              <a:buNone/>
              <a:tabLst/>
              <a:defRPr/>
            </a:pPr>
            <a:endParaRPr lang="en-US" altLang="en-US" sz="1400" dirty="0">
              <a:cs typeface="Arial" panose="020B0604020202020204" pitchFamily="34" charset="0"/>
            </a:endParaRPr>
          </a:p>
          <a:p>
            <a:pPr marL="0" marR="0" lvl="0" indent="0" algn="l" defTabSz="914266" rtl="0" eaLnBrk="1" fontAlgn="auto" latinLnBrk="0" hangingPunct="1">
              <a:lnSpc>
                <a:spcPct val="100000"/>
              </a:lnSpc>
              <a:spcBef>
                <a:spcPts val="0"/>
              </a:spcBef>
              <a:spcAft>
                <a:spcPts val="0"/>
              </a:spcAft>
              <a:buClrTx/>
              <a:buSzTx/>
              <a:buFontTx/>
              <a:buNone/>
              <a:tabLst/>
              <a:defRPr/>
            </a:pPr>
            <a:r>
              <a:rPr lang="en-US" altLang="en-US" sz="1400" b="1" dirty="0" smtClean="0">
                <a:cs typeface="Arial" panose="020B0604020202020204" pitchFamily="34" charset="0"/>
              </a:rPr>
              <a:t>These include</a:t>
            </a:r>
            <a:r>
              <a:rPr lang="en-US" altLang="en-US" sz="1400" b="1" dirty="0">
                <a:cs typeface="Arial" panose="020B0604020202020204" pitchFamily="34" charset="0"/>
              </a:rPr>
              <a:t>:</a:t>
            </a:r>
            <a:endParaRPr lang="en-US" altLang="en-US" sz="1400" b="1" dirty="0" smtClean="0">
              <a:cs typeface="Arial" panose="020B0604020202020204" pitchFamily="34" charset="0"/>
            </a:endParaRPr>
          </a:p>
          <a:p>
            <a:pPr defTabSz="914266">
              <a:defRPr/>
            </a:pPr>
            <a:endParaRPr lang="en-US" sz="1400" b="1" baseline="0" dirty="0" smtClean="0">
              <a:cs typeface="Arial" panose="020B0604020202020204" pitchFamily="34" charset="0"/>
            </a:endParaRPr>
          </a:p>
          <a:p>
            <a:pPr defTabSz="914266">
              <a:defRPr/>
            </a:pPr>
            <a:endParaRPr lang="en-US" sz="1400" b="1" dirty="0"/>
          </a:p>
          <a:p>
            <a:endParaRPr lang="en-US" sz="1400" b="0"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423E1371-E6DE-4DC0-BDFD-B452BC05855F}" type="slidenum">
              <a:rPr lang="en-US" smtClean="0"/>
              <a:t>5</a:t>
            </a:fld>
            <a:endParaRPr lang="en-US"/>
          </a:p>
        </p:txBody>
      </p:sp>
    </p:spTree>
    <p:extLst>
      <p:ext uri="{BB962C8B-B14F-4D97-AF65-F5344CB8AC3E}">
        <p14:creationId xmlns:p14="http://schemas.microsoft.com/office/powerpoint/2010/main" val="2390403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eaLnBrk="0" fontAlgn="base" hangingPunct="0">
              <a:spcBef>
                <a:spcPct val="0"/>
              </a:spcBef>
              <a:spcAft>
                <a:spcPct val="0"/>
              </a:spcAft>
              <a:defRPr/>
            </a:pPr>
            <a:fld id="{D0468030-8C7A-4740-9930-A4106F0E1F60}" type="slidenum">
              <a:rPr lang="en-US" smtClean="0">
                <a:solidFill>
                  <a:srgbClr val="000000"/>
                </a:solidFill>
                <a:latin typeface="Tahoma" pitchFamily="34" charset="0"/>
              </a:rPr>
              <a:pPr eaLnBrk="0" fontAlgn="base" hangingPunct="0">
                <a:spcBef>
                  <a:spcPct val="0"/>
                </a:spcBef>
                <a:spcAft>
                  <a:spcPct val="0"/>
                </a:spcAft>
                <a:defRPr/>
              </a:pPr>
              <a:t>6</a:t>
            </a:fld>
            <a:endParaRPr lang="en-US" smtClean="0">
              <a:solidFill>
                <a:srgbClr val="000000"/>
              </a:solidFill>
              <a:latin typeface="Tahoma" pitchFamily="34"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xfrm>
            <a:off x="714292" y="4620576"/>
            <a:ext cx="5930348" cy="4980623"/>
          </a:xfrm>
          <a:noFill/>
        </p:spPr>
        <p:txBody>
          <a:bodyPr wrap="square" numCol="1" anchor="t" anchorCtr="0" compatLnSpc="1">
            <a:prstTxWarp prst="textNoShape">
              <a:avLst/>
            </a:prstTxWarp>
          </a:bodyPr>
          <a:lstStyle/>
          <a:p>
            <a:r>
              <a:rPr lang="en-US" altLang="en-US" sz="1500" b="1" dirty="0" smtClean="0">
                <a:cs typeface="Arial" panose="020B0604020202020204" pitchFamily="34" charset="0"/>
              </a:rPr>
              <a:t>Fish </a:t>
            </a:r>
            <a:r>
              <a:rPr lang="en-US" altLang="en-US" sz="1500" b="1" dirty="0">
                <a:cs typeface="Arial" panose="020B0604020202020204" pitchFamily="34" charset="0"/>
              </a:rPr>
              <a:t>and wildlife: </a:t>
            </a:r>
            <a:r>
              <a:rPr lang="en-US" sz="1500" dirty="0">
                <a:cs typeface="Arial" panose="020B0604020202020204" pitchFamily="34" charset="0"/>
              </a:rPr>
              <a:t>It’s sad to say, but we have had to point out that fish do indeed need water and that dry streams or increasing the dry </a:t>
            </a:r>
            <a:r>
              <a:rPr lang="en-US" sz="1500" dirty="0" smtClean="0">
                <a:cs typeface="Arial" panose="020B0604020202020204" pitchFamily="34" charset="0"/>
              </a:rPr>
              <a:t>period </a:t>
            </a:r>
            <a:r>
              <a:rPr lang="en-US" sz="1500" dirty="0">
                <a:cs typeface="Arial" panose="020B0604020202020204" pitchFamily="34" charset="0"/>
              </a:rPr>
              <a:t>in intermittent streams does not protect the resource. </a:t>
            </a:r>
            <a:r>
              <a:rPr lang="en-US" sz="1500" b="1" dirty="0">
                <a:cs typeface="Arial" panose="020B0604020202020204" pitchFamily="34" charset="0"/>
              </a:rPr>
              <a:t>&lt;CR&gt;</a:t>
            </a:r>
          </a:p>
          <a:p>
            <a:endParaRPr lang="en-US" sz="1500" dirty="0">
              <a:cs typeface="Arial" panose="020B0604020202020204" pitchFamily="34" charset="0"/>
            </a:endParaRPr>
          </a:p>
          <a:p>
            <a:r>
              <a:rPr lang="en-US" sz="1500" b="1" dirty="0">
                <a:cs typeface="Arial" panose="020B0604020202020204" pitchFamily="34" charset="0"/>
              </a:rPr>
              <a:t>Boating, Fishing, and other recreational activities : </a:t>
            </a:r>
            <a:r>
              <a:rPr lang="en-US" sz="1500" b="1" dirty="0" smtClean="0">
                <a:cs typeface="Arial" panose="020B0604020202020204" pitchFamily="34" charset="0"/>
              </a:rPr>
              <a:t>I </a:t>
            </a:r>
            <a:r>
              <a:rPr lang="en-US" sz="1500" b="1" dirty="0">
                <a:cs typeface="Arial" panose="020B0604020202020204" pitchFamily="34" charset="0"/>
              </a:rPr>
              <a:t>don’t think dragging a kayak through the shallows is the experience most boaters are looking for &lt;CR&gt;</a:t>
            </a:r>
            <a:r>
              <a:rPr lang="en-US" sz="1500" dirty="0">
                <a:cs typeface="Arial" panose="020B0604020202020204" pitchFamily="34" charset="0"/>
              </a:rPr>
              <a:t>.  </a:t>
            </a:r>
          </a:p>
          <a:p>
            <a:endParaRPr lang="en-US" sz="1500" dirty="0">
              <a:cs typeface="Arial" panose="020B0604020202020204" pitchFamily="34" charset="0"/>
            </a:endParaRPr>
          </a:p>
          <a:p>
            <a:r>
              <a:rPr lang="en-US" sz="1500" b="1" dirty="0">
                <a:cs typeface="Arial" panose="020B0604020202020204" pitchFamily="34" charset="0"/>
              </a:rPr>
              <a:t>Scenic or Aesthetic value</a:t>
            </a:r>
            <a:r>
              <a:rPr lang="en-US" sz="1500" dirty="0">
                <a:cs typeface="Arial" panose="020B0604020202020204" pitchFamily="34" charset="0"/>
              </a:rPr>
              <a:t>s, These are pictures of Shoshone Falls in Idaho and for many years, it was dry during the summer as all the water was diverted for power generation.  </a:t>
            </a:r>
          </a:p>
          <a:p>
            <a:endParaRPr lang="en-US" sz="1500" dirty="0">
              <a:cs typeface="Arial" panose="020B0604020202020204" pitchFamily="34" charset="0"/>
            </a:endParaRPr>
          </a:p>
          <a:p>
            <a:r>
              <a:rPr lang="en-US" sz="1500" b="1" dirty="0">
                <a:cs typeface="Arial" panose="020B0604020202020204" pitchFamily="34" charset="0"/>
              </a:rPr>
              <a:t>Now it has a 300 cfs instream </a:t>
            </a:r>
            <a:r>
              <a:rPr lang="en-US" sz="1500" b="1" dirty="0" smtClean="0">
                <a:cs typeface="Arial" panose="020B0604020202020204" pitchFamily="34" charset="0"/>
              </a:rPr>
              <a:t>flow;  during </a:t>
            </a:r>
            <a:r>
              <a:rPr lang="en-US" sz="1500" b="1" dirty="0">
                <a:cs typeface="Arial" panose="020B0604020202020204" pitchFamily="34" charset="0"/>
              </a:rPr>
              <a:t>daylight hours;  </a:t>
            </a:r>
            <a:r>
              <a:rPr lang="en-US" sz="1500" b="1" dirty="0" smtClean="0">
                <a:cs typeface="Arial" panose="020B0604020202020204" pitchFamily="34" charset="0"/>
              </a:rPr>
              <a:t>between April </a:t>
            </a:r>
            <a:r>
              <a:rPr lang="en-US" sz="1500" b="1" dirty="0">
                <a:cs typeface="Arial" panose="020B0604020202020204" pitchFamily="34" charset="0"/>
              </a:rPr>
              <a:t>1 </a:t>
            </a:r>
            <a:r>
              <a:rPr lang="en-US" sz="1500" b="1" dirty="0" smtClean="0">
                <a:cs typeface="Arial" panose="020B0604020202020204" pitchFamily="34" charset="0"/>
              </a:rPr>
              <a:t>and </a:t>
            </a:r>
            <a:r>
              <a:rPr lang="en-US" sz="1500" b="1" dirty="0">
                <a:cs typeface="Arial" panose="020B0604020202020204" pitchFamily="34" charset="0"/>
              </a:rPr>
              <a:t>Labor </a:t>
            </a:r>
            <a:r>
              <a:rPr lang="en-US" sz="1500" b="1" dirty="0" smtClean="0">
                <a:cs typeface="Arial" panose="020B0604020202020204" pitchFamily="34" charset="0"/>
              </a:rPr>
              <a:t>Day.  I know it sounds funny, but it </a:t>
            </a:r>
            <a:r>
              <a:rPr lang="en-US" sz="1500" b="1" dirty="0">
                <a:cs typeface="Arial" panose="020B0604020202020204" pitchFamily="34" charset="0"/>
              </a:rPr>
              <a:t>protects and preserves  aesthetic qualities when people are most likely to see it.</a:t>
            </a:r>
          </a:p>
          <a:p>
            <a:endParaRPr lang="en-US" sz="1500" dirty="0">
              <a:cs typeface="Arial" panose="020B0604020202020204" pitchFamily="34" charset="0"/>
            </a:endParaRPr>
          </a:p>
          <a:p>
            <a:r>
              <a:rPr lang="en-US" sz="1500" dirty="0">
                <a:cs typeface="Arial" panose="020B0604020202020204" pitchFamily="34" charset="0"/>
              </a:rPr>
              <a:t>Other instream resources include water </a:t>
            </a:r>
            <a:r>
              <a:rPr lang="en-US" sz="1500" dirty="0" smtClean="0">
                <a:cs typeface="Arial" panose="020B0604020202020204" pitchFamily="34" charset="0"/>
              </a:rPr>
              <a:t>quality</a:t>
            </a:r>
            <a:r>
              <a:rPr lang="en-US" sz="1500" baseline="0" dirty="0" smtClean="0">
                <a:cs typeface="Arial" panose="020B0604020202020204" pitchFamily="34" charset="0"/>
              </a:rPr>
              <a:t> and</a:t>
            </a:r>
            <a:r>
              <a:rPr lang="en-US" sz="1500" dirty="0" smtClean="0">
                <a:cs typeface="Arial" panose="020B0604020202020204" pitchFamily="34" charset="0"/>
              </a:rPr>
              <a:t> Navigation</a:t>
            </a:r>
            <a:r>
              <a:rPr lang="en-US" sz="1500" b="1" dirty="0" smtClean="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dirty="0" smtClean="0">
              <a:solidFill>
                <a:srgbClr val="000000"/>
              </a:solidFill>
              <a:cs typeface="Arial" pitchFamily="34" charset="0"/>
            </a:endParaRPr>
          </a:p>
          <a:p>
            <a:r>
              <a:rPr lang="en-US" sz="1500" b="1" dirty="0" smtClean="0">
                <a:cs typeface="Arial" panose="020B0604020202020204" pitchFamily="34" charset="0"/>
              </a:rPr>
              <a:t>&lt;</a:t>
            </a:r>
            <a:r>
              <a:rPr lang="en-US" sz="1500" b="1" dirty="0">
                <a:cs typeface="Arial" panose="020B0604020202020204" pitchFamily="34" charset="0"/>
              </a:rPr>
              <a:t>CR</a:t>
            </a:r>
            <a:r>
              <a:rPr lang="en-US" sz="1500" b="1" dirty="0" smtClean="0">
                <a:cs typeface="Arial" panose="020B0604020202020204" pitchFamily="34" charset="0"/>
              </a:rPr>
              <a:t>&gt;</a:t>
            </a:r>
            <a:endParaRPr lang="en-US" sz="1500" b="1" dirty="0">
              <a:cs typeface="Arial" panose="020B0604020202020204" pitchFamily="34" charset="0"/>
            </a:endParaRPr>
          </a:p>
        </p:txBody>
      </p:sp>
    </p:spTree>
    <p:extLst>
      <p:ext uri="{BB962C8B-B14F-4D97-AF65-F5344CB8AC3E}">
        <p14:creationId xmlns:p14="http://schemas.microsoft.com/office/powerpoint/2010/main" val="3582236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eaLnBrk="0" fontAlgn="base" hangingPunct="0">
              <a:spcBef>
                <a:spcPct val="0"/>
              </a:spcBef>
              <a:spcAft>
                <a:spcPct val="0"/>
              </a:spcAft>
              <a:defRPr/>
            </a:pPr>
            <a:fld id="{D0468030-8C7A-4740-9930-A4106F0E1F60}" type="slidenum">
              <a:rPr lang="en-US" smtClean="0">
                <a:solidFill>
                  <a:srgbClr val="000000"/>
                </a:solidFill>
                <a:latin typeface="Tahoma" pitchFamily="34" charset="0"/>
              </a:rPr>
              <a:pPr eaLnBrk="0" fontAlgn="base" hangingPunct="0">
                <a:spcBef>
                  <a:spcPct val="0"/>
                </a:spcBef>
                <a:spcAft>
                  <a:spcPct val="0"/>
                </a:spcAft>
                <a:defRPr/>
              </a:pPr>
              <a:t>7</a:t>
            </a:fld>
            <a:endParaRPr lang="en-US" smtClean="0">
              <a:solidFill>
                <a:srgbClr val="000000"/>
              </a:solidFill>
              <a:latin typeface="Tahoma" pitchFamily="34"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z="1500" b="1" dirty="0">
              <a:latin typeface="Arial" charset="0"/>
            </a:endParaRPr>
          </a:p>
          <a:p>
            <a:pPr defTabSz="966529">
              <a:spcBef>
                <a:spcPct val="0"/>
              </a:spcBef>
            </a:pPr>
            <a:r>
              <a:rPr lang="en-US" sz="1500" b="1" dirty="0"/>
              <a:t>Recreation: Boating and Fishing</a:t>
            </a:r>
          </a:p>
          <a:p>
            <a:pPr defTabSz="966529">
              <a:spcBef>
                <a:spcPct val="0"/>
              </a:spcBef>
            </a:pPr>
            <a:endParaRPr lang="en-US" sz="1500" b="1" dirty="0">
              <a:effectLst>
                <a:outerShdw blurRad="38100" dist="38100" dir="2700000" algn="tl">
                  <a:srgbClr val="000000"/>
                </a:outerShdw>
              </a:effectLst>
              <a:cs typeface="Arial" pitchFamily="34" charset="0"/>
            </a:endParaRPr>
          </a:p>
        </p:txBody>
      </p:sp>
    </p:spTree>
    <p:extLst>
      <p:ext uri="{BB962C8B-B14F-4D97-AF65-F5344CB8AC3E}">
        <p14:creationId xmlns:p14="http://schemas.microsoft.com/office/powerpoint/2010/main" val="3741612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eaLnBrk="0" fontAlgn="base" hangingPunct="0">
              <a:spcBef>
                <a:spcPct val="0"/>
              </a:spcBef>
              <a:spcAft>
                <a:spcPct val="0"/>
              </a:spcAft>
              <a:defRPr/>
            </a:pPr>
            <a:fld id="{D0468030-8C7A-4740-9930-A4106F0E1F60}" type="slidenum">
              <a:rPr lang="en-US" smtClean="0">
                <a:solidFill>
                  <a:srgbClr val="000000"/>
                </a:solidFill>
                <a:latin typeface="Tahoma" pitchFamily="34" charset="0"/>
              </a:rPr>
              <a:pPr eaLnBrk="0" fontAlgn="base" hangingPunct="0">
                <a:spcBef>
                  <a:spcPct val="0"/>
                </a:spcBef>
                <a:spcAft>
                  <a:spcPct val="0"/>
                </a:spcAft>
                <a:defRPr/>
              </a:pPr>
              <a:t>8</a:t>
            </a:fld>
            <a:endParaRPr lang="en-US" smtClean="0">
              <a:solidFill>
                <a:srgbClr val="000000"/>
              </a:solidFill>
              <a:latin typeface="Tahoma" pitchFamily="34"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xfrm>
            <a:off x="731520" y="4620578"/>
            <a:ext cx="5852160" cy="4731411"/>
          </a:xfrm>
          <a:noFill/>
        </p:spPr>
        <p:txBody>
          <a:bodyPr wrap="square" numCol="1" anchor="t" anchorCtr="0" compatLnSpc="1">
            <a:prstTxWarp prst="textNoShape">
              <a:avLst/>
            </a:prstTxWarp>
          </a:bodyPr>
          <a:lstStyle/>
          <a:p>
            <a:pPr>
              <a:spcBef>
                <a:spcPct val="0"/>
              </a:spcBef>
            </a:pPr>
            <a:r>
              <a:rPr lang="en-US" altLang="en-US" sz="1500" b="1" dirty="0" smtClean="0"/>
              <a:t>Scenic </a:t>
            </a:r>
            <a:r>
              <a:rPr lang="en-US" altLang="en-US" sz="1500" b="1" dirty="0"/>
              <a:t>or Aesthetic Values</a:t>
            </a:r>
          </a:p>
          <a:p>
            <a:pPr>
              <a:spcBef>
                <a:spcPct val="0"/>
              </a:spcBef>
            </a:pPr>
            <a:endParaRPr lang="en-US" altLang="en-US" sz="1500" b="1" dirty="0"/>
          </a:p>
        </p:txBody>
      </p:sp>
    </p:spTree>
    <p:extLst>
      <p:ext uri="{BB962C8B-B14F-4D97-AF65-F5344CB8AC3E}">
        <p14:creationId xmlns:p14="http://schemas.microsoft.com/office/powerpoint/2010/main" val="827197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DE34597C-BC78-43D7-BB8F-08D27B11CB40}" type="slidenum">
              <a:rPr lang="en-US" smtClean="0">
                <a:solidFill>
                  <a:prstClr val="black"/>
                </a:solidFill>
                <a:latin typeface="Arial" charset="0"/>
              </a:rPr>
              <a:pPr/>
              <a:t>9</a:t>
            </a:fld>
            <a:endParaRPr lang="en-US" smtClean="0">
              <a:solidFill>
                <a:prstClr val="black"/>
              </a:solidFill>
              <a:latin typeface="Arial" charset="0"/>
            </a:endParaRPr>
          </a:p>
        </p:txBody>
      </p:sp>
      <p:sp>
        <p:nvSpPr>
          <p:cNvPr id="43011" name="Rectangle 2"/>
          <p:cNvSpPr>
            <a:spLocks noGrp="1" noRot="1" noChangeAspect="1" noChangeArrowheads="1" noTextEdit="1"/>
          </p:cNvSpPr>
          <p:nvPr>
            <p:ph type="sldImg"/>
          </p:nvPr>
        </p:nvSpPr>
        <p:spPr>
          <a:xfrm>
            <a:off x="638175" y="395288"/>
            <a:ext cx="5575300" cy="3136900"/>
          </a:xfrm>
          <a:ln/>
        </p:spPr>
      </p:sp>
      <p:sp>
        <p:nvSpPr>
          <p:cNvPr id="43012" name="Rectangle 3"/>
          <p:cNvSpPr>
            <a:spLocks noGrp="1" noChangeArrowheads="1"/>
          </p:cNvSpPr>
          <p:nvPr>
            <p:ph type="body" idx="1"/>
          </p:nvPr>
        </p:nvSpPr>
        <p:spPr>
          <a:xfrm>
            <a:off x="438150" y="3532189"/>
            <a:ext cx="6165850" cy="5621336"/>
          </a:xfrm>
          <a:noFill/>
          <a:ln/>
        </p:spPr>
        <p:txBody>
          <a:bodyPr>
            <a:noAutofit/>
          </a:bodyPr>
          <a:lstStyle/>
          <a:p>
            <a:r>
              <a:rPr lang="en-US" sz="1400" b="1" dirty="0"/>
              <a:t>To </a:t>
            </a:r>
            <a:r>
              <a:rPr lang="en-US" sz="1400" b="1" dirty="0" smtClean="0"/>
              <a:t>help understand </a:t>
            </a:r>
            <a:r>
              <a:rPr lang="en-US" sz="1400" b="1" dirty="0"/>
              <a:t>instream flows, </a:t>
            </a:r>
            <a:r>
              <a:rPr lang="en-US" sz="1400" b="1" dirty="0" smtClean="0"/>
              <a:t>we should have an </a:t>
            </a:r>
            <a:r>
              <a:rPr lang="en-US" sz="1400" b="1" dirty="0"/>
              <a:t>understanding of stream hydrology and streamflow statistics. </a:t>
            </a:r>
            <a:endParaRPr lang="en-US" sz="1400" b="1" dirty="0" smtClean="0"/>
          </a:p>
          <a:p>
            <a:endParaRPr lang="en-US" sz="1400" dirty="0" smtClean="0"/>
          </a:p>
          <a:p>
            <a:r>
              <a:rPr lang="en-US" sz="1400" dirty="0" smtClean="0"/>
              <a:t>One thing I noticed about this WRIA was the sad state of its hydrologic data. There is only one active gage,</a:t>
            </a:r>
            <a:r>
              <a:rPr lang="en-US" sz="1400" baseline="0" dirty="0" smtClean="0"/>
              <a:t> Huge Creek and most others have an old period of record. But what is, is, so I’ll just deal with the data we have. </a:t>
            </a:r>
            <a:endParaRPr lang="en-US" sz="1400" dirty="0" smtClean="0"/>
          </a:p>
          <a:p>
            <a:endParaRPr lang="en-US" sz="1400" b="1" dirty="0">
              <a:solidFill>
                <a:srgbClr val="000000"/>
              </a:solidFill>
              <a:cs typeface="Arial" pitchFamily="34" charset="0"/>
            </a:endParaRPr>
          </a:p>
          <a:p>
            <a:r>
              <a:rPr lang="en-US" sz="1400" b="1" dirty="0" smtClean="0">
                <a:solidFill>
                  <a:srgbClr val="000000"/>
                </a:solidFill>
                <a:cs typeface="Arial" pitchFamily="34" charset="0"/>
              </a:rPr>
              <a:t>Here </a:t>
            </a:r>
            <a:r>
              <a:rPr lang="en-US" sz="1400" b="1" dirty="0">
                <a:solidFill>
                  <a:srgbClr val="000000"/>
                </a:solidFill>
                <a:cs typeface="Arial" pitchFamily="34" charset="0"/>
              </a:rPr>
              <a:t>is a hydrograph showing two </a:t>
            </a:r>
            <a:r>
              <a:rPr lang="en-US" sz="1400" b="1" dirty="0" smtClean="0">
                <a:solidFill>
                  <a:srgbClr val="000000"/>
                </a:solidFill>
                <a:cs typeface="Arial" pitchFamily="34" charset="0"/>
              </a:rPr>
              <a:t>different years </a:t>
            </a:r>
            <a:r>
              <a:rPr lang="en-US" sz="1400" b="1" dirty="0">
                <a:solidFill>
                  <a:srgbClr val="000000"/>
                </a:solidFill>
                <a:cs typeface="Arial" pitchFamily="34" charset="0"/>
              </a:rPr>
              <a:t>of daily stream flow data </a:t>
            </a:r>
            <a:r>
              <a:rPr lang="en-US" sz="1400" b="1" dirty="0" smtClean="0">
                <a:solidFill>
                  <a:srgbClr val="000000"/>
                </a:solidFill>
                <a:cs typeface="Arial" pitchFamily="34" charset="0"/>
              </a:rPr>
              <a:t>on one of your larger</a:t>
            </a:r>
            <a:r>
              <a:rPr lang="en-US" sz="1400" b="1" baseline="0" dirty="0" smtClean="0">
                <a:solidFill>
                  <a:srgbClr val="000000"/>
                </a:solidFill>
                <a:cs typeface="Arial" pitchFamily="34" charset="0"/>
              </a:rPr>
              <a:t> streams, </a:t>
            </a:r>
            <a:r>
              <a:rPr lang="en-US" sz="1400" b="1" dirty="0" smtClean="0">
                <a:solidFill>
                  <a:srgbClr val="000000"/>
                </a:solidFill>
                <a:cs typeface="Arial" pitchFamily="34" charset="0"/>
              </a:rPr>
              <a:t>Union River.  </a:t>
            </a:r>
          </a:p>
          <a:p>
            <a:endParaRPr lang="en-US" sz="1400" b="1" dirty="0">
              <a:solidFill>
                <a:srgbClr val="000000"/>
              </a:solidFill>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cs typeface="Arial" pitchFamily="34" charset="0"/>
              </a:rPr>
              <a:t>This graph uses a normal or linear scale graph where each gridline represents the same interval, in this case the vertical interval is 100 cfs</a:t>
            </a:r>
          </a:p>
          <a:p>
            <a:endParaRPr lang="en-US" sz="1400" b="1" dirty="0">
              <a:solidFill>
                <a:srgbClr val="000000"/>
              </a:solidFill>
              <a:cs typeface="Arial" pitchFamily="34" charset="0"/>
            </a:endParaRPr>
          </a:p>
          <a:p>
            <a:pPr defTabSz="898137">
              <a:defRPr/>
            </a:pPr>
            <a:r>
              <a:rPr lang="en-US" sz="1400" b="1" dirty="0"/>
              <a:t>As you can see, streamflows </a:t>
            </a:r>
            <a:r>
              <a:rPr lang="en-US" sz="1400" b="1" dirty="0" smtClean="0"/>
              <a:t>vary…a </a:t>
            </a:r>
            <a:r>
              <a:rPr lang="en-US" sz="1400" b="1" dirty="0"/>
              <a:t>lot.  </a:t>
            </a:r>
            <a:endParaRPr lang="en-US" sz="1400" dirty="0" smtClean="0"/>
          </a:p>
          <a:p>
            <a:pPr defTabSz="898137">
              <a:defRPr/>
            </a:pPr>
            <a:r>
              <a:rPr lang="en-US" sz="1400" b="1" dirty="0" smtClean="0"/>
              <a:t>They vary daily</a:t>
            </a:r>
            <a:r>
              <a:rPr lang="en-US" sz="1400" dirty="0" smtClean="0"/>
              <a:t>: </a:t>
            </a:r>
            <a:r>
              <a:rPr lang="en-US" sz="1400" baseline="0" dirty="0" smtClean="0"/>
              <a:t>In 1949, the February 21 streamflow was 353 cfs. On February 22 the streamflow was 1270 cfs so there was  almost a 1000 cfs increase in one day. </a:t>
            </a:r>
          </a:p>
          <a:p>
            <a:pPr defTabSz="898137">
              <a:defRPr/>
            </a:pPr>
            <a:endParaRPr lang="en-US" sz="1400" dirty="0">
              <a:cs typeface="Arial" pitchFamily="34" charset="0"/>
            </a:endParaRPr>
          </a:p>
          <a:p>
            <a:pPr marL="0" marR="0" lvl="0" indent="0" algn="l" defTabSz="898137" rtl="0" eaLnBrk="1" fontAlgn="auto" latinLnBrk="0" hangingPunct="1">
              <a:lnSpc>
                <a:spcPct val="100000"/>
              </a:lnSpc>
              <a:spcBef>
                <a:spcPts val="0"/>
              </a:spcBef>
              <a:spcAft>
                <a:spcPts val="0"/>
              </a:spcAft>
              <a:buClrTx/>
              <a:buSzTx/>
              <a:buFontTx/>
              <a:buNone/>
              <a:tabLst/>
              <a:defRPr/>
            </a:pPr>
            <a:r>
              <a:rPr lang="en-US" sz="1400" b="1" dirty="0" smtClean="0">
                <a:cs typeface="Arial" pitchFamily="34" charset="0"/>
              </a:rPr>
              <a:t>They vary yearly</a:t>
            </a:r>
            <a:r>
              <a:rPr lang="en-US" sz="1400" dirty="0" smtClean="0">
                <a:cs typeface="Arial" pitchFamily="34" charset="0"/>
              </a:rPr>
              <a:t>: In 1949, the </a:t>
            </a:r>
            <a:r>
              <a:rPr lang="en-US" sz="1400" baseline="0" dirty="0" smtClean="0"/>
              <a:t>February 22 streamflow was 1270</a:t>
            </a:r>
            <a:r>
              <a:rPr lang="en-US" sz="1400" dirty="0" smtClean="0">
                <a:cs typeface="Arial" pitchFamily="34" charset="0"/>
              </a:rPr>
              <a:t> cfs. In 1955 the streamflow on the same day was</a:t>
            </a:r>
            <a:r>
              <a:rPr lang="en-US" sz="1400" baseline="0" dirty="0" smtClean="0">
                <a:cs typeface="Arial" pitchFamily="34" charset="0"/>
              </a:rPr>
              <a:t> only 520 cfs.</a:t>
            </a:r>
            <a:r>
              <a:rPr lang="en-US" sz="1400" dirty="0" smtClean="0">
                <a:cs typeface="Arial" pitchFamily="34" charset="0"/>
              </a:rPr>
              <a:t> </a:t>
            </a:r>
          </a:p>
          <a:p>
            <a:pPr marL="0" marR="0" lvl="0" indent="0" algn="l" defTabSz="898137" rtl="0" eaLnBrk="1" fontAlgn="auto" latinLnBrk="0" hangingPunct="1">
              <a:lnSpc>
                <a:spcPct val="100000"/>
              </a:lnSpc>
              <a:spcBef>
                <a:spcPts val="0"/>
              </a:spcBef>
              <a:spcAft>
                <a:spcPts val="0"/>
              </a:spcAft>
              <a:buClrTx/>
              <a:buSzTx/>
              <a:buFontTx/>
              <a:buNone/>
              <a:tabLst/>
              <a:defRPr/>
            </a:pPr>
            <a:endParaRPr lang="en-US" sz="1400" dirty="0" smtClean="0">
              <a:cs typeface="Arial" pitchFamily="34" charset="0"/>
            </a:endParaRPr>
          </a:p>
          <a:p>
            <a:pPr defTabSz="898137">
              <a:defRPr/>
            </a:pPr>
            <a:r>
              <a:rPr lang="en-US" sz="1400" b="1" dirty="0" smtClean="0">
                <a:cs typeface="Arial" pitchFamily="34" charset="0"/>
              </a:rPr>
              <a:t>And they </a:t>
            </a:r>
            <a:r>
              <a:rPr lang="en-US" sz="1400" b="1" dirty="0">
                <a:cs typeface="Arial" pitchFamily="34" charset="0"/>
              </a:rPr>
              <a:t>vary </a:t>
            </a:r>
            <a:r>
              <a:rPr lang="en-US" sz="1400" b="1" dirty="0" smtClean="0">
                <a:cs typeface="Arial" pitchFamily="34" charset="0"/>
              </a:rPr>
              <a:t>seasonally: This system has wet winters and dry summers </a:t>
            </a:r>
            <a:endParaRPr lang="en-US" sz="1400" b="1" dirty="0">
              <a:cs typeface="Arial" pitchFamily="34" charset="0"/>
            </a:endParaRPr>
          </a:p>
          <a:p>
            <a:pPr defTabSz="898137">
              <a:defRPr/>
            </a:pPr>
            <a:endParaRPr lang="en-US" sz="1400" dirty="0">
              <a:cs typeface="Arial" pitchFamily="34" charset="0"/>
            </a:endParaRPr>
          </a:p>
          <a:p>
            <a:pPr defTabSz="898137">
              <a:defRPr/>
            </a:pPr>
            <a:r>
              <a:rPr lang="en-US" sz="1400" dirty="0">
                <a:cs typeface="Arial" pitchFamily="34" charset="0"/>
              </a:rPr>
              <a:t>With linear graphs it’s easy to see the large difference between stream flows, but </a:t>
            </a:r>
            <a:r>
              <a:rPr lang="en-US" sz="1400" dirty="0" smtClean="0">
                <a:cs typeface="Arial" pitchFamily="34" charset="0"/>
              </a:rPr>
              <a:t>what about low flows. Can anyone tell me the lowest flow year and volume? Hard to tell isn’t it?</a:t>
            </a:r>
            <a:endParaRPr lang="en-US" sz="1400" dirty="0">
              <a:cs typeface="Arial" pitchFamily="34" charset="0"/>
            </a:endParaRPr>
          </a:p>
          <a:p>
            <a:pPr defTabSz="898137">
              <a:defRPr/>
            </a:pPr>
            <a:endParaRPr lang="en-US" sz="1400" b="1" dirty="0">
              <a:cs typeface="Arial" pitchFamily="34" charset="0"/>
            </a:endParaRPr>
          </a:p>
        </p:txBody>
      </p:sp>
    </p:spTree>
    <p:extLst>
      <p:ext uri="{BB962C8B-B14F-4D97-AF65-F5344CB8AC3E}">
        <p14:creationId xmlns:p14="http://schemas.microsoft.com/office/powerpoint/2010/main" val="3684595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1"/>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09531" y="3869636"/>
            <a:ext cx="8767860" cy="1388165"/>
          </a:xfrm>
        </p:spPr>
        <p:txBody>
          <a:bodyPr>
            <a:normAutofit/>
          </a:bodyPr>
          <a:lstStyle>
            <a:lvl1pPr marL="0" indent="0" algn="ctr">
              <a:buNone/>
              <a:defRPr sz="2200">
                <a:solidFill>
                  <a:srgbClr val="FFFFFF"/>
                </a:solidFill>
              </a:defRPr>
            </a:lvl1pPr>
            <a:lvl2pPr marL="457189" indent="0" algn="ctr">
              <a:buNone/>
              <a:defRPr sz="2200"/>
            </a:lvl2pPr>
            <a:lvl3pPr marL="914377" indent="0" algn="ctr">
              <a:buNone/>
              <a:defRPr sz="22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dirty="0"/>
              <a:t>1/15/2019</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dirty="0"/>
          </a:p>
        </p:txBody>
      </p:sp>
      <p:cxnSp>
        <p:nvCxnSpPr>
          <p:cNvPr id="8" name="Straight Connector 7"/>
          <p:cNvCxnSpPr/>
          <p:nvPr/>
        </p:nvCxnSpPr>
        <p:spPr>
          <a:xfrm>
            <a:off x="1978661"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7" name="Rectangle 6"/>
          <p:cNvSpPr/>
          <p:nvPr userDrawn="1"/>
        </p:nvSpPr>
        <p:spPr>
          <a:xfrm>
            <a:off x="623418" y="451945"/>
            <a:ext cx="10980004" cy="596987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endParaRP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0"/>
          </p:nvPr>
        </p:nvSpPr>
        <p:spPr>
          <a:xfrm>
            <a:off x="1142996" y="6100542"/>
            <a:ext cx="2329075" cy="365125"/>
          </a:xfrm>
        </p:spPr>
        <p:txBody>
          <a:bodyPr/>
          <a:lstStyle/>
          <a:p>
            <a:fld id="{96DFF08F-DC6B-4601-B491-B0F83F6DD2DA}" type="datetimeFigureOut">
              <a:rPr lang="en-US" dirty="0"/>
              <a:t>1/15/2019</a:t>
            </a:fld>
            <a:endParaRPr lang="en-US" dirty="0"/>
          </a:p>
        </p:txBody>
      </p:sp>
      <p:sp>
        <p:nvSpPr>
          <p:cNvPr id="9" name="Footer Placeholder 5"/>
          <p:cNvSpPr>
            <a:spLocks noGrp="1"/>
          </p:cNvSpPr>
          <p:nvPr>
            <p:ph type="ftr" sz="quarter" idx="11"/>
          </p:nvPr>
        </p:nvSpPr>
        <p:spPr>
          <a:xfrm>
            <a:off x="3949149" y="6100542"/>
            <a:ext cx="4717775" cy="365125"/>
          </a:xfrm>
        </p:spPr>
        <p:txBody>
          <a:bodyPr/>
          <a:lstStyle/>
          <a:p>
            <a:endParaRPr lang="en-US" dirty="0"/>
          </a:p>
        </p:txBody>
      </p:sp>
      <p:sp>
        <p:nvSpPr>
          <p:cNvPr id="10" name="Slide Number Placeholder 6"/>
          <p:cNvSpPr>
            <a:spLocks noGrp="1"/>
          </p:cNvSpPr>
          <p:nvPr>
            <p:ph type="sldNum" sz="quarter" idx="12"/>
          </p:nvPr>
        </p:nvSpPr>
        <p:spPr>
          <a:xfrm>
            <a:off x="9329532" y="6100542"/>
            <a:ext cx="1706217" cy="365125"/>
          </a:xfrm>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userDrawn="1"/>
        </p:nvSpPr>
        <p:spPr>
          <a:xfrm>
            <a:off x="623418" y="451945"/>
            <a:ext cx="10980004" cy="596987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endParaRPr>
          </a:p>
        </p:txBody>
      </p:sp>
      <p:sp>
        <p:nvSpPr>
          <p:cNvPr id="2" name="Vertical Title 1"/>
          <p:cNvSpPr>
            <a:spLocks noGrp="1"/>
          </p:cNvSpPr>
          <p:nvPr>
            <p:ph type="title" orient="vert"/>
          </p:nvPr>
        </p:nvSpPr>
        <p:spPr>
          <a:xfrm>
            <a:off x="8724901" y="762000"/>
            <a:ext cx="2324100"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3001" y="762000"/>
            <a:ext cx="74295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0"/>
          </p:nvPr>
        </p:nvSpPr>
        <p:spPr>
          <a:xfrm>
            <a:off x="1142996" y="6100542"/>
            <a:ext cx="2329075" cy="365125"/>
          </a:xfrm>
        </p:spPr>
        <p:txBody>
          <a:bodyPr/>
          <a:lstStyle/>
          <a:p>
            <a:fld id="{96DFF08F-DC6B-4601-B491-B0F83F6DD2DA}" type="datetimeFigureOut">
              <a:rPr lang="en-US" dirty="0"/>
              <a:t>1/15/2019</a:t>
            </a:fld>
            <a:endParaRPr lang="en-US" dirty="0"/>
          </a:p>
        </p:txBody>
      </p:sp>
      <p:sp>
        <p:nvSpPr>
          <p:cNvPr id="9" name="Footer Placeholder 5"/>
          <p:cNvSpPr>
            <a:spLocks noGrp="1"/>
          </p:cNvSpPr>
          <p:nvPr>
            <p:ph type="ftr" sz="quarter" idx="11"/>
          </p:nvPr>
        </p:nvSpPr>
        <p:spPr>
          <a:xfrm>
            <a:off x="3949149" y="6100542"/>
            <a:ext cx="4717775" cy="365125"/>
          </a:xfrm>
        </p:spPr>
        <p:txBody>
          <a:bodyPr/>
          <a:lstStyle/>
          <a:p>
            <a:endParaRPr lang="en-US" dirty="0"/>
          </a:p>
        </p:txBody>
      </p:sp>
      <p:sp>
        <p:nvSpPr>
          <p:cNvPr id="10" name="Slide Number Placeholder 6"/>
          <p:cNvSpPr>
            <a:spLocks noGrp="1"/>
          </p:cNvSpPr>
          <p:nvPr>
            <p:ph type="sldNum" sz="quarter" idx="12"/>
          </p:nvPr>
        </p:nvSpPr>
        <p:spPr>
          <a:xfrm>
            <a:off x="9329532" y="6100542"/>
            <a:ext cx="1706217" cy="365125"/>
          </a:xfrm>
        </p:spPr>
        <p:txBody>
          <a:bodyPr/>
          <a:lstStyle/>
          <a:p>
            <a:fld id="{4FAB73BC-B049-4115-A692-8D63A059BFB8}"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CD90C0B-A2BE-4E0A-9AA2-A86DC124A3D8}" type="datetimeFigureOut">
              <a:rPr lang="en-US">
                <a:solidFill>
                  <a:prstClr val="black">
                    <a:tint val="75000"/>
                  </a:prstClr>
                </a:solidFill>
              </a:rPr>
              <a:pPr>
                <a:defRPr/>
              </a:pPr>
              <a:t>1/15/2019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C18883-2C74-40E5-8C00-DFE79E4D3C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77729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C50994E-BEC7-4A68-A4F8-0E25984D8C8D}" type="datetimeFigureOut">
              <a:rPr lang="en-US">
                <a:solidFill>
                  <a:prstClr val="black">
                    <a:tint val="75000"/>
                  </a:prstClr>
                </a:solidFill>
              </a:rPr>
              <a:pPr>
                <a:defRPr/>
              </a:pPr>
              <a:t>1/15/2019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3EE7837-EE67-4501-8387-125A23BB14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3557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919C609-D0E3-48D4-83CA-E0D1BAE7668E}" type="datetimeFigureOut">
              <a:rPr lang="en-US">
                <a:solidFill>
                  <a:prstClr val="black">
                    <a:tint val="75000"/>
                  </a:prstClr>
                </a:solidFill>
              </a:rPr>
              <a:pPr>
                <a:defRPr/>
              </a:pPr>
              <a:t>1/15/2019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85D1349-FE2F-4B55-81D7-0FAC0FAB30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60912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C56B916-8DF0-4847-BC5A-14E1FBF1EB67}" type="datetimeFigureOut">
              <a:rPr lang="en-US">
                <a:solidFill>
                  <a:prstClr val="black">
                    <a:tint val="75000"/>
                  </a:prstClr>
                </a:solidFill>
              </a:rPr>
              <a:pPr>
                <a:defRPr/>
              </a:pPr>
              <a:t>1/15/2019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CE9F658-448F-4C88-B0A1-D66D930CF8B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15312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89DEDB0-C58C-4689-9F7C-1A6500EF6EAD}" type="datetimeFigureOut">
              <a:rPr lang="en-US">
                <a:solidFill>
                  <a:prstClr val="black">
                    <a:tint val="75000"/>
                  </a:prstClr>
                </a:solidFill>
              </a:rPr>
              <a:pPr>
                <a:defRPr/>
              </a:pPr>
              <a:t>1/15/2019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AD53BFB-6FFC-464B-B773-2616C1B620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454945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D955FE8-0246-4A36-8E11-46E2C686631C}" type="datetimeFigureOut">
              <a:rPr lang="en-US">
                <a:solidFill>
                  <a:prstClr val="black">
                    <a:tint val="75000"/>
                  </a:prstClr>
                </a:solidFill>
              </a:rPr>
              <a:pPr>
                <a:defRPr/>
              </a:pPr>
              <a:t>1/15/2019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0EA701B-F4B1-47B4-8147-CEF3C195515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26841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423097E-12A3-4E45-AF72-3E845EA58D22}" type="datetimeFigureOut">
              <a:rPr lang="en-US">
                <a:solidFill>
                  <a:prstClr val="black">
                    <a:tint val="75000"/>
                  </a:prstClr>
                </a:solidFill>
              </a:rPr>
              <a:pPr>
                <a:defRPr/>
              </a:pPr>
              <a:t>1/15/2019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39BF245-B591-4568-BA28-0E535EE5650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95803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5536551-4949-4950-8410-5BDE59A6B404}" type="datetimeFigureOut">
              <a:rPr lang="en-US">
                <a:solidFill>
                  <a:prstClr val="black">
                    <a:tint val="75000"/>
                  </a:prstClr>
                </a:solidFill>
              </a:rPr>
              <a:pPr>
                <a:defRPr/>
              </a:pPr>
              <a:t>1/15/2019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250985D-E3FE-401E-9646-8F795A336BC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47049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623418" y="451945"/>
            <a:ext cx="10980004" cy="596987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endParaRP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0"/>
          </p:nvPr>
        </p:nvSpPr>
        <p:spPr>
          <a:xfrm>
            <a:off x="1142996" y="6100542"/>
            <a:ext cx="2329075" cy="365125"/>
          </a:xfrm>
        </p:spPr>
        <p:txBody>
          <a:bodyPr/>
          <a:lstStyle/>
          <a:p>
            <a:fld id="{96DFF08F-DC6B-4601-B491-B0F83F6DD2DA}" type="datetimeFigureOut">
              <a:rPr lang="en-US" dirty="0"/>
              <a:t>1/15/2019</a:t>
            </a:fld>
            <a:endParaRPr lang="en-US" dirty="0"/>
          </a:p>
        </p:txBody>
      </p:sp>
      <p:sp>
        <p:nvSpPr>
          <p:cNvPr id="9" name="Footer Placeholder 5"/>
          <p:cNvSpPr>
            <a:spLocks noGrp="1"/>
          </p:cNvSpPr>
          <p:nvPr>
            <p:ph type="ftr" sz="quarter" idx="11"/>
          </p:nvPr>
        </p:nvSpPr>
        <p:spPr>
          <a:xfrm>
            <a:off x="3949149" y="6100542"/>
            <a:ext cx="4717775" cy="365125"/>
          </a:xfrm>
        </p:spPr>
        <p:txBody>
          <a:bodyPr/>
          <a:lstStyle/>
          <a:p>
            <a:endParaRPr lang="en-US" dirty="0"/>
          </a:p>
        </p:txBody>
      </p:sp>
      <p:sp>
        <p:nvSpPr>
          <p:cNvPr id="10" name="Slide Number Placeholder 6"/>
          <p:cNvSpPr>
            <a:spLocks noGrp="1"/>
          </p:cNvSpPr>
          <p:nvPr>
            <p:ph type="sldNum" sz="quarter" idx="12"/>
          </p:nvPr>
        </p:nvSpPr>
        <p:spPr>
          <a:xfrm>
            <a:off x="9329532" y="6100542"/>
            <a:ext cx="1706217" cy="365125"/>
          </a:xfrm>
        </p:spPr>
        <p:txBody>
          <a:bodyPr/>
          <a:lstStyle/>
          <a:p>
            <a:fld id="{4FAB73BC-B049-4115-A692-8D63A059BFB8}"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9CC6400-94B1-48B1-85FA-DD0B4D379EA9}" type="datetimeFigureOut">
              <a:rPr lang="en-US">
                <a:solidFill>
                  <a:prstClr val="black">
                    <a:tint val="75000"/>
                  </a:prstClr>
                </a:solidFill>
              </a:rPr>
              <a:pPr>
                <a:defRPr/>
              </a:pPr>
              <a:t>1/15/2019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194FEE0-0B3A-457F-B419-F58BAC344B8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0935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52365E6-EA27-4584-BE0B-EBC84F83C6B1}" type="datetimeFigureOut">
              <a:rPr lang="en-US">
                <a:solidFill>
                  <a:prstClr val="black">
                    <a:tint val="75000"/>
                  </a:prstClr>
                </a:solidFill>
              </a:rPr>
              <a:pPr>
                <a:defRPr/>
              </a:pPr>
              <a:t>1/15/2019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AB10873-680A-4D5A-A9AA-7CE28E65AD1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30095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988992D-BFD4-4838-9E60-2C068C8484D3}" type="datetimeFigureOut">
              <a:rPr lang="en-US">
                <a:solidFill>
                  <a:prstClr val="black">
                    <a:tint val="75000"/>
                  </a:prstClr>
                </a:solidFill>
              </a:rPr>
              <a:pPr>
                <a:defRPr/>
              </a:pPr>
              <a:t>1/15/2019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E4767C5-8578-4E60-9395-D83DB5B75F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89250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CFB381CD-534F-46AE-A17D-9D6B4ACDDAB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44428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1" cap="small" baseline="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b="1">
                <a:solidFill>
                  <a:schemeClr val="bg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1"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9" name="Rectangle 8"/>
          <p:cNvSpPr/>
          <p:nvPr userDrawn="1"/>
        </p:nvSpPr>
        <p:spPr>
          <a:xfrm>
            <a:off x="623418" y="451945"/>
            <a:ext cx="10980004" cy="596987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endParaRPr>
          </a:p>
        </p:txBody>
      </p:sp>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4"/>
          <p:cNvSpPr>
            <a:spLocks noGrp="1"/>
          </p:cNvSpPr>
          <p:nvPr>
            <p:ph type="dt" sz="half" idx="10"/>
          </p:nvPr>
        </p:nvSpPr>
        <p:spPr>
          <a:xfrm>
            <a:off x="1142996" y="6100542"/>
            <a:ext cx="2329075" cy="365125"/>
          </a:xfrm>
        </p:spPr>
        <p:txBody>
          <a:bodyPr/>
          <a:lstStyle/>
          <a:p>
            <a:fld id="{96DFF08F-DC6B-4601-B491-B0F83F6DD2DA}" type="datetimeFigureOut">
              <a:rPr lang="en-US" dirty="0"/>
              <a:t>1/15/2019</a:t>
            </a:fld>
            <a:endParaRPr lang="en-US" dirty="0"/>
          </a:p>
        </p:txBody>
      </p:sp>
      <p:sp>
        <p:nvSpPr>
          <p:cNvPr id="11" name="Footer Placeholder 5"/>
          <p:cNvSpPr>
            <a:spLocks noGrp="1"/>
          </p:cNvSpPr>
          <p:nvPr>
            <p:ph type="ftr" sz="quarter" idx="11"/>
          </p:nvPr>
        </p:nvSpPr>
        <p:spPr>
          <a:xfrm>
            <a:off x="3949149" y="6100542"/>
            <a:ext cx="4717775" cy="365125"/>
          </a:xfrm>
        </p:spPr>
        <p:txBody>
          <a:bodyPr/>
          <a:lstStyle/>
          <a:p>
            <a:endParaRPr lang="en-US" dirty="0"/>
          </a:p>
        </p:txBody>
      </p:sp>
      <p:sp>
        <p:nvSpPr>
          <p:cNvPr id="12" name="Slide Number Placeholder 6"/>
          <p:cNvSpPr>
            <a:spLocks noGrp="1"/>
          </p:cNvSpPr>
          <p:nvPr>
            <p:ph type="sldNum" sz="quarter" idx="12"/>
          </p:nvPr>
        </p:nvSpPr>
        <p:spPr>
          <a:xfrm>
            <a:off x="9329532" y="6100542"/>
            <a:ext cx="1706217" cy="365125"/>
          </a:xfrm>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1" name="Rectangle 10"/>
          <p:cNvSpPr/>
          <p:nvPr userDrawn="1"/>
        </p:nvSpPr>
        <p:spPr>
          <a:xfrm>
            <a:off x="623418" y="451945"/>
            <a:ext cx="10980004" cy="596987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4"/>
          <p:cNvSpPr>
            <a:spLocks noGrp="1"/>
          </p:cNvSpPr>
          <p:nvPr>
            <p:ph type="dt" sz="half" idx="10"/>
          </p:nvPr>
        </p:nvSpPr>
        <p:spPr>
          <a:xfrm>
            <a:off x="1142996" y="6100542"/>
            <a:ext cx="2329075" cy="365125"/>
          </a:xfrm>
        </p:spPr>
        <p:txBody>
          <a:bodyPr/>
          <a:lstStyle/>
          <a:p>
            <a:fld id="{96DFF08F-DC6B-4601-B491-B0F83F6DD2DA}" type="datetimeFigureOut">
              <a:rPr lang="en-US" dirty="0"/>
              <a:t>1/15/2019</a:t>
            </a:fld>
            <a:endParaRPr lang="en-US" dirty="0"/>
          </a:p>
        </p:txBody>
      </p:sp>
      <p:sp>
        <p:nvSpPr>
          <p:cNvPr id="13" name="Footer Placeholder 5"/>
          <p:cNvSpPr>
            <a:spLocks noGrp="1"/>
          </p:cNvSpPr>
          <p:nvPr>
            <p:ph type="ftr" sz="quarter" idx="11"/>
          </p:nvPr>
        </p:nvSpPr>
        <p:spPr>
          <a:xfrm>
            <a:off x="3949149" y="6100542"/>
            <a:ext cx="4717775" cy="365125"/>
          </a:xfrm>
        </p:spPr>
        <p:txBody>
          <a:bodyPr/>
          <a:lstStyle/>
          <a:p>
            <a:endParaRPr lang="en-US" dirty="0"/>
          </a:p>
        </p:txBody>
      </p:sp>
      <p:sp>
        <p:nvSpPr>
          <p:cNvPr id="14" name="Slide Number Placeholder 6"/>
          <p:cNvSpPr>
            <a:spLocks noGrp="1"/>
          </p:cNvSpPr>
          <p:nvPr>
            <p:ph type="sldNum" sz="quarter" idx="12"/>
          </p:nvPr>
        </p:nvSpPr>
        <p:spPr>
          <a:xfrm>
            <a:off x="9329532" y="6100542"/>
            <a:ext cx="1706217" cy="365125"/>
          </a:xfrm>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623418" y="451945"/>
            <a:ext cx="10980004" cy="596987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endParaRP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4"/>
          <p:cNvSpPr>
            <a:spLocks noGrp="1"/>
          </p:cNvSpPr>
          <p:nvPr>
            <p:ph type="dt" sz="half" idx="10"/>
          </p:nvPr>
        </p:nvSpPr>
        <p:spPr>
          <a:xfrm>
            <a:off x="1142996" y="6100542"/>
            <a:ext cx="2329075" cy="365125"/>
          </a:xfrm>
        </p:spPr>
        <p:txBody>
          <a:bodyPr/>
          <a:lstStyle/>
          <a:p>
            <a:fld id="{96DFF08F-DC6B-4601-B491-B0F83F6DD2DA}" type="datetimeFigureOut">
              <a:rPr lang="en-US" dirty="0"/>
              <a:t>1/15/2019</a:t>
            </a:fld>
            <a:endParaRPr lang="en-US" dirty="0"/>
          </a:p>
        </p:txBody>
      </p:sp>
      <p:sp>
        <p:nvSpPr>
          <p:cNvPr id="8" name="Footer Placeholder 5"/>
          <p:cNvSpPr>
            <a:spLocks noGrp="1"/>
          </p:cNvSpPr>
          <p:nvPr>
            <p:ph type="ftr" sz="quarter" idx="11"/>
          </p:nvPr>
        </p:nvSpPr>
        <p:spPr>
          <a:xfrm>
            <a:off x="3949149" y="6100542"/>
            <a:ext cx="4717775" cy="365125"/>
          </a:xfrm>
        </p:spPr>
        <p:txBody>
          <a:bodyPr/>
          <a:lstStyle/>
          <a:p>
            <a:endParaRPr lang="en-US" dirty="0"/>
          </a:p>
        </p:txBody>
      </p:sp>
      <p:sp>
        <p:nvSpPr>
          <p:cNvPr id="9" name="Slide Number Placeholder 6"/>
          <p:cNvSpPr>
            <a:spLocks noGrp="1"/>
          </p:cNvSpPr>
          <p:nvPr>
            <p:ph type="sldNum" sz="quarter" idx="12"/>
          </p:nvPr>
        </p:nvSpPr>
        <p:spPr>
          <a:xfrm>
            <a:off x="9329532" y="6100542"/>
            <a:ext cx="1706217" cy="365125"/>
          </a:xfrm>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623418" y="451945"/>
            <a:ext cx="10980004" cy="596987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endParaRPr>
          </a:p>
        </p:txBody>
      </p:sp>
      <p:sp>
        <p:nvSpPr>
          <p:cNvPr id="6" name="Date Placeholder 4"/>
          <p:cNvSpPr>
            <a:spLocks noGrp="1"/>
          </p:cNvSpPr>
          <p:nvPr>
            <p:ph type="dt" sz="half" idx="10"/>
          </p:nvPr>
        </p:nvSpPr>
        <p:spPr>
          <a:xfrm>
            <a:off x="1142996" y="6100542"/>
            <a:ext cx="2329075" cy="365125"/>
          </a:xfrm>
        </p:spPr>
        <p:txBody>
          <a:bodyPr/>
          <a:lstStyle/>
          <a:p>
            <a:fld id="{96DFF08F-DC6B-4601-B491-B0F83F6DD2DA}" type="datetimeFigureOut">
              <a:rPr lang="en-US" dirty="0"/>
              <a:t>1/15/2019</a:t>
            </a:fld>
            <a:endParaRPr lang="en-US" dirty="0"/>
          </a:p>
        </p:txBody>
      </p:sp>
      <p:sp>
        <p:nvSpPr>
          <p:cNvPr id="7" name="Footer Placeholder 5"/>
          <p:cNvSpPr>
            <a:spLocks noGrp="1"/>
          </p:cNvSpPr>
          <p:nvPr>
            <p:ph type="ftr" sz="quarter" idx="11"/>
          </p:nvPr>
        </p:nvSpPr>
        <p:spPr>
          <a:xfrm>
            <a:off x="3949149" y="6100542"/>
            <a:ext cx="4717775" cy="365125"/>
          </a:xfrm>
        </p:spPr>
        <p:txBody>
          <a:bodyPr/>
          <a:lstStyle/>
          <a:p>
            <a:endParaRPr lang="en-US" dirty="0"/>
          </a:p>
        </p:txBody>
      </p:sp>
      <p:sp>
        <p:nvSpPr>
          <p:cNvPr id="8" name="Slide Number Placeholder 6"/>
          <p:cNvSpPr>
            <a:spLocks noGrp="1"/>
          </p:cNvSpPr>
          <p:nvPr>
            <p:ph type="sldNum" sz="quarter" idx="12"/>
          </p:nvPr>
        </p:nvSpPr>
        <p:spPr>
          <a:xfrm>
            <a:off x="9329532" y="6100542"/>
            <a:ext cx="1706217" cy="365125"/>
          </a:xfrm>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userDrawn="1"/>
        </p:nvSpPr>
        <p:spPr>
          <a:xfrm>
            <a:off x="623418" y="451945"/>
            <a:ext cx="10980004" cy="596987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endParaRPr>
          </a:p>
        </p:txBody>
      </p:sp>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9" name="Date Placeholder 4"/>
          <p:cNvSpPr>
            <a:spLocks noGrp="1"/>
          </p:cNvSpPr>
          <p:nvPr>
            <p:ph type="dt" sz="half" idx="10"/>
          </p:nvPr>
        </p:nvSpPr>
        <p:spPr>
          <a:xfrm>
            <a:off x="1142996" y="6100542"/>
            <a:ext cx="2329075" cy="365125"/>
          </a:xfrm>
        </p:spPr>
        <p:txBody>
          <a:bodyPr/>
          <a:lstStyle/>
          <a:p>
            <a:fld id="{96DFF08F-DC6B-4601-B491-B0F83F6DD2DA}" type="datetimeFigureOut">
              <a:rPr lang="en-US" dirty="0"/>
              <a:t>1/15/2019</a:t>
            </a:fld>
            <a:endParaRPr lang="en-US" dirty="0"/>
          </a:p>
        </p:txBody>
      </p:sp>
      <p:sp>
        <p:nvSpPr>
          <p:cNvPr id="10" name="Footer Placeholder 5"/>
          <p:cNvSpPr>
            <a:spLocks noGrp="1"/>
          </p:cNvSpPr>
          <p:nvPr>
            <p:ph type="ftr" sz="quarter" idx="11"/>
          </p:nvPr>
        </p:nvSpPr>
        <p:spPr>
          <a:xfrm>
            <a:off x="3949149" y="6100542"/>
            <a:ext cx="4717775" cy="365125"/>
          </a:xfrm>
        </p:spPr>
        <p:txBody>
          <a:bodyPr/>
          <a:lstStyle/>
          <a:p>
            <a:endParaRPr lang="en-US" dirty="0"/>
          </a:p>
        </p:txBody>
      </p:sp>
      <p:sp>
        <p:nvSpPr>
          <p:cNvPr id="11" name="Slide Number Placeholder 6"/>
          <p:cNvSpPr>
            <a:spLocks noGrp="1"/>
          </p:cNvSpPr>
          <p:nvPr>
            <p:ph type="sldNum" sz="quarter" idx="12"/>
          </p:nvPr>
        </p:nvSpPr>
        <p:spPr>
          <a:xfrm>
            <a:off x="9329532" y="6100542"/>
            <a:ext cx="1706217" cy="365125"/>
          </a:xfrm>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623418" y="451945"/>
            <a:ext cx="10980004" cy="596987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endParaRPr>
          </a:p>
        </p:txBody>
      </p:sp>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9" name="Date Placeholder 4"/>
          <p:cNvSpPr>
            <a:spLocks noGrp="1"/>
          </p:cNvSpPr>
          <p:nvPr>
            <p:ph type="dt" sz="half" idx="10"/>
          </p:nvPr>
        </p:nvSpPr>
        <p:spPr>
          <a:xfrm>
            <a:off x="1142996" y="6100542"/>
            <a:ext cx="2329075" cy="365125"/>
          </a:xfrm>
        </p:spPr>
        <p:txBody>
          <a:bodyPr/>
          <a:lstStyle/>
          <a:p>
            <a:fld id="{96DFF08F-DC6B-4601-B491-B0F83F6DD2DA}" type="datetimeFigureOut">
              <a:rPr lang="en-US" dirty="0"/>
              <a:t>1/15/2019</a:t>
            </a:fld>
            <a:endParaRPr lang="en-US" dirty="0"/>
          </a:p>
        </p:txBody>
      </p:sp>
      <p:sp>
        <p:nvSpPr>
          <p:cNvPr id="10" name="Footer Placeholder 5"/>
          <p:cNvSpPr>
            <a:spLocks noGrp="1"/>
          </p:cNvSpPr>
          <p:nvPr>
            <p:ph type="ftr" sz="quarter" idx="11"/>
          </p:nvPr>
        </p:nvSpPr>
        <p:spPr>
          <a:xfrm>
            <a:off x="3949149" y="6100542"/>
            <a:ext cx="4717775" cy="365125"/>
          </a:xfrm>
        </p:spPr>
        <p:txBody>
          <a:bodyPr/>
          <a:lstStyle/>
          <a:p>
            <a:endParaRPr lang="en-US" dirty="0"/>
          </a:p>
        </p:txBody>
      </p:sp>
      <p:sp>
        <p:nvSpPr>
          <p:cNvPr id="11" name="Slide Number Placeholder 6"/>
          <p:cNvSpPr>
            <a:spLocks noGrp="1"/>
          </p:cNvSpPr>
          <p:nvPr>
            <p:ph type="sldNum" sz="quarter" idx="12"/>
          </p:nvPr>
        </p:nvSpPr>
        <p:spPr>
          <a:xfrm>
            <a:off x="9329532" y="6100542"/>
            <a:ext cx="1706217" cy="365125"/>
          </a:xfrm>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1"/>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143002" y="2057400"/>
            <a:ext cx="9872871" cy="4038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142996" y="6223830"/>
            <a:ext cx="2329075" cy="365125"/>
          </a:xfrm>
          <a:prstGeom prst="rect">
            <a:avLst/>
          </a:prstGeom>
        </p:spPr>
        <p:txBody>
          <a:bodyPr vert="horz" lIns="91440" tIns="45720" rIns="91440" bIns="45720" rtlCol="0" anchor="ctr"/>
          <a:lstStyle>
            <a:lvl1pPr algn="l">
              <a:defRPr sz="1200">
                <a:solidFill>
                  <a:schemeClr val="accent1"/>
                </a:solidFill>
                <a:latin typeface="Calibri" panose="020F0502020204030204" pitchFamily="34" charset="0"/>
              </a:defRPr>
            </a:lvl1pPr>
          </a:lstStyle>
          <a:p>
            <a:fld id="{96DFF08F-DC6B-4601-B491-B0F83F6DD2DA}" type="datetimeFigureOut">
              <a:rPr lang="en-US" smtClean="0"/>
              <a:pPr/>
              <a:t>1/15/2019</a:t>
            </a:fld>
            <a:endParaRPr lang="en-US" dirty="0"/>
          </a:p>
        </p:txBody>
      </p:sp>
      <p:sp>
        <p:nvSpPr>
          <p:cNvPr id="5" name="Footer Placeholder 4"/>
          <p:cNvSpPr>
            <a:spLocks noGrp="1"/>
          </p:cNvSpPr>
          <p:nvPr>
            <p:ph type="ftr" sz="quarter" idx="3"/>
          </p:nvPr>
        </p:nvSpPr>
        <p:spPr>
          <a:xfrm>
            <a:off x="3949149" y="6223830"/>
            <a:ext cx="4717775" cy="365125"/>
          </a:xfrm>
          <a:prstGeom prst="rect">
            <a:avLst/>
          </a:prstGeom>
        </p:spPr>
        <p:txBody>
          <a:bodyPr vert="horz" lIns="91440" tIns="45720" rIns="91440" bIns="45720" rtlCol="0" anchor="ctr"/>
          <a:lstStyle>
            <a:lvl1pPr algn="ctr">
              <a:defRPr sz="1200">
                <a:solidFill>
                  <a:schemeClr val="accent1"/>
                </a:solidFill>
                <a:latin typeface="Calibri" panose="020F0502020204030204" pitchFamily="34" charset="0"/>
              </a:defRPr>
            </a:lvl1pPr>
          </a:lstStyle>
          <a:p>
            <a:endParaRPr lang="en-US" dirty="0"/>
          </a:p>
        </p:txBody>
      </p:sp>
      <p:sp>
        <p:nvSpPr>
          <p:cNvPr id="6" name="Slide Number Placeholder 5"/>
          <p:cNvSpPr>
            <a:spLocks noGrp="1"/>
          </p:cNvSpPr>
          <p:nvPr>
            <p:ph type="sldNum" sz="quarter" idx="4"/>
          </p:nvPr>
        </p:nvSpPr>
        <p:spPr>
          <a:xfrm>
            <a:off x="9329532" y="6223830"/>
            <a:ext cx="1706217" cy="365125"/>
          </a:xfrm>
          <a:prstGeom prst="rect">
            <a:avLst/>
          </a:prstGeom>
        </p:spPr>
        <p:txBody>
          <a:bodyPr vert="horz" lIns="91440" tIns="45720" rIns="91440" bIns="45720" rtlCol="0" anchor="ctr"/>
          <a:lstStyle>
            <a:lvl1pPr algn="r">
              <a:defRPr sz="1200">
                <a:solidFill>
                  <a:schemeClr val="accent1"/>
                </a:solidFill>
                <a:latin typeface="Calibri" panose="020F0502020204030204" pitchFamily="34" charset="0"/>
              </a:defRPr>
            </a:lvl1pPr>
          </a:lstStyle>
          <a:p>
            <a:fld id="{4FAB73BC-B049-4115-A692-8D63A059BFB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377" rtl="0" eaLnBrk="1" latinLnBrk="0" hangingPunct="1">
        <a:lnSpc>
          <a:spcPct val="90000"/>
        </a:lnSpc>
        <a:spcBef>
          <a:spcPct val="0"/>
        </a:spcBef>
        <a:buNone/>
        <a:defRPr sz="4400" kern="1200">
          <a:solidFill>
            <a:schemeClr val="tx2"/>
          </a:solidFill>
          <a:latin typeface="Calibri" panose="020F0502020204030204" pitchFamily="34" charset="0"/>
          <a:ea typeface="+mj-ea"/>
          <a:cs typeface="+mj-cs"/>
        </a:defRPr>
      </a:lvl1pPr>
    </p:titleStyle>
    <p:bodyStyle>
      <a:lvl1pPr marL="228594" indent="-182875" algn="l" defTabSz="914377" rtl="0" eaLnBrk="1" latinLnBrk="0" hangingPunct="1">
        <a:lnSpc>
          <a:spcPct val="90000"/>
        </a:lnSpc>
        <a:spcBef>
          <a:spcPts val="1400"/>
        </a:spcBef>
        <a:buClr>
          <a:schemeClr val="accent1"/>
        </a:buClr>
        <a:buSzPct val="80000"/>
        <a:buFont typeface="Corbel" pitchFamily="34" charset="0"/>
        <a:buChar char="•"/>
        <a:defRPr sz="2200" kern="1200">
          <a:solidFill>
            <a:schemeClr val="tx2"/>
          </a:solidFill>
          <a:latin typeface="Calibri" panose="020F0502020204030204" pitchFamily="34" charset="0"/>
          <a:ea typeface="+mn-ea"/>
          <a:cs typeface="+mn-cs"/>
        </a:defRPr>
      </a:lvl1pPr>
      <a:lvl2pPr marL="457189" indent="-182875" algn="l" defTabSz="914377"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tx2"/>
          </a:solidFill>
          <a:latin typeface="Calibri" panose="020F0502020204030204" pitchFamily="34" charset="0"/>
          <a:ea typeface="+mn-ea"/>
          <a:cs typeface="+mn-cs"/>
        </a:defRPr>
      </a:lvl2pPr>
      <a:lvl3pPr marL="731502" indent="-182875" algn="l" defTabSz="914377"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tx2"/>
          </a:solidFill>
          <a:latin typeface="Calibri" panose="020F0502020204030204" pitchFamily="34" charset="0"/>
          <a:ea typeface="+mn-ea"/>
          <a:cs typeface="+mn-cs"/>
        </a:defRPr>
      </a:lvl3pPr>
      <a:lvl4pPr marL="1005815" indent="-182875"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4pPr>
      <a:lvl5pPr marL="1280128" indent="-182875"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5pPr>
      <a:lvl6pPr marL="1599960" indent="-228594"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899953" indent="-228594"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199945" indent="-228594"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499938" indent="-228594"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l="-10000" r="-10000"/>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609600" y="1600203"/>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914377">
              <a:defRPr/>
            </a:pPr>
            <a:fld id="{F66868E3-F17A-4D2D-8459-52D817FDB5B9}" type="datetimeFigureOut">
              <a:rPr lang="en-US" smtClean="0">
                <a:solidFill>
                  <a:prstClr val="black">
                    <a:tint val="75000"/>
                  </a:prstClr>
                </a:solidFill>
              </a:rPr>
              <a:pPr defTabSz="914377">
                <a:defRPr/>
              </a:pPr>
              <a:t>1/15/2019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914377">
              <a:defRPr/>
            </a:pPr>
            <a:fld id="{CAC54AA2-5BF8-406E-B06F-2155F0D4854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97025380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media" Target="file:///Z:\My%20Documents\PowerPoint%20Files\mpegs\fish%20pinkfighting2.mpeg" TargetMode="External"/><Relationship Id="rId7" Type="http://schemas.openxmlformats.org/officeDocument/2006/relationships/image" Target="../media/image37.png"/><Relationship Id="rId2" Type="http://schemas.openxmlformats.org/officeDocument/2006/relationships/video" Target="file:///Z:\My%20Documents\PowerPoint%20Files\mpegs\fish%20fighting%20socattack2.mpeg" TargetMode="External"/><Relationship Id="rId1" Type="http://schemas.microsoft.com/office/2007/relationships/media" Target="file:///Z:\My%20Documents\PowerPoint%20Files\mpegs\fish%20fighting%20socattack2.mpeg" TargetMode="External"/><Relationship Id="rId6" Type="http://schemas.openxmlformats.org/officeDocument/2006/relationships/notesSlide" Target="../notesSlides/notesSlide34.xml"/><Relationship Id="rId5" Type="http://schemas.openxmlformats.org/officeDocument/2006/relationships/slideLayout" Target="../slideLayouts/slideLayout8.xml"/><Relationship Id="rId4" Type="http://schemas.openxmlformats.org/officeDocument/2006/relationships/video" Target="file:///Z:\My%20Documents\PowerPoint%20Files\mpegs\fish%20pinkfighting2.mpe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18.xml"/><Relationship Id="rId6" Type="http://schemas.openxmlformats.org/officeDocument/2006/relationships/image" Target="../media/image41.jpeg"/><Relationship Id="rId5" Type="http://schemas.openxmlformats.org/officeDocument/2006/relationships/image" Target="../media/image8.png"/><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hyperlink" Target="http://www.flickr.com/photos/16402403@N00/572901335/"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9980" y="171177"/>
            <a:ext cx="9966960" cy="2012465"/>
          </a:xfrm>
        </p:spPr>
        <p:txBody>
          <a:bodyPr>
            <a:normAutofit fontScale="90000"/>
          </a:bodyPr>
          <a:lstStyle/>
          <a:p>
            <a:r>
              <a:rPr lang="en-US" sz="6000" cap="small" dirty="0" smtClean="0"/>
              <a:t>An Introduction to </a:t>
            </a:r>
            <a:br>
              <a:rPr lang="en-US" sz="6000" cap="small" dirty="0" smtClean="0"/>
            </a:br>
            <a:r>
              <a:rPr lang="en-US" sz="6000" cap="small" dirty="0" smtClean="0"/>
              <a:t>Instream Flows</a:t>
            </a:r>
            <a:r>
              <a:rPr lang="en-US" sz="6000" cap="small" dirty="0"/>
              <a:t/>
            </a:r>
            <a:br>
              <a:rPr lang="en-US" sz="6000" cap="small" dirty="0"/>
            </a:br>
            <a:r>
              <a:rPr lang="en-US" sz="4900" cap="small" dirty="0"/>
              <a:t>Science, Policy, and Perspective</a:t>
            </a:r>
          </a:p>
        </p:txBody>
      </p:sp>
      <p:sp>
        <p:nvSpPr>
          <p:cNvPr id="3" name="Subtitle 2"/>
          <p:cNvSpPr>
            <a:spLocks noGrp="1"/>
          </p:cNvSpPr>
          <p:nvPr>
            <p:ph type="subTitle" idx="1"/>
          </p:nvPr>
        </p:nvSpPr>
        <p:spPr>
          <a:xfrm>
            <a:off x="1709530" y="2183642"/>
            <a:ext cx="8767860" cy="2195997"/>
          </a:xfrm>
        </p:spPr>
        <p:txBody>
          <a:bodyPr>
            <a:normAutofit lnSpcReduction="10000"/>
          </a:bodyPr>
          <a:lstStyle/>
          <a:p>
            <a:pPr>
              <a:lnSpc>
                <a:spcPct val="110000"/>
              </a:lnSpc>
              <a:spcBef>
                <a:spcPts val="0"/>
              </a:spcBef>
              <a:spcAft>
                <a:spcPts val="600"/>
              </a:spcAft>
            </a:pPr>
            <a:r>
              <a:rPr lang="en-US" sz="4400" dirty="0">
                <a:solidFill>
                  <a:prstClr val="white"/>
                </a:solidFill>
              </a:rPr>
              <a:t>Jim Pacheco</a:t>
            </a:r>
          </a:p>
          <a:p>
            <a:pPr>
              <a:lnSpc>
                <a:spcPct val="120000"/>
              </a:lnSpc>
              <a:spcBef>
                <a:spcPts val="0"/>
              </a:spcBef>
            </a:pPr>
            <a:r>
              <a:rPr lang="en-US" sz="2600" dirty="0" smtClean="0">
                <a:solidFill>
                  <a:prstClr val="white"/>
                </a:solidFill>
              </a:rPr>
              <a:t>Washington </a:t>
            </a:r>
            <a:r>
              <a:rPr lang="en-US" sz="2600" dirty="0">
                <a:solidFill>
                  <a:prstClr val="white"/>
                </a:solidFill>
              </a:rPr>
              <a:t>State </a:t>
            </a:r>
            <a:r>
              <a:rPr lang="en-US" sz="2600" dirty="0" smtClean="0">
                <a:solidFill>
                  <a:prstClr val="white"/>
                </a:solidFill>
              </a:rPr>
              <a:t>Department of Ecology</a:t>
            </a:r>
          </a:p>
          <a:p>
            <a:pPr>
              <a:lnSpc>
                <a:spcPct val="120000"/>
              </a:lnSpc>
              <a:spcBef>
                <a:spcPts val="0"/>
              </a:spcBef>
            </a:pPr>
            <a:r>
              <a:rPr lang="en-US" sz="2600" dirty="0" smtClean="0">
                <a:solidFill>
                  <a:prstClr val="white"/>
                </a:solidFill>
              </a:rPr>
              <a:t>(360) 407-7458</a:t>
            </a:r>
          </a:p>
          <a:p>
            <a:pPr>
              <a:lnSpc>
                <a:spcPct val="120000"/>
              </a:lnSpc>
              <a:spcBef>
                <a:spcPts val="0"/>
              </a:spcBef>
            </a:pPr>
            <a:r>
              <a:rPr lang="en-US" sz="2600" dirty="0" smtClean="0">
                <a:solidFill>
                  <a:prstClr val="white"/>
                </a:solidFill>
              </a:rPr>
              <a:t>James.Pacheco@ecy.wa.gov</a:t>
            </a:r>
            <a:endParaRPr lang="en-US" sz="2600" dirty="0">
              <a:solidFill>
                <a:prstClr val="white"/>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0260" y="4379639"/>
            <a:ext cx="2246400" cy="2308324"/>
          </a:xfrm>
          <a:prstGeom prst="rect">
            <a:avLst/>
          </a:prstGeom>
        </p:spPr>
      </p:pic>
      <p:sp>
        <p:nvSpPr>
          <p:cNvPr id="4" name="Rectangle 3"/>
          <p:cNvSpPr/>
          <p:nvPr/>
        </p:nvSpPr>
        <p:spPr>
          <a:xfrm>
            <a:off x="8978037" y="6182153"/>
            <a:ext cx="2998706" cy="369332"/>
          </a:xfrm>
          <a:prstGeom prst="rect">
            <a:avLst/>
          </a:prstGeom>
        </p:spPr>
        <p:txBody>
          <a:bodyPr wrap="none">
            <a:spAutoFit/>
          </a:bodyPr>
          <a:lstStyle/>
          <a:p>
            <a:pPr>
              <a:spcBef>
                <a:spcPct val="50000"/>
              </a:spcBef>
            </a:pPr>
            <a:r>
              <a:rPr lang="en-US" b="1" dirty="0">
                <a:solidFill>
                  <a:schemeClr val="bg1"/>
                </a:solidFill>
                <a:latin typeface="Calibri" panose="020F0502020204030204" pitchFamily="34" charset="0"/>
              </a:rPr>
              <a:t>Videos by Manu </a:t>
            </a:r>
            <a:r>
              <a:rPr lang="en-US" b="1" dirty="0" err="1">
                <a:solidFill>
                  <a:schemeClr val="bg1"/>
                </a:solidFill>
                <a:latin typeface="Calibri" panose="020F0502020204030204" pitchFamily="34" charset="0"/>
              </a:rPr>
              <a:t>Esteve</a:t>
            </a:r>
            <a:r>
              <a:rPr lang="en-US" b="1" dirty="0">
                <a:solidFill>
                  <a:schemeClr val="bg1"/>
                </a:solidFill>
                <a:latin typeface="Calibri" panose="020F0502020204030204" pitchFamily="34" charset="0"/>
              </a:rPr>
              <a:t> 2000</a:t>
            </a:r>
          </a:p>
        </p:txBody>
      </p:sp>
      <p:sp>
        <p:nvSpPr>
          <p:cNvPr id="7" name="TextBox 6"/>
          <p:cNvSpPr txBox="1"/>
          <p:nvPr/>
        </p:nvSpPr>
        <p:spPr>
          <a:xfrm>
            <a:off x="327545" y="4379639"/>
            <a:ext cx="3643953" cy="1938992"/>
          </a:xfrm>
          <a:prstGeom prst="rect">
            <a:avLst/>
          </a:prstGeom>
          <a:noFill/>
        </p:spPr>
        <p:txBody>
          <a:bodyPr wrap="square" rtlCol="0">
            <a:spAutoFit/>
          </a:bodyPr>
          <a:lstStyle/>
          <a:p>
            <a:r>
              <a:rPr lang="en-US" sz="2400" dirty="0" smtClean="0">
                <a:solidFill>
                  <a:schemeClr val="bg1"/>
                </a:solidFill>
                <a:latin typeface="Calibri" panose="020F0502020204030204" pitchFamily="34" charset="0"/>
              </a:rPr>
              <a:t>WRIA 15  Watershed Restoration and Enhancement Committee</a:t>
            </a:r>
          </a:p>
          <a:p>
            <a:endParaRPr lang="en-US" sz="2400" dirty="0">
              <a:solidFill>
                <a:schemeClr val="bg1"/>
              </a:solidFill>
              <a:latin typeface="Calibri" panose="020F0502020204030204" pitchFamily="34" charset="0"/>
            </a:endParaRPr>
          </a:p>
          <a:p>
            <a:r>
              <a:rPr lang="en-US" sz="2400" dirty="0" smtClean="0">
                <a:solidFill>
                  <a:schemeClr val="bg1"/>
                </a:solidFill>
                <a:latin typeface="Calibri" panose="020F0502020204030204" pitchFamily="34" charset="0"/>
              </a:rPr>
              <a:t>January 14 2019</a:t>
            </a:r>
            <a:endParaRPr lang="en-US" sz="24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39200005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p:cNvSpPr txBox="1">
            <a:spLocks noChangeArrowheads="1"/>
          </p:cNvSpPr>
          <p:nvPr/>
        </p:nvSpPr>
        <p:spPr>
          <a:xfrm>
            <a:off x="781051" y="668739"/>
            <a:ext cx="2950977" cy="2470245"/>
          </a:xfrm>
          <a:prstGeom prst="rect">
            <a:avLst/>
          </a:prstGeom>
          <a:noFill/>
        </p:spPr>
        <p:txBody>
          <a:bodyPr vert="horz" lIns="91440" tIns="45720" rIns="91440" bIns="45720" rtlCol="0" anchor="ctr">
            <a:noAutofit/>
          </a:bodyPr>
          <a:lstStyle/>
          <a:p>
            <a:pPr algn="ctr" defTabSz="914377">
              <a:spcBef>
                <a:spcPct val="0"/>
              </a:spcBef>
              <a:spcAft>
                <a:spcPts val="1200"/>
              </a:spcAft>
              <a:defRPr/>
            </a:pPr>
            <a:r>
              <a:rPr lang="en-US" sz="4000" b="1" dirty="0">
                <a:solidFill>
                  <a:srgbClr val="000000"/>
                </a:solidFill>
                <a:latin typeface="Calibri" panose="020F0502020204030204" pitchFamily="34" charset="0"/>
                <a:cs typeface="Arial" pitchFamily="34" charset="0"/>
              </a:rPr>
              <a:t>Hydrology 101</a:t>
            </a:r>
          </a:p>
          <a:p>
            <a:pPr algn="ctr" defTabSz="914377">
              <a:spcBef>
                <a:spcPct val="0"/>
              </a:spcBef>
              <a:spcAft>
                <a:spcPts val="1200"/>
              </a:spcAft>
              <a:defRPr/>
            </a:pPr>
            <a:r>
              <a:rPr lang="en-US" sz="3600" dirty="0" smtClean="0">
                <a:solidFill>
                  <a:srgbClr val="000000"/>
                </a:solidFill>
                <a:latin typeface="Calibri" panose="020F0502020204030204" pitchFamily="34" charset="0"/>
                <a:cs typeface="Arial" pitchFamily="34" charset="0"/>
              </a:rPr>
              <a:t>Logarithmic </a:t>
            </a:r>
            <a:r>
              <a:rPr lang="en-US" sz="3600" dirty="0">
                <a:solidFill>
                  <a:srgbClr val="000000"/>
                </a:solidFill>
                <a:latin typeface="Calibri" panose="020F0502020204030204" pitchFamily="34" charset="0"/>
                <a:cs typeface="Arial" pitchFamily="34" charset="0"/>
              </a:rPr>
              <a:t>Scale</a:t>
            </a:r>
          </a:p>
        </p:txBody>
      </p:sp>
      <p:sp>
        <p:nvSpPr>
          <p:cNvPr id="7" name="Text Placeholder 6"/>
          <p:cNvSpPr>
            <a:spLocks noGrp="1"/>
          </p:cNvSpPr>
          <p:nvPr>
            <p:ph type="body" sz="half" idx="2"/>
          </p:nvPr>
        </p:nvSpPr>
        <p:spPr>
          <a:xfrm>
            <a:off x="781050" y="3138985"/>
            <a:ext cx="3036035" cy="3293620"/>
          </a:xfrm>
        </p:spPr>
        <p:txBody>
          <a:bodyPr>
            <a:noAutofit/>
          </a:bodyPr>
          <a:lstStyle/>
          <a:p>
            <a:pPr>
              <a:spcBef>
                <a:spcPct val="0"/>
              </a:spcBef>
              <a:spcAft>
                <a:spcPts val="1200"/>
              </a:spcAft>
              <a:defRPr/>
            </a:pPr>
            <a:r>
              <a:rPr lang="en-US" sz="2800" dirty="0">
                <a:solidFill>
                  <a:srgbClr val="000000"/>
                </a:solidFill>
                <a:cs typeface="Arial" pitchFamily="34" charset="0"/>
              </a:rPr>
              <a:t>This is the same data shown in a different way</a:t>
            </a:r>
          </a:p>
          <a:p>
            <a:pPr>
              <a:spcBef>
                <a:spcPct val="0"/>
              </a:spcBef>
              <a:spcAft>
                <a:spcPts val="1200"/>
              </a:spcAft>
              <a:defRPr/>
            </a:pPr>
            <a:r>
              <a:rPr lang="en-US" sz="2800" dirty="0">
                <a:solidFill>
                  <a:srgbClr val="000000"/>
                </a:solidFill>
                <a:cs typeface="Arial" pitchFamily="34" charset="0"/>
              </a:rPr>
              <a:t>Log scales are used to show data with widely ranging values</a:t>
            </a:r>
          </a:p>
        </p:txBody>
      </p:sp>
      <p:pic>
        <p:nvPicPr>
          <p:cNvPr id="9" name="Picture 8"/>
          <p:cNvPicPr>
            <a:picLocks noChangeAspect="1"/>
          </p:cNvPicPr>
          <p:nvPr/>
        </p:nvPicPr>
        <p:blipFill>
          <a:blip r:embed="rId3"/>
          <a:stretch>
            <a:fillRect/>
          </a:stretch>
        </p:blipFill>
        <p:spPr>
          <a:xfrm>
            <a:off x="3930316" y="438378"/>
            <a:ext cx="8261684" cy="5994227"/>
          </a:xfrm>
          <a:prstGeom prst="rect">
            <a:avLst/>
          </a:prstGeom>
        </p:spPr>
      </p:pic>
    </p:spTree>
    <p:extLst>
      <p:ext uri="{BB962C8B-B14F-4D97-AF65-F5344CB8AC3E}">
        <p14:creationId xmlns:p14="http://schemas.microsoft.com/office/powerpoint/2010/main" val="375603453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p:cNvSpPr txBox="1">
            <a:spLocks noChangeArrowheads="1"/>
          </p:cNvSpPr>
          <p:nvPr/>
        </p:nvSpPr>
        <p:spPr>
          <a:xfrm>
            <a:off x="764274" y="593559"/>
            <a:ext cx="2925224" cy="2531778"/>
          </a:xfrm>
          <a:prstGeom prst="rect">
            <a:avLst/>
          </a:prstGeom>
          <a:noFill/>
        </p:spPr>
        <p:txBody>
          <a:bodyPr vert="horz" lIns="91440" tIns="45720" rIns="91440" bIns="45720" rtlCol="0" anchor="ctr">
            <a:noAutofit/>
          </a:bodyPr>
          <a:lstStyle/>
          <a:p>
            <a:pPr algn="ctr" defTabSz="914377">
              <a:spcBef>
                <a:spcPct val="0"/>
              </a:spcBef>
              <a:spcAft>
                <a:spcPts val="1200"/>
              </a:spcAft>
              <a:defRPr/>
            </a:pPr>
            <a:r>
              <a:rPr lang="en-US" sz="4000" b="1" dirty="0">
                <a:solidFill>
                  <a:srgbClr val="000000"/>
                </a:solidFill>
                <a:latin typeface="Calibri" panose="020F0502020204030204" pitchFamily="34" charset="0"/>
                <a:cs typeface="Arial" pitchFamily="34" charset="0"/>
              </a:rPr>
              <a:t>Hydrology 101</a:t>
            </a:r>
          </a:p>
          <a:p>
            <a:pPr algn="ctr" defTabSz="914377">
              <a:spcBef>
                <a:spcPct val="0"/>
              </a:spcBef>
              <a:spcAft>
                <a:spcPts val="1200"/>
              </a:spcAft>
              <a:defRPr/>
            </a:pPr>
            <a:r>
              <a:rPr lang="en-US" sz="3600" dirty="0">
                <a:latin typeface="Calibri" panose="020F0502020204030204" pitchFamily="34" charset="0"/>
                <a:cs typeface="Arial" pitchFamily="34" charset="0"/>
              </a:rPr>
              <a:t>Logarithmic Scale</a:t>
            </a:r>
          </a:p>
        </p:txBody>
      </p:sp>
      <p:sp>
        <p:nvSpPr>
          <p:cNvPr id="7" name="Text Placeholder 6"/>
          <p:cNvSpPr>
            <a:spLocks noGrp="1"/>
          </p:cNvSpPr>
          <p:nvPr>
            <p:ph type="body" sz="half" idx="2"/>
          </p:nvPr>
        </p:nvSpPr>
        <p:spPr>
          <a:xfrm>
            <a:off x="764274" y="3125337"/>
            <a:ext cx="2925224" cy="2986705"/>
          </a:xfrm>
        </p:spPr>
        <p:txBody>
          <a:bodyPr>
            <a:normAutofit/>
          </a:bodyPr>
          <a:lstStyle/>
          <a:p>
            <a:pPr marL="233363" indent="-233363">
              <a:spcBef>
                <a:spcPct val="0"/>
              </a:spcBef>
              <a:spcAft>
                <a:spcPts val="1200"/>
              </a:spcAft>
              <a:buFont typeface="Wingdings" panose="05000000000000000000" pitchFamily="2" charset="2"/>
              <a:buChar char="S"/>
              <a:defRPr/>
            </a:pPr>
            <a:r>
              <a:rPr lang="en-US" sz="2800" dirty="0" smtClean="0">
                <a:solidFill>
                  <a:schemeClr val="tx1"/>
                </a:solidFill>
                <a:cs typeface="Arial" pitchFamily="34" charset="0"/>
              </a:rPr>
              <a:t>12 </a:t>
            </a:r>
            <a:r>
              <a:rPr lang="en-US" sz="2800" dirty="0">
                <a:solidFill>
                  <a:schemeClr val="tx1"/>
                </a:solidFill>
                <a:cs typeface="Arial" pitchFamily="34" charset="0"/>
              </a:rPr>
              <a:t>years of data</a:t>
            </a:r>
          </a:p>
          <a:p>
            <a:pPr marL="233363" indent="-233363">
              <a:spcBef>
                <a:spcPct val="0"/>
              </a:spcBef>
              <a:spcAft>
                <a:spcPts val="1200"/>
              </a:spcAft>
              <a:buFont typeface="Wingdings" panose="05000000000000000000" pitchFamily="2" charset="2"/>
              <a:buChar char="S"/>
              <a:defRPr/>
            </a:pPr>
            <a:r>
              <a:rPr lang="en-US" sz="2800" dirty="0">
                <a:solidFill>
                  <a:schemeClr val="tx1"/>
                </a:solidFill>
                <a:cs typeface="Arial" pitchFamily="34" charset="0"/>
              </a:rPr>
              <a:t>Daily flows can vary by 2 orders of magnitude</a:t>
            </a:r>
          </a:p>
          <a:p>
            <a:pPr marL="233363" indent="-233363">
              <a:spcBef>
                <a:spcPct val="0"/>
              </a:spcBef>
              <a:spcAft>
                <a:spcPts val="1200"/>
              </a:spcAft>
              <a:buFont typeface="Wingdings" panose="05000000000000000000" pitchFamily="2" charset="2"/>
              <a:buChar char="S"/>
              <a:defRPr/>
            </a:pPr>
            <a:r>
              <a:rPr lang="en-US" sz="2800" dirty="0">
                <a:solidFill>
                  <a:schemeClr val="tx1"/>
                </a:solidFill>
                <a:cs typeface="Arial" pitchFamily="34" charset="0"/>
              </a:rPr>
              <a:t>Seasonal flows can vary by 3</a:t>
            </a:r>
          </a:p>
        </p:txBody>
      </p:sp>
      <p:pic>
        <p:nvPicPr>
          <p:cNvPr id="9" name="Picture 8"/>
          <p:cNvPicPr>
            <a:picLocks noChangeAspect="1"/>
          </p:cNvPicPr>
          <p:nvPr/>
        </p:nvPicPr>
        <p:blipFill>
          <a:blip r:embed="rId3"/>
          <a:stretch>
            <a:fillRect/>
          </a:stretch>
        </p:blipFill>
        <p:spPr>
          <a:xfrm>
            <a:off x="3946359" y="449179"/>
            <a:ext cx="8245642" cy="5983705"/>
          </a:xfrm>
          <a:prstGeom prst="rect">
            <a:avLst/>
          </a:prstGeom>
        </p:spPr>
      </p:pic>
    </p:spTree>
    <p:extLst>
      <p:ext uri="{BB962C8B-B14F-4D97-AF65-F5344CB8AC3E}">
        <p14:creationId xmlns:p14="http://schemas.microsoft.com/office/powerpoint/2010/main" val="96291276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781053" y="3304674"/>
            <a:ext cx="2876547" cy="2547487"/>
          </a:xfrm>
        </p:spPr>
        <p:txBody>
          <a:bodyPr>
            <a:normAutofit/>
          </a:bodyPr>
          <a:lstStyle/>
          <a:p>
            <a:r>
              <a:rPr lang="en-US" sz="2800" dirty="0">
                <a:solidFill>
                  <a:schemeClr val="tx1"/>
                </a:solidFill>
                <a:cs typeface="Arial" charset="0"/>
              </a:rPr>
              <a:t>Show the yearly and seasonal variability  without the mess</a:t>
            </a:r>
            <a:endParaRPr lang="en-US" sz="2800" dirty="0">
              <a:solidFill>
                <a:schemeClr val="tx1"/>
              </a:solidFill>
            </a:endParaRPr>
          </a:p>
          <a:p>
            <a:endParaRPr lang="en-US" sz="2800" dirty="0">
              <a:solidFill>
                <a:srgbClr val="002060"/>
              </a:solidFill>
            </a:endParaRPr>
          </a:p>
        </p:txBody>
      </p:sp>
      <p:sp>
        <p:nvSpPr>
          <p:cNvPr id="8" name="Rectangle 2"/>
          <p:cNvSpPr txBox="1">
            <a:spLocks noChangeArrowheads="1"/>
          </p:cNvSpPr>
          <p:nvPr/>
        </p:nvSpPr>
        <p:spPr>
          <a:xfrm>
            <a:off x="781052" y="586854"/>
            <a:ext cx="2876548" cy="2560383"/>
          </a:xfrm>
          <a:prstGeom prst="rect">
            <a:avLst/>
          </a:prstGeom>
          <a:noFill/>
        </p:spPr>
        <p:txBody>
          <a:bodyPr vert="horz" lIns="91440" tIns="45720" rIns="91440" bIns="45720" rtlCol="0" anchor="ctr">
            <a:noAutofit/>
          </a:bodyPr>
          <a:lstStyle/>
          <a:p>
            <a:pPr algn="ctr" defTabSz="914377">
              <a:spcBef>
                <a:spcPct val="0"/>
              </a:spcBef>
              <a:spcAft>
                <a:spcPts val="1200"/>
              </a:spcAft>
              <a:defRPr/>
            </a:pPr>
            <a:r>
              <a:rPr lang="en-US" sz="4000" b="1" dirty="0">
                <a:solidFill>
                  <a:srgbClr val="000000"/>
                </a:solidFill>
                <a:latin typeface="Calibri" panose="020F0502020204030204" pitchFamily="34" charset="0"/>
                <a:cs typeface="Arial" pitchFamily="34" charset="0"/>
              </a:rPr>
              <a:t>Hydrology 101</a:t>
            </a:r>
          </a:p>
          <a:p>
            <a:pPr algn="ctr" defTabSz="914377">
              <a:spcBef>
                <a:spcPct val="0"/>
              </a:spcBef>
              <a:spcAft>
                <a:spcPts val="1200"/>
              </a:spcAft>
              <a:defRPr/>
            </a:pPr>
            <a:r>
              <a:rPr lang="en-US" sz="3600" dirty="0">
                <a:latin typeface="Calibri" panose="020F0502020204030204" pitchFamily="34" charset="0"/>
                <a:cs typeface="Arial" pitchFamily="34" charset="0"/>
              </a:rPr>
              <a:t>Exceedance Curves</a:t>
            </a:r>
          </a:p>
        </p:txBody>
      </p:sp>
      <p:pic>
        <p:nvPicPr>
          <p:cNvPr id="3" name="Picture 2"/>
          <p:cNvPicPr>
            <a:picLocks noChangeAspect="1"/>
          </p:cNvPicPr>
          <p:nvPr/>
        </p:nvPicPr>
        <p:blipFill>
          <a:blip r:embed="rId3"/>
          <a:stretch>
            <a:fillRect/>
          </a:stretch>
        </p:blipFill>
        <p:spPr>
          <a:xfrm>
            <a:off x="3930316" y="433137"/>
            <a:ext cx="8261684" cy="5983705"/>
          </a:xfrm>
          <a:prstGeom prst="rect">
            <a:avLst/>
          </a:prstGeom>
        </p:spPr>
      </p:pic>
      <p:pic>
        <p:nvPicPr>
          <p:cNvPr id="6" name="Picture 5"/>
          <p:cNvPicPr>
            <a:picLocks noChangeAspect="1"/>
          </p:cNvPicPr>
          <p:nvPr/>
        </p:nvPicPr>
        <p:blipFill>
          <a:blip r:embed="rId4"/>
          <a:stretch>
            <a:fillRect/>
          </a:stretch>
        </p:blipFill>
        <p:spPr>
          <a:xfrm>
            <a:off x="3930316" y="427875"/>
            <a:ext cx="8261684" cy="5994227"/>
          </a:xfrm>
          <a:prstGeom prst="rect">
            <a:avLst/>
          </a:prstGeom>
        </p:spPr>
      </p:pic>
    </p:spTree>
    <p:extLst>
      <p:ext uri="{BB962C8B-B14F-4D97-AF65-F5344CB8AC3E}">
        <p14:creationId xmlns:p14="http://schemas.microsoft.com/office/powerpoint/2010/main" val="2904589291"/>
      </p:ext>
    </p:extLst>
  </p:cSld>
  <p:clrMapOvr>
    <a:masterClrMapping/>
  </p:clrMapOvr>
  <mc:AlternateContent xmlns:mc="http://schemas.openxmlformats.org/markup-compatibility/2006" xmlns:p14="http://schemas.microsoft.com/office/powerpoint/2010/main">
    <mc:Choice Requires="p14">
      <p:transition spd="slow" p14:dur="30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6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781051" y="3440764"/>
            <a:ext cx="2827037" cy="2547487"/>
          </a:xfrm>
        </p:spPr>
        <p:txBody>
          <a:bodyPr>
            <a:normAutofit/>
          </a:bodyPr>
          <a:lstStyle/>
          <a:p>
            <a:r>
              <a:rPr lang="en-US" sz="2800" dirty="0">
                <a:solidFill>
                  <a:srgbClr val="002060"/>
                </a:solidFill>
                <a:cs typeface="Arial" charset="0"/>
              </a:rPr>
              <a:t>A Rain dominated streamflow pattern</a:t>
            </a:r>
          </a:p>
          <a:p>
            <a:endParaRPr lang="en-US" sz="2800" dirty="0">
              <a:solidFill>
                <a:srgbClr val="002060"/>
              </a:solidFill>
            </a:endParaRPr>
          </a:p>
        </p:txBody>
      </p:sp>
      <p:sp>
        <p:nvSpPr>
          <p:cNvPr id="8" name="Rectangle 2"/>
          <p:cNvSpPr txBox="1">
            <a:spLocks noChangeArrowheads="1"/>
          </p:cNvSpPr>
          <p:nvPr/>
        </p:nvSpPr>
        <p:spPr>
          <a:xfrm>
            <a:off x="781051" y="628650"/>
            <a:ext cx="2819400" cy="2699341"/>
          </a:xfrm>
          <a:prstGeom prst="rect">
            <a:avLst/>
          </a:prstGeom>
          <a:noFill/>
        </p:spPr>
        <p:txBody>
          <a:bodyPr vert="horz" lIns="91440" tIns="45720" rIns="91440" bIns="45720" rtlCol="0" anchor="ctr">
            <a:noAutofit/>
          </a:bodyPr>
          <a:lstStyle/>
          <a:p>
            <a:pPr algn="ctr" defTabSz="914377">
              <a:spcBef>
                <a:spcPct val="0"/>
              </a:spcBef>
              <a:spcAft>
                <a:spcPts val="1200"/>
              </a:spcAft>
              <a:defRPr/>
            </a:pPr>
            <a:r>
              <a:rPr lang="en-US" sz="4000" b="1" dirty="0">
                <a:solidFill>
                  <a:srgbClr val="000000"/>
                </a:solidFill>
                <a:latin typeface="Calibri" panose="020F0502020204030204" pitchFamily="34" charset="0"/>
                <a:cs typeface="Arial" pitchFamily="34" charset="0"/>
              </a:rPr>
              <a:t>Hydrology 101</a:t>
            </a:r>
          </a:p>
          <a:p>
            <a:pPr algn="ctr" defTabSz="914377">
              <a:spcBef>
                <a:spcPct val="0"/>
              </a:spcBef>
              <a:spcAft>
                <a:spcPts val="1200"/>
              </a:spcAft>
              <a:defRPr/>
            </a:pPr>
            <a:r>
              <a:rPr lang="en-US" sz="3600" dirty="0">
                <a:solidFill>
                  <a:srgbClr val="002060"/>
                </a:solidFill>
                <a:latin typeface="Calibri" panose="020F0502020204030204" pitchFamily="34" charset="0"/>
                <a:cs typeface="Arial" pitchFamily="34" charset="0"/>
              </a:rPr>
              <a:t>Streamflow</a:t>
            </a:r>
          </a:p>
          <a:p>
            <a:pPr algn="ctr" defTabSz="914377">
              <a:spcBef>
                <a:spcPct val="0"/>
              </a:spcBef>
              <a:spcAft>
                <a:spcPts val="1200"/>
              </a:spcAft>
              <a:defRPr/>
            </a:pPr>
            <a:r>
              <a:rPr lang="en-US" sz="3600" dirty="0">
                <a:solidFill>
                  <a:srgbClr val="002060"/>
                </a:solidFill>
                <a:latin typeface="Calibri" panose="020F0502020204030204" pitchFamily="34" charset="0"/>
                <a:cs typeface="Arial" pitchFamily="34" charset="0"/>
              </a:rPr>
              <a:t>Patterns</a:t>
            </a:r>
          </a:p>
        </p:txBody>
      </p:sp>
      <p:pic>
        <p:nvPicPr>
          <p:cNvPr id="3" name="Picture 2"/>
          <p:cNvPicPr>
            <a:picLocks noChangeAspect="1"/>
          </p:cNvPicPr>
          <p:nvPr/>
        </p:nvPicPr>
        <p:blipFill>
          <a:blip r:embed="rId3"/>
          <a:stretch>
            <a:fillRect/>
          </a:stretch>
        </p:blipFill>
        <p:spPr>
          <a:xfrm>
            <a:off x="4235116" y="456933"/>
            <a:ext cx="7956884" cy="5967662"/>
          </a:xfrm>
          <a:prstGeom prst="rect">
            <a:avLst/>
          </a:prstGeom>
        </p:spPr>
      </p:pic>
    </p:spTree>
    <p:extLst>
      <p:ext uri="{BB962C8B-B14F-4D97-AF65-F5344CB8AC3E}">
        <p14:creationId xmlns:p14="http://schemas.microsoft.com/office/powerpoint/2010/main" val="960356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781053" y="3304674"/>
            <a:ext cx="2888580" cy="2547487"/>
          </a:xfrm>
        </p:spPr>
        <p:txBody>
          <a:bodyPr>
            <a:normAutofit/>
          </a:bodyPr>
          <a:lstStyle/>
          <a:p>
            <a:r>
              <a:rPr lang="en-US" sz="2800" dirty="0">
                <a:solidFill>
                  <a:srgbClr val="002060"/>
                </a:solidFill>
                <a:cs typeface="Arial" charset="0"/>
              </a:rPr>
              <a:t>A Mixed (Rain &amp; Snow or Glacial) streamflow pattern have two bumps</a:t>
            </a:r>
            <a:endParaRPr lang="en-US" sz="2800" dirty="0">
              <a:solidFill>
                <a:srgbClr val="002060"/>
              </a:solidFill>
            </a:endParaRPr>
          </a:p>
          <a:p>
            <a:endParaRPr lang="en-US" sz="2800" dirty="0">
              <a:solidFill>
                <a:srgbClr val="002060"/>
              </a:solidFill>
            </a:endParaRPr>
          </a:p>
          <a:p>
            <a:endParaRPr lang="en-US" sz="2800" dirty="0">
              <a:solidFill>
                <a:srgbClr val="002060"/>
              </a:solidFill>
            </a:endParaRPr>
          </a:p>
        </p:txBody>
      </p:sp>
      <p:sp>
        <p:nvSpPr>
          <p:cNvPr id="8" name="Rectangle 2"/>
          <p:cNvSpPr txBox="1">
            <a:spLocks noChangeArrowheads="1"/>
          </p:cNvSpPr>
          <p:nvPr/>
        </p:nvSpPr>
        <p:spPr>
          <a:xfrm>
            <a:off x="781051" y="628651"/>
            <a:ext cx="2888582" cy="2523982"/>
          </a:xfrm>
          <a:prstGeom prst="rect">
            <a:avLst/>
          </a:prstGeom>
          <a:noFill/>
        </p:spPr>
        <p:txBody>
          <a:bodyPr vert="horz" lIns="91440" tIns="45720" rIns="91440" bIns="45720" rtlCol="0" anchor="ctr">
            <a:noAutofit/>
          </a:bodyPr>
          <a:lstStyle/>
          <a:p>
            <a:pPr algn="ctr" defTabSz="914377">
              <a:spcBef>
                <a:spcPct val="0"/>
              </a:spcBef>
              <a:spcAft>
                <a:spcPts val="1200"/>
              </a:spcAft>
              <a:defRPr/>
            </a:pPr>
            <a:r>
              <a:rPr lang="en-US" sz="4000" b="1" dirty="0">
                <a:solidFill>
                  <a:srgbClr val="000000"/>
                </a:solidFill>
                <a:latin typeface="Calibri" panose="020F0502020204030204" pitchFamily="34" charset="0"/>
                <a:cs typeface="Arial" pitchFamily="34" charset="0"/>
              </a:rPr>
              <a:t>Hydrology 101</a:t>
            </a:r>
          </a:p>
          <a:p>
            <a:pPr algn="ctr" defTabSz="914377">
              <a:spcBef>
                <a:spcPct val="0"/>
              </a:spcBef>
              <a:spcAft>
                <a:spcPts val="1200"/>
              </a:spcAft>
              <a:defRPr/>
            </a:pPr>
            <a:r>
              <a:rPr lang="en-US" sz="3200" dirty="0">
                <a:solidFill>
                  <a:srgbClr val="002060"/>
                </a:solidFill>
                <a:latin typeface="Calibri" panose="020F0502020204030204" pitchFamily="34" charset="0"/>
                <a:cs typeface="Arial" pitchFamily="34" charset="0"/>
              </a:rPr>
              <a:t>Streamflow</a:t>
            </a:r>
          </a:p>
          <a:p>
            <a:pPr algn="ctr" defTabSz="914377">
              <a:spcBef>
                <a:spcPct val="0"/>
              </a:spcBef>
              <a:spcAft>
                <a:spcPts val="1200"/>
              </a:spcAft>
              <a:defRPr/>
            </a:pPr>
            <a:r>
              <a:rPr lang="en-US" sz="3200" dirty="0">
                <a:solidFill>
                  <a:srgbClr val="002060"/>
                </a:solidFill>
                <a:latin typeface="Calibri" panose="020F0502020204030204" pitchFamily="34" charset="0"/>
                <a:cs typeface="Arial" pitchFamily="34" charset="0"/>
              </a:rPr>
              <a:t>Patterns</a:t>
            </a:r>
          </a:p>
        </p:txBody>
      </p:sp>
      <p:pic>
        <p:nvPicPr>
          <p:cNvPr id="6" name="Picture 5"/>
          <p:cNvPicPr>
            <a:picLocks noChangeAspect="1"/>
          </p:cNvPicPr>
          <p:nvPr/>
        </p:nvPicPr>
        <p:blipFill>
          <a:blip r:embed="rId3"/>
          <a:stretch>
            <a:fillRect/>
          </a:stretch>
        </p:blipFill>
        <p:spPr>
          <a:xfrm>
            <a:off x="3817089" y="456525"/>
            <a:ext cx="8374912" cy="5976173"/>
          </a:xfrm>
          <a:prstGeom prst="rect">
            <a:avLst/>
          </a:prstGeom>
        </p:spPr>
      </p:pic>
    </p:spTree>
    <p:extLst>
      <p:ext uri="{BB962C8B-B14F-4D97-AF65-F5344CB8AC3E}">
        <p14:creationId xmlns:p14="http://schemas.microsoft.com/office/powerpoint/2010/main" val="29529645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781052" y="3304674"/>
            <a:ext cx="2827038" cy="2547487"/>
          </a:xfrm>
        </p:spPr>
        <p:txBody>
          <a:bodyPr>
            <a:normAutofit fontScale="92500" lnSpcReduction="10000"/>
          </a:bodyPr>
          <a:lstStyle/>
          <a:p>
            <a:r>
              <a:rPr lang="en-US" sz="2800" dirty="0">
                <a:solidFill>
                  <a:srgbClr val="002060"/>
                </a:solidFill>
                <a:cs typeface="Arial" charset="0"/>
              </a:rPr>
              <a:t>A Snow dominated streamflow </a:t>
            </a:r>
            <a:r>
              <a:rPr lang="en-US" sz="2800" dirty="0" smtClean="0">
                <a:solidFill>
                  <a:srgbClr val="002060"/>
                </a:solidFill>
                <a:cs typeface="Arial" charset="0"/>
              </a:rPr>
              <a:t>pattern</a:t>
            </a:r>
          </a:p>
          <a:p>
            <a:r>
              <a:rPr lang="en-US" sz="2800" dirty="0" smtClean="0">
                <a:solidFill>
                  <a:srgbClr val="002060"/>
                </a:solidFill>
                <a:cs typeface="Arial" charset="0"/>
              </a:rPr>
              <a:t>Note the lack of large November and December rain events </a:t>
            </a:r>
            <a:endParaRPr lang="en-US" sz="2800" dirty="0">
              <a:solidFill>
                <a:srgbClr val="002060"/>
              </a:solidFill>
            </a:endParaRPr>
          </a:p>
          <a:p>
            <a:endParaRPr lang="en-US" sz="2800" dirty="0">
              <a:solidFill>
                <a:srgbClr val="002060"/>
              </a:solidFill>
            </a:endParaRPr>
          </a:p>
        </p:txBody>
      </p:sp>
      <p:sp>
        <p:nvSpPr>
          <p:cNvPr id="8" name="Rectangle 2"/>
          <p:cNvSpPr txBox="1">
            <a:spLocks noChangeArrowheads="1"/>
          </p:cNvSpPr>
          <p:nvPr/>
        </p:nvSpPr>
        <p:spPr>
          <a:xfrm>
            <a:off x="781051" y="628650"/>
            <a:ext cx="2827038" cy="2551278"/>
          </a:xfrm>
          <a:prstGeom prst="rect">
            <a:avLst/>
          </a:prstGeom>
          <a:noFill/>
        </p:spPr>
        <p:txBody>
          <a:bodyPr vert="horz" lIns="91440" tIns="45720" rIns="91440" bIns="45720" rtlCol="0" anchor="ctr">
            <a:noAutofit/>
          </a:bodyPr>
          <a:lstStyle/>
          <a:p>
            <a:pPr algn="ctr" defTabSz="914377">
              <a:spcBef>
                <a:spcPct val="0"/>
              </a:spcBef>
              <a:spcAft>
                <a:spcPts val="1200"/>
              </a:spcAft>
              <a:defRPr/>
            </a:pPr>
            <a:r>
              <a:rPr lang="en-US" sz="4000" b="1" dirty="0">
                <a:solidFill>
                  <a:srgbClr val="000000"/>
                </a:solidFill>
                <a:latin typeface="Calibri" panose="020F0502020204030204" pitchFamily="34" charset="0"/>
                <a:cs typeface="Arial" pitchFamily="34" charset="0"/>
              </a:rPr>
              <a:t>Hydrology 101</a:t>
            </a:r>
          </a:p>
          <a:p>
            <a:pPr algn="ctr" defTabSz="914377">
              <a:spcBef>
                <a:spcPct val="0"/>
              </a:spcBef>
              <a:spcAft>
                <a:spcPts val="1200"/>
              </a:spcAft>
              <a:defRPr/>
            </a:pPr>
            <a:r>
              <a:rPr lang="en-US" sz="3200" dirty="0">
                <a:solidFill>
                  <a:srgbClr val="002060"/>
                </a:solidFill>
                <a:latin typeface="Calibri" panose="020F0502020204030204" pitchFamily="34" charset="0"/>
                <a:cs typeface="Arial" pitchFamily="34" charset="0"/>
              </a:rPr>
              <a:t>Streamflow</a:t>
            </a:r>
          </a:p>
          <a:p>
            <a:pPr algn="ctr" defTabSz="914377">
              <a:spcBef>
                <a:spcPct val="0"/>
              </a:spcBef>
              <a:spcAft>
                <a:spcPts val="1200"/>
              </a:spcAft>
              <a:defRPr/>
            </a:pPr>
            <a:r>
              <a:rPr lang="en-US" sz="3200" dirty="0">
                <a:solidFill>
                  <a:srgbClr val="002060"/>
                </a:solidFill>
                <a:latin typeface="Calibri" panose="020F0502020204030204" pitchFamily="34" charset="0"/>
                <a:cs typeface="Arial" pitchFamily="34" charset="0"/>
              </a:rPr>
              <a:t>Patterns</a:t>
            </a:r>
          </a:p>
        </p:txBody>
      </p:sp>
      <p:pic>
        <p:nvPicPr>
          <p:cNvPr id="2" name="Picture 1"/>
          <p:cNvPicPr>
            <a:picLocks noChangeAspect="1"/>
          </p:cNvPicPr>
          <p:nvPr/>
        </p:nvPicPr>
        <p:blipFill>
          <a:blip r:embed="rId3"/>
          <a:stretch>
            <a:fillRect/>
          </a:stretch>
        </p:blipFill>
        <p:spPr>
          <a:xfrm>
            <a:off x="3806457" y="456525"/>
            <a:ext cx="8385544" cy="5976173"/>
          </a:xfrm>
          <a:prstGeom prst="rect">
            <a:avLst/>
          </a:prstGeom>
        </p:spPr>
      </p:pic>
    </p:spTree>
    <p:extLst>
      <p:ext uri="{BB962C8B-B14F-4D97-AF65-F5344CB8AC3E}">
        <p14:creationId xmlns:p14="http://schemas.microsoft.com/office/powerpoint/2010/main" val="34922522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ChangeArrowheads="1"/>
          </p:cNvSpPr>
          <p:nvPr/>
        </p:nvSpPr>
        <p:spPr bwMode="auto">
          <a:xfrm>
            <a:off x="1106130" y="528113"/>
            <a:ext cx="4704735" cy="1323439"/>
          </a:xfrm>
          <a:prstGeom prst="rect">
            <a:avLst/>
          </a:prstGeom>
          <a:noFill/>
          <a:ln w="9525">
            <a:noFill/>
            <a:miter lim="800000"/>
            <a:headEnd/>
            <a:tailEnd/>
          </a:ln>
        </p:spPr>
        <p:txBody>
          <a:bodyPr wrap="square">
            <a:spAutoFit/>
          </a:bodyPr>
          <a:lstStyle/>
          <a:p>
            <a:pPr algn="ctr"/>
            <a:r>
              <a:rPr lang="en-US" sz="4000" b="1" dirty="0">
                <a:solidFill>
                  <a:srgbClr val="000000"/>
                </a:solidFill>
                <a:latin typeface="Calibri" panose="020F0502020204030204" pitchFamily="34" charset="0"/>
              </a:rPr>
              <a:t>Instream Flow Rules </a:t>
            </a:r>
            <a:r>
              <a:rPr lang="en-US" sz="4000" b="1" dirty="0" smtClean="0">
                <a:solidFill>
                  <a:srgbClr val="000000"/>
                </a:solidFill>
                <a:latin typeface="Calibri" panose="020F0502020204030204" pitchFamily="34" charset="0"/>
              </a:rPr>
              <a:t>1974-1979</a:t>
            </a:r>
            <a:endParaRPr lang="en-US" sz="4000" dirty="0">
              <a:solidFill>
                <a:srgbClr val="000000"/>
              </a:solidFill>
              <a:latin typeface="Calibri" panose="020F0502020204030204" pitchFamily="34" charset="0"/>
            </a:endParaRPr>
          </a:p>
        </p:txBody>
      </p:sp>
      <p:pic>
        <p:nvPicPr>
          <p:cNvPr id="4" name="Picture 3"/>
          <p:cNvPicPr>
            <a:picLocks noChangeAspect="1"/>
          </p:cNvPicPr>
          <p:nvPr/>
        </p:nvPicPr>
        <p:blipFill>
          <a:blip r:embed="rId3"/>
          <a:stretch>
            <a:fillRect/>
          </a:stretch>
        </p:blipFill>
        <p:spPr>
          <a:xfrm>
            <a:off x="6161809" y="446808"/>
            <a:ext cx="5444508" cy="5969011"/>
          </a:xfrm>
          <a:prstGeom prst="rect">
            <a:avLst/>
          </a:prstGeom>
        </p:spPr>
      </p:pic>
      <p:sp>
        <p:nvSpPr>
          <p:cNvPr id="6" name="Content Placeholder 9"/>
          <p:cNvSpPr txBox="1">
            <a:spLocks/>
          </p:cNvSpPr>
          <p:nvPr/>
        </p:nvSpPr>
        <p:spPr>
          <a:xfrm>
            <a:off x="1106129" y="1976285"/>
            <a:ext cx="4704736" cy="431300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r>
              <a:rPr lang="en-US" dirty="0">
                <a:solidFill>
                  <a:srgbClr val="002060"/>
                </a:solidFill>
                <a:latin typeface="Calibri" panose="020F0502020204030204" pitchFamily="34" charset="0"/>
              </a:rPr>
              <a:t>Wildlife</a:t>
            </a:r>
          </a:p>
          <a:p>
            <a:pPr>
              <a:spcBef>
                <a:spcPts val="600"/>
              </a:spcBef>
            </a:pPr>
            <a:r>
              <a:rPr lang="en-US" dirty="0">
                <a:solidFill>
                  <a:srgbClr val="002060"/>
                </a:solidFill>
                <a:latin typeface="Calibri" panose="020F0502020204030204" pitchFamily="34" charset="0"/>
              </a:rPr>
              <a:t>Fish</a:t>
            </a:r>
          </a:p>
          <a:p>
            <a:pPr>
              <a:spcBef>
                <a:spcPts val="600"/>
              </a:spcBef>
            </a:pPr>
            <a:r>
              <a:rPr lang="en-US" dirty="0">
                <a:solidFill>
                  <a:srgbClr val="002060"/>
                </a:solidFill>
                <a:latin typeface="Calibri" panose="020F0502020204030204" pitchFamily="34" charset="0"/>
              </a:rPr>
              <a:t>Scenic and </a:t>
            </a:r>
            <a:br>
              <a:rPr lang="en-US" dirty="0">
                <a:solidFill>
                  <a:srgbClr val="002060"/>
                </a:solidFill>
                <a:latin typeface="Calibri" panose="020F0502020204030204" pitchFamily="34" charset="0"/>
              </a:rPr>
            </a:br>
            <a:r>
              <a:rPr lang="en-US" dirty="0">
                <a:solidFill>
                  <a:srgbClr val="002060"/>
                </a:solidFill>
                <a:latin typeface="Calibri" panose="020F0502020204030204" pitchFamily="34" charset="0"/>
              </a:rPr>
              <a:t>Aesthetic values</a:t>
            </a:r>
          </a:p>
          <a:p>
            <a:pPr>
              <a:spcBef>
                <a:spcPts val="600"/>
              </a:spcBef>
            </a:pPr>
            <a:r>
              <a:rPr lang="en-US" dirty="0">
                <a:solidFill>
                  <a:srgbClr val="002060"/>
                </a:solidFill>
                <a:latin typeface="Calibri" panose="020F0502020204030204" pitchFamily="34" charset="0"/>
              </a:rPr>
              <a:t>Navigation</a:t>
            </a:r>
          </a:p>
          <a:p>
            <a:pPr>
              <a:spcBef>
                <a:spcPts val="600"/>
              </a:spcBef>
            </a:pPr>
            <a:r>
              <a:rPr lang="en-US" dirty="0">
                <a:solidFill>
                  <a:srgbClr val="002060"/>
                </a:solidFill>
                <a:latin typeface="Calibri" panose="020F0502020204030204" pitchFamily="34" charset="0"/>
              </a:rPr>
              <a:t>Other </a:t>
            </a:r>
            <a:br>
              <a:rPr lang="en-US" dirty="0">
                <a:solidFill>
                  <a:srgbClr val="002060"/>
                </a:solidFill>
                <a:latin typeface="Calibri" panose="020F0502020204030204" pitchFamily="34" charset="0"/>
              </a:rPr>
            </a:br>
            <a:r>
              <a:rPr lang="en-US" dirty="0">
                <a:solidFill>
                  <a:srgbClr val="002060"/>
                </a:solidFill>
                <a:latin typeface="Calibri" panose="020F0502020204030204" pitchFamily="34" charset="0"/>
              </a:rPr>
              <a:t>Environmental values</a:t>
            </a:r>
          </a:p>
          <a:p>
            <a:pPr>
              <a:spcBef>
                <a:spcPts val="600"/>
              </a:spcBef>
            </a:pPr>
            <a:r>
              <a:rPr lang="en-US" dirty="0">
                <a:solidFill>
                  <a:srgbClr val="002060"/>
                </a:solidFill>
                <a:latin typeface="Calibri" panose="020F0502020204030204" pitchFamily="34" charset="0"/>
              </a:rPr>
              <a:t>Water Quality</a:t>
            </a:r>
          </a:p>
        </p:txBody>
      </p:sp>
    </p:spTree>
    <p:extLst>
      <p:ext uri="{BB962C8B-B14F-4D97-AF65-F5344CB8AC3E}">
        <p14:creationId xmlns:p14="http://schemas.microsoft.com/office/powerpoint/2010/main" val="5217770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392108" y="422731"/>
            <a:ext cx="7799892" cy="5990954"/>
          </a:xfrm>
          <a:prstGeom prst="rect">
            <a:avLst/>
          </a:prstGeom>
          <a:solidFill>
            <a:schemeClr val="bg1"/>
          </a:solidFill>
        </p:spPr>
      </p:pic>
      <p:sp>
        <p:nvSpPr>
          <p:cNvPr id="5" name="Title 4"/>
          <p:cNvSpPr>
            <a:spLocks noGrp="1"/>
          </p:cNvSpPr>
          <p:nvPr>
            <p:ph type="title"/>
          </p:nvPr>
        </p:nvSpPr>
        <p:spPr>
          <a:xfrm>
            <a:off x="734518" y="553143"/>
            <a:ext cx="3105962" cy="1787101"/>
          </a:xfrm>
        </p:spPr>
        <p:txBody>
          <a:bodyPr/>
          <a:lstStyle/>
          <a:p>
            <a:pPr algn="ctr"/>
            <a:r>
              <a:rPr lang="en-US" b="1" dirty="0">
                <a:solidFill>
                  <a:srgbClr val="000000"/>
                </a:solidFill>
              </a:rPr>
              <a:t>Instream Flow Rules</a:t>
            </a:r>
            <a:br>
              <a:rPr lang="en-US" b="1" dirty="0">
                <a:solidFill>
                  <a:srgbClr val="000000"/>
                </a:solidFill>
              </a:rPr>
            </a:br>
            <a:r>
              <a:rPr lang="en-US" b="1" dirty="0">
                <a:solidFill>
                  <a:srgbClr val="000000"/>
                </a:solidFill>
              </a:rPr>
              <a:t>1974-1979</a:t>
            </a:r>
            <a:endParaRPr lang="en-US" dirty="0">
              <a:solidFill>
                <a:srgbClr val="000000"/>
              </a:solidFill>
            </a:endParaRPr>
          </a:p>
        </p:txBody>
      </p:sp>
      <p:sp>
        <p:nvSpPr>
          <p:cNvPr id="7" name="Text Placeholder 6"/>
          <p:cNvSpPr>
            <a:spLocks noGrp="1"/>
          </p:cNvSpPr>
          <p:nvPr>
            <p:ph type="body" sz="half" idx="2"/>
          </p:nvPr>
        </p:nvSpPr>
        <p:spPr>
          <a:xfrm>
            <a:off x="734518" y="2541721"/>
            <a:ext cx="2998033" cy="3595607"/>
          </a:xfrm>
        </p:spPr>
        <p:txBody>
          <a:bodyPr>
            <a:noAutofit/>
          </a:bodyPr>
          <a:lstStyle/>
          <a:p>
            <a:pPr algn="ctr"/>
            <a:r>
              <a:rPr lang="en-US" sz="2800" b="1" dirty="0" smtClean="0">
                <a:solidFill>
                  <a:srgbClr val="002060"/>
                </a:solidFill>
              </a:rPr>
              <a:t>Dec 1-April 15: </a:t>
            </a:r>
            <a:r>
              <a:rPr lang="en-US" sz="2800" b="1" dirty="0">
                <a:solidFill>
                  <a:srgbClr val="002060"/>
                </a:solidFill>
              </a:rPr>
              <a:t>95% Exceedance </a:t>
            </a:r>
          </a:p>
          <a:p>
            <a:pPr algn="ctr"/>
            <a:endParaRPr lang="en-US" sz="2800" b="1" dirty="0">
              <a:solidFill>
                <a:srgbClr val="002060"/>
              </a:solidFill>
            </a:endParaRPr>
          </a:p>
          <a:p>
            <a:pPr algn="ctr"/>
            <a:r>
              <a:rPr lang="en-US" sz="2800" b="1" dirty="0">
                <a:solidFill>
                  <a:srgbClr val="002060"/>
                </a:solidFill>
              </a:rPr>
              <a:t>Aug 15-Sept 15: 70% Exceedance  </a:t>
            </a:r>
            <a:endParaRPr lang="en-US" sz="2800" dirty="0">
              <a:solidFill>
                <a:srgbClr val="002060"/>
              </a:solidFill>
            </a:endParaRPr>
          </a:p>
        </p:txBody>
      </p:sp>
    </p:spTree>
    <p:extLst>
      <p:ext uri="{BB962C8B-B14F-4D97-AF65-F5344CB8AC3E}">
        <p14:creationId xmlns:p14="http://schemas.microsoft.com/office/powerpoint/2010/main" val="32909587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spcAft>
                <a:spcPts val="600"/>
              </a:spcAft>
            </a:pPr>
            <a:r>
              <a:rPr lang="en-US" b="1" dirty="0" smtClean="0"/>
              <a:t>“Base </a:t>
            </a:r>
            <a:r>
              <a:rPr lang="en-US" b="1" dirty="0"/>
              <a:t>F</a:t>
            </a:r>
            <a:r>
              <a:rPr lang="en-US" b="1" dirty="0" smtClean="0"/>
              <a:t>low”, “Minimum </a:t>
            </a:r>
            <a:r>
              <a:rPr lang="en-US" b="1" dirty="0"/>
              <a:t>F</a:t>
            </a:r>
            <a:r>
              <a:rPr lang="en-US" b="1" dirty="0" smtClean="0"/>
              <a:t>low” </a:t>
            </a:r>
            <a:br>
              <a:rPr lang="en-US" b="1" dirty="0" smtClean="0"/>
            </a:br>
            <a:r>
              <a:rPr lang="en-US" b="1" dirty="0" smtClean="0"/>
              <a:t> What does it mean?</a:t>
            </a:r>
            <a:endParaRPr lang="en-US" b="1" dirty="0"/>
          </a:p>
        </p:txBody>
      </p:sp>
      <p:sp>
        <p:nvSpPr>
          <p:cNvPr id="3" name="Content Placeholder 2"/>
          <p:cNvSpPr>
            <a:spLocks noGrp="1"/>
          </p:cNvSpPr>
          <p:nvPr>
            <p:ph idx="1"/>
          </p:nvPr>
        </p:nvSpPr>
        <p:spPr>
          <a:xfrm>
            <a:off x="1143000" y="1965961"/>
            <a:ext cx="10325099" cy="4234118"/>
          </a:xfrm>
        </p:spPr>
        <p:txBody>
          <a:bodyPr>
            <a:noAutofit/>
          </a:bodyPr>
          <a:lstStyle/>
          <a:p>
            <a:pPr marL="227013" indent="-227013">
              <a:spcBef>
                <a:spcPts val="1200"/>
              </a:spcBef>
              <a:spcAft>
                <a:spcPts val="1200"/>
              </a:spcAft>
              <a:buFont typeface="Wingdings" panose="05000000000000000000" pitchFamily="2" charset="2"/>
              <a:buChar char="S"/>
            </a:pPr>
            <a:r>
              <a:rPr lang="en-US" sz="2800" b="1" dirty="0">
                <a:solidFill>
                  <a:schemeClr val="tx1"/>
                </a:solidFill>
              </a:rPr>
              <a:t>Definitions and consequences</a:t>
            </a:r>
          </a:p>
          <a:p>
            <a:pPr marL="227013" indent="-227013">
              <a:spcBef>
                <a:spcPts val="600"/>
              </a:spcBef>
              <a:buFont typeface="Wingdings" panose="05000000000000000000" pitchFamily="2" charset="2"/>
              <a:buChar char="S"/>
            </a:pPr>
            <a:r>
              <a:rPr lang="en-US" sz="2800" b="1" dirty="0">
                <a:solidFill>
                  <a:schemeClr val="tx1"/>
                </a:solidFill>
              </a:rPr>
              <a:t>Hydrology: streamflow from groundwater discharge  </a:t>
            </a:r>
            <a:r>
              <a:rPr lang="en-US" sz="2800" dirty="0">
                <a:solidFill>
                  <a:srgbClr val="FFFF00"/>
                </a:solidFill>
              </a:rPr>
              <a:t>	</a:t>
            </a:r>
            <a:endParaRPr lang="en-US" sz="2800" dirty="0" smtClean="0">
              <a:solidFill>
                <a:srgbClr val="FFFF00"/>
              </a:solidFill>
            </a:endParaRPr>
          </a:p>
          <a:p>
            <a:pPr marL="0" indent="0">
              <a:spcBef>
                <a:spcPts val="600"/>
              </a:spcBef>
              <a:spcAft>
                <a:spcPts val="600"/>
              </a:spcAft>
              <a:buNone/>
            </a:pPr>
            <a:r>
              <a:rPr lang="en-US" sz="2800" dirty="0" smtClean="0">
                <a:solidFill>
                  <a:srgbClr val="FFFF00"/>
                </a:solidFill>
              </a:rPr>
              <a:t>	</a:t>
            </a:r>
            <a:r>
              <a:rPr lang="en-US" sz="2800" dirty="0" smtClean="0"/>
              <a:t>This </a:t>
            </a:r>
            <a:r>
              <a:rPr lang="en-US" sz="2800" dirty="0"/>
              <a:t>hydrologic minimum is similar to drought </a:t>
            </a:r>
            <a:r>
              <a:rPr lang="en-US" sz="2800" dirty="0" smtClean="0"/>
              <a:t>conditions 	and </a:t>
            </a:r>
            <a:r>
              <a:rPr lang="en-US" sz="2800" dirty="0"/>
              <a:t>does not provide much protection for the </a:t>
            </a:r>
            <a:r>
              <a:rPr lang="en-US" sz="2800" dirty="0" smtClean="0"/>
              <a:t>instream 	resource</a:t>
            </a:r>
            <a:endParaRPr lang="en-US" sz="2800" dirty="0"/>
          </a:p>
          <a:p>
            <a:pPr marL="227013" indent="-227013">
              <a:spcBef>
                <a:spcPts val="600"/>
              </a:spcBef>
              <a:buFont typeface="Wingdings" panose="05000000000000000000" pitchFamily="2" charset="2"/>
              <a:buChar char="S"/>
            </a:pPr>
            <a:r>
              <a:rPr lang="en-US" sz="2800" b="1" dirty="0" smtClean="0">
                <a:solidFill>
                  <a:schemeClr val="tx1"/>
                </a:solidFill>
              </a:rPr>
              <a:t>Resource-Focused</a:t>
            </a:r>
            <a:r>
              <a:rPr lang="en-US" sz="2800" b="1" dirty="0">
                <a:solidFill>
                  <a:schemeClr val="tx1"/>
                </a:solidFill>
              </a:rPr>
              <a:t>: streamflow needed to protect or preserve the resource</a:t>
            </a:r>
            <a:br>
              <a:rPr lang="en-US" sz="2800" b="1" dirty="0">
                <a:solidFill>
                  <a:schemeClr val="tx1"/>
                </a:solidFill>
              </a:rPr>
            </a:br>
            <a:r>
              <a:rPr lang="en-US" sz="2800" dirty="0">
                <a:solidFill>
                  <a:srgbClr val="FFFF00"/>
                </a:solidFill>
              </a:rPr>
              <a:t>	</a:t>
            </a:r>
            <a:r>
              <a:rPr lang="en-US" sz="2800" dirty="0"/>
              <a:t>This usually leads to flows higher than the hydrologic 	minimum, but it provided a better level of protection</a:t>
            </a:r>
          </a:p>
        </p:txBody>
      </p:sp>
    </p:spTree>
    <p:extLst>
      <p:ext uri="{BB962C8B-B14F-4D97-AF65-F5344CB8AC3E}">
        <p14:creationId xmlns:p14="http://schemas.microsoft.com/office/powerpoint/2010/main" val="26227692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1872" y="1932041"/>
            <a:ext cx="4464309" cy="4430841"/>
          </a:xfrm>
        </p:spPr>
        <p:txBody>
          <a:bodyPr>
            <a:normAutofit lnSpcReduction="10000"/>
          </a:bodyPr>
          <a:lstStyle/>
          <a:p>
            <a:pPr>
              <a:buFont typeface="Wingdings" panose="05000000000000000000" pitchFamily="2" charset="2"/>
              <a:buChar char="S"/>
            </a:pPr>
            <a:r>
              <a:rPr lang="en-US" sz="2800" dirty="0"/>
              <a:t>Several </a:t>
            </a:r>
            <a:r>
              <a:rPr lang="en-US" sz="2800" dirty="0" smtClean="0"/>
              <a:t>models/methods </a:t>
            </a:r>
            <a:r>
              <a:rPr lang="en-US" sz="2800" dirty="0"/>
              <a:t>were developed in the 1970s, but were not </a:t>
            </a:r>
            <a:r>
              <a:rPr lang="en-US" sz="2800" dirty="0" smtClean="0"/>
              <a:t>factors until this second </a:t>
            </a:r>
            <a:r>
              <a:rPr lang="en-US" sz="2800" dirty="0"/>
              <a:t>phase.</a:t>
            </a:r>
          </a:p>
          <a:p>
            <a:pPr>
              <a:buFont typeface="Wingdings" panose="05000000000000000000" pitchFamily="2" charset="2"/>
              <a:buChar char="S"/>
            </a:pPr>
            <a:r>
              <a:rPr lang="en-US" sz="2800" dirty="0">
                <a:solidFill>
                  <a:srgbClr val="002060"/>
                </a:solidFill>
              </a:rPr>
              <a:t>The </a:t>
            </a:r>
            <a:r>
              <a:rPr lang="en-US" sz="2800" dirty="0" smtClean="0">
                <a:solidFill>
                  <a:srgbClr val="002060"/>
                </a:solidFill>
              </a:rPr>
              <a:t>most common for ISF rules were the </a:t>
            </a:r>
            <a:r>
              <a:rPr lang="en-US" sz="2800" b="1" dirty="0" smtClean="0">
                <a:solidFill>
                  <a:srgbClr val="002060"/>
                </a:solidFill>
              </a:rPr>
              <a:t>Toe-Width </a:t>
            </a:r>
            <a:r>
              <a:rPr lang="en-US" sz="2800" b="1" dirty="0">
                <a:solidFill>
                  <a:srgbClr val="002060"/>
                </a:solidFill>
              </a:rPr>
              <a:t>Method and IFIM/PHABSIM </a:t>
            </a:r>
            <a:r>
              <a:rPr lang="en-US" sz="2800" dirty="0">
                <a:solidFill>
                  <a:srgbClr val="002060"/>
                </a:solidFill>
              </a:rPr>
              <a:t>(Instream Flow Incremental Methodology/Physical </a:t>
            </a:r>
            <a:r>
              <a:rPr lang="en-US" sz="2800" dirty="0" err="1">
                <a:solidFill>
                  <a:srgbClr val="002060"/>
                </a:solidFill>
              </a:rPr>
              <a:t>HABitat</a:t>
            </a:r>
            <a:r>
              <a:rPr lang="en-US" sz="2800" dirty="0">
                <a:solidFill>
                  <a:srgbClr val="002060"/>
                </a:solidFill>
              </a:rPr>
              <a:t> </a:t>
            </a:r>
            <a:r>
              <a:rPr lang="en-US" sz="2800" dirty="0" err="1" smtClean="0">
                <a:solidFill>
                  <a:srgbClr val="002060"/>
                </a:solidFill>
              </a:rPr>
              <a:t>SIMulation</a:t>
            </a:r>
            <a:r>
              <a:rPr lang="en-US" sz="2800" dirty="0" smtClean="0">
                <a:solidFill>
                  <a:srgbClr val="002060"/>
                </a:solidFill>
              </a:rPr>
              <a:t> </a:t>
            </a:r>
            <a:r>
              <a:rPr lang="en-US" sz="2800" dirty="0">
                <a:solidFill>
                  <a:srgbClr val="002060"/>
                </a:solidFill>
              </a:rPr>
              <a:t>model)</a:t>
            </a:r>
          </a:p>
        </p:txBody>
      </p:sp>
      <p:sp>
        <p:nvSpPr>
          <p:cNvPr id="4" name="Rectangle 2"/>
          <p:cNvSpPr>
            <a:spLocks noChangeArrowheads="1"/>
          </p:cNvSpPr>
          <p:nvPr/>
        </p:nvSpPr>
        <p:spPr bwMode="auto">
          <a:xfrm>
            <a:off x="741872" y="576148"/>
            <a:ext cx="4464309" cy="1200329"/>
          </a:xfrm>
          <a:prstGeom prst="rect">
            <a:avLst/>
          </a:prstGeom>
          <a:noFill/>
          <a:ln w="9525">
            <a:noFill/>
            <a:miter lim="800000"/>
            <a:headEnd/>
            <a:tailEnd/>
          </a:ln>
        </p:spPr>
        <p:txBody>
          <a:bodyPr wrap="square">
            <a:spAutoFit/>
          </a:bodyPr>
          <a:lstStyle/>
          <a:p>
            <a:pPr algn="ctr"/>
            <a:r>
              <a:rPr lang="en-US" sz="3600" b="1" dirty="0">
                <a:solidFill>
                  <a:srgbClr val="000000"/>
                </a:solidFill>
                <a:latin typeface="Calibri" panose="020F0502020204030204" pitchFamily="34" charset="0"/>
              </a:rPr>
              <a:t>Instream Flow Rules </a:t>
            </a:r>
            <a:r>
              <a:rPr lang="en-US" sz="3600" b="1" dirty="0" smtClean="0">
                <a:solidFill>
                  <a:srgbClr val="000000"/>
                </a:solidFill>
                <a:latin typeface="Calibri" panose="020F0502020204030204" pitchFamily="34" charset="0"/>
              </a:rPr>
              <a:t>1980-1985</a:t>
            </a:r>
            <a:endParaRPr lang="en-US" sz="3600" dirty="0">
              <a:solidFill>
                <a:srgbClr val="000000"/>
              </a:solidFill>
              <a:latin typeface="Calibri" panose="020F0502020204030204" pitchFamily="34" charset="0"/>
            </a:endParaRPr>
          </a:p>
        </p:txBody>
      </p:sp>
      <p:pic>
        <p:nvPicPr>
          <p:cNvPr id="2" name="bulltroutdigging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9461" b="1223"/>
          <a:stretch/>
        </p:blipFill>
        <p:spPr>
          <a:xfrm>
            <a:off x="5417024" y="440050"/>
            <a:ext cx="6774976" cy="6002595"/>
          </a:xfrm>
          <a:prstGeom prst="rect">
            <a:avLst/>
          </a:prstGeom>
        </p:spPr>
      </p:pic>
    </p:spTree>
    <p:extLst>
      <p:ext uri="{BB962C8B-B14F-4D97-AF65-F5344CB8AC3E}">
        <p14:creationId xmlns:p14="http://schemas.microsoft.com/office/powerpoint/2010/main" val="322219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5"/>
          <p:cNvPicPr>
            <a:picLocks noChangeAspect="1" noChangeArrowheads="1"/>
          </p:cNvPicPr>
          <p:nvPr/>
        </p:nvPicPr>
        <p:blipFill rotWithShape="1">
          <a:blip r:embed="rId3" cstate="print"/>
          <a:srcRect l="337" t="-1012" r="-337" b="35837"/>
          <a:stretch/>
        </p:blipFill>
        <p:spPr bwMode="auto">
          <a:xfrm>
            <a:off x="767712" y="-112295"/>
            <a:ext cx="10693791" cy="6970295"/>
          </a:xfrm>
          <a:prstGeom prst="rect">
            <a:avLst/>
          </a:prstGeom>
          <a:noFill/>
          <a:ln w="9525">
            <a:noFill/>
            <a:miter lim="800000"/>
            <a:headEnd/>
            <a:tailEnd/>
          </a:ln>
        </p:spPr>
      </p:pic>
    </p:spTree>
    <p:extLst>
      <p:ext uri="{BB962C8B-B14F-4D97-AF65-F5344CB8AC3E}">
        <p14:creationId xmlns:p14="http://schemas.microsoft.com/office/powerpoint/2010/main" val="41992151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ChangeArrowheads="1"/>
          </p:cNvSpPr>
          <p:nvPr/>
        </p:nvSpPr>
        <p:spPr bwMode="auto">
          <a:xfrm>
            <a:off x="737419" y="565356"/>
            <a:ext cx="2433484" cy="1754326"/>
          </a:xfrm>
          <a:prstGeom prst="rect">
            <a:avLst/>
          </a:prstGeom>
          <a:noFill/>
          <a:ln w="9525">
            <a:noFill/>
            <a:miter lim="800000"/>
            <a:headEnd/>
            <a:tailEnd/>
          </a:ln>
        </p:spPr>
        <p:txBody>
          <a:bodyPr wrap="square">
            <a:spAutoFit/>
          </a:bodyPr>
          <a:lstStyle/>
          <a:p>
            <a:pPr algn="ctr"/>
            <a:r>
              <a:rPr lang="en-US" sz="3600" b="1" dirty="0">
                <a:solidFill>
                  <a:srgbClr val="000000"/>
                </a:solidFill>
                <a:latin typeface="Calibri" panose="020F0502020204030204" pitchFamily="34" charset="0"/>
              </a:rPr>
              <a:t>Instream Flow </a:t>
            </a:r>
            <a:r>
              <a:rPr lang="en-US" sz="3600" b="1" dirty="0" smtClean="0">
                <a:solidFill>
                  <a:srgbClr val="000000"/>
                </a:solidFill>
                <a:latin typeface="Calibri" panose="020F0502020204030204" pitchFamily="34" charset="0"/>
              </a:rPr>
              <a:t>Rules 1980-1985</a:t>
            </a:r>
            <a:endParaRPr lang="en-US" sz="3600" dirty="0">
              <a:solidFill>
                <a:srgbClr val="000000"/>
              </a:solidFill>
              <a:latin typeface="Calibri" panose="020F0502020204030204" pitchFamily="34" charset="0"/>
            </a:endParaRPr>
          </a:p>
        </p:txBody>
      </p:sp>
      <p:sp>
        <p:nvSpPr>
          <p:cNvPr id="4" name="Rectangle 2"/>
          <p:cNvSpPr>
            <a:spLocks noChangeArrowheads="1"/>
          </p:cNvSpPr>
          <p:nvPr/>
        </p:nvSpPr>
        <p:spPr bwMode="auto">
          <a:xfrm>
            <a:off x="737418" y="2798345"/>
            <a:ext cx="2669459" cy="3046988"/>
          </a:xfrm>
          <a:prstGeom prst="rect">
            <a:avLst/>
          </a:prstGeom>
          <a:noFill/>
          <a:ln w="9525">
            <a:noFill/>
            <a:miter lim="800000"/>
            <a:headEnd/>
            <a:tailEnd/>
          </a:ln>
        </p:spPr>
        <p:txBody>
          <a:bodyPr wrap="square">
            <a:spAutoFit/>
          </a:bodyPr>
          <a:lstStyle/>
          <a:p>
            <a:pPr algn="ctr"/>
            <a:r>
              <a:rPr lang="en-US" sz="3200" b="1" dirty="0" smtClean="0">
                <a:solidFill>
                  <a:srgbClr val="002060"/>
                </a:solidFill>
                <a:latin typeface="Calibri" panose="020F0502020204030204" pitchFamily="34" charset="0"/>
              </a:rPr>
              <a:t>A hybrid between habitat based ISFs and the hydrologic method</a:t>
            </a:r>
            <a:endParaRPr lang="en-US" sz="3200" dirty="0">
              <a:solidFill>
                <a:srgbClr val="002060"/>
              </a:solidFill>
              <a:latin typeface="Calibri" panose="020F0502020204030204" pitchFamily="34" charset="0"/>
            </a:endParaRPr>
          </a:p>
        </p:txBody>
      </p:sp>
      <p:pic>
        <p:nvPicPr>
          <p:cNvPr id="3" name="Picture 2"/>
          <p:cNvPicPr>
            <a:picLocks noChangeAspect="1"/>
          </p:cNvPicPr>
          <p:nvPr/>
        </p:nvPicPr>
        <p:blipFill>
          <a:blip r:embed="rId3"/>
          <a:stretch>
            <a:fillRect/>
          </a:stretch>
        </p:blipFill>
        <p:spPr>
          <a:xfrm>
            <a:off x="3528833" y="442452"/>
            <a:ext cx="8663167" cy="5992652"/>
          </a:xfrm>
          <a:prstGeom prst="rect">
            <a:avLst/>
          </a:prstGeom>
        </p:spPr>
      </p:pic>
    </p:spTree>
    <p:extLst>
      <p:ext uri="{BB962C8B-B14F-4D97-AF65-F5344CB8AC3E}">
        <p14:creationId xmlns:p14="http://schemas.microsoft.com/office/powerpoint/2010/main" val="30289050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ChangeArrowheads="1"/>
          </p:cNvSpPr>
          <p:nvPr/>
        </p:nvSpPr>
        <p:spPr bwMode="auto">
          <a:xfrm>
            <a:off x="737421" y="595919"/>
            <a:ext cx="2983974" cy="1754326"/>
          </a:xfrm>
          <a:prstGeom prst="rect">
            <a:avLst/>
          </a:prstGeom>
          <a:noFill/>
          <a:ln w="9525">
            <a:noFill/>
            <a:miter lim="800000"/>
            <a:headEnd/>
            <a:tailEnd/>
          </a:ln>
        </p:spPr>
        <p:txBody>
          <a:bodyPr wrap="square">
            <a:spAutoFit/>
          </a:bodyPr>
          <a:lstStyle/>
          <a:p>
            <a:pPr algn="ctr"/>
            <a:r>
              <a:rPr lang="en-US" sz="3600" b="1" dirty="0" smtClean="0">
                <a:solidFill>
                  <a:srgbClr val="000000"/>
                </a:solidFill>
                <a:latin typeface="Calibri" panose="020F0502020204030204" pitchFamily="34" charset="0"/>
              </a:rPr>
              <a:t>WRIA 15 Instream </a:t>
            </a:r>
            <a:r>
              <a:rPr lang="en-US" sz="3600" b="1" dirty="0">
                <a:solidFill>
                  <a:srgbClr val="000000"/>
                </a:solidFill>
                <a:latin typeface="Calibri" panose="020F0502020204030204" pitchFamily="34" charset="0"/>
              </a:rPr>
              <a:t>Flow </a:t>
            </a:r>
            <a:r>
              <a:rPr lang="en-US" sz="3600" b="1" dirty="0" smtClean="0">
                <a:solidFill>
                  <a:srgbClr val="000000"/>
                </a:solidFill>
                <a:latin typeface="Calibri" panose="020F0502020204030204" pitchFamily="34" charset="0"/>
              </a:rPr>
              <a:t>Rule</a:t>
            </a:r>
            <a:endParaRPr lang="en-US" sz="3600" b="1" dirty="0">
              <a:solidFill>
                <a:srgbClr val="000000"/>
              </a:solidFill>
              <a:latin typeface="Calibri" panose="020F0502020204030204" pitchFamily="34" charset="0"/>
            </a:endParaRPr>
          </a:p>
        </p:txBody>
      </p:sp>
      <p:sp>
        <p:nvSpPr>
          <p:cNvPr id="4" name="Rectangle 2"/>
          <p:cNvSpPr>
            <a:spLocks noChangeArrowheads="1"/>
          </p:cNvSpPr>
          <p:nvPr/>
        </p:nvSpPr>
        <p:spPr bwMode="auto">
          <a:xfrm>
            <a:off x="737419" y="2798346"/>
            <a:ext cx="3321234" cy="2554545"/>
          </a:xfrm>
          <a:prstGeom prst="rect">
            <a:avLst/>
          </a:prstGeom>
          <a:noFill/>
          <a:ln w="9525">
            <a:noFill/>
            <a:miter lim="800000"/>
            <a:headEnd/>
            <a:tailEnd/>
          </a:ln>
        </p:spPr>
        <p:txBody>
          <a:bodyPr wrap="square">
            <a:spAutoFit/>
          </a:bodyPr>
          <a:lstStyle/>
          <a:p>
            <a:pPr algn="ctr"/>
            <a:r>
              <a:rPr lang="en-US" sz="3200" b="1" dirty="0" smtClean="0">
                <a:solidFill>
                  <a:srgbClr val="002060"/>
                </a:solidFill>
                <a:latin typeface="Calibri" panose="020F0502020204030204" pitchFamily="34" charset="0"/>
              </a:rPr>
              <a:t>SWSL: Surface Water Source Limitations - recommendations from WDFW</a:t>
            </a:r>
            <a:endParaRPr lang="en-US" sz="3200" b="1" dirty="0">
              <a:solidFill>
                <a:srgbClr val="002060"/>
              </a:solidFill>
              <a:latin typeface="Calibri" panose="020F0502020204030204" pitchFamily="34" charset="0"/>
            </a:endParaRPr>
          </a:p>
        </p:txBody>
      </p:sp>
      <p:sp>
        <p:nvSpPr>
          <p:cNvPr id="3" name="Rectangle 2"/>
          <p:cNvSpPr/>
          <p:nvPr/>
        </p:nvSpPr>
        <p:spPr>
          <a:xfrm>
            <a:off x="4058653" y="826751"/>
            <a:ext cx="7427494" cy="2708434"/>
          </a:xfrm>
          <a:prstGeom prst="rect">
            <a:avLst/>
          </a:prstGeom>
        </p:spPr>
        <p:txBody>
          <a:bodyPr wrap="square">
            <a:spAutoFit/>
          </a:bodyPr>
          <a:lstStyle/>
          <a:p>
            <a:r>
              <a:rPr lang="en-US" sz="3200" b="1" dirty="0">
                <a:latin typeface="Calibri" panose="020F0502020204030204" pitchFamily="34" charset="0"/>
                <a:cs typeface="Calibri" panose="020F0502020204030204" pitchFamily="34" charset="0"/>
              </a:rPr>
              <a:t>SURFACE WATER </a:t>
            </a:r>
            <a:r>
              <a:rPr lang="en-US" sz="3200" b="1" dirty="0" smtClean="0">
                <a:latin typeface="Calibri" panose="020F0502020204030204" pitchFamily="34" charset="0"/>
                <a:cs typeface="Calibri" panose="020F0502020204030204" pitchFamily="34" charset="0"/>
              </a:rPr>
              <a:t>CLOSURES</a:t>
            </a:r>
          </a:p>
          <a:p>
            <a:r>
              <a:rPr lang="en-US" sz="3200" dirty="0" smtClean="0">
                <a:latin typeface="Calibri" panose="020F0502020204030204" pitchFamily="34" charset="0"/>
                <a:cs typeface="Calibri" panose="020F0502020204030204" pitchFamily="34" charset="0"/>
              </a:rPr>
              <a:t>WAC 173-515-040 (1)</a:t>
            </a:r>
          </a:p>
          <a:p>
            <a:pPr>
              <a:spcBef>
                <a:spcPts val="1200"/>
              </a:spcBef>
            </a:pPr>
            <a:r>
              <a:rPr lang="en-US" sz="3200" dirty="0" smtClean="0">
                <a:latin typeface="Calibri" panose="020F0502020204030204" pitchFamily="34" charset="0"/>
                <a:cs typeface="Calibri" panose="020F0502020204030204" pitchFamily="34" charset="0"/>
              </a:rPr>
              <a:t>Confirmed the WDFW closure recommendations and periods in rule for 19 streams</a:t>
            </a:r>
            <a:endParaRPr lang="en-US" sz="3200" dirty="0">
              <a:latin typeface="Calibri" panose="020F0502020204030204" pitchFamily="34" charset="0"/>
              <a:cs typeface="Calibri" panose="020F0502020204030204" pitchFamily="34" charset="0"/>
            </a:endParaRPr>
          </a:p>
        </p:txBody>
      </p:sp>
      <p:sp>
        <p:nvSpPr>
          <p:cNvPr id="8" name="Rectangle 7"/>
          <p:cNvSpPr/>
          <p:nvPr/>
        </p:nvSpPr>
        <p:spPr>
          <a:xfrm>
            <a:off x="4058653" y="3783231"/>
            <a:ext cx="7427494" cy="1723549"/>
          </a:xfrm>
          <a:prstGeom prst="rect">
            <a:avLst/>
          </a:prstGeom>
        </p:spPr>
        <p:txBody>
          <a:bodyPr wrap="square">
            <a:spAutoFit/>
          </a:bodyPr>
          <a:lstStyle/>
          <a:p>
            <a:r>
              <a:rPr lang="en-US" sz="3200" dirty="0">
                <a:latin typeface="Calibri" panose="020F0502020204030204" pitchFamily="34" charset="0"/>
                <a:cs typeface="Calibri" panose="020F0502020204030204" pitchFamily="34" charset="0"/>
              </a:rPr>
              <a:t>WAC </a:t>
            </a:r>
            <a:r>
              <a:rPr lang="en-US" sz="3200" dirty="0" smtClean="0">
                <a:latin typeface="Calibri" panose="020F0502020204030204" pitchFamily="34" charset="0"/>
                <a:cs typeface="Calibri" panose="020F0502020204030204" pitchFamily="34" charset="0"/>
              </a:rPr>
              <a:t>173-515-040 (2)</a:t>
            </a:r>
            <a:endParaRPr lang="en-US" sz="3200" dirty="0">
              <a:latin typeface="Calibri" panose="020F0502020204030204" pitchFamily="34" charset="0"/>
              <a:cs typeface="Calibri" panose="020F0502020204030204" pitchFamily="34" charset="0"/>
            </a:endParaRPr>
          </a:p>
          <a:p>
            <a:pPr>
              <a:spcBef>
                <a:spcPts val="1200"/>
              </a:spcBef>
            </a:pPr>
            <a:r>
              <a:rPr lang="en-US" sz="3200" dirty="0" smtClean="0">
                <a:latin typeface="Calibri" panose="020F0502020204030204" pitchFamily="34" charset="0"/>
                <a:cs typeface="Calibri" panose="020F0502020204030204" pitchFamily="34" charset="0"/>
              </a:rPr>
              <a:t>Added new closure periods for 17 additional streams</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41004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5160035.JPG"/>
          <p:cNvPicPr>
            <a:picLocks noChangeAspect="1"/>
          </p:cNvPicPr>
          <p:nvPr/>
        </p:nvPicPr>
        <p:blipFill rotWithShape="1">
          <a:blip r:embed="rId3" cstate="print"/>
          <a:srcRect l="25677" t="13425" r="6573" b="888"/>
          <a:stretch/>
        </p:blipFill>
        <p:spPr>
          <a:xfrm>
            <a:off x="5316279" y="448887"/>
            <a:ext cx="6292351" cy="5968539"/>
          </a:xfrm>
          <a:prstGeom prst="rect">
            <a:avLst/>
          </a:prstGeom>
        </p:spPr>
      </p:pic>
      <p:sp>
        <p:nvSpPr>
          <p:cNvPr id="3" name="Content Placeholder 2"/>
          <p:cNvSpPr>
            <a:spLocks noGrp="1"/>
          </p:cNvSpPr>
          <p:nvPr>
            <p:ph idx="1"/>
          </p:nvPr>
        </p:nvSpPr>
        <p:spPr>
          <a:xfrm>
            <a:off x="714896" y="2785730"/>
            <a:ext cx="4409998" cy="3424002"/>
          </a:xfrm>
        </p:spPr>
        <p:txBody>
          <a:bodyPr>
            <a:normAutofit/>
          </a:bodyPr>
          <a:lstStyle/>
          <a:p>
            <a:pPr marL="227013" indent="-227013">
              <a:spcBef>
                <a:spcPts val="0"/>
              </a:spcBef>
              <a:spcAft>
                <a:spcPts val="1200"/>
              </a:spcAft>
              <a:buFont typeface="Wingdings" panose="05000000000000000000" pitchFamily="2" charset="2"/>
              <a:buChar char="S"/>
            </a:pPr>
            <a:r>
              <a:rPr lang="en-US" sz="2800" dirty="0" smtClean="0"/>
              <a:t>Instream </a:t>
            </a:r>
            <a:r>
              <a:rPr lang="en-US" sz="2800" dirty="0"/>
              <a:t>flow rule making </a:t>
            </a:r>
            <a:r>
              <a:rPr lang="en-US" sz="2800" dirty="0" smtClean="0"/>
              <a:t>moratorium for 15 years</a:t>
            </a:r>
            <a:endParaRPr lang="en-US" sz="2800" dirty="0"/>
          </a:p>
          <a:p>
            <a:pPr marL="227013" indent="-227013">
              <a:spcBef>
                <a:spcPts val="0"/>
              </a:spcBef>
              <a:spcAft>
                <a:spcPts val="1200"/>
              </a:spcAft>
              <a:buFont typeface="Wingdings" panose="05000000000000000000" pitchFamily="2" charset="2"/>
              <a:buChar char="S"/>
            </a:pPr>
            <a:r>
              <a:rPr lang="en-US" sz="2800" dirty="0" smtClean="0"/>
              <a:t>Instream </a:t>
            </a:r>
            <a:r>
              <a:rPr lang="en-US" sz="2800" dirty="0"/>
              <a:t>flow studies and fish habitat research continued </a:t>
            </a:r>
          </a:p>
        </p:txBody>
      </p:sp>
      <p:sp>
        <p:nvSpPr>
          <p:cNvPr id="6" name="Rectangle 1"/>
          <p:cNvSpPr>
            <a:spLocks noChangeArrowheads="1"/>
          </p:cNvSpPr>
          <p:nvPr/>
        </p:nvSpPr>
        <p:spPr bwMode="auto">
          <a:xfrm>
            <a:off x="714895" y="735966"/>
            <a:ext cx="4409999" cy="1754326"/>
          </a:xfrm>
          <a:prstGeom prst="rect">
            <a:avLst/>
          </a:prstGeom>
          <a:noFill/>
          <a:ln w="9525">
            <a:noFill/>
            <a:miter lim="800000"/>
            <a:headEnd/>
            <a:tailEnd/>
          </a:ln>
        </p:spPr>
        <p:txBody>
          <a:bodyPr wrap="square">
            <a:spAutoFit/>
          </a:bodyPr>
          <a:lstStyle/>
          <a:p>
            <a:pPr algn="ctr"/>
            <a:r>
              <a:rPr lang="en-US" sz="3600" b="1" dirty="0">
                <a:solidFill>
                  <a:srgbClr val="000000"/>
                </a:solidFill>
                <a:latin typeface="Calibri" panose="020F0502020204030204" pitchFamily="34" charset="0"/>
              </a:rPr>
              <a:t>Instream </a:t>
            </a:r>
            <a:r>
              <a:rPr lang="en-US" sz="3600" b="1" dirty="0" smtClean="0">
                <a:solidFill>
                  <a:srgbClr val="000000"/>
                </a:solidFill>
                <a:latin typeface="Calibri" panose="020F0502020204030204" pitchFamily="34" charset="0"/>
              </a:rPr>
              <a:t>Flows</a:t>
            </a:r>
            <a:br>
              <a:rPr lang="en-US" sz="3600" b="1" dirty="0" smtClean="0">
                <a:solidFill>
                  <a:srgbClr val="000000"/>
                </a:solidFill>
                <a:latin typeface="Calibri" panose="020F0502020204030204" pitchFamily="34" charset="0"/>
              </a:rPr>
            </a:br>
            <a:r>
              <a:rPr lang="en-US" sz="3600" b="1" dirty="0" smtClean="0">
                <a:solidFill>
                  <a:srgbClr val="000000"/>
                </a:solidFill>
                <a:latin typeface="Calibri" panose="020F0502020204030204" pitchFamily="34" charset="0"/>
              </a:rPr>
              <a:t> 1986-2000: </a:t>
            </a:r>
          </a:p>
          <a:p>
            <a:pPr algn="ctr"/>
            <a:r>
              <a:rPr lang="en-US" sz="3600" b="1" dirty="0" smtClean="0">
                <a:solidFill>
                  <a:srgbClr val="000000"/>
                </a:solidFill>
                <a:latin typeface="Calibri" panose="020F0502020204030204" pitchFamily="34" charset="0"/>
              </a:rPr>
              <a:t>The </a:t>
            </a:r>
            <a:r>
              <a:rPr lang="en-US" sz="3600" b="1" dirty="0">
                <a:solidFill>
                  <a:srgbClr val="000000"/>
                </a:solidFill>
                <a:latin typeface="Calibri" panose="020F0502020204030204" pitchFamily="34" charset="0"/>
              </a:rPr>
              <a:t>Dark Ages</a:t>
            </a:r>
            <a:endParaRPr lang="en-US" sz="36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42946134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319867"/>
            <a:ext cx="4876799" cy="3761957"/>
          </a:xfrm>
        </p:spPr>
        <p:txBody>
          <a:bodyPr>
            <a:normAutofit/>
          </a:bodyPr>
          <a:lstStyle/>
          <a:p>
            <a:pPr marL="227013" indent="-227013">
              <a:spcAft>
                <a:spcPts val="600"/>
              </a:spcAft>
              <a:buFont typeface="Wingdings" panose="05000000000000000000" pitchFamily="2" charset="2"/>
              <a:buChar char="S"/>
            </a:pPr>
            <a:r>
              <a:rPr lang="en-US" sz="2800" dirty="0"/>
              <a:t>Ecology hired a second biologist and increased the size of WDFWs water team to implement RCW 90.82</a:t>
            </a:r>
          </a:p>
          <a:p>
            <a:pPr marL="227013" indent="-227013">
              <a:spcAft>
                <a:spcPts val="600"/>
              </a:spcAft>
              <a:buFont typeface="Wingdings" panose="05000000000000000000" pitchFamily="2" charset="2"/>
              <a:buChar char="S"/>
            </a:pPr>
            <a:r>
              <a:rPr lang="en-US" sz="2800" dirty="0"/>
              <a:t>Watershed plans were </a:t>
            </a:r>
            <a:r>
              <a:rPr lang="en-US" sz="2800" dirty="0" smtClean="0"/>
              <a:t>adopted </a:t>
            </a:r>
            <a:r>
              <a:rPr lang="en-US" sz="2800" dirty="0"/>
              <a:t>resulting in 10 new instream flow </a:t>
            </a:r>
            <a:r>
              <a:rPr lang="en-US" sz="2800" dirty="0" smtClean="0"/>
              <a:t>rules</a:t>
            </a:r>
          </a:p>
          <a:p>
            <a:pPr marL="227013" indent="-227013">
              <a:spcAft>
                <a:spcPts val="600"/>
              </a:spcAft>
              <a:buFont typeface="Wingdings" panose="05000000000000000000" pitchFamily="2" charset="2"/>
              <a:buChar char="S"/>
            </a:pPr>
            <a:r>
              <a:rPr lang="en-US" sz="2800" smtClean="0"/>
              <a:t>Entered another </a:t>
            </a:r>
            <a:r>
              <a:rPr lang="en-US" sz="2800" dirty="0" smtClean="0"/>
              <a:t>dark age</a:t>
            </a:r>
            <a:endParaRPr lang="en-US" sz="2800" dirty="0"/>
          </a:p>
        </p:txBody>
      </p:sp>
      <p:sp>
        <p:nvSpPr>
          <p:cNvPr id="6" name="Rectangle 1"/>
          <p:cNvSpPr>
            <a:spLocks noChangeArrowheads="1"/>
          </p:cNvSpPr>
          <p:nvPr/>
        </p:nvSpPr>
        <p:spPr bwMode="auto">
          <a:xfrm>
            <a:off x="914400" y="788844"/>
            <a:ext cx="4876799" cy="1200329"/>
          </a:xfrm>
          <a:prstGeom prst="rect">
            <a:avLst/>
          </a:prstGeom>
          <a:noFill/>
          <a:ln w="9525">
            <a:noFill/>
            <a:miter lim="800000"/>
            <a:headEnd/>
            <a:tailEnd/>
          </a:ln>
        </p:spPr>
        <p:txBody>
          <a:bodyPr wrap="square">
            <a:spAutoFit/>
          </a:bodyPr>
          <a:lstStyle/>
          <a:p>
            <a:pPr algn="ctr"/>
            <a:r>
              <a:rPr lang="en-US" sz="3600" b="1" dirty="0">
                <a:solidFill>
                  <a:srgbClr val="000000"/>
                </a:solidFill>
                <a:latin typeface="Calibri" panose="020F0502020204030204" pitchFamily="34" charset="0"/>
              </a:rPr>
              <a:t>Instream Flow </a:t>
            </a:r>
            <a:r>
              <a:rPr lang="en-US" sz="3600" b="1" dirty="0" smtClean="0">
                <a:solidFill>
                  <a:srgbClr val="000000"/>
                </a:solidFill>
                <a:latin typeface="Calibri" panose="020F0502020204030204" pitchFamily="34" charset="0"/>
              </a:rPr>
              <a:t>Rules 2000-2015</a:t>
            </a:r>
            <a:endParaRPr lang="en-US" sz="3600" dirty="0">
              <a:solidFill>
                <a:srgbClr val="000000"/>
              </a:solidFill>
              <a:latin typeface="Calibri" panose="020F0502020204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9503" t="9616" r="25807" b="45023"/>
          <a:stretch/>
        </p:blipFill>
        <p:spPr>
          <a:xfrm>
            <a:off x="6066078" y="457200"/>
            <a:ext cx="6118834" cy="6000750"/>
          </a:xfrm>
          <a:prstGeom prst="rect">
            <a:avLst/>
          </a:prstGeom>
        </p:spPr>
      </p:pic>
    </p:spTree>
    <p:extLst>
      <p:ext uri="{BB962C8B-B14F-4D97-AF65-F5344CB8AC3E}">
        <p14:creationId xmlns:p14="http://schemas.microsoft.com/office/powerpoint/2010/main" val="40220524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64015" y="780585"/>
            <a:ext cx="3836587" cy="1273299"/>
          </a:xfrm>
        </p:spPr>
        <p:txBody>
          <a:bodyPr/>
          <a:lstStyle/>
          <a:p>
            <a:r>
              <a:rPr lang="en-US" sz="4400" b="1" kern="0" dirty="0">
                <a:solidFill>
                  <a:schemeClr val="accent2">
                    <a:lumMod val="50000"/>
                  </a:schemeClr>
                </a:solidFill>
              </a:rPr>
              <a:t>Key Instream Resources</a:t>
            </a:r>
            <a:endParaRPr lang="en-US" sz="4400" dirty="0">
              <a:solidFill>
                <a:schemeClr val="accent2">
                  <a:lumMod val="50000"/>
                </a:schemeClr>
              </a:solidFill>
            </a:endParaRPr>
          </a:p>
        </p:txBody>
      </p:sp>
      <p:pic>
        <p:nvPicPr>
          <p:cNvPr id="4" name="Ken Chum migrating u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2072" r="11969"/>
          <a:stretch/>
        </p:blipFill>
        <p:spPr>
          <a:xfrm>
            <a:off x="4411135" y="438151"/>
            <a:ext cx="8000998" cy="6000750"/>
          </a:xfrm>
        </p:spPr>
      </p:pic>
      <p:sp>
        <p:nvSpPr>
          <p:cNvPr id="5" name="Text Placeholder 4"/>
          <p:cNvSpPr>
            <a:spLocks noGrp="1"/>
          </p:cNvSpPr>
          <p:nvPr>
            <p:ph type="body" sz="half" idx="2"/>
          </p:nvPr>
        </p:nvSpPr>
        <p:spPr>
          <a:xfrm>
            <a:off x="964016" y="2236764"/>
            <a:ext cx="3627035" cy="3871429"/>
          </a:xfrm>
        </p:spPr>
        <p:txBody>
          <a:bodyPr>
            <a:normAutofit/>
          </a:bodyPr>
          <a:lstStyle/>
          <a:p>
            <a:r>
              <a:rPr lang="en-US" sz="3000" dirty="0">
                <a:solidFill>
                  <a:schemeClr val="accent2">
                    <a:lumMod val="50000"/>
                  </a:schemeClr>
                </a:solidFill>
              </a:rPr>
              <a:t>Fish habitat is a key instream resource.  The goal is to protect flows needed for:</a:t>
            </a:r>
          </a:p>
          <a:p>
            <a:pPr marL="457189" indent="-457189">
              <a:buSzPct val="100000"/>
              <a:buBlip>
                <a:blip r:embed="rId6"/>
              </a:buBlip>
            </a:pPr>
            <a:r>
              <a:rPr lang="en-US" sz="3000" dirty="0">
                <a:solidFill>
                  <a:schemeClr val="accent2">
                    <a:lumMod val="50000"/>
                  </a:schemeClr>
                </a:solidFill>
              </a:rPr>
              <a:t>Migration</a:t>
            </a:r>
          </a:p>
          <a:p>
            <a:pPr marL="457189" indent="-457189">
              <a:buSzPct val="100000"/>
              <a:buBlip>
                <a:blip r:embed="rId6"/>
              </a:buBlip>
            </a:pPr>
            <a:r>
              <a:rPr lang="en-US" sz="3000" dirty="0">
                <a:solidFill>
                  <a:schemeClr val="accent2">
                    <a:lumMod val="50000"/>
                  </a:schemeClr>
                </a:solidFill>
              </a:rPr>
              <a:t>Spawning</a:t>
            </a:r>
          </a:p>
          <a:p>
            <a:pPr marL="457189" indent="-457189">
              <a:buSzPct val="100000"/>
              <a:buBlip>
                <a:blip r:embed="rId6"/>
              </a:buBlip>
            </a:pPr>
            <a:r>
              <a:rPr lang="en-US" sz="3000" dirty="0">
                <a:solidFill>
                  <a:schemeClr val="accent2">
                    <a:lumMod val="50000"/>
                  </a:schemeClr>
                </a:solidFill>
              </a:rPr>
              <a:t>Rearing</a:t>
            </a:r>
          </a:p>
          <a:p>
            <a:endParaRPr lang="en-US" sz="2800" dirty="0">
              <a:solidFill>
                <a:schemeClr val="accent2">
                  <a:lumMod val="50000"/>
                </a:schemeClr>
              </a:solidFill>
              <a:effectLst>
                <a:outerShdw blurRad="38100" dist="38100" dir="2700000" algn="tl">
                  <a:srgbClr val="000000"/>
                </a:outerShdw>
              </a:effectLst>
              <a:cs typeface="Arial" pitchFamily="34" charset="0"/>
            </a:endParaRPr>
          </a:p>
          <a:p>
            <a:endParaRPr lang="en-US" dirty="0"/>
          </a:p>
        </p:txBody>
      </p:sp>
    </p:spTree>
    <p:extLst>
      <p:ext uri="{BB962C8B-B14F-4D97-AF65-F5344CB8AC3E}">
        <p14:creationId xmlns:p14="http://schemas.microsoft.com/office/powerpoint/2010/main" val="317723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672" y="766572"/>
            <a:ext cx="3748278" cy="1719072"/>
          </a:xfrm>
        </p:spPr>
        <p:txBody>
          <a:bodyPr/>
          <a:lstStyle/>
          <a:p>
            <a:r>
              <a:rPr lang="en-US" b="1" dirty="0">
                <a:solidFill>
                  <a:schemeClr val="accent2">
                    <a:lumMod val="50000"/>
                  </a:schemeClr>
                </a:solidFill>
                <a:cs typeface="Arial" panose="020B0604020202020204" pitchFamily="34" charset="0"/>
              </a:rPr>
              <a:t>How Do We Develop </a:t>
            </a:r>
            <a:r>
              <a:rPr lang="en-US" b="1" dirty="0" smtClean="0">
                <a:solidFill>
                  <a:schemeClr val="accent2">
                    <a:lumMod val="50000"/>
                  </a:schemeClr>
                </a:solidFill>
                <a:cs typeface="Arial" panose="020B0604020202020204" pitchFamily="34" charset="0"/>
              </a:rPr>
              <a:t>an Instream Flow?</a:t>
            </a:r>
            <a:endParaRPr lang="en-US" dirty="0">
              <a:solidFill>
                <a:schemeClr val="accent2">
                  <a:lumMod val="50000"/>
                </a:schemeClr>
              </a:solidFill>
              <a:cs typeface="Arial" panose="020B0604020202020204" pitchFamily="34" charset="0"/>
            </a:endParaRPr>
          </a:p>
        </p:txBody>
      </p:sp>
      <p:pic>
        <p:nvPicPr>
          <p:cNvPr id="5" name="fish cohodigging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1659" t="990" r="9879" b="990"/>
          <a:stretch/>
        </p:blipFill>
        <p:spPr>
          <a:xfrm>
            <a:off x="4730496" y="438150"/>
            <a:ext cx="7553292" cy="6000750"/>
          </a:xfrm>
        </p:spPr>
      </p:pic>
      <p:sp>
        <p:nvSpPr>
          <p:cNvPr id="4" name="Text Placeholder 3"/>
          <p:cNvSpPr>
            <a:spLocks noGrp="1"/>
          </p:cNvSpPr>
          <p:nvPr>
            <p:ph type="body" sz="half" idx="2"/>
          </p:nvPr>
        </p:nvSpPr>
        <p:spPr>
          <a:xfrm>
            <a:off x="960120" y="2944368"/>
            <a:ext cx="3931920" cy="3035808"/>
          </a:xfrm>
        </p:spPr>
        <p:txBody>
          <a:bodyPr>
            <a:normAutofit/>
          </a:bodyPr>
          <a:lstStyle/>
          <a:p>
            <a:pPr>
              <a:spcBef>
                <a:spcPct val="50000"/>
              </a:spcBef>
            </a:pPr>
            <a:r>
              <a:rPr lang="en-US" sz="3200" dirty="0">
                <a:solidFill>
                  <a:schemeClr val="accent2">
                    <a:lumMod val="50000"/>
                  </a:schemeClr>
                </a:solidFill>
                <a:cs typeface="Arial" panose="020B0604020202020204" pitchFamily="34" charset="0"/>
              </a:rPr>
              <a:t>1) Habitat Study</a:t>
            </a:r>
          </a:p>
          <a:p>
            <a:pPr>
              <a:spcBef>
                <a:spcPct val="50000"/>
              </a:spcBef>
            </a:pPr>
            <a:r>
              <a:rPr lang="en-US" sz="3200" dirty="0">
                <a:solidFill>
                  <a:schemeClr val="accent2">
                    <a:lumMod val="50000"/>
                  </a:schemeClr>
                </a:solidFill>
                <a:cs typeface="Arial" panose="020B0604020202020204" pitchFamily="34" charset="0"/>
              </a:rPr>
              <a:t>2) Fish Periodicity</a:t>
            </a:r>
          </a:p>
          <a:p>
            <a:pPr>
              <a:spcBef>
                <a:spcPct val="50000"/>
              </a:spcBef>
            </a:pPr>
            <a:r>
              <a:rPr lang="en-US" sz="3200" dirty="0">
                <a:solidFill>
                  <a:schemeClr val="accent2">
                    <a:lumMod val="50000"/>
                  </a:schemeClr>
                </a:solidFill>
                <a:cs typeface="Arial" panose="020B0604020202020204" pitchFamily="34" charset="0"/>
              </a:rPr>
              <a:t>3) Stream Hydrology </a:t>
            </a:r>
          </a:p>
        </p:txBody>
      </p:sp>
    </p:spTree>
    <p:extLst>
      <p:ext uri="{BB962C8B-B14F-4D97-AF65-F5344CB8AC3E}">
        <p14:creationId xmlns:p14="http://schemas.microsoft.com/office/powerpoint/2010/main" val="20064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0701" y="517307"/>
            <a:ext cx="11087100" cy="1414732"/>
          </a:xfrm>
        </p:spPr>
        <p:txBody>
          <a:bodyPr>
            <a:normAutofit fontScale="90000"/>
          </a:bodyPr>
          <a:lstStyle/>
          <a:p>
            <a:pPr algn="ctr"/>
            <a:r>
              <a:rPr lang="en-US" b="1" dirty="0" smtClean="0"/>
              <a:t>The Toe-Width Method </a:t>
            </a:r>
            <a:br>
              <a:rPr lang="en-US" b="1" dirty="0" smtClean="0"/>
            </a:br>
            <a:r>
              <a:rPr lang="en-US" sz="3600" dirty="0"/>
              <a:t>Measuring stream width at the toe of the bank - the point where the stream bed meets the stream bank. </a:t>
            </a:r>
          </a:p>
        </p:txBody>
      </p:sp>
      <p:pic>
        <p:nvPicPr>
          <p:cNvPr id="7"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b="18579"/>
          <a:stretch/>
        </p:blipFill>
        <p:spPr>
          <a:xfrm>
            <a:off x="2382912" y="2036134"/>
            <a:ext cx="7209897" cy="4402766"/>
          </a:xfrm>
        </p:spPr>
      </p:pic>
    </p:spTree>
    <p:extLst>
      <p:ext uri="{BB962C8B-B14F-4D97-AF65-F5344CB8AC3E}">
        <p14:creationId xmlns:p14="http://schemas.microsoft.com/office/powerpoint/2010/main" val="1883210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966216" y="918972"/>
            <a:ext cx="4191000" cy="838200"/>
          </a:xfrm>
          <a:noFill/>
        </p:spPr>
        <p:txBody>
          <a:bodyPr/>
          <a:lstStyle/>
          <a:p>
            <a:r>
              <a:rPr lang="en-US" altLang="en-US" sz="4000" b="1" dirty="0">
                <a:latin typeface="Arial" panose="020B0604020202020204" pitchFamily="34" charset="0"/>
                <a:cs typeface="Arial" panose="020B0604020202020204" pitchFamily="34" charset="0"/>
              </a:rPr>
              <a:t>IFIM / PHABSIM</a:t>
            </a:r>
          </a:p>
        </p:txBody>
      </p:sp>
      <p:sp>
        <p:nvSpPr>
          <p:cNvPr id="18435" name="Rectangle 3"/>
          <p:cNvSpPr>
            <a:spLocks noGrp="1" noChangeArrowheads="1"/>
          </p:cNvSpPr>
          <p:nvPr>
            <p:ph idx="1"/>
          </p:nvPr>
        </p:nvSpPr>
        <p:spPr>
          <a:xfrm>
            <a:off x="966216" y="1757172"/>
            <a:ext cx="5668499" cy="4526670"/>
          </a:xfrm>
          <a:noFill/>
        </p:spPr>
        <p:txBody>
          <a:bodyPr rtlCol="0">
            <a:normAutofit lnSpcReduction="10000"/>
          </a:bodyPr>
          <a:lstStyle/>
          <a:p>
            <a:pPr marL="227008" indent="-227008">
              <a:spcBef>
                <a:spcPts val="0"/>
              </a:spcBef>
              <a:spcAft>
                <a:spcPts val="1200"/>
              </a:spcAft>
              <a:buClr>
                <a:srgbClr val="0070C0"/>
              </a:buClr>
              <a:buFont typeface="Wingdings" pitchFamily="2" charset="2"/>
              <a:buChar char="S"/>
              <a:defRPr/>
            </a:pPr>
            <a:r>
              <a:rPr lang="en-US" sz="2800" dirty="0">
                <a:cs typeface="Arial" pitchFamily="34" charset="0"/>
              </a:rPr>
              <a:t>Measure </a:t>
            </a:r>
            <a:r>
              <a:rPr lang="en-US" sz="2800" dirty="0" smtClean="0">
                <a:cs typeface="Arial" pitchFamily="34" charset="0"/>
              </a:rPr>
              <a:t>around a thousand points for depth velocity and </a:t>
            </a:r>
            <a:r>
              <a:rPr lang="en-US" sz="2800" smtClean="0">
                <a:cs typeface="Arial" pitchFamily="34" charset="0"/>
              </a:rPr>
              <a:t>substrate at </a:t>
            </a:r>
            <a:r>
              <a:rPr lang="en-US" sz="2800" dirty="0">
                <a:cs typeface="Arial" pitchFamily="34" charset="0"/>
              </a:rPr>
              <a:t>low, medium, and high stream flows</a:t>
            </a:r>
          </a:p>
          <a:p>
            <a:pPr marL="233357" indent="-233357">
              <a:spcBef>
                <a:spcPts val="0"/>
              </a:spcBef>
              <a:spcAft>
                <a:spcPts val="1200"/>
              </a:spcAft>
              <a:buClr>
                <a:srgbClr val="0070C0"/>
              </a:buClr>
              <a:buFont typeface="Wingdings" pitchFamily="2" charset="2"/>
              <a:buChar char="S"/>
              <a:defRPr/>
            </a:pPr>
            <a:r>
              <a:rPr lang="en-US" sz="2800" dirty="0" smtClean="0">
                <a:cs typeface="Arial" pitchFamily="34" charset="0"/>
              </a:rPr>
              <a:t>The hydraulic model </a:t>
            </a:r>
            <a:r>
              <a:rPr lang="en-US" sz="2800" dirty="0" smtClean="0">
                <a:cs typeface="Arial" pitchFamily="34" charset="0"/>
                <a:sym typeface="Wingdings" pitchFamily="2" charset="2"/>
              </a:rPr>
              <a:t>predicts how depth and velocity changes with different stream flows</a:t>
            </a:r>
          </a:p>
          <a:p>
            <a:pPr marL="233357" indent="-233357">
              <a:spcBef>
                <a:spcPts val="0"/>
              </a:spcBef>
              <a:buClr>
                <a:srgbClr val="0070C0"/>
              </a:buClr>
              <a:buFont typeface="Wingdings" pitchFamily="2" charset="2"/>
              <a:buChar char="S"/>
              <a:defRPr/>
            </a:pPr>
            <a:r>
              <a:rPr lang="en-US" sz="2800" dirty="0" smtClean="0">
                <a:cs typeface="Arial" pitchFamily="34" charset="0"/>
                <a:sym typeface="Wingdings" pitchFamily="2" charset="2"/>
              </a:rPr>
              <a:t>The habitat model compares the predicted depth and velocity at different stream flows with the depth and velocity preferred by different fish species.</a:t>
            </a:r>
            <a:endParaRPr lang="en-US" sz="2800" dirty="0">
              <a:cs typeface="Arial" pitchFamily="34" charset="0"/>
              <a:sym typeface="Wingdings" pitchFamily="2" charset="2"/>
            </a:endParaRPr>
          </a:p>
        </p:txBody>
      </p:sp>
      <p:pic>
        <p:nvPicPr>
          <p:cNvPr id="21508" name="Picture 5" descr="SURVEY"/>
          <p:cNvPicPr>
            <a:picLocks noChangeAspect="1" noChangeArrowheads="1"/>
          </p:cNvPicPr>
          <p:nvPr/>
        </p:nvPicPr>
        <p:blipFill rotWithShape="1">
          <a:blip r:embed="rId3">
            <a:extLst>
              <a:ext uri="{28A0092B-C50C-407E-A947-70E740481C1C}">
                <a14:useLocalDpi xmlns:a14="http://schemas.microsoft.com/office/drawing/2010/main" val="0"/>
              </a:ext>
            </a:extLst>
          </a:blip>
          <a:srcRect t="11833" b="23629"/>
          <a:stretch/>
        </p:blipFill>
        <p:spPr bwMode="auto">
          <a:xfrm>
            <a:off x="7210880" y="0"/>
            <a:ext cx="5084923" cy="346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Transect 6c.JPG"/>
          <p:cNvPicPr>
            <a:picLocks noChangeAspect="1"/>
          </p:cNvPicPr>
          <p:nvPr/>
        </p:nvPicPr>
        <p:blipFill rotWithShape="1">
          <a:blip r:embed="rId4" cstate="print">
            <a:extLst>
              <a:ext uri="{28A0092B-C50C-407E-A947-70E740481C1C}">
                <a14:useLocalDpi xmlns:a14="http://schemas.microsoft.com/office/drawing/2010/main" val="0"/>
              </a:ext>
            </a:extLst>
          </a:blip>
          <a:srcRect l="10393" t="8116" r="30835" b="39288"/>
          <a:stretch/>
        </p:blipFill>
        <p:spPr bwMode="auto">
          <a:xfrm>
            <a:off x="7210880" y="3474720"/>
            <a:ext cx="5041280" cy="338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69548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44"/>
          <p:cNvSpPr txBox="1">
            <a:spLocks noChangeArrowheads="1"/>
          </p:cNvSpPr>
          <p:nvPr/>
        </p:nvSpPr>
        <p:spPr bwMode="auto">
          <a:xfrm>
            <a:off x="765543" y="583307"/>
            <a:ext cx="3094075" cy="1754326"/>
          </a:xfrm>
          <a:prstGeom prst="rect">
            <a:avLst/>
          </a:prstGeom>
          <a:noFill/>
          <a:ln w="9525">
            <a:noFill/>
            <a:miter lim="800000"/>
            <a:headEnd/>
            <a:tailEnd/>
          </a:ln>
        </p:spPr>
        <p:txBody>
          <a:bodyPr wrap="square">
            <a:spAutoFit/>
          </a:bodyPr>
          <a:lstStyle/>
          <a:p>
            <a:pPr algn="ctr"/>
            <a:r>
              <a:rPr lang="en-US" sz="3600" b="1" dirty="0">
                <a:solidFill>
                  <a:srgbClr val="000000"/>
                </a:solidFill>
                <a:latin typeface="Calibri" panose="020F0502020204030204" pitchFamily="34" charset="0"/>
              </a:rPr>
              <a:t>Instream Flow Rules </a:t>
            </a:r>
            <a:endParaRPr lang="en-US" sz="3600" b="1" dirty="0" smtClean="0">
              <a:solidFill>
                <a:srgbClr val="000000"/>
              </a:solidFill>
              <a:latin typeface="Calibri" panose="020F0502020204030204" pitchFamily="34" charset="0"/>
            </a:endParaRPr>
          </a:p>
          <a:p>
            <a:pPr algn="ctr"/>
            <a:r>
              <a:rPr lang="en-US" sz="3600" b="1" dirty="0" smtClean="0">
                <a:solidFill>
                  <a:srgbClr val="000000"/>
                </a:solidFill>
                <a:latin typeface="Calibri" panose="020F0502020204030204" pitchFamily="34" charset="0"/>
              </a:rPr>
              <a:t>2002-2017</a:t>
            </a:r>
            <a:endParaRPr lang="en-US" sz="3600" dirty="0">
              <a:solidFill>
                <a:srgbClr val="000000"/>
              </a:solidFill>
              <a:latin typeface="Calibri" panose="020F0502020204030204" pitchFamily="34" charset="0"/>
            </a:endParaRPr>
          </a:p>
        </p:txBody>
      </p:sp>
      <p:sp>
        <p:nvSpPr>
          <p:cNvPr id="4" name="Text Box 44"/>
          <p:cNvSpPr txBox="1">
            <a:spLocks noChangeArrowheads="1"/>
          </p:cNvSpPr>
          <p:nvPr/>
        </p:nvSpPr>
        <p:spPr bwMode="auto">
          <a:xfrm>
            <a:off x="765543" y="2501271"/>
            <a:ext cx="3094075" cy="3736407"/>
          </a:xfrm>
          <a:prstGeom prst="rect">
            <a:avLst/>
          </a:prstGeom>
          <a:noFill/>
          <a:ln w="9525">
            <a:noFill/>
            <a:miter lim="800000"/>
            <a:headEnd/>
            <a:tailEnd/>
          </a:ln>
        </p:spPr>
        <p:txBody>
          <a:bodyPr wrap="square">
            <a:spAutoFit/>
          </a:bodyPr>
          <a:lstStyle/>
          <a:p>
            <a:pPr marL="57150">
              <a:lnSpc>
                <a:spcPct val="90000"/>
              </a:lnSpc>
              <a:spcAft>
                <a:spcPts val="600"/>
              </a:spcAft>
              <a:buFont typeface="Wingdings" panose="05000000000000000000" pitchFamily="2" charset="2"/>
              <a:buChar char="S"/>
            </a:pPr>
            <a:r>
              <a:rPr lang="en-US" sz="2800" dirty="0" smtClean="0">
                <a:solidFill>
                  <a:srgbClr val="002060"/>
                </a:solidFill>
                <a:latin typeface="Calibri" panose="020F0502020204030204" pitchFamily="34" charset="0"/>
              </a:rPr>
              <a:t> Periodicity tells us when fish are in the stream.</a:t>
            </a:r>
          </a:p>
          <a:p>
            <a:pPr>
              <a:lnSpc>
                <a:spcPct val="90000"/>
              </a:lnSpc>
              <a:spcAft>
                <a:spcPts val="600"/>
              </a:spcAft>
              <a:buFont typeface="Wingdings" panose="05000000000000000000" pitchFamily="2" charset="2"/>
              <a:buChar char="S"/>
            </a:pPr>
            <a:r>
              <a:rPr lang="en-US" sz="2800" dirty="0" smtClean="0">
                <a:solidFill>
                  <a:srgbClr val="002060"/>
                </a:solidFill>
                <a:latin typeface="Calibri" panose="020F0502020204030204" pitchFamily="34" charset="0"/>
              </a:rPr>
              <a:t> The habitat study tells us how high the ISF should be</a:t>
            </a:r>
          </a:p>
          <a:p>
            <a:pPr>
              <a:lnSpc>
                <a:spcPct val="90000"/>
              </a:lnSpc>
              <a:buFont typeface="Wingdings" panose="05000000000000000000" pitchFamily="2" charset="2"/>
              <a:buChar char="S"/>
            </a:pPr>
            <a:r>
              <a:rPr lang="en-US" sz="2800" dirty="0" smtClean="0">
                <a:solidFill>
                  <a:srgbClr val="002060"/>
                </a:solidFill>
                <a:latin typeface="Calibri" panose="020F0502020204030204" pitchFamily="34" charset="0"/>
              </a:rPr>
              <a:t> Hydrology lets us truth check the results.</a:t>
            </a:r>
            <a:endParaRPr lang="en-US" sz="2800" dirty="0">
              <a:solidFill>
                <a:srgbClr val="002060"/>
              </a:solidFill>
              <a:latin typeface="Calibri" panose="020F0502020204030204" pitchFamily="34" charset="0"/>
            </a:endParaRPr>
          </a:p>
        </p:txBody>
      </p:sp>
      <p:pic>
        <p:nvPicPr>
          <p:cNvPr id="2" name="Picture 1"/>
          <p:cNvPicPr>
            <a:picLocks noChangeAspect="1"/>
          </p:cNvPicPr>
          <p:nvPr/>
        </p:nvPicPr>
        <p:blipFill>
          <a:blip r:embed="rId3"/>
          <a:stretch>
            <a:fillRect/>
          </a:stretch>
        </p:blipFill>
        <p:spPr>
          <a:xfrm>
            <a:off x="3859618" y="438150"/>
            <a:ext cx="8332382" cy="5985631"/>
          </a:xfrm>
          <a:prstGeom prst="rect">
            <a:avLst/>
          </a:prstGeom>
        </p:spPr>
      </p:pic>
    </p:spTree>
    <p:extLst>
      <p:ext uri="{BB962C8B-B14F-4D97-AF65-F5344CB8AC3E}">
        <p14:creationId xmlns:p14="http://schemas.microsoft.com/office/powerpoint/2010/main" val="4161600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97280" y="554736"/>
            <a:ext cx="9573768" cy="926592"/>
          </a:xfrm>
          <a:noFill/>
        </p:spPr>
        <p:txBody>
          <a:bodyPr>
            <a:normAutofit/>
          </a:bodyPr>
          <a:lstStyle/>
          <a:p>
            <a:r>
              <a:rPr lang="en-US" b="1" dirty="0">
                <a:cs typeface="Arial" panose="020B0604020202020204" pitchFamily="34" charset="0"/>
              </a:rPr>
              <a:t>WRIA 27/28 Availability-2009 rule</a:t>
            </a:r>
          </a:p>
        </p:txBody>
      </p:sp>
      <p:sp>
        <p:nvSpPr>
          <p:cNvPr id="2" name="Content Placeholder 1"/>
          <p:cNvSpPr>
            <a:spLocks noGrp="1"/>
          </p:cNvSpPr>
          <p:nvPr>
            <p:ph idx="1"/>
          </p:nvPr>
        </p:nvSpPr>
        <p:spPr>
          <a:xfrm>
            <a:off x="1097280" y="1481328"/>
            <a:ext cx="10228811" cy="4590288"/>
          </a:xfrm>
          <a:noFill/>
        </p:spPr>
        <p:txBody>
          <a:bodyPr>
            <a:noAutofit/>
          </a:bodyPr>
          <a:lstStyle/>
          <a:p>
            <a:pPr marL="0" indent="0">
              <a:buNone/>
            </a:pPr>
            <a:r>
              <a:rPr lang="en-US" sz="2800" dirty="0">
                <a:cs typeface="Arial" panose="020B0604020202020204" pitchFamily="34" charset="0"/>
              </a:rPr>
              <a:t>Stream		</a:t>
            </a:r>
            <a:r>
              <a:rPr lang="en-US" sz="2800" dirty="0" smtClean="0">
                <a:cs typeface="Arial" panose="020B0604020202020204" pitchFamily="34" charset="0"/>
              </a:rPr>
              <a:t>	No</a:t>
            </a:r>
            <a:r>
              <a:rPr lang="en-US" sz="2800" dirty="0">
                <a:cs typeface="Arial" panose="020B0604020202020204" pitchFamily="34" charset="0"/>
              </a:rPr>
              <a:t>. of years the 		Avg. days per year </a:t>
            </a:r>
          </a:p>
          <a:p>
            <a:pPr marL="0" indent="0">
              <a:spcBef>
                <a:spcPts val="0"/>
              </a:spcBef>
              <a:buNone/>
            </a:pPr>
            <a:r>
              <a:rPr lang="en-US" sz="2800" dirty="0">
                <a:cs typeface="Arial" panose="020B0604020202020204" pitchFamily="34" charset="0"/>
              </a:rPr>
              <a:t>name			</a:t>
            </a:r>
            <a:r>
              <a:rPr lang="en-US" sz="2800" dirty="0" smtClean="0">
                <a:cs typeface="Arial" panose="020B0604020202020204" pitchFamily="34" charset="0"/>
              </a:rPr>
              <a:t>	ISF </a:t>
            </a:r>
            <a:r>
              <a:rPr lang="en-US" sz="2800" dirty="0">
                <a:cs typeface="Arial" panose="020B0604020202020204" pitchFamily="34" charset="0"/>
              </a:rPr>
              <a:t>was not met		ISF was not met </a:t>
            </a:r>
          </a:p>
          <a:p>
            <a:pPr marL="0" indent="0">
              <a:spcBef>
                <a:spcPts val="0"/>
              </a:spcBef>
              <a:buNone/>
            </a:pPr>
            <a:endParaRPr lang="en-US" sz="2800" dirty="0">
              <a:cs typeface="Arial" panose="020B0604020202020204" pitchFamily="34" charset="0"/>
            </a:endParaRPr>
          </a:p>
          <a:p>
            <a:pPr marL="0" indent="0">
              <a:spcBef>
                <a:spcPts val="0"/>
              </a:spcBef>
              <a:buNone/>
            </a:pPr>
            <a:r>
              <a:rPr lang="en-US" sz="2800" dirty="0">
                <a:cs typeface="Arial" panose="020B0604020202020204" pitchFamily="34" charset="0"/>
              </a:rPr>
              <a:t>Kalama River		</a:t>
            </a:r>
            <a:r>
              <a:rPr lang="en-US" sz="2800" dirty="0" smtClean="0">
                <a:cs typeface="Arial" panose="020B0604020202020204" pitchFamily="34" charset="0"/>
              </a:rPr>
              <a:t>	20/20</a:t>
            </a:r>
            <a:r>
              <a:rPr lang="en-US" sz="2800" dirty="0">
                <a:cs typeface="Arial" panose="020B0604020202020204" pitchFamily="34" charset="0"/>
              </a:rPr>
              <a:t>				183</a:t>
            </a:r>
          </a:p>
          <a:p>
            <a:pPr marL="0" indent="0">
              <a:buNone/>
            </a:pPr>
            <a:r>
              <a:rPr lang="en-US" sz="2800" dirty="0">
                <a:cs typeface="Arial" panose="020B0604020202020204" pitchFamily="34" charset="0"/>
              </a:rPr>
              <a:t>E Fork Lewis River		</a:t>
            </a:r>
            <a:r>
              <a:rPr lang="en-US" sz="2800" dirty="0" smtClean="0">
                <a:cs typeface="Arial" panose="020B0604020202020204" pitchFamily="34" charset="0"/>
              </a:rPr>
              <a:t>	8/8</a:t>
            </a:r>
            <a:r>
              <a:rPr lang="en-US" sz="2800" dirty="0">
                <a:cs typeface="Arial" panose="020B0604020202020204" pitchFamily="34" charset="0"/>
              </a:rPr>
              <a:t>				169</a:t>
            </a:r>
          </a:p>
          <a:p>
            <a:pPr marL="0" indent="0">
              <a:buNone/>
            </a:pPr>
            <a:r>
              <a:rPr lang="en-US" sz="2800" dirty="0">
                <a:cs typeface="Arial" panose="020B0604020202020204" pitchFamily="34" charset="0"/>
              </a:rPr>
              <a:t>Washougal River		</a:t>
            </a:r>
            <a:r>
              <a:rPr lang="en-US" sz="2800" dirty="0" smtClean="0">
                <a:cs typeface="Arial" panose="020B0604020202020204" pitchFamily="34" charset="0"/>
              </a:rPr>
              <a:t>	11/11</a:t>
            </a:r>
            <a:r>
              <a:rPr lang="en-US" sz="2800" dirty="0">
                <a:cs typeface="Arial" panose="020B0604020202020204" pitchFamily="34" charset="0"/>
              </a:rPr>
              <a:t>				177</a:t>
            </a:r>
          </a:p>
          <a:p>
            <a:pPr marL="0" indent="0">
              <a:buNone/>
            </a:pPr>
            <a:r>
              <a:rPr lang="en-US" sz="2800" dirty="0">
                <a:cs typeface="Arial" panose="020B0604020202020204" pitchFamily="34" charset="0"/>
              </a:rPr>
              <a:t>Burnt Bridge Creek	</a:t>
            </a:r>
            <a:r>
              <a:rPr lang="en-US" sz="2800" dirty="0" smtClean="0">
                <a:cs typeface="Arial" panose="020B0604020202020204" pitchFamily="34" charset="0"/>
              </a:rPr>
              <a:t>		4/4</a:t>
            </a:r>
            <a:r>
              <a:rPr lang="en-US" sz="2800" dirty="0">
                <a:cs typeface="Arial" panose="020B0604020202020204" pitchFamily="34" charset="0"/>
              </a:rPr>
              <a:t>				251	</a:t>
            </a:r>
            <a:r>
              <a:rPr lang="en-US" sz="2600" dirty="0"/>
              <a:t>		</a:t>
            </a:r>
          </a:p>
        </p:txBody>
      </p:sp>
    </p:spTree>
    <p:extLst>
      <p:ext uri="{BB962C8B-B14F-4D97-AF65-F5344CB8AC3E}">
        <p14:creationId xmlns:p14="http://schemas.microsoft.com/office/powerpoint/2010/main" val="41003652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759654" y="417513"/>
            <a:ext cx="6023281" cy="873125"/>
          </a:xfrm>
          <a:noFill/>
        </p:spPr>
        <p:txBody>
          <a:bodyPr>
            <a:noAutofit/>
          </a:bodyPr>
          <a:lstStyle/>
          <a:p>
            <a:pPr eaLnBrk="1" hangingPunct="1"/>
            <a:r>
              <a:rPr lang="en-US" sz="4000" b="1" dirty="0">
                <a:solidFill>
                  <a:srgbClr val="000000"/>
                </a:solidFill>
                <a:cs typeface="Arial" charset="0"/>
              </a:rPr>
              <a:t>What is an Instream Flow?</a:t>
            </a:r>
          </a:p>
        </p:txBody>
      </p:sp>
      <p:sp>
        <p:nvSpPr>
          <p:cNvPr id="7170" name="Rectangle 3"/>
          <p:cNvSpPr>
            <a:spLocks noGrp="1" noChangeArrowheads="1"/>
          </p:cNvSpPr>
          <p:nvPr>
            <p:ph type="body" sz="half" idx="4294967295"/>
          </p:nvPr>
        </p:nvSpPr>
        <p:spPr>
          <a:xfrm>
            <a:off x="759654" y="1290639"/>
            <a:ext cx="6023282" cy="4905446"/>
          </a:xfrm>
          <a:noFill/>
        </p:spPr>
        <p:txBody>
          <a:bodyPr rtlCol="0">
            <a:noAutofit/>
          </a:bodyPr>
          <a:lstStyle/>
          <a:p>
            <a:pPr marL="231775" indent="-231775">
              <a:spcBef>
                <a:spcPts val="0"/>
              </a:spcBef>
              <a:spcAft>
                <a:spcPts val="600"/>
              </a:spcAft>
              <a:buClr>
                <a:schemeClr val="tx2">
                  <a:lumMod val="60000"/>
                  <a:lumOff val="40000"/>
                </a:schemeClr>
              </a:buClr>
              <a:buFont typeface="Wingdings" panose="05000000000000000000" pitchFamily="2" charset="2"/>
              <a:buChar char=""/>
              <a:defRPr/>
            </a:pPr>
            <a:r>
              <a:rPr lang="en-US" sz="2600" dirty="0">
                <a:cs typeface="Arial" pitchFamily="34" charset="0"/>
              </a:rPr>
              <a:t>An </a:t>
            </a:r>
            <a:r>
              <a:rPr lang="en-US" sz="2600" dirty="0">
                <a:solidFill>
                  <a:srgbClr val="002060"/>
                </a:solidFill>
                <a:cs typeface="Arial" pitchFamily="34" charset="0"/>
              </a:rPr>
              <a:t>instream</a:t>
            </a:r>
            <a:r>
              <a:rPr lang="en-US" sz="2600" dirty="0">
                <a:cs typeface="Arial" pitchFamily="34" charset="0"/>
              </a:rPr>
              <a:t> flow is a water right for the </a:t>
            </a:r>
            <a:r>
              <a:rPr lang="en-US" sz="2600" dirty="0">
                <a:solidFill>
                  <a:srgbClr val="002060"/>
                </a:solidFill>
                <a:cs typeface="Arial" pitchFamily="34" charset="0"/>
              </a:rPr>
              <a:t>stream</a:t>
            </a:r>
            <a:r>
              <a:rPr lang="en-US" sz="2600" dirty="0">
                <a:cs typeface="Arial" pitchFamily="34" charset="0"/>
              </a:rPr>
              <a:t>. </a:t>
            </a:r>
          </a:p>
          <a:p>
            <a:pPr marL="341313" indent="-231775">
              <a:spcBef>
                <a:spcPts val="0"/>
              </a:spcBef>
              <a:spcAft>
                <a:spcPts val="600"/>
              </a:spcAft>
              <a:buClr>
                <a:schemeClr val="tx2">
                  <a:lumMod val="60000"/>
                  <a:lumOff val="40000"/>
                </a:schemeClr>
              </a:buClr>
              <a:buFont typeface="Wingdings" panose="05000000000000000000" pitchFamily="2" charset="2"/>
              <a:buChar char=""/>
              <a:defRPr/>
            </a:pPr>
            <a:r>
              <a:rPr lang="en-US" sz="2600" dirty="0">
                <a:cs typeface="Arial" pitchFamily="34" charset="0"/>
              </a:rPr>
              <a:t>It has a priority date</a:t>
            </a:r>
          </a:p>
          <a:p>
            <a:pPr marL="682625" lvl="1" indent="-219075">
              <a:spcBef>
                <a:spcPts val="0"/>
              </a:spcBef>
              <a:spcAft>
                <a:spcPts val="600"/>
              </a:spcAft>
              <a:buClr>
                <a:schemeClr val="tx2">
                  <a:lumMod val="60000"/>
                  <a:lumOff val="40000"/>
                </a:schemeClr>
              </a:buClr>
              <a:buFont typeface="Wingdings" panose="05000000000000000000" pitchFamily="2" charset="2"/>
              <a:buChar char=""/>
              <a:defRPr/>
            </a:pPr>
            <a:r>
              <a:rPr lang="en-US" sz="2600" dirty="0">
                <a:cs typeface="Arial" pitchFamily="34" charset="0"/>
              </a:rPr>
              <a:t>Water rights </a:t>
            </a:r>
            <a:r>
              <a:rPr lang="en-US" sz="2600" dirty="0">
                <a:solidFill>
                  <a:srgbClr val="FF0000"/>
                </a:solidFill>
                <a:cs typeface="Arial" pitchFamily="34" charset="0"/>
              </a:rPr>
              <a:t>senior</a:t>
            </a:r>
            <a:r>
              <a:rPr lang="en-US" sz="2600" dirty="0">
                <a:cs typeface="Arial" pitchFamily="34" charset="0"/>
              </a:rPr>
              <a:t> to the instream flow are unaffected but </a:t>
            </a:r>
            <a:r>
              <a:rPr lang="en-US" sz="2600" dirty="0">
                <a:solidFill>
                  <a:srgbClr val="FF0000"/>
                </a:solidFill>
                <a:cs typeface="Arial" pitchFamily="34" charset="0"/>
              </a:rPr>
              <a:t>junior</a:t>
            </a:r>
            <a:r>
              <a:rPr lang="en-US" sz="2600" dirty="0">
                <a:cs typeface="Arial" pitchFamily="34" charset="0"/>
              </a:rPr>
              <a:t> water rights can be regulated  </a:t>
            </a:r>
          </a:p>
          <a:p>
            <a:pPr marL="231775" indent="-231775">
              <a:spcBef>
                <a:spcPts val="0"/>
              </a:spcBef>
              <a:spcAft>
                <a:spcPts val="600"/>
              </a:spcAft>
              <a:buClr>
                <a:schemeClr val="tx2">
                  <a:lumMod val="60000"/>
                  <a:lumOff val="40000"/>
                </a:schemeClr>
              </a:buClr>
              <a:buFont typeface="Wingdings" panose="05000000000000000000" pitchFamily="2" charset="2"/>
              <a:buChar char=""/>
              <a:defRPr/>
            </a:pPr>
            <a:r>
              <a:rPr lang="en-US" sz="2600" dirty="0">
                <a:cs typeface="Arial" pitchFamily="34" charset="0"/>
              </a:rPr>
              <a:t>It is not </a:t>
            </a:r>
            <a:r>
              <a:rPr lang="en-US" sz="2600" dirty="0">
                <a:solidFill>
                  <a:srgbClr val="002060"/>
                </a:solidFill>
                <a:cs typeface="Arial" pitchFamily="34" charset="0"/>
              </a:rPr>
              <a:t>required to be </a:t>
            </a:r>
            <a:r>
              <a:rPr lang="en-US" sz="2600" dirty="0">
                <a:cs typeface="Arial" pitchFamily="34" charset="0"/>
              </a:rPr>
              <a:t>met.</a:t>
            </a:r>
          </a:p>
          <a:p>
            <a:pPr marL="682625" lvl="1" indent="-219075">
              <a:spcBef>
                <a:spcPts val="0"/>
              </a:spcBef>
              <a:spcAft>
                <a:spcPts val="600"/>
              </a:spcAft>
              <a:buClr>
                <a:schemeClr val="tx2">
                  <a:lumMod val="60000"/>
                  <a:lumOff val="40000"/>
                </a:schemeClr>
              </a:buClr>
              <a:buFont typeface="Wingdings" panose="05000000000000000000" pitchFamily="2" charset="2"/>
              <a:buChar char=""/>
              <a:defRPr/>
            </a:pPr>
            <a:r>
              <a:rPr lang="en-US" sz="2600" dirty="0">
                <a:cs typeface="Arial" pitchFamily="34" charset="0"/>
              </a:rPr>
              <a:t> Water rights e a right to use </a:t>
            </a:r>
            <a:r>
              <a:rPr lang="en-US" sz="2600" u="sng" dirty="0">
                <a:cs typeface="Arial" pitchFamily="34" charset="0"/>
              </a:rPr>
              <a:t>when available</a:t>
            </a:r>
            <a:r>
              <a:rPr lang="en-US" sz="2600" dirty="0">
                <a:cs typeface="Arial" pitchFamily="34" charset="0"/>
              </a:rPr>
              <a:t>, not a guarantee that water will be </a:t>
            </a:r>
            <a:r>
              <a:rPr lang="en-US" sz="2600" dirty="0" smtClean="0">
                <a:cs typeface="Arial" pitchFamily="34" charset="0"/>
              </a:rPr>
              <a:t>available.</a:t>
            </a:r>
            <a:endParaRPr lang="en-US" sz="2600" dirty="0">
              <a:cs typeface="Arial" pitchFamily="34" charset="0"/>
            </a:endParaRPr>
          </a:p>
          <a:p>
            <a:pPr marL="225420" indent="-225420">
              <a:spcBef>
                <a:spcPts val="600"/>
              </a:spcBef>
              <a:spcAft>
                <a:spcPts val="600"/>
              </a:spcAft>
              <a:buClr>
                <a:schemeClr val="tx2">
                  <a:lumMod val="60000"/>
                  <a:lumOff val="40000"/>
                </a:schemeClr>
              </a:buClr>
              <a:buFont typeface="Wingdings" pitchFamily="2" charset="2"/>
              <a:buChar char="S"/>
              <a:defRPr/>
            </a:pPr>
            <a:r>
              <a:rPr lang="en-US" sz="2600" dirty="0">
                <a:cs typeface="Arial" pitchFamily="34" charset="0"/>
              </a:rPr>
              <a:t>ISFs do not and cannot add more water to a stream</a:t>
            </a:r>
            <a:endParaRPr lang="en-US" sz="2600" b="1" dirty="0" smtClean="0">
              <a:cs typeface="Arial" pitchFamily="34" charset="0"/>
            </a:endParaRPr>
          </a:p>
        </p:txBody>
      </p:sp>
      <p:pic>
        <p:nvPicPr>
          <p:cNvPr id="339973" name="Picture 5" descr="Stream Gage"/>
          <p:cNvPicPr>
            <a:picLocks noGrp="1" noChangeAspect="1" noChangeArrowheads="1"/>
          </p:cNvPicPr>
          <p:nvPr>
            <p:ph sz="half" idx="4294967295"/>
          </p:nvPr>
        </p:nvPicPr>
        <p:blipFill rotWithShape="1">
          <a:blip r:embed="rId3" cstate="print"/>
          <a:srcRect l="33843" t="2452" r="10124" b="-384"/>
          <a:stretch/>
        </p:blipFill>
        <p:spPr>
          <a:xfrm>
            <a:off x="6965949" y="417514"/>
            <a:ext cx="5226051" cy="6015037"/>
          </a:xfrm>
          <a:effectLst>
            <a:outerShdw dist="35921" dir="2700000" algn="ctr" rotWithShape="0">
              <a:schemeClr val="bg2"/>
            </a:outerShdw>
          </a:effectLst>
        </p:spPr>
      </p:pic>
    </p:spTree>
    <p:extLst>
      <p:ext uri="{BB962C8B-B14F-4D97-AF65-F5344CB8AC3E}">
        <p14:creationId xmlns:p14="http://schemas.microsoft.com/office/powerpoint/2010/main" val="29627494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164" y="778934"/>
            <a:ext cx="3530064" cy="2318228"/>
          </a:xfrm>
        </p:spPr>
        <p:txBody>
          <a:bodyPr/>
          <a:lstStyle/>
          <a:p>
            <a:pPr algn="ctr"/>
            <a:r>
              <a:rPr lang="en-US" b="1" dirty="0" smtClean="0">
                <a:solidFill>
                  <a:schemeClr val="accent2">
                    <a:lumMod val="50000"/>
                  </a:schemeClr>
                </a:solidFill>
                <a:latin typeface="Calibri" panose="020F0502020204030204" pitchFamily="34" charset="0"/>
                <a:cs typeface="Calibri" panose="020F0502020204030204" pitchFamily="34" charset="0"/>
              </a:rPr>
              <a:t>SEE!!!</a:t>
            </a:r>
            <a:br>
              <a:rPr lang="en-US" b="1" dirty="0" smtClean="0">
                <a:solidFill>
                  <a:schemeClr val="accent2">
                    <a:lumMod val="50000"/>
                  </a:schemeClr>
                </a:solidFill>
                <a:latin typeface="Calibri" panose="020F0502020204030204" pitchFamily="34" charset="0"/>
                <a:cs typeface="Calibri" panose="020F0502020204030204" pitchFamily="34" charset="0"/>
              </a:rPr>
            </a:br>
            <a:r>
              <a:rPr lang="en-US" b="1" dirty="0" smtClean="0">
                <a:solidFill>
                  <a:schemeClr val="accent2">
                    <a:lumMod val="50000"/>
                  </a:schemeClr>
                </a:solidFill>
                <a:latin typeface="Calibri" panose="020F0502020204030204" pitchFamily="34" charset="0"/>
                <a:cs typeface="Calibri" panose="020F0502020204030204" pitchFamily="34" charset="0"/>
              </a:rPr>
              <a:t>I told you the </a:t>
            </a:r>
            <a:r>
              <a:rPr lang="en-US" b="1" dirty="0">
                <a:solidFill>
                  <a:schemeClr val="accent2">
                    <a:lumMod val="50000"/>
                  </a:schemeClr>
                </a:solidFill>
                <a:latin typeface="Calibri" panose="020F0502020204030204" pitchFamily="34" charset="0"/>
                <a:cs typeface="Calibri" panose="020F0502020204030204" pitchFamily="34" charset="0"/>
              </a:rPr>
              <a:t>Instream Flow </a:t>
            </a:r>
            <a:r>
              <a:rPr lang="en-US" b="1" dirty="0" smtClean="0">
                <a:solidFill>
                  <a:schemeClr val="accent2">
                    <a:lumMod val="50000"/>
                  </a:schemeClr>
                </a:solidFill>
                <a:latin typeface="Calibri" panose="020F0502020204030204" pitchFamily="34" charset="0"/>
                <a:cs typeface="Calibri" panose="020F0502020204030204" pitchFamily="34" charset="0"/>
              </a:rPr>
              <a:t>is </a:t>
            </a:r>
            <a:r>
              <a:rPr lang="en-US" b="1" dirty="0">
                <a:solidFill>
                  <a:schemeClr val="accent2">
                    <a:lumMod val="50000"/>
                  </a:schemeClr>
                </a:solidFill>
                <a:latin typeface="Calibri" panose="020F0502020204030204" pitchFamily="34" charset="0"/>
                <a:cs typeface="Calibri" panose="020F0502020204030204" pitchFamily="34" charset="0"/>
              </a:rPr>
              <a:t>T</a:t>
            </a:r>
            <a:r>
              <a:rPr lang="en-US" b="1" dirty="0" smtClean="0">
                <a:solidFill>
                  <a:schemeClr val="accent2">
                    <a:lumMod val="50000"/>
                  </a:schemeClr>
                </a:solidFill>
                <a:latin typeface="Calibri" panose="020F0502020204030204" pitchFamily="34" charset="0"/>
                <a:cs typeface="Calibri" panose="020F0502020204030204" pitchFamily="34" charset="0"/>
              </a:rPr>
              <a:t>oo High!!!</a:t>
            </a:r>
            <a:endParaRPr lang="en-US" dirty="0">
              <a:solidFill>
                <a:schemeClr val="accent2">
                  <a:lumMod val="50000"/>
                </a:schemeClr>
              </a:solidFill>
              <a:latin typeface="Calibri" panose="020F0502020204030204" pitchFamily="34" charset="0"/>
              <a:cs typeface="Calibri" panose="020F0502020204030204" pitchFamily="34" charset="0"/>
            </a:endParaRPr>
          </a:p>
        </p:txBody>
      </p:sp>
      <p:pic>
        <p:nvPicPr>
          <p:cNvPr id="5" name="bulltroutfighting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6881" t="65" r="5266" b="-65"/>
          <a:stretch/>
        </p:blipFill>
        <p:spPr>
          <a:xfrm>
            <a:off x="4768858" y="423081"/>
            <a:ext cx="7423142" cy="6018662"/>
          </a:xfrm>
        </p:spPr>
      </p:pic>
      <p:sp>
        <p:nvSpPr>
          <p:cNvPr id="4" name="Text Placeholder 3"/>
          <p:cNvSpPr>
            <a:spLocks noGrp="1"/>
          </p:cNvSpPr>
          <p:nvPr>
            <p:ph type="body" sz="half" idx="2"/>
          </p:nvPr>
        </p:nvSpPr>
        <p:spPr>
          <a:xfrm>
            <a:off x="937431" y="3505200"/>
            <a:ext cx="3470797" cy="1848465"/>
          </a:xfrm>
        </p:spPr>
        <p:txBody>
          <a:bodyPr>
            <a:noAutofit/>
          </a:bodyPr>
          <a:lstStyle/>
          <a:p>
            <a:pPr lvl="0" algn="ctr">
              <a:spcBef>
                <a:spcPct val="20000"/>
              </a:spcBef>
              <a:buClrTx/>
              <a:buSzTx/>
              <a:defRPr/>
            </a:pPr>
            <a:r>
              <a:rPr lang="en-US" sz="4000" b="1" dirty="0">
                <a:solidFill>
                  <a:schemeClr val="accent2">
                    <a:lumMod val="50000"/>
                  </a:schemeClr>
                </a:solidFill>
                <a:cs typeface="Arial" pitchFamily="34" charset="0"/>
              </a:rPr>
              <a:t>Fish don’t need  that much water!</a:t>
            </a:r>
            <a:endParaRPr lang="en-US" sz="4000" dirty="0">
              <a:solidFill>
                <a:schemeClr val="accent2">
                  <a:lumMod val="50000"/>
                </a:schemeClr>
              </a:solidFill>
            </a:endParaRPr>
          </a:p>
        </p:txBody>
      </p:sp>
    </p:spTree>
    <p:extLst>
      <p:ext uri="{BB962C8B-B14F-4D97-AF65-F5344CB8AC3E}">
        <p14:creationId xmlns:p14="http://schemas.microsoft.com/office/powerpoint/2010/main" val="144559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912720"/>
            <a:ext cx="3169334" cy="1144680"/>
          </a:xfrm>
        </p:spPr>
        <p:txBody>
          <a:bodyPr/>
          <a:lstStyle/>
          <a:p>
            <a:r>
              <a:rPr lang="en-US" b="1" dirty="0" smtClean="0"/>
              <a:t>Fish vs Flow Research</a:t>
            </a:r>
            <a:endParaRPr lang="en-US" b="1" dirty="0"/>
          </a:p>
        </p:txBody>
      </p:sp>
      <p:pic>
        <p:nvPicPr>
          <p:cNvPr id="12" name="Content Placeholder 11"/>
          <p:cNvPicPr>
            <a:picLocks noGrp="1" noChangeAspect="1"/>
          </p:cNvPicPr>
          <p:nvPr>
            <p:ph idx="1"/>
          </p:nvPr>
        </p:nvPicPr>
        <p:blipFill rotWithShape="1">
          <a:blip r:embed="rId3"/>
          <a:srcRect b="4000"/>
          <a:stretch/>
        </p:blipFill>
        <p:spPr>
          <a:xfrm>
            <a:off x="4244632" y="450166"/>
            <a:ext cx="7947368" cy="5950634"/>
          </a:xfrm>
          <a:prstGeom prst="rect">
            <a:avLst/>
          </a:prstGeom>
        </p:spPr>
      </p:pic>
      <p:sp>
        <p:nvSpPr>
          <p:cNvPr id="4" name="Text Placeholder 3"/>
          <p:cNvSpPr>
            <a:spLocks noGrp="1"/>
          </p:cNvSpPr>
          <p:nvPr>
            <p:ph type="body" sz="half" idx="2"/>
          </p:nvPr>
        </p:nvSpPr>
        <p:spPr>
          <a:xfrm>
            <a:off x="952502" y="2338754"/>
            <a:ext cx="3169332" cy="3569677"/>
          </a:xfrm>
        </p:spPr>
        <p:txBody>
          <a:bodyPr>
            <a:normAutofit/>
          </a:bodyPr>
          <a:lstStyle/>
          <a:p>
            <a:r>
              <a:rPr lang="en-US" sz="2800" dirty="0">
                <a:cs typeface="Calibri" panose="020F0502020204030204" pitchFamily="34" charset="0"/>
              </a:rPr>
              <a:t>Dave Seiler’s studies on Bingham Creek for 1980-1997 found </a:t>
            </a:r>
            <a:r>
              <a:rPr lang="en-US" sz="2800" b="1" dirty="0">
                <a:cs typeface="Calibri" panose="020F0502020204030204" pitchFamily="34" charset="0"/>
              </a:rPr>
              <a:t>more summer flow equals more </a:t>
            </a:r>
            <a:r>
              <a:rPr lang="en-US" sz="2800" b="1" dirty="0" err="1">
                <a:cs typeface="Calibri" panose="020F0502020204030204" pitchFamily="34" charset="0"/>
              </a:rPr>
              <a:t>coho</a:t>
            </a:r>
            <a:r>
              <a:rPr lang="en-US" sz="2800" b="1" dirty="0">
                <a:cs typeface="Calibri" panose="020F0502020204030204" pitchFamily="34" charset="0"/>
              </a:rPr>
              <a:t> </a:t>
            </a:r>
            <a:r>
              <a:rPr lang="en-US" sz="2800" b="1" dirty="0" err="1">
                <a:cs typeface="Calibri" panose="020F0502020204030204" pitchFamily="34" charset="0"/>
              </a:rPr>
              <a:t>smolts</a:t>
            </a:r>
            <a:r>
              <a:rPr lang="en-US" sz="2800" b="1" dirty="0">
                <a:cs typeface="Calibri" panose="020F0502020204030204" pitchFamily="34" charset="0"/>
              </a:rPr>
              <a:t> </a:t>
            </a:r>
            <a:r>
              <a:rPr lang="en-US" sz="2800" dirty="0" err="1">
                <a:cs typeface="Calibri" panose="020F0502020204030204" pitchFamily="34" charset="0"/>
              </a:rPr>
              <a:t>outmigrating</a:t>
            </a:r>
            <a:r>
              <a:rPr lang="en-US" sz="2800" dirty="0">
                <a:cs typeface="Calibri" panose="020F0502020204030204" pitchFamily="34" charset="0"/>
              </a:rPr>
              <a:t> the following spring. </a:t>
            </a:r>
          </a:p>
        </p:txBody>
      </p:sp>
    </p:spTree>
    <p:extLst>
      <p:ext uri="{BB962C8B-B14F-4D97-AF65-F5344CB8AC3E}">
        <p14:creationId xmlns:p14="http://schemas.microsoft.com/office/powerpoint/2010/main" val="34387553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97280" y="554736"/>
            <a:ext cx="9573768" cy="926592"/>
          </a:xfrm>
          <a:noFill/>
        </p:spPr>
        <p:txBody>
          <a:bodyPr>
            <a:normAutofit/>
          </a:bodyPr>
          <a:lstStyle/>
          <a:p>
            <a:r>
              <a:rPr lang="en-US" b="1" dirty="0">
                <a:cs typeface="Arial" panose="020B0604020202020204" pitchFamily="34" charset="0"/>
              </a:rPr>
              <a:t>WRIA </a:t>
            </a:r>
            <a:r>
              <a:rPr lang="en-US" b="1" dirty="0" smtClean="0">
                <a:cs typeface="Arial" panose="020B0604020202020204" pitchFamily="34" charset="0"/>
              </a:rPr>
              <a:t>1 Availability-1985 </a:t>
            </a:r>
            <a:r>
              <a:rPr lang="en-US" b="1" dirty="0">
                <a:cs typeface="Arial" panose="020B0604020202020204" pitchFamily="34" charset="0"/>
              </a:rPr>
              <a:t>rule</a:t>
            </a:r>
          </a:p>
        </p:txBody>
      </p:sp>
      <p:sp>
        <p:nvSpPr>
          <p:cNvPr id="2" name="Content Placeholder 1"/>
          <p:cNvSpPr>
            <a:spLocks noGrp="1"/>
          </p:cNvSpPr>
          <p:nvPr>
            <p:ph idx="1"/>
          </p:nvPr>
        </p:nvSpPr>
        <p:spPr>
          <a:xfrm>
            <a:off x="1097280" y="1609344"/>
            <a:ext cx="10197638" cy="4590288"/>
          </a:xfrm>
          <a:noFill/>
        </p:spPr>
        <p:txBody>
          <a:bodyPr>
            <a:noAutofit/>
          </a:bodyPr>
          <a:lstStyle/>
          <a:p>
            <a:pPr marL="0" indent="0">
              <a:spcBef>
                <a:spcPts val="600"/>
              </a:spcBef>
              <a:buNone/>
            </a:pPr>
            <a:r>
              <a:rPr lang="en-US" sz="2800" dirty="0"/>
              <a:t>Stream		</a:t>
            </a:r>
            <a:r>
              <a:rPr lang="en-US" sz="2800" dirty="0" smtClean="0"/>
              <a:t>	No</a:t>
            </a:r>
            <a:r>
              <a:rPr lang="en-US" sz="2800" dirty="0"/>
              <a:t>. of years the 	</a:t>
            </a:r>
            <a:r>
              <a:rPr lang="en-US" sz="2800" dirty="0" smtClean="0"/>
              <a:t>	Avg</a:t>
            </a:r>
            <a:r>
              <a:rPr lang="en-US" sz="2800" dirty="0"/>
              <a:t>. days per year </a:t>
            </a:r>
          </a:p>
          <a:p>
            <a:pPr marL="0" indent="0">
              <a:spcBef>
                <a:spcPts val="0"/>
              </a:spcBef>
              <a:buNone/>
            </a:pPr>
            <a:r>
              <a:rPr lang="en-US" sz="2800" dirty="0"/>
              <a:t>name			</a:t>
            </a:r>
            <a:r>
              <a:rPr lang="en-US" sz="2800" dirty="0" smtClean="0"/>
              <a:t>	ISF </a:t>
            </a:r>
            <a:r>
              <a:rPr lang="en-US" sz="2800" dirty="0"/>
              <a:t>was not met	</a:t>
            </a:r>
            <a:r>
              <a:rPr lang="en-US" sz="2800" dirty="0" smtClean="0"/>
              <a:t>	ISF </a:t>
            </a:r>
            <a:r>
              <a:rPr lang="en-US" sz="2800" dirty="0"/>
              <a:t>was not met </a:t>
            </a:r>
          </a:p>
          <a:p>
            <a:pPr marL="0" indent="0">
              <a:spcBef>
                <a:spcPts val="0"/>
              </a:spcBef>
              <a:buNone/>
            </a:pPr>
            <a:endParaRPr lang="en-US" sz="2600" dirty="0"/>
          </a:p>
          <a:p>
            <a:pPr marL="0" indent="0">
              <a:buNone/>
            </a:pPr>
            <a:r>
              <a:rPr lang="en-US" sz="2800" dirty="0" err="1" smtClean="0"/>
              <a:t>Fishtrap</a:t>
            </a:r>
            <a:r>
              <a:rPr lang="en-US" sz="2800" dirty="0" smtClean="0"/>
              <a:t> Creek	</a:t>
            </a:r>
            <a:r>
              <a:rPr lang="en-US" sz="2800" dirty="0"/>
              <a:t>	</a:t>
            </a:r>
            <a:r>
              <a:rPr lang="en-US" sz="2800" dirty="0" smtClean="0"/>
              <a:t>	20/20</a:t>
            </a:r>
            <a:r>
              <a:rPr lang="en-US" sz="2800" dirty="0"/>
              <a:t>		</a:t>
            </a:r>
            <a:r>
              <a:rPr lang="en-US" sz="2800" dirty="0" smtClean="0"/>
              <a:t>	</a:t>
            </a:r>
            <a:r>
              <a:rPr lang="en-US" sz="2800" dirty="0"/>
              <a:t>	</a:t>
            </a:r>
            <a:r>
              <a:rPr lang="en-US" sz="2800" dirty="0" smtClean="0"/>
              <a:t>209</a:t>
            </a:r>
            <a:endParaRPr lang="en-US" sz="2800" dirty="0"/>
          </a:p>
          <a:p>
            <a:pPr marL="0" indent="0">
              <a:buNone/>
            </a:pPr>
            <a:r>
              <a:rPr lang="en-US" sz="2800" dirty="0" smtClean="0"/>
              <a:t>Nooksack (RM 36.6)</a:t>
            </a:r>
            <a:r>
              <a:rPr lang="en-US" sz="2800" dirty="0"/>
              <a:t>	</a:t>
            </a:r>
            <a:r>
              <a:rPr lang="en-US" sz="2800" dirty="0" smtClean="0"/>
              <a:t>	19/20</a:t>
            </a:r>
            <a:r>
              <a:rPr lang="en-US" sz="2800" dirty="0"/>
              <a:t>		</a:t>
            </a:r>
            <a:r>
              <a:rPr lang="en-US" sz="2800" dirty="0" smtClean="0"/>
              <a:t>	</a:t>
            </a:r>
            <a:r>
              <a:rPr lang="en-US" sz="2800" dirty="0"/>
              <a:t>	</a:t>
            </a:r>
            <a:r>
              <a:rPr lang="en-US" sz="2800" dirty="0" smtClean="0"/>
              <a:t>154</a:t>
            </a:r>
            <a:endParaRPr lang="en-US" sz="2800" dirty="0"/>
          </a:p>
          <a:p>
            <a:pPr marL="0" indent="0">
              <a:buNone/>
            </a:pPr>
            <a:r>
              <a:rPr lang="en-US" sz="2800" dirty="0" smtClean="0"/>
              <a:t>Nooksack  (RM 5.8)</a:t>
            </a:r>
            <a:r>
              <a:rPr lang="en-US" sz="2800" dirty="0"/>
              <a:t>	</a:t>
            </a:r>
            <a:r>
              <a:rPr lang="en-US" sz="2800" dirty="0" smtClean="0"/>
              <a:t>	20/20</a:t>
            </a:r>
            <a:r>
              <a:rPr lang="en-US" sz="2800" dirty="0"/>
              <a:t>			</a:t>
            </a:r>
            <a:r>
              <a:rPr lang="en-US" sz="2800" dirty="0" smtClean="0"/>
              <a:t>	142</a:t>
            </a:r>
            <a:endParaRPr lang="en-US" sz="2800" dirty="0"/>
          </a:p>
          <a:p>
            <a:pPr marL="0" indent="0">
              <a:buNone/>
            </a:pPr>
            <a:r>
              <a:rPr lang="en-US" sz="2800" dirty="0" smtClean="0"/>
              <a:t>MF Nooksack (RM5.0)</a:t>
            </a:r>
            <a:r>
              <a:rPr lang="en-US" sz="2800" dirty="0"/>
              <a:t>	</a:t>
            </a:r>
            <a:r>
              <a:rPr lang="en-US" sz="2800" dirty="0" smtClean="0"/>
              <a:t>	20/20</a:t>
            </a:r>
            <a:r>
              <a:rPr lang="en-US" sz="2800" dirty="0"/>
              <a:t>		</a:t>
            </a:r>
            <a:r>
              <a:rPr lang="en-US" sz="2800" dirty="0" smtClean="0"/>
              <a:t>	</a:t>
            </a:r>
            <a:r>
              <a:rPr lang="en-US" sz="2800" dirty="0"/>
              <a:t>	</a:t>
            </a:r>
            <a:r>
              <a:rPr lang="en-US" sz="2800" dirty="0" smtClean="0"/>
              <a:t>144</a:t>
            </a:r>
            <a:endParaRPr lang="en-US" sz="2800" dirty="0"/>
          </a:p>
          <a:p>
            <a:pPr marL="0" indent="0">
              <a:buNone/>
            </a:pPr>
            <a:r>
              <a:rPr lang="en-US" sz="2800" dirty="0" smtClean="0"/>
              <a:t>SF Nooksack (RM 14.8)</a:t>
            </a:r>
            <a:r>
              <a:rPr lang="en-US" sz="2800" dirty="0"/>
              <a:t>	</a:t>
            </a:r>
            <a:r>
              <a:rPr lang="en-US" sz="2800" dirty="0" smtClean="0"/>
              <a:t>	20/20</a:t>
            </a:r>
            <a:r>
              <a:rPr lang="en-US" sz="2800" dirty="0"/>
              <a:t>			</a:t>
            </a:r>
            <a:r>
              <a:rPr lang="en-US" sz="2800" dirty="0" smtClean="0"/>
              <a:t>	204</a:t>
            </a:r>
            <a:r>
              <a:rPr lang="en-US" sz="2800" dirty="0"/>
              <a:t>	</a:t>
            </a:r>
          </a:p>
          <a:p>
            <a:pPr marL="0" indent="0">
              <a:buNone/>
            </a:pPr>
            <a:r>
              <a:rPr lang="en-US" sz="2800" dirty="0" smtClean="0"/>
              <a:t>Skookum Creek</a:t>
            </a:r>
            <a:r>
              <a:rPr lang="en-US" sz="2800" dirty="0"/>
              <a:t>		</a:t>
            </a:r>
            <a:r>
              <a:rPr lang="en-US" sz="2800" dirty="0" smtClean="0"/>
              <a:t>	20/20</a:t>
            </a:r>
            <a:r>
              <a:rPr lang="en-US" sz="2800" dirty="0"/>
              <a:t>		</a:t>
            </a:r>
            <a:r>
              <a:rPr lang="en-US" sz="2800" dirty="0" smtClean="0"/>
              <a:t>	</a:t>
            </a:r>
            <a:r>
              <a:rPr lang="en-US" sz="2800" dirty="0"/>
              <a:t>	</a:t>
            </a:r>
            <a:r>
              <a:rPr lang="en-US" sz="2800" dirty="0" smtClean="0"/>
              <a:t>181</a:t>
            </a:r>
            <a:r>
              <a:rPr lang="en-US" sz="2800" dirty="0"/>
              <a:t>	</a:t>
            </a:r>
            <a:r>
              <a:rPr lang="en-US" sz="2600" dirty="0"/>
              <a:t>		</a:t>
            </a:r>
          </a:p>
        </p:txBody>
      </p:sp>
    </p:spTree>
    <p:extLst>
      <p:ext uri="{BB962C8B-B14F-4D97-AF65-F5344CB8AC3E}">
        <p14:creationId xmlns:p14="http://schemas.microsoft.com/office/powerpoint/2010/main" val="11644643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97280" y="554736"/>
            <a:ext cx="9573768" cy="926592"/>
          </a:xfrm>
          <a:noFill/>
        </p:spPr>
        <p:txBody>
          <a:bodyPr>
            <a:normAutofit/>
          </a:bodyPr>
          <a:lstStyle/>
          <a:p>
            <a:r>
              <a:rPr lang="en-US" sz="4000" b="1" dirty="0">
                <a:cs typeface="Arial" panose="020B0604020202020204" pitchFamily="34" charset="0"/>
              </a:rPr>
              <a:t>WRIA 22 Availability-1976 rule</a:t>
            </a:r>
          </a:p>
        </p:txBody>
      </p:sp>
      <p:sp>
        <p:nvSpPr>
          <p:cNvPr id="2" name="Content Placeholder 1"/>
          <p:cNvSpPr>
            <a:spLocks noGrp="1"/>
          </p:cNvSpPr>
          <p:nvPr>
            <p:ph idx="1"/>
          </p:nvPr>
        </p:nvSpPr>
        <p:spPr>
          <a:xfrm>
            <a:off x="1097280" y="1609344"/>
            <a:ext cx="9784081" cy="4590288"/>
          </a:xfrm>
          <a:noFill/>
        </p:spPr>
        <p:txBody>
          <a:bodyPr>
            <a:noAutofit/>
          </a:bodyPr>
          <a:lstStyle/>
          <a:p>
            <a:pPr marL="0" indent="0">
              <a:spcBef>
                <a:spcPts val="600"/>
              </a:spcBef>
              <a:buNone/>
            </a:pPr>
            <a:r>
              <a:rPr lang="en-US" sz="2800" dirty="0"/>
              <a:t>Stream		No. of years the 	Avg. days per year </a:t>
            </a:r>
          </a:p>
          <a:p>
            <a:pPr marL="0" indent="0">
              <a:spcBef>
                <a:spcPts val="0"/>
              </a:spcBef>
              <a:buNone/>
            </a:pPr>
            <a:r>
              <a:rPr lang="en-US" sz="2800" dirty="0"/>
              <a:t>name			ISF was not met	ISF was not met </a:t>
            </a:r>
          </a:p>
          <a:p>
            <a:pPr marL="0" indent="0">
              <a:spcBef>
                <a:spcPts val="0"/>
              </a:spcBef>
              <a:buNone/>
            </a:pPr>
            <a:endParaRPr lang="en-US" sz="2600" dirty="0"/>
          </a:p>
          <a:p>
            <a:pPr marL="0" indent="0">
              <a:buNone/>
            </a:pPr>
            <a:r>
              <a:rPr lang="en-US" sz="2800" dirty="0"/>
              <a:t>Chehalis </a:t>
            </a:r>
            <a:r>
              <a:rPr lang="en-US" sz="2800" dirty="0" smtClean="0"/>
              <a:t>(RM 59.9)</a:t>
            </a:r>
            <a:r>
              <a:rPr lang="en-US" sz="2800" dirty="0"/>
              <a:t>	</a:t>
            </a:r>
            <a:r>
              <a:rPr lang="en-US" sz="2800" dirty="0" smtClean="0"/>
              <a:t>	15/20</a:t>
            </a:r>
            <a:r>
              <a:rPr lang="en-US" sz="2800" dirty="0"/>
              <a:t>			4</a:t>
            </a:r>
            <a:r>
              <a:rPr lang="en-US" sz="2800" dirty="0" smtClean="0"/>
              <a:t>3</a:t>
            </a:r>
            <a:endParaRPr lang="en-US" sz="2800" dirty="0"/>
          </a:p>
          <a:p>
            <a:pPr marL="0" indent="0">
              <a:buNone/>
            </a:pPr>
            <a:r>
              <a:rPr lang="en-US" sz="2800" dirty="0" err="1"/>
              <a:t>Cloquallum</a:t>
            </a:r>
            <a:r>
              <a:rPr lang="en-US" sz="2800" dirty="0"/>
              <a:t> Creek		11/20			</a:t>
            </a:r>
            <a:r>
              <a:rPr lang="en-US" sz="2800" dirty="0" smtClean="0"/>
              <a:t>58</a:t>
            </a:r>
            <a:endParaRPr lang="en-US" sz="2800" dirty="0"/>
          </a:p>
          <a:p>
            <a:pPr marL="0" indent="0">
              <a:buNone/>
            </a:pPr>
            <a:r>
              <a:rPr lang="en-US" sz="2800" dirty="0"/>
              <a:t>Satsop River		</a:t>
            </a:r>
            <a:r>
              <a:rPr lang="en-US" sz="2800" dirty="0" smtClean="0"/>
              <a:t>	17/20</a:t>
            </a:r>
            <a:r>
              <a:rPr lang="en-US" sz="2800" dirty="0"/>
              <a:t>			</a:t>
            </a:r>
            <a:r>
              <a:rPr lang="en-US" sz="2800" dirty="0" smtClean="0"/>
              <a:t>72</a:t>
            </a:r>
            <a:endParaRPr lang="en-US" sz="2800" dirty="0"/>
          </a:p>
          <a:p>
            <a:pPr marL="0" indent="0">
              <a:buNone/>
            </a:pPr>
            <a:r>
              <a:rPr lang="en-US" sz="2800" dirty="0"/>
              <a:t>Wynoochee River		17/20			</a:t>
            </a:r>
            <a:r>
              <a:rPr lang="en-US" sz="2800" dirty="0" smtClean="0"/>
              <a:t>68</a:t>
            </a:r>
            <a:endParaRPr lang="en-US" sz="2800" dirty="0"/>
          </a:p>
          <a:p>
            <a:pPr marL="0" indent="0">
              <a:buNone/>
            </a:pPr>
            <a:r>
              <a:rPr lang="en-US" sz="2800" dirty="0"/>
              <a:t>Humptulips River		16/20			</a:t>
            </a:r>
            <a:r>
              <a:rPr lang="en-US" sz="2800" dirty="0" smtClean="0"/>
              <a:t>71</a:t>
            </a:r>
            <a:r>
              <a:rPr lang="en-US" sz="2800" dirty="0"/>
              <a:t>	</a:t>
            </a:r>
          </a:p>
          <a:p>
            <a:pPr marL="0" indent="0">
              <a:buNone/>
            </a:pPr>
            <a:r>
              <a:rPr lang="en-US" sz="2800" dirty="0" err="1"/>
              <a:t>Wishkah</a:t>
            </a:r>
            <a:r>
              <a:rPr lang="en-US" sz="2800" dirty="0"/>
              <a:t> River		7/8			</a:t>
            </a:r>
            <a:r>
              <a:rPr lang="en-US" sz="2800" dirty="0" smtClean="0"/>
              <a:t>41</a:t>
            </a:r>
            <a:r>
              <a:rPr lang="en-US" sz="2800" dirty="0"/>
              <a:t>	</a:t>
            </a:r>
            <a:r>
              <a:rPr lang="en-US" sz="2600" dirty="0"/>
              <a:t>		</a:t>
            </a:r>
          </a:p>
        </p:txBody>
      </p:sp>
    </p:spTree>
    <p:extLst>
      <p:ext uri="{BB962C8B-B14F-4D97-AF65-F5344CB8AC3E}">
        <p14:creationId xmlns:p14="http://schemas.microsoft.com/office/powerpoint/2010/main" val="22409022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479" y="605529"/>
            <a:ext cx="4222284" cy="544847"/>
          </a:xfrm>
        </p:spPr>
        <p:txBody>
          <a:bodyPr/>
          <a:lstStyle/>
          <a:p>
            <a:r>
              <a:rPr lang="en-US" b="1" dirty="0" smtClean="0"/>
              <a:t>In a Nutshell</a:t>
            </a:r>
            <a:endParaRPr lang="en-US" b="1" dirty="0"/>
          </a:p>
        </p:txBody>
      </p:sp>
      <p:pic>
        <p:nvPicPr>
          <p:cNvPr id="9" name="fish fighting socattack2">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rotWithShape="1">
          <a:blip r:embed="rId7"/>
          <a:srcRect l="262" t="-365" r="-262" b="17201"/>
          <a:stretch/>
        </p:blipFill>
        <p:spPr>
          <a:xfrm>
            <a:off x="7045999" y="3451477"/>
            <a:ext cx="5211763" cy="3398293"/>
          </a:xfrm>
          <a:prstGeom prst="rect">
            <a:avLst/>
          </a:prstGeom>
        </p:spPr>
      </p:pic>
      <p:sp>
        <p:nvSpPr>
          <p:cNvPr id="4" name="Text Placeholder 3"/>
          <p:cNvSpPr>
            <a:spLocks noGrp="1"/>
          </p:cNvSpPr>
          <p:nvPr>
            <p:ph type="body" sz="half" idx="2"/>
          </p:nvPr>
        </p:nvSpPr>
        <p:spPr>
          <a:xfrm>
            <a:off x="577517" y="1255523"/>
            <a:ext cx="6501484" cy="5204271"/>
          </a:xfrm>
        </p:spPr>
        <p:txBody>
          <a:bodyPr>
            <a:noAutofit/>
          </a:bodyPr>
          <a:lstStyle/>
          <a:p>
            <a:pPr>
              <a:spcBef>
                <a:spcPts val="0"/>
              </a:spcBef>
              <a:spcAft>
                <a:spcPts val="1000"/>
              </a:spcAft>
            </a:pPr>
            <a:r>
              <a:rPr lang="en-US" sz="2800" dirty="0">
                <a:cs typeface="Arial" pitchFamily="34" charset="0"/>
              </a:rPr>
              <a:t>Stream Flows vary; </a:t>
            </a:r>
            <a:r>
              <a:rPr lang="en-US" sz="2800" dirty="0" smtClean="0">
                <a:cs typeface="Arial" pitchFamily="34" charset="0"/>
              </a:rPr>
              <a:t>daily, yearly and seasonally, </a:t>
            </a:r>
            <a:r>
              <a:rPr lang="en-US" sz="2800" dirty="0">
                <a:cs typeface="Arial" pitchFamily="34" charset="0"/>
              </a:rPr>
              <a:t>by </a:t>
            </a:r>
            <a:r>
              <a:rPr lang="en-US" sz="2800" dirty="0" smtClean="0">
                <a:cs typeface="Arial" pitchFamily="34" charset="0"/>
              </a:rPr>
              <a:t>2-3 orders </a:t>
            </a:r>
            <a:r>
              <a:rPr lang="en-US" sz="2800" dirty="0">
                <a:cs typeface="Arial" pitchFamily="34" charset="0"/>
              </a:rPr>
              <a:t>of magnitude</a:t>
            </a:r>
          </a:p>
          <a:p>
            <a:pPr>
              <a:spcBef>
                <a:spcPts val="0"/>
              </a:spcBef>
              <a:spcAft>
                <a:spcPts val="1000"/>
              </a:spcAft>
            </a:pPr>
            <a:r>
              <a:rPr lang="en-US" sz="2800" dirty="0">
                <a:cs typeface="Arial" pitchFamily="34" charset="0"/>
              </a:rPr>
              <a:t>If we want to protect rare but productive stream flows, higher ISFs are needed, but even low standards would limit new homes</a:t>
            </a:r>
          </a:p>
          <a:p>
            <a:pPr>
              <a:spcBef>
                <a:spcPts val="0"/>
              </a:spcBef>
              <a:spcAft>
                <a:spcPts val="1000"/>
              </a:spcAft>
            </a:pPr>
            <a:r>
              <a:rPr lang="en-US" sz="2800" dirty="0">
                <a:cs typeface="Arial" pitchFamily="34" charset="0"/>
              </a:rPr>
              <a:t>A 100 cfs withdrawal affect streams differently than  a 0.00004 cfs in-house use, but water law treats them the same</a:t>
            </a:r>
          </a:p>
          <a:p>
            <a:pPr>
              <a:spcBef>
                <a:spcPts val="0"/>
              </a:spcBef>
              <a:spcAft>
                <a:spcPts val="1000"/>
              </a:spcAft>
            </a:pPr>
            <a:r>
              <a:rPr lang="en-US" sz="2800" dirty="0">
                <a:cs typeface="Arial" pitchFamily="34" charset="0"/>
              </a:rPr>
              <a:t>Flexibility is needed, but the concern is over the cumulative impact</a:t>
            </a:r>
          </a:p>
        </p:txBody>
      </p:sp>
      <p:pic>
        <p:nvPicPr>
          <p:cNvPr id="8" name="fish pinkfighting2">
            <a:hlinkClick r:id="" action="ppaction://media"/>
          </p:cNvPr>
          <p:cNvPicPr>
            <a:picLocks noChangeAspect="1"/>
          </p:cNvPicPr>
          <p:nvPr>
            <a:videoFile r:link="rId4"/>
            <p:extLst>
              <p:ext uri="{DAA4B4D4-6D71-4841-9C94-3DE7FCFB9230}">
                <p14:media xmlns:p14="http://schemas.microsoft.com/office/powerpoint/2010/main" r:link="rId3"/>
              </p:ext>
            </p:extLst>
          </p:nvPr>
        </p:nvPicPr>
        <p:blipFill rotWithShape="1">
          <a:blip r:embed="rId8"/>
          <a:srcRect t="12997"/>
          <a:stretch/>
        </p:blipFill>
        <p:spPr>
          <a:xfrm>
            <a:off x="7079000" y="0"/>
            <a:ext cx="5088256" cy="3451477"/>
          </a:xfrm>
          <a:prstGeom prst="rect">
            <a:avLst/>
          </a:prstGeom>
        </p:spPr>
      </p:pic>
    </p:spTree>
    <p:extLst>
      <p:ext uri="{BB962C8B-B14F-4D97-AF65-F5344CB8AC3E}">
        <p14:creationId xmlns:p14="http://schemas.microsoft.com/office/powerpoint/2010/main" val="240003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00" fill="hold"/>
                                        <p:tgtEl>
                                          <p:spTgt spid="8"/>
                                        </p:tgtEl>
                                      </p:cBhvr>
                                    </p:cmd>
                                  </p:childTnLst>
                                </p:cTn>
                              </p:par>
                            </p:childTnLst>
                          </p:cTn>
                        </p:par>
                        <p:par>
                          <p:cTn id="7" fill="hold">
                            <p:stCondLst>
                              <p:cond delay="10200"/>
                            </p:stCondLst>
                            <p:childTnLst>
                              <p:par>
                                <p:cTn id="8" presetID="1" presetClass="mediacall" presetSubtype="0" fill="hold" nodeType="afterEffect">
                                  <p:stCondLst>
                                    <p:cond delay="0"/>
                                  </p:stCondLst>
                                  <p:childTnLst>
                                    <p:cmd type="call" cmd="playFrom(0.0)">
                                      <p:cBhvr>
                                        <p:cTn id="9" dur="672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8"/>
                                        </p:tgtEl>
                                      </p:cBhvr>
                                    </p:cmd>
                                  </p:childTnLst>
                                </p:cTn>
                              </p:par>
                            </p:childTnLst>
                          </p:cTn>
                        </p:par>
                      </p:childTnLst>
                    </p:cTn>
                  </p:par>
                </p:childTnLst>
              </p:cTn>
              <p:nextCondLst>
                <p:cond evt="onClick" delay="0">
                  <p:tgtEl>
                    <p:spTgt spid="8"/>
                  </p:tgtEl>
                </p:cond>
              </p:nextCondLst>
            </p:seq>
            <p:video>
              <p:cMediaNode vol="80000">
                <p:cTn id="15" repeatCount="indefinite" fill="hold" display="0">
                  <p:stCondLst>
                    <p:cond delay="indefinite"/>
                  </p:stCondLst>
                </p:cTn>
                <p:tgtEl>
                  <p:spTgt spid="8"/>
                </p:tgtEl>
              </p:cMediaNode>
            </p:video>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afterEffect">
                                  <p:stCondLst>
                                    <p:cond delay="0"/>
                                  </p:stCondLst>
                                  <p:childTnLst>
                                    <p:cmd type="call" cmd="togglePause">
                                      <p:cBhvr>
                                        <p:cTn id="20" dur="1" fill="hold"/>
                                        <p:tgtEl>
                                          <p:spTgt spid="9"/>
                                        </p:tgtEl>
                                      </p:cBhvr>
                                    </p:cmd>
                                  </p:childTnLst>
                                </p:cTn>
                              </p:par>
                            </p:childTnLst>
                          </p:cTn>
                        </p:par>
                      </p:childTnLst>
                    </p:cTn>
                  </p:par>
                </p:childTnLst>
              </p:cTn>
              <p:nextCondLst>
                <p:cond evt="onClick" delay="0">
                  <p:tgtEl>
                    <p:spTgt spid="9"/>
                  </p:tgtEl>
                </p:cond>
              </p:nextCondLst>
            </p:seq>
            <p:video>
              <p:cMediaNode vol="80000">
                <p:cTn id="21" repeatCount="indefinite" fill="hold" display="0">
                  <p:stCondLst>
                    <p:cond delay="indefinite"/>
                  </p:stCondLst>
                </p:cTn>
                <p:tgtEl>
                  <p:spTgt spid="9"/>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3"/>
          <p:cNvSpPr txBox="1">
            <a:spLocks noChangeArrowheads="1"/>
          </p:cNvSpPr>
          <p:nvPr/>
        </p:nvSpPr>
        <p:spPr bwMode="auto">
          <a:xfrm>
            <a:off x="433137" y="73120"/>
            <a:ext cx="11341768" cy="1815882"/>
          </a:xfrm>
          <a:prstGeom prst="rect">
            <a:avLst/>
          </a:prstGeom>
          <a:solidFill>
            <a:schemeClr val="bg1">
              <a:alpha val="80000"/>
            </a:schemeClr>
          </a:solidFill>
          <a:ln w="9525">
            <a:noFill/>
            <a:miter lim="800000"/>
            <a:headEnd/>
            <a:tailEnd/>
          </a:ln>
        </p:spPr>
        <p:txBody>
          <a:bodyPr wrap="square">
            <a:spAutoFit/>
          </a:bodyPr>
          <a:lstStyle/>
          <a:p>
            <a:r>
              <a:rPr lang="en-US" sz="2800" b="1" dirty="0">
                <a:solidFill>
                  <a:srgbClr val="000000"/>
                </a:solidFill>
              </a:rPr>
              <a:t>There are many competing uses for water. </a:t>
            </a:r>
            <a:r>
              <a:rPr lang="en-US" sz="2800" b="1" dirty="0" smtClean="0">
                <a:solidFill>
                  <a:srgbClr val="000000"/>
                </a:solidFill>
              </a:rPr>
              <a:t>RCW </a:t>
            </a:r>
            <a:r>
              <a:rPr lang="en-US" sz="2800" b="1" dirty="0" smtClean="0">
                <a:cs typeface="Arial" panose="020B0604020202020204" pitchFamily="34" charset="0"/>
              </a:rPr>
              <a:t>9094 is the new tool we have been given to have strong ISF protection and provide water for new homes. My </a:t>
            </a:r>
            <a:r>
              <a:rPr lang="en-US" sz="2800" b="1" dirty="0">
                <a:cs typeface="Arial" panose="020B0604020202020204" pitchFamily="34" charset="0"/>
              </a:rPr>
              <a:t>role is to </a:t>
            </a:r>
            <a:r>
              <a:rPr lang="en-US" sz="2800" b="1" dirty="0" smtClean="0">
                <a:cs typeface="Arial" panose="020B0604020202020204" pitchFamily="34" charset="0"/>
              </a:rPr>
              <a:t>give you the technical assistance needed to </a:t>
            </a:r>
            <a:r>
              <a:rPr lang="en-US" sz="2800" b="1" dirty="0">
                <a:cs typeface="Arial" panose="020B0604020202020204" pitchFamily="34" charset="0"/>
              </a:rPr>
              <a:t>successfully implement it. </a:t>
            </a:r>
          </a:p>
        </p:txBody>
      </p:sp>
      <p:pic>
        <p:nvPicPr>
          <p:cNvPr id="35843" name="Picture 10" descr="INNERTUB"/>
          <p:cNvPicPr>
            <a:picLocks noChangeAspect="1" noChangeArrowheads="1"/>
          </p:cNvPicPr>
          <p:nvPr/>
        </p:nvPicPr>
        <p:blipFill>
          <a:blip r:embed="rId3" cstate="print"/>
          <a:srcRect/>
          <a:stretch>
            <a:fillRect/>
          </a:stretch>
        </p:blipFill>
        <p:spPr bwMode="auto">
          <a:xfrm>
            <a:off x="-1" y="3601453"/>
            <a:ext cx="3256547" cy="3256547"/>
          </a:xfrm>
          <a:prstGeom prst="rect">
            <a:avLst/>
          </a:prstGeom>
          <a:noFill/>
          <a:ln w="9525">
            <a:noFill/>
            <a:miter lim="800000"/>
            <a:headEnd/>
            <a:tailEnd/>
          </a:ln>
        </p:spPr>
      </p:pic>
      <p:pic>
        <p:nvPicPr>
          <p:cNvPr id="35844" name="Picture 4" descr="IRRIGATE"/>
          <p:cNvPicPr>
            <a:picLocks noChangeAspect="1" noChangeArrowheads="1"/>
          </p:cNvPicPr>
          <p:nvPr/>
        </p:nvPicPr>
        <p:blipFill>
          <a:blip r:embed="rId4" cstate="print"/>
          <a:srcRect/>
          <a:stretch>
            <a:fillRect/>
          </a:stretch>
        </p:blipFill>
        <p:spPr bwMode="auto">
          <a:xfrm>
            <a:off x="2650957" y="1884488"/>
            <a:ext cx="3204411" cy="3188173"/>
          </a:xfrm>
          <a:prstGeom prst="rect">
            <a:avLst/>
          </a:prstGeom>
          <a:noFill/>
          <a:ln w="9525">
            <a:noFill/>
            <a:miter lim="800000"/>
            <a:headEnd/>
            <a:tailEnd/>
          </a:ln>
        </p:spPr>
      </p:pic>
      <p:pic>
        <p:nvPicPr>
          <p:cNvPr id="35845" name="Picture 9"/>
          <p:cNvPicPr>
            <a:picLocks noChangeAspect="1" noChangeArrowheads="1"/>
          </p:cNvPicPr>
          <p:nvPr/>
        </p:nvPicPr>
        <p:blipFill>
          <a:blip r:embed="rId5" cstate="print"/>
          <a:srcRect/>
          <a:stretch>
            <a:fillRect/>
          </a:stretch>
        </p:blipFill>
        <p:spPr bwMode="auto">
          <a:xfrm>
            <a:off x="5297904" y="3601453"/>
            <a:ext cx="3256547" cy="3256547"/>
          </a:xfrm>
          <a:prstGeom prst="rect">
            <a:avLst/>
          </a:prstGeom>
          <a:noFill/>
          <a:ln w="38100">
            <a:noFill/>
            <a:miter lim="800000"/>
            <a:headEnd/>
            <a:tailEnd/>
          </a:ln>
        </p:spPr>
      </p:pic>
      <p:pic>
        <p:nvPicPr>
          <p:cNvPr id="35846" name="Picture 7" descr="DANANMOM"/>
          <p:cNvPicPr>
            <a:picLocks noChangeAspect="1" noChangeArrowheads="1"/>
          </p:cNvPicPr>
          <p:nvPr/>
        </p:nvPicPr>
        <p:blipFill>
          <a:blip r:embed="rId6" cstate="print"/>
          <a:srcRect/>
          <a:stretch>
            <a:fillRect/>
          </a:stretch>
        </p:blipFill>
        <p:spPr bwMode="auto">
          <a:xfrm>
            <a:off x="8157413" y="1884489"/>
            <a:ext cx="3203983" cy="3203983"/>
          </a:xfrm>
          <a:prstGeom prst="rect">
            <a:avLst/>
          </a:prstGeom>
          <a:noFill/>
          <a:ln w="9525">
            <a:noFill/>
            <a:miter lim="800000"/>
            <a:headEnd/>
            <a:tailEnd/>
          </a:ln>
        </p:spPr>
      </p:pic>
      <p:sp>
        <p:nvSpPr>
          <p:cNvPr id="35847" name="Rectangle 7"/>
          <p:cNvSpPr>
            <a:spLocks noChangeArrowheads="1"/>
          </p:cNvSpPr>
          <p:nvPr/>
        </p:nvSpPr>
        <p:spPr bwMode="auto">
          <a:xfrm>
            <a:off x="10117394" y="5220931"/>
            <a:ext cx="2074607" cy="1631216"/>
          </a:xfrm>
          <a:prstGeom prst="rect">
            <a:avLst/>
          </a:prstGeom>
          <a:solidFill>
            <a:schemeClr val="bg1">
              <a:alpha val="80000"/>
            </a:schemeClr>
          </a:solidFill>
          <a:ln w="9525">
            <a:noFill/>
            <a:miter lim="800000"/>
            <a:headEnd/>
            <a:tailEnd/>
          </a:ln>
        </p:spPr>
        <p:txBody>
          <a:bodyPr wrap="square">
            <a:spAutoFit/>
          </a:bodyPr>
          <a:lstStyle/>
          <a:p>
            <a:pPr>
              <a:spcBef>
                <a:spcPts val="1200"/>
              </a:spcBef>
            </a:pPr>
            <a:r>
              <a:rPr lang="en-US" sz="2000" b="1" dirty="0">
                <a:solidFill>
                  <a:srgbClr val="000000"/>
                </a:solidFill>
              </a:rPr>
              <a:t>Jim Pacheco</a:t>
            </a:r>
          </a:p>
          <a:p>
            <a:pPr>
              <a:spcBef>
                <a:spcPts val="1200"/>
              </a:spcBef>
            </a:pPr>
            <a:r>
              <a:rPr lang="en-US" sz="2000" b="1" dirty="0">
                <a:solidFill>
                  <a:srgbClr val="000000"/>
                </a:solidFill>
              </a:rPr>
              <a:t>Instream Flow Biologist</a:t>
            </a:r>
          </a:p>
          <a:p>
            <a:pPr>
              <a:spcBef>
                <a:spcPts val="1200"/>
              </a:spcBef>
            </a:pPr>
            <a:r>
              <a:rPr lang="en-US" sz="2000" b="1" dirty="0">
                <a:solidFill>
                  <a:srgbClr val="000000"/>
                </a:solidFill>
              </a:rPr>
              <a:t>360-407-7458</a:t>
            </a:r>
          </a:p>
        </p:txBody>
      </p:sp>
    </p:spTree>
    <p:extLst>
      <p:ext uri="{BB962C8B-B14F-4D97-AF65-F5344CB8AC3E}">
        <p14:creationId xmlns:p14="http://schemas.microsoft.com/office/powerpoint/2010/main" val="61897264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949452" y="671492"/>
            <a:ext cx="3242720" cy="1737360"/>
          </a:xfrm>
          <a:noFill/>
        </p:spPr>
        <p:txBody>
          <a:bodyPr/>
          <a:lstStyle/>
          <a:p>
            <a:r>
              <a:rPr lang="en-US" altLang="en-US" b="1" dirty="0">
                <a:cs typeface="Arial" panose="020B0604020202020204" pitchFamily="34" charset="0"/>
              </a:rPr>
              <a:t>Results from a PHABSIM model</a:t>
            </a:r>
          </a:p>
        </p:txBody>
      </p:sp>
      <p:sp>
        <p:nvSpPr>
          <p:cNvPr id="3" name="Text Placeholder 2"/>
          <p:cNvSpPr>
            <a:spLocks noGrp="1"/>
          </p:cNvSpPr>
          <p:nvPr>
            <p:ph type="body" sz="half" idx="2"/>
          </p:nvPr>
        </p:nvSpPr>
        <p:spPr>
          <a:xfrm>
            <a:off x="949452" y="2793697"/>
            <a:ext cx="3242720" cy="3115784"/>
          </a:xfrm>
        </p:spPr>
        <p:txBody>
          <a:bodyPr>
            <a:normAutofit/>
          </a:bodyPr>
          <a:lstStyle/>
          <a:p>
            <a:r>
              <a:rPr lang="en-US" sz="2800" dirty="0">
                <a:solidFill>
                  <a:schemeClr val="accent1">
                    <a:lumMod val="50000"/>
                  </a:schemeClr>
                </a:solidFill>
                <a:cs typeface="Arial" panose="020B0604020202020204" pitchFamily="34" charset="0"/>
              </a:rPr>
              <a:t>These curves show </a:t>
            </a:r>
            <a:r>
              <a:rPr lang="en-US" sz="2800" dirty="0" smtClean="0">
                <a:solidFill>
                  <a:schemeClr val="accent1">
                    <a:lumMod val="50000"/>
                  </a:schemeClr>
                </a:solidFill>
                <a:cs typeface="Arial" panose="020B0604020202020204" pitchFamily="34" charset="0"/>
              </a:rPr>
              <a:t>how the amount of fish habitat changes as streamflows change – for different species and lifestages</a:t>
            </a:r>
            <a:endParaRPr lang="en-US" sz="2800" dirty="0">
              <a:solidFill>
                <a:schemeClr val="accent1">
                  <a:lumMod val="50000"/>
                </a:schemeClr>
              </a:solidFill>
              <a:cs typeface="Arial" panose="020B0604020202020204" pitchFamily="34" charset="0"/>
            </a:endParaRPr>
          </a:p>
        </p:txBody>
      </p:sp>
      <p:pic>
        <p:nvPicPr>
          <p:cNvPr id="15" name="Picture 14"/>
          <p:cNvPicPr>
            <a:picLocks noChangeAspect="1"/>
          </p:cNvPicPr>
          <p:nvPr/>
        </p:nvPicPr>
        <p:blipFill>
          <a:blip r:embed="rId3"/>
          <a:stretch>
            <a:fillRect/>
          </a:stretch>
        </p:blipFill>
        <p:spPr>
          <a:xfrm>
            <a:off x="4558352" y="452926"/>
            <a:ext cx="7633648" cy="5984256"/>
          </a:xfrm>
          <a:prstGeom prst="rect">
            <a:avLst/>
          </a:prstGeom>
          <a:solidFill>
            <a:schemeClr val="bg1"/>
          </a:solidFill>
        </p:spPr>
      </p:pic>
    </p:spTree>
    <p:extLst>
      <p:ext uri="{BB962C8B-B14F-4D97-AF65-F5344CB8AC3E}">
        <p14:creationId xmlns:p14="http://schemas.microsoft.com/office/powerpoint/2010/main" val="1388273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02888" y="2877015"/>
            <a:ext cx="4014437" cy="2801731"/>
          </a:xfrm>
        </p:spPr>
        <p:txBody>
          <a:bodyPr>
            <a:normAutofit/>
          </a:bodyPr>
          <a:lstStyle/>
          <a:p>
            <a:r>
              <a:rPr lang="en-US" sz="2800" dirty="0">
                <a:solidFill>
                  <a:srgbClr val="002060"/>
                </a:solidFill>
              </a:rPr>
              <a:t>Forrest Olson (1983) found that higher summer flows resulted in more </a:t>
            </a:r>
            <a:r>
              <a:rPr lang="en-US" sz="2800" dirty="0" err="1">
                <a:solidFill>
                  <a:srgbClr val="002060"/>
                </a:solidFill>
              </a:rPr>
              <a:t>coho</a:t>
            </a:r>
            <a:r>
              <a:rPr lang="en-US" sz="2800" dirty="0">
                <a:solidFill>
                  <a:srgbClr val="002060"/>
                </a:solidFill>
              </a:rPr>
              <a:t> adults returning two years later </a:t>
            </a:r>
          </a:p>
        </p:txBody>
      </p:sp>
      <p:sp>
        <p:nvSpPr>
          <p:cNvPr id="3" name="Content Placeholder 2"/>
          <p:cNvSpPr>
            <a:spLocks noGrp="1"/>
          </p:cNvSpPr>
          <p:nvPr>
            <p:ph idx="1"/>
          </p:nvPr>
        </p:nvSpPr>
        <p:spPr>
          <a:xfrm>
            <a:off x="1981200" y="3124200"/>
            <a:ext cx="8229600" cy="3601067"/>
          </a:xfrm>
        </p:spPr>
        <p:txBody>
          <a:bodyPr/>
          <a:lstStyle/>
          <a:p>
            <a:pPr>
              <a:buNone/>
            </a:pPr>
            <a:endParaRPr lang="en-US" dirty="0" smtClean="0"/>
          </a:p>
          <a:p>
            <a:pPr>
              <a:buNone/>
            </a:pPr>
            <a:endParaRPr lang="en-US" dirty="0"/>
          </a:p>
          <a:p>
            <a:pPr>
              <a:buNone/>
            </a:pPr>
            <a:endParaRPr lang="en-US" dirty="0"/>
          </a:p>
        </p:txBody>
      </p:sp>
      <p:pic>
        <p:nvPicPr>
          <p:cNvPr id="5" name="Picture 3"/>
          <p:cNvPicPr>
            <a:picLocks noChangeAspect="1" noChangeArrowheads="1"/>
          </p:cNvPicPr>
          <p:nvPr/>
        </p:nvPicPr>
        <p:blipFill rotWithShape="1">
          <a:blip r:embed="rId3" cstate="print"/>
          <a:srcRect l="13156" t="16028" r="15046" b="39322"/>
          <a:stretch/>
        </p:blipFill>
        <p:spPr bwMode="auto">
          <a:xfrm>
            <a:off x="4849093" y="1091644"/>
            <a:ext cx="6703571" cy="4587101"/>
          </a:xfrm>
          <a:prstGeom prst="rect">
            <a:avLst/>
          </a:prstGeom>
          <a:noFill/>
          <a:ln w="9525">
            <a:noFill/>
            <a:miter lim="800000"/>
            <a:headEnd/>
            <a:tailEnd/>
          </a:ln>
        </p:spPr>
      </p:pic>
      <p:sp>
        <p:nvSpPr>
          <p:cNvPr id="4" name="Rectangle 3"/>
          <p:cNvSpPr/>
          <p:nvPr/>
        </p:nvSpPr>
        <p:spPr>
          <a:xfrm>
            <a:off x="799172" y="718551"/>
            <a:ext cx="4018155" cy="1938992"/>
          </a:xfrm>
          <a:prstGeom prst="rect">
            <a:avLst/>
          </a:prstGeom>
        </p:spPr>
        <p:txBody>
          <a:bodyPr wrap="square">
            <a:spAutoFit/>
          </a:bodyPr>
          <a:lstStyle/>
          <a:p>
            <a:r>
              <a:rPr lang="en-US" sz="4000" b="1" dirty="0">
                <a:latin typeface="Calibri" panose="020F0502020204030204" pitchFamily="34" charset="0"/>
              </a:rPr>
              <a:t>Hydrology vs. Resource focused Instream Flows</a:t>
            </a:r>
          </a:p>
        </p:txBody>
      </p:sp>
    </p:spTree>
    <p:extLst>
      <p:ext uri="{BB962C8B-B14F-4D97-AF65-F5344CB8AC3E}">
        <p14:creationId xmlns:p14="http://schemas.microsoft.com/office/powerpoint/2010/main" val="4112943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58556" y="725604"/>
            <a:ext cx="3839697" cy="1121485"/>
          </a:xfrm>
        </p:spPr>
        <p:txBody>
          <a:bodyPr/>
          <a:lstStyle/>
          <a:p>
            <a:pPr algn="ctr"/>
            <a:r>
              <a:rPr lang="en-US" b="1" dirty="0" smtClean="0">
                <a:solidFill>
                  <a:schemeClr val="tx1"/>
                </a:solidFill>
                <a:cs typeface="Arial" panose="020B0604020202020204" pitchFamily="34" charset="0"/>
              </a:rPr>
              <a:t>Why we need Instream Flows</a:t>
            </a:r>
            <a:endParaRPr lang="en-US" b="1" dirty="0">
              <a:solidFill>
                <a:schemeClr val="tx1"/>
              </a:solidFill>
              <a:cs typeface="Arial" panose="020B0604020202020204" pitchFamily="34" charset="0"/>
            </a:endParaRPr>
          </a:p>
        </p:txBody>
      </p:sp>
      <p:pic>
        <p:nvPicPr>
          <p:cNvPr id="12" name="Picture Placeholder 11"/>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32" t="-364" r="-257" b="2"/>
          <a:stretch/>
        </p:blipFill>
        <p:spPr>
          <a:xfrm>
            <a:off x="4890474" y="844475"/>
            <a:ext cx="6679735" cy="5227140"/>
          </a:xfrm>
          <a:prstGeom prst="rect">
            <a:avLst/>
          </a:prstGeom>
        </p:spPr>
      </p:pic>
      <p:sp>
        <p:nvSpPr>
          <p:cNvPr id="7" name="Text Placeholder 6"/>
          <p:cNvSpPr>
            <a:spLocks noGrp="1"/>
          </p:cNvSpPr>
          <p:nvPr>
            <p:ph type="body" sz="half" idx="2"/>
          </p:nvPr>
        </p:nvSpPr>
        <p:spPr>
          <a:xfrm>
            <a:off x="958556" y="1981021"/>
            <a:ext cx="3839697" cy="4090595"/>
          </a:xfrm>
        </p:spPr>
        <p:txBody>
          <a:bodyPr>
            <a:normAutofit/>
          </a:bodyPr>
          <a:lstStyle/>
          <a:p>
            <a:r>
              <a:rPr lang="en-US" sz="2800" dirty="0">
                <a:solidFill>
                  <a:schemeClr val="tx1"/>
                </a:solidFill>
                <a:cs typeface="Arial" panose="020B0604020202020204" pitchFamily="34" charset="0"/>
              </a:rPr>
              <a:t>Our thirst for water is often greater than nature’s ability to provide it, especially in the summer.</a:t>
            </a:r>
          </a:p>
          <a:p>
            <a:r>
              <a:rPr lang="en-US" sz="2800" dirty="0">
                <a:solidFill>
                  <a:schemeClr val="tx1"/>
                </a:solidFill>
                <a:cs typeface="Arial" panose="020B0604020202020204" pitchFamily="34" charset="0"/>
              </a:rPr>
              <a:t>Lower stream flows are a contributing factor to a number of environmental concerns </a:t>
            </a:r>
          </a:p>
        </p:txBody>
      </p:sp>
      <p:sp>
        <p:nvSpPr>
          <p:cNvPr id="4" name="Rectangle 3"/>
          <p:cNvSpPr/>
          <p:nvPr/>
        </p:nvSpPr>
        <p:spPr>
          <a:xfrm>
            <a:off x="9073389" y="6519447"/>
            <a:ext cx="3118612" cy="338554"/>
          </a:xfrm>
          <a:prstGeom prst="rect">
            <a:avLst/>
          </a:prstGeom>
        </p:spPr>
        <p:txBody>
          <a:bodyPr wrap="square">
            <a:spAutoFit/>
          </a:bodyPr>
          <a:lstStyle/>
          <a:p>
            <a:r>
              <a:rPr lang="en-US" sz="1600" dirty="0">
                <a:solidFill>
                  <a:schemeClr val="bg1"/>
                </a:solidFill>
                <a:latin typeface="Calibri" panose="020F0502020204030204" pitchFamily="34" charset="0"/>
              </a:rPr>
              <a:t>Source USGS: Trends, 1950-2010 </a:t>
            </a:r>
          </a:p>
        </p:txBody>
      </p:sp>
    </p:spTree>
    <p:extLst>
      <p:ext uri="{BB962C8B-B14F-4D97-AF65-F5344CB8AC3E}">
        <p14:creationId xmlns:p14="http://schemas.microsoft.com/office/powerpoint/2010/main" val="3545611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39504" y="725604"/>
            <a:ext cx="3931920" cy="1121485"/>
          </a:xfrm>
        </p:spPr>
        <p:txBody>
          <a:bodyPr/>
          <a:lstStyle/>
          <a:p>
            <a:pPr algn="ctr"/>
            <a:r>
              <a:rPr lang="en-US" b="1" dirty="0">
                <a:solidFill>
                  <a:schemeClr val="tx1"/>
                </a:solidFill>
                <a:cs typeface="Arial" panose="020B0604020202020204" pitchFamily="34" charset="0"/>
              </a:rPr>
              <a:t>Why </a:t>
            </a:r>
            <a:r>
              <a:rPr lang="en-US" b="1" dirty="0" smtClean="0">
                <a:solidFill>
                  <a:schemeClr val="tx1"/>
                </a:solidFill>
                <a:cs typeface="Arial" panose="020B0604020202020204" pitchFamily="34" charset="0"/>
              </a:rPr>
              <a:t>we </a:t>
            </a:r>
            <a:r>
              <a:rPr lang="en-US" b="1" dirty="0">
                <a:solidFill>
                  <a:schemeClr val="tx1"/>
                </a:solidFill>
                <a:cs typeface="Arial" panose="020B0604020202020204" pitchFamily="34" charset="0"/>
              </a:rPr>
              <a:t>need Instream Flows</a:t>
            </a:r>
            <a:endParaRPr lang="en-US" dirty="0">
              <a:solidFill>
                <a:schemeClr val="tx1"/>
              </a:solidFill>
            </a:endParaRPr>
          </a:p>
        </p:txBody>
      </p:sp>
      <p:pic>
        <p:nvPicPr>
          <p:cNvPr id="11" name="Picture Placeholder 10"/>
          <p:cNvPicPr>
            <a:picLocks noGrp="1" noChangeAspect="1"/>
          </p:cNvPicPr>
          <p:nvPr>
            <p:ph type="pic" idx="1"/>
          </p:nvPr>
        </p:nvPicPr>
        <p:blipFill>
          <a:blip r:embed="rId3">
            <a:extLst>
              <a:ext uri="{28A0092B-C50C-407E-A947-70E740481C1C}">
                <a14:useLocalDpi xmlns:a14="http://schemas.microsoft.com/office/drawing/2010/main" val="0"/>
              </a:ext>
            </a:extLst>
          </a:blip>
          <a:srcRect l="8285" r="8285"/>
          <a:stretch>
            <a:fillRect/>
          </a:stretch>
        </p:blipFill>
        <p:spPr>
          <a:xfrm>
            <a:off x="5135708" y="933452"/>
            <a:ext cx="6452101" cy="5176265"/>
          </a:xfrm>
        </p:spPr>
      </p:pic>
      <p:sp>
        <p:nvSpPr>
          <p:cNvPr id="7" name="Text Placeholder 6"/>
          <p:cNvSpPr>
            <a:spLocks noGrp="1"/>
          </p:cNvSpPr>
          <p:nvPr>
            <p:ph type="body" sz="half" idx="2"/>
          </p:nvPr>
        </p:nvSpPr>
        <p:spPr>
          <a:xfrm>
            <a:off x="675220" y="1847088"/>
            <a:ext cx="4460488" cy="4511509"/>
          </a:xfrm>
        </p:spPr>
        <p:txBody>
          <a:bodyPr>
            <a:noAutofit/>
          </a:bodyPr>
          <a:lstStyle/>
          <a:p>
            <a:r>
              <a:rPr lang="en-US" sz="2800" dirty="0">
                <a:solidFill>
                  <a:schemeClr val="tx1"/>
                </a:solidFill>
              </a:rPr>
              <a:t>About 75% of the state has at least one endangered or threatened salmon or trout species.</a:t>
            </a:r>
          </a:p>
          <a:p>
            <a:r>
              <a:rPr lang="en-US" sz="2800" dirty="0">
                <a:solidFill>
                  <a:schemeClr val="tx1"/>
                </a:solidFill>
                <a:cs typeface="Arial" panose="020B0604020202020204" pitchFamily="34" charset="0"/>
              </a:rPr>
              <a:t>Low streamflows are just one of the reasons for this decline.</a:t>
            </a:r>
          </a:p>
          <a:p>
            <a:r>
              <a:rPr lang="en-US" sz="2800" dirty="0">
                <a:solidFill>
                  <a:schemeClr val="tx1"/>
                </a:solidFill>
                <a:cs typeface="Arial" panose="020B0604020202020204" pitchFamily="34" charset="0"/>
              </a:rPr>
              <a:t>In the early 1970’s, Ecology started developing Instream </a:t>
            </a:r>
            <a:r>
              <a:rPr lang="en-US" sz="2800" dirty="0" smtClean="0">
                <a:solidFill>
                  <a:schemeClr val="tx1"/>
                </a:solidFill>
                <a:cs typeface="Arial" panose="020B0604020202020204" pitchFamily="34" charset="0"/>
              </a:rPr>
              <a:t>Flow rules.</a:t>
            </a:r>
            <a:endParaRPr lang="en-US" sz="2800" dirty="0">
              <a:solidFill>
                <a:schemeClr val="tx1"/>
              </a:solidFill>
            </a:endParaRPr>
          </a:p>
        </p:txBody>
      </p:sp>
    </p:spTree>
    <p:extLst>
      <p:ext uri="{BB962C8B-B14F-4D97-AF65-F5344CB8AC3E}">
        <p14:creationId xmlns:p14="http://schemas.microsoft.com/office/powerpoint/2010/main" val="5113110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Instream Resources: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Fish &amp; Wildlife</a:t>
            </a:r>
          </a:p>
        </p:txBody>
      </p:sp>
      <p:pic>
        <p:nvPicPr>
          <p:cNvPr id="10" name="Content Placeholder 9"/>
          <p:cNvPicPr>
            <a:picLocks noGrp="1" noChangeAspect="1" noChangeArrowheads="1"/>
          </p:cNvPicPr>
          <p:nvPr>
            <p:ph sz="half" idx="1"/>
          </p:nvPr>
        </p:nvPicPr>
        <p:blipFill>
          <a:blip r:embed="rId3" cstate="print"/>
          <a:srcRect/>
          <a:stretch>
            <a:fillRect/>
          </a:stretch>
        </p:blipFill>
        <p:spPr>
          <a:xfrm>
            <a:off x="4164012" y="4068762"/>
            <a:ext cx="3" cy="3"/>
          </a:xfrm>
        </p:spPr>
      </p:pic>
      <p:sp>
        <p:nvSpPr>
          <p:cNvPr id="5" name="Text Placeholder 4"/>
          <p:cNvSpPr>
            <a:spLocks noGrp="1"/>
          </p:cNvSpPr>
          <p:nvPr>
            <p:ph sz="half" idx="2"/>
          </p:nvPr>
        </p:nvSpPr>
        <p:spPr/>
        <p:txBody>
          <a:bodyPr/>
          <a:lstStyle/>
          <a:p>
            <a:endParaRPr lang="en-US" smtClean="0"/>
          </a:p>
          <a:p>
            <a:endParaRPr lang="en-US" dirty="0"/>
          </a:p>
        </p:txBody>
      </p:sp>
      <p:pic>
        <p:nvPicPr>
          <p:cNvPr id="8" name="Picture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2234" y="2057400"/>
            <a:ext cx="5789823" cy="3940814"/>
          </a:xfrm>
          <a:prstGeom prst="rect">
            <a:avLst/>
          </a:prstGeom>
        </p:spPr>
      </p:pic>
      <p:pic>
        <p:nvPicPr>
          <p:cNvPr id="9" name="Picture 9"/>
          <p:cNvPicPr>
            <a:picLocks noChangeAspect="1" noChangeArrowheads="1"/>
          </p:cNvPicPr>
          <p:nvPr/>
        </p:nvPicPr>
        <p:blipFill>
          <a:blip r:embed="rId3" cstate="print"/>
          <a:srcRect/>
          <a:stretch>
            <a:fillRect/>
          </a:stretch>
        </p:blipFill>
        <p:spPr bwMode="auto">
          <a:xfrm>
            <a:off x="1143000" y="2057400"/>
            <a:ext cx="3940814" cy="3940814"/>
          </a:xfrm>
          <a:prstGeom prst="rect">
            <a:avLst/>
          </a:prstGeom>
          <a:noFill/>
          <a:ln w="38100">
            <a:noFill/>
            <a:miter lim="800000"/>
            <a:headEnd/>
            <a:tailEnd/>
          </a:ln>
        </p:spPr>
      </p:pic>
    </p:spTree>
    <p:extLst>
      <p:ext uri="{BB962C8B-B14F-4D97-AF65-F5344CB8AC3E}">
        <p14:creationId xmlns:p14="http://schemas.microsoft.com/office/powerpoint/2010/main" val="2381103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33500" y="529591"/>
            <a:ext cx="9258300" cy="1356360"/>
          </a:xfrm>
        </p:spPr>
        <p:txBody>
          <a:bodyPr>
            <a:noAutofit/>
          </a:bodyPr>
          <a:lstStyle/>
          <a:p>
            <a:r>
              <a:rPr lang="en-US" sz="4000" dirty="0">
                <a:latin typeface="Arial" panose="020B0604020202020204" pitchFamily="34" charset="0"/>
                <a:cs typeface="Arial" panose="020B0604020202020204" pitchFamily="34" charset="0"/>
              </a:rPr>
              <a:t>Instream Resources: Recreation such as Boating and Fishing</a:t>
            </a:r>
          </a:p>
        </p:txBody>
      </p:sp>
      <p:pic>
        <p:nvPicPr>
          <p:cNvPr id="10" name="Picture 3"/>
          <p:cNvPicPr>
            <a:picLocks noGrp="1" noChangeAspect="1" noChangeArrowheads="1"/>
          </p:cNvPicPr>
          <p:nvPr>
            <p:ph sz="half" idx="1"/>
          </p:nvPr>
        </p:nvPicPr>
        <p:blipFill>
          <a:blip r:embed="rId3" cstate="print"/>
          <a:srcRect l="14992"/>
          <a:stretch>
            <a:fillRect/>
          </a:stretch>
        </p:blipFill>
        <p:spPr>
          <a:xfrm>
            <a:off x="1466850" y="2057401"/>
            <a:ext cx="4933949" cy="4095695"/>
          </a:xfrm>
        </p:spPr>
      </p:pic>
      <p:pic>
        <p:nvPicPr>
          <p:cNvPr id="6" name="Picture 11" descr="474756-R1-04-4_005.jpg">
            <a:hlinkClick r:id="rId4" tooltip="Photo Sharing"/>
          </p:cNvPr>
          <p:cNvPicPr>
            <a:picLocks noGrp="1" noChangeAspect="1" noChangeArrowheads="1"/>
          </p:cNvPicPr>
          <p:nvPr>
            <p:ph sz="half" idx="2"/>
          </p:nvPr>
        </p:nvPicPr>
        <p:blipFill rotWithShape="1">
          <a:blip r:embed="rId5">
            <a:extLst>
              <a:ext uri="{28A0092B-C50C-407E-A947-70E740481C1C}">
                <a14:useLocalDpi xmlns:a14="http://schemas.microsoft.com/office/drawing/2010/main" val="0"/>
              </a:ext>
            </a:extLst>
          </a:blip>
          <a:stretch/>
        </p:blipFill>
        <p:spPr>
          <a:xfrm>
            <a:off x="7009618" y="1465610"/>
            <a:ext cx="3315482" cy="4904559"/>
          </a:xfrm>
        </p:spPr>
      </p:pic>
    </p:spTree>
    <p:extLst>
      <p:ext uri="{BB962C8B-B14F-4D97-AF65-F5344CB8AC3E}">
        <p14:creationId xmlns:p14="http://schemas.microsoft.com/office/powerpoint/2010/main" val="11269060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Instream Resources: Scenic or Aesthetic Values</a:t>
            </a:r>
          </a:p>
        </p:txBody>
      </p:sp>
      <p:pic>
        <p:nvPicPr>
          <p:cNvPr id="10" name="Picture 10" descr="Twin Falls, ID : Shoshone Falls  At Twin Falls ID. 2006"/>
          <p:cNvPicPr>
            <a:picLocks noGrp="1" noChangeAspect="1" noChangeArrowheads="1"/>
          </p:cNvPicPr>
          <p:nvPr>
            <p:ph sz="half" idx="1"/>
          </p:nvPr>
        </p:nvPicPr>
        <p:blipFill rotWithShape="1">
          <a:blip r:embed="rId3" cstate="print"/>
          <a:srcRect l="5521" t="19415" r="47277" b="32033"/>
          <a:stretch/>
        </p:blipFill>
        <p:spPr>
          <a:xfrm>
            <a:off x="1005846" y="2275444"/>
            <a:ext cx="4940932" cy="3811635"/>
          </a:xfrm>
        </p:spPr>
      </p:pic>
      <p:pic>
        <p:nvPicPr>
          <p:cNvPr id="2" name="Content Placeholder 1"/>
          <p:cNvPicPr>
            <a:picLocks noGrp="1" noChangeAspect="1"/>
          </p:cNvPicPr>
          <p:nvPr>
            <p:ph sz="half" idx="2"/>
          </p:nvPr>
        </p:nvPicPr>
        <p:blipFill rotWithShape="1">
          <a:blip r:embed="rId4"/>
          <a:srcRect l="27110" t="15635" r="1458" b="1620"/>
          <a:stretch/>
        </p:blipFill>
        <p:spPr>
          <a:xfrm>
            <a:off x="6222366" y="2275444"/>
            <a:ext cx="4940934" cy="3811636"/>
          </a:xfrm>
        </p:spPr>
      </p:pic>
    </p:spTree>
    <p:extLst>
      <p:ext uri="{BB962C8B-B14F-4D97-AF65-F5344CB8AC3E}">
        <p14:creationId xmlns:p14="http://schemas.microsoft.com/office/powerpoint/2010/main" val="12841741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p:cNvSpPr txBox="1">
            <a:spLocks noChangeArrowheads="1"/>
          </p:cNvSpPr>
          <p:nvPr/>
        </p:nvSpPr>
        <p:spPr>
          <a:xfrm>
            <a:off x="797442" y="531627"/>
            <a:ext cx="2914749" cy="1488559"/>
          </a:xfrm>
          <a:prstGeom prst="rect">
            <a:avLst/>
          </a:prstGeom>
          <a:noFill/>
        </p:spPr>
        <p:txBody>
          <a:bodyPr vert="horz" lIns="91440" tIns="45720" rIns="91440" bIns="45720" rtlCol="0" anchor="ctr">
            <a:noAutofit/>
          </a:bodyPr>
          <a:lstStyle/>
          <a:p>
            <a:pPr algn="ctr" defTabSz="914377">
              <a:spcBef>
                <a:spcPct val="0"/>
              </a:spcBef>
              <a:spcAft>
                <a:spcPts val="1200"/>
              </a:spcAft>
              <a:defRPr/>
            </a:pPr>
            <a:r>
              <a:rPr lang="en-US" sz="4000" b="1" dirty="0">
                <a:solidFill>
                  <a:srgbClr val="000000"/>
                </a:solidFill>
                <a:latin typeface="Calibri" panose="020F0502020204030204" pitchFamily="34" charset="0"/>
                <a:cs typeface="Arial" pitchFamily="34" charset="0"/>
              </a:rPr>
              <a:t>Hydrology 101</a:t>
            </a:r>
          </a:p>
        </p:txBody>
      </p:sp>
      <p:sp>
        <p:nvSpPr>
          <p:cNvPr id="7" name="Text Placeholder 6"/>
          <p:cNvSpPr>
            <a:spLocks noGrp="1"/>
          </p:cNvSpPr>
          <p:nvPr>
            <p:ph type="body" sz="half" idx="2"/>
          </p:nvPr>
        </p:nvSpPr>
        <p:spPr>
          <a:xfrm>
            <a:off x="820490" y="2062716"/>
            <a:ext cx="2918996" cy="3957085"/>
          </a:xfrm>
        </p:spPr>
        <p:txBody>
          <a:bodyPr>
            <a:normAutofit/>
          </a:bodyPr>
          <a:lstStyle/>
          <a:p>
            <a:pPr algn="ctr">
              <a:spcBef>
                <a:spcPct val="0"/>
              </a:spcBef>
              <a:spcAft>
                <a:spcPts val="1200"/>
              </a:spcAft>
              <a:defRPr/>
            </a:pPr>
            <a:r>
              <a:rPr lang="en-US" sz="3600" dirty="0" smtClean="0">
                <a:solidFill>
                  <a:schemeClr val="tx1"/>
                </a:solidFill>
                <a:cs typeface="Arial" pitchFamily="34" charset="0"/>
              </a:rPr>
              <a:t>Streamflows Vary</a:t>
            </a:r>
          </a:p>
          <a:p>
            <a:pPr algn="ctr">
              <a:spcBef>
                <a:spcPct val="0"/>
              </a:spcBef>
              <a:defRPr/>
            </a:pPr>
            <a:endParaRPr lang="en-US" sz="2800" dirty="0">
              <a:solidFill>
                <a:schemeClr val="tx1"/>
              </a:solidFill>
              <a:cs typeface="Arial" pitchFamily="34" charset="0"/>
            </a:endParaRPr>
          </a:p>
          <a:p>
            <a:pPr marL="457189" indent="-457189">
              <a:spcBef>
                <a:spcPct val="0"/>
              </a:spcBef>
              <a:spcAft>
                <a:spcPts val="1200"/>
              </a:spcAft>
              <a:buFont typeface="Wingdings" panose="05000000000000000000" pitchFamily="2" charset="2"/>
              <a:buChar char="S"/>
              <a:defRPr/>
            </a:pPr>
            <a:r>
              <a:rPr lang="en-US" sz="2800" dirty="0">
                <a:solidFill>
                  <a:schemeClr val="tx1"/>
                </a:solidFill>
                <a:cs typeface="Arial" pitchFamily="34" charset="0"/>
              </a:rPr>
              <a:t>Daily</a:t>
            </a:r>
          </a:p>
          <a:p>
            <a:pPr marL="457189" indent="-457189">
              <a:spcBef>
                <a:spcPct val="0"/>
              </a:spcBef>
              <a:spcAft>
                <a:spcPts val="1200"/>
              </a:spcAft>
              <a:buFont typeface="Wingdings" panose="05000000000000000000" pitchFamily="2" charset="2"/>
              <a:buChar char="S"/>
              <a:defRPr/>
            </a:pPr>
            <a:r>
              <a:rPr lang="en-US" sz="2800" dirty="0">
                <a:solidFill>
                  <a:schemeClr val="tx1"/>
                </a:solidFill>
                <a:cs typeface="Arial" pitchFamily="34" charset="0"/>
              </a:rPr>
              <a:t>Yearly  </a:t>
            </a:r>
          </a:p>
          <a:p>
            <a:pPr marL="457189" indent="-457189">
              <a:spcBef>
                <a:spcPct val="0"/>
              </a:spcBef>
              <a:spcAft>
                <a:spcPts val="1200"/>
              </a:spcAft>
              <a:buFont typeface="Wingdings" panose="05000000000000000000" pitchFamily="2" charset="2"/>
              <a:buChar char="S"/>
              <a:defRPr/>
            </a:pPr>
            <a:r>
              <a:rPr lang="en-US" sz="2800" dirty="0">
                <a:solidFill>
                  <a:schemeClr val="tx1"/>
                </a:solidFill>
                <a:cs typeface="Arial" pitchFamily="34" charset="0"/>
              </a:rPr>
              <a:t>Seasonally</a:t>
            </a:r>
          </a:p>
        </p:txBody>
      </p:sp>
      <p:pic>
        <p:nvPicPr>
          <p:cNvPr id="3" name="Picture 2"/>
          <p:cNvPicPr>
            <a:picLocks noChangeAspect="1"/>
          </p:cNvPicPr>
          <p:nvPr/>
        </p:nvPicPr>
        <p:blipFill>
          <a:blip r:embed="rId3"/>
          <a:stretch>
            <a:fillRect/>
          </a:stretch>
        </p:blipFill>
        <p:spPr>
          <a:xfrm>
            <a:off x="3922706" y="417095"/>
            <a:ext cx="8269293" cy="5999748"/>
          </a:xfrm>
          <a:prstGeom prst="rect">
            <a:avLst/>
          </a:prstGeom>
        </p:spPr>
      </p:pic>
    </p:spTree>
    <p:extLst>
      <p:ext uri="{BB962C8B-B14F-4D97-AF65-F5344CB8AC3E}">
        <p14:creationId xmlns:p14="http://schemas.microsoft.com/office/powerpoint/2010/main" val="1964289805"/>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Basis">
  <a:themeElements>
    <a:clrScheme name="Custom 5">
      <a:dk1>
        <a:sysClr val="windowText" lastClr="000000"/>
      </a:dk1>
      <a:lt1>
        <a:sysClr val="window" lastClr="FFFFFF"/>
      </a:lt1>
      <a:dk2>
        <a:srgbClr val="344068"/>
      </a:dk2>
      <a:lt2>
        <a:srgbClr val="D9E0E6"/>
      </a:lt2>
      <a:accent1>
        <a:srgbClr val="1482AB"/>
      </a:accent1>
      <a:accent2>
        <a:srgbClr val="1C6294"/>
      </a:accent2>
      <a:accent3>
        <a:srgbClr val="28C4CC"/>
      </a:accent3>
      <a:accent4>
        <a:srgbClr val="42BA97"/>
      </a:accent4>
      <a:accent5>
        <a:srgbClr val="3E8853"/>
      </a:accent5>
      <a:accent6>
        <a:srgbClr val="62A39F"/>
      </a:accent6>
      <a:hlink>
        <a:srgbClr val="6EAC1C"/>
      </a:hlink>
      <a:folHlink>
        <a:srgbClr val="B26B0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43602</TotalTime>
  <Words>4640</Words>
  <Application>Microsoft Office PowerPoint</Application>
  <PresentationFormat>Widescreen</PresentationFormat>
  <Paragraphs>521</Paragraphs>
  <Slides>37</Slides>
  <Notes>37</Notes>
  <HiddenSlides>2</HiddenSlides>
  <MMClips>6</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37</vt:i4>
      </vt:variant>
    </vt:vector>
  </HeadingPairs>
  <TitlesOfParts>
    <vt:vector size="44" baseType="lpstr">
      <vt:lpstr>Arial</vt:lpstr>
      <vt:lpstr>Calibri</vt:lpstr>
      <vt:lpstr>Corbel</vt:lpstr>
      <vt:lpstr>Tahoma</vt:lpstr>
      <vt:lpstr>Wingdings</vt:lpstr>
      <vt:lpstr>Basis</vt:lpstr>
      <vt:lpstr>Office Theme</vt:lpstr>
      <vt:lpstr>An Introduction to  Instream Flows Science, Policy, and Perspective</vt:lpstr>
      <vt:lpstr>PowerPoint Presentation</vt:lpstr>
      <vt:lpstr>What is an Instream Flow?</vt:lpstr>
      <vt:lpstr>Why we need Instream Flows</vt:lpstr>
      <vt:lpstr>Why we need Instream Flows</vt:lpstr>
      <vt:lpstr>Instream Resources:  Fish &amp; Wildlife</vt:lpstr>
      <vt:lpstr>Instream Resources: Recreation such as Boating and Fishing</vt:lpstr>
      <vt:lpstr>Instream Resources: Scenic or Aesthetic Values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Instream Flow Rules 1974-1979</vt:lpstr>
      <vt:lpstr>“Base Flow”, “Minimum Flow”   What does it mean?</vt:lpstr>
      <vt:lpstr>PowerPoint Presentation</vt:lpstr>
      <vt:lpstr>PowerPoint Presentation</vt:lpstr>
      <vt:lpstr>PowerPoint Presentation</vt:lpstr>
      <vt:lpstr>PowerPoint Presentation</vt:lpstr>
      <vt:lpstr>PowerPoint Presentation</vt:lpstr>
      <vt:lpstr>Key Instream Resources</vt:lpstr>
      <vt:lpstr>How Do We Develop an Instream Flow?</vt:lpstr>
      <vt:lpstr>The Toe-Width Method  Measuring stream width at the toe of the bank - the point where the stream bed meets the stream bank. </vt:lpstr>
      <vt:lpstr>IFIM / PHABSIM</vt:lpstr>
      <vt:lpstr>PowerPoint Presentation</vt:lpstr>
      <vt:lpstr>WRIA 27/28 Availability-2009 rule</vt:lpstr>
      <vt:lpstr>SEE!!! I told you the Instream Flow is Too High!!!</vt:lpstr>
      <vt:lpstr>Fish vs Flow Research</vt:lpstr>
      <vt:lpstr>WRIA 1 Availability-1985 rule</vt:lpstr>
      <vt:lpstr>WRIA 22 Availability-1976 rule</vt:lpstr>
      <vt:lpstr>In a Nutshell</vt:lpstr>
      <vt:lpstr>PowerPoint Presentation</vt:lpstr>
      <vt:lpstr>Results from a PHABSIM model</vt:lpstr>
      <vt:lpstr>Forrest Olson (1983) found that higher summer flows resulted in more coho adults returning two years later </vt:lpstr>
    </vt:vector>
  </TitlesOfParts>
  <Company>WA Department of Ecology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AWRA Presentation</dc:title>
  <dc:creator>Sessions, Carrie (ECY)</dc:creator>
  <cp:lastModifiedBy>Vynne McKinstry, Stacy J. (ECY)</cp:lastModifiedBy>
  <cp:revision>432</cp:revision>
  <cp:lastPrinted>2019-01-14T16:35:53Z</cp:lastPrinted>
  <dcterms:created xsi:type="dcterms:W3CDTF">2017-10-19T15:04:21Z</dcterms:created>
  <dcterms:modified xsi:type="dcterms:W3CDTF">2019-01-15T20:49:49Z</dcterms:modified>
</cp:coreProperties>
</file>