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5" r:id="rId8"/>
    <p:sldId id="258" r:id="rId9"/>
    <p:sldId id="259"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98B5"/>
    <a:srgbClr val="4234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8" d="100"/>
          <a:sy n="68" d="100"/>
        </p:scale>
        <p:origin x="1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48B97B-54D0-4582-972F-FCA068184D17}"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173827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8B97B-54D0-4582-972F-FCA068184D17}"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3866769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8B97B-54D0-4582-972F-FCA068184D17}"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415801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8B97B-54D0-4582-972F-FCA068184D17}"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891707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48B97B-54D0-4582-972F-FCA068184D17}" type="datetimeFigureOut">
              <a:rPr lang="en-US" smtClean="0"/>
              <a:t>9/10/2019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238068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48B97B-54D0-4582-972F-FCA068184D17}"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2977637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48B97B-54D0-4582-972F-FCA068184D17}" type="datetimeFigureOut">
              <a:rPr lang="en-US" smtClean="0"/>
              <a:t>9/10/2019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891942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48B97B-54D0-4582-972F-FCA068184D17}" type="datetimeFigureOut">
              <a:rPr lang="en-US" smtClean="0"/>
              <a:t>9/10/2019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239242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8B97B-54D0-4582-972F-FCA068184D17}" type="datetimeFigureOut">
              <a:rPr lang="en-US" smtClean="0"/>
              <a:t>9/10/2019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2995058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8B97B-54D0-4582-972F-FCA068184D17}"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178260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8B97B-54D0-4582-972F-FCA068184D17}" type="datetimeFigureOut">
              <a:rPr lang="en-US" smtClean="0"/>
              <a:t>9/10/2019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0D72B-30EC-4CB8-931E-31FB87233E45}" type="slidenum">
              <a:rPr lang="en-US" smtClean="0"/>
              <a:t>‹#›</a:t>
            </a:fld>
            <a:endParaRPr lang="en-US"/>
          </a:p>
        </p:txBody>
      </p:sp>
    </p:spTree>
    <p:extLst>
      <p:ext uri="{BB962C8B-B14F-4D97-AF65-F5344CB8AC3E}">
        <p14:creationId xmlns:p14="http://schemas.microsoft.com/office/powerpoint/2010/main" val="8958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8B97B-54D0-4582-972F-FCA068184D17}" type="datetimeFigureOut">
              <a:rPr lang="en-US" smtClean="0"/>
              <a:t>9/10/2019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0D72B-30EC-4CB8-931E-31FB87233E45}" type="slidenum">
              <a:rPr lang="en-US" smtClean="0"/>
              <a:t>‹#›</a:t>
            </a:fld>
            <a:endParaRPr lang="en-US"/>
          </a:p>
        </p:txBody>
      </p:sp>
    </p:spTree>
    <p:extLst>
      <p:ext uri="{BB962C8B-B14F-4D97-AF65-F5344CB8AC3E}">
        <p14:creationId xmlns:p14="http://schemas.microsoft.com/office/powerpoint/2010/main" val="3964383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08548" y="189946"/>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Status Update</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sp>
        <p:nvSpPr>
          <p:cNvPr id="6" name="Rectangle 5"/>
          <p:cNvSpPr/>
          <p:nvPr/>
        </p:nvSpPr>
        <p:spPr>
          <a:xfrm>
            <a:off x="505327" y="1475421"/>
            <a:ext cx="10090484" cy="4302716"/>
          </a:xfrm>
          <a:prstGeom prst="rect">
            <a:avLst/>
          </a:prstGeom>
        </p:spPr>
        <p:txBody>
          <a:bodyPr wrap="square">
            <a:spAutoFit/>
          </a:bodyPr>
          <a:lstStyle/>
          <a:p>
            <a:pPr marL="457200" indent="-457200">
              <a:buFont typeface="Arial" panose="020B0604020202020204" pitchFamily="34" charset="0"/>
              <a:buChar char="•"/>
            </a:pPr>
            <a:r>
              <a:rPr lang="en-US" sz="2400" dirty="0" smtClean="0"/>
              <a:t>Initial growth projection (7/31/19) utilized methods and data provided by Kitsap, King, Mason, and Pierce counties.</a:t>
            </a:r>
            <a:endParaRPr lang="en-US" sz="2400" dirty="0"/>
          </a:p>
          <a:p>
            <a:pPr marL="457200" indent="-457200">
              <a:buFont typeface="Arial" panose="020B0604020202020204" pitchFamily="34" charset="0"/>
              <a:buChar char="•"/>
            </a:pPr>
            <a:r>
              <a:rPr lang="en-US" sz="2400" dirty="0" smtClean="0"/>
              <a:t>Comments were compiled through August.</a:t>
            </a:r>
          </a:p>
          <a:p>
            <a:pPr marL="457200" indent="-457200">
              <a:buFont typeface="Arial" panose="020B0604020202020204" pitchFamily="34" charset="0"/>
              <a:buChar char="•"/>
            </a:pPr>
            <a:r>
              <a:rPr lang="en-US" sz="2400" dirty="0" smtClean="0"/>
              <a:t>Comments are being reviewed and initial growth projection is being updated accordingly.</a:t>
            </a:r>
          </a:p>
          <a:p>
            <a:pPr marL="457200" indent="-457200">
              <a:buFont typeface="Arial" panose="020B0604020202020204" pitchFamily="34" charset="0"/>
              <a:buChar char="•"/>
            </a:pPr>
            <a:r>
              <a:rPr lang="en-US" sz="2400" dirty="0" smtClean="0"/>
              <a:t>Option to accept initial growth projection (after updates per comments) or do growth projection scenarios. </a:t>
            </a:r>
          </a:p>
          <a:p>
            <a:pPr marL="742950" lvl="1" indent="-285750">
              <a:lnSpc>
                <a:spcPct val="80000"/>
              </a:lnSpc>
              <a:spcBef>
                <a:spcPct val="20000"/>
              </a:spcBef>
              <a:buFont typeface="Arial" pitchFamily="34" charset="0"/>
              <a:buChar char="–"/>
            </a:pPr>
            <a:r>
              <a:rPr lang="en-US" sz="2400" dirty="0" smtClean="0"/>
              <a:t>The </a:t>
            </a:r>
            <a:r>
              <a:rPr lang="en-US" sz="2400" dirty="0"/>
              <a:t>intent of the scenarios is to evaluate the sensitivity of the growth projection methods, account for uncertainty, and facilitate selection of a projection, IF NECESSARY</a:t>
            </a:r>
            <a:r>
              <a:rPr lang="en-US" sz="2400" dirty="0" smtClean="0"/>
              <a:t>.</a:t>
            </a:r>
          </a:p>
          <a:p>
            <a:pPr marL="742950" lvl="1" indent="-285750">
              <a:lnSpc>
                <a:spcPct val="80000"/>
              </a:lnSpc>
              <a:spcBef>
                <a:spcPct val="20000"/>
              </a:spcBef>
              <a:buFont typeface="Arial" pitchFamily="34" charset="0"/>
              <a:buChar char="–"/>
            </a:pPr>
            <a:r>
              <a:rPr lang="en-US" sz="2400" dirty="0" smtClean="0"/>
              <a:t>Scenarios would require modifying the methods prescribed by the counties.</a:t>
            </a:r>
          </a:p>
        </p:txBody>
      </p:sp>
    </p:spTree>
    <p:extLst>
      <p:ext uri="{BB962C8B-B14F-4D97-AF65-F5344CB8AC3E}">
        <p14:creationId xmlns:p14="http://schemas.microsoft.com/office/powerpoint/2010/main" val="4064031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a:t>
            </a:r>
            <a:r>
              <a:rPr lang="en-US" b="1" dirty="0" smtClean="0"/>
              <a:t>Comment</a:t>
            </a: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2855465917"/>
              </p:ext>
            </p:extLst>
          </p:nvPr>
        </p:nvGraphicFramePr>
        <p:xfrm>
          <a:off x="781050" y="1555750"/>
          <a:ext cx="10515600" cy="3880223"/>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20000"/>
                    </a:ext>
                  </a:extLst>
                </a:gridCol>
                <a:gridCol w="1298247">
                  <a:extLst>
                    <a:ext uri="{9D8B030D-6E8A-4147-A177-3AD203B41FA5}">
                      <a16:colId xmlns:a16="http://schemas.microsoft.com/office/drawing/2014/main" val="20001"/>
                    </a:ext>
                  </a:extLst>
                </a:gridCol>
                <a:gridCol w="808029">
                  <a:extLst>
                    <a:ext uri="{9D8B030D-6E8A-4147-A177-3AD203B41FA5}">
                      <a16:colId xmlns:a16="http://schemas.microsoft.com/office/drawing/2014/main" val="20002"/>
                    </a:ext>
                  </a:extLst>
                </a:gridCol>
                <a:gridCol w="3939141">
                  <a:extLst>
                    <a:ext uri="{9D8B030D-6E8A-4147-A177-3AD203B41FA5}">
                      <a16:colId xmlns:a16="http://schemas.microsoft.com/office/drawing/2014/main" val="20003"/>
                    </a:ext>
                  </a:extLst>
                </a:gridCol>
                <a:gridCol w="3860583">
                  <a:extLst>
                    <a:ext uri="{9D8B030D-6E8A-4147-A177-3AD203B41FA5}">
                      <a16:colId xmlns:a16="http://schemas.microsoft.com/office/drawing/2014/main" val="20004"/>
                    </a:ext>
                  </a:extLst>
                </a:gridCol>
              </a:tblGrid>
              <a:tr h="505018">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County</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Commenter</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Document</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Comment</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Response</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extLst>
                  <a:ext uri="{0D108BD9-81ED-4DB2-BD59-A6C34878D82A}">
                    <a16:rowId xmlns:a16="http://schemas.microsoft.com/office/drawing/2014/main" val="10000"/>
                  </a:ext>
                </a:extLst>
              </a:tr>
              <a:tr h="505018">
                <a:tc>
                  <a:txBody>
                    <a:bodyPr/>
                    <a:lstStyle/>
                    <a:p>
                      <a:pPr algn="ctr" fontAlgn="ctr"/>
                      <a:r>
                        <a:rPr lang="en-US" sz="1000" u="none" strike="noStrike">
                          <a:effectLst/>
                        </a:rPr>
                        <a:t>Kitsap </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Samuel J. Phillips</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Memo</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dirty="0">
                          <a:effectLst/>
                        </a:rPr>
                        <a:t>I would like to see a discussion of the land capacity analysis (Kitsap County). Is this the same as buildable lands analysis? I am aware this is required by GMA but it would be helpful to explain how it is done.</a:t>
                      </a:r>
                      <a:endParaRPr lang="en-US" sz="1000" b="0" i="0" u="none" strike="noStrike" dirty="0">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dirty="0">
                          <a:effectLst/>
                        </a:rPr>
                        <a:t>From </a:t>
                      </a:r>
                      <a:r>
                        <a:rPr lang="en-US" sz="1000" u="none" strike="noStrike" dirty="0" smtClean="0">
                          <a:effectLst/>
                        </a:rPr>
                        <a:t>David </a:t>
                      </a:r>
                      <a:r>
                        <a:rPr lang="en-US" sz="1000" u="none" strike="noStrike" dirty="0">
                          <a:effectLst/>
                        </a:rPr>
                        <a:t>Nash, "Remaining </a:t>
                      </a:r>
                      <a:r>
                        <a:rPr lang="en-US" sz="1000" u="none" strike="noStrike" dirty="0" err="1">
                          <a:effectLst/>
                        </a:rPr>
                        <a:t>Buildout</a:t>
                      </a:r>
                      <a:r>
                        <a:rPr lang="en-US" sz="1000" u="none" strike="noStrike" dirty="0">
                          <a:effectLst/>
                        </a:rPr>
                        <a:t> Capacity / Rural Growth Target – Both of these ideas relate to just going for </a:t>
                      </a:r>
                      <a:r>
                        <a:rPr lang="en-US" sz="1000" u="none" strike="noStrike" dirty="0" err="1">
                          <a:effectLst/>
                        </a:rPr>
                        <a:t>buildout</a:t>
                      </a:r>
                      <a:r>
                        <a:rPr lang="en-US" sz="1000" u="none" strike="noStrike" dirty="0">
                          <a:effectLst/>
                        </a:rPr>
                        <a:t> in my opinion."</a:t>
                      </a:r>
                      <a:endParaRPr lang="en-US" sz="1000" b="0" i="0" u="none" strike="noStrike" dirty="0">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6679">
                <a:tc>
                  <a:txBody>
                    <a:bodyPr/>
                    <a:lstStyle/>
                    <a:p>
                      <a:pPr algn="ctr" fontAlgn="ctr"/>
                      <a:r>
                        <a:rPr lang="en-US" sz="1000" u="none" strike="noStrike">
                          <a:effectLst/>
                        </a:rPr>
                        <a:t>Kitsap</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Samuel J. Phillips</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Memo</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dirty="0">
                          <a:effectLst/>
                        </a:rPr>
                        <a:t>Appendix A lists WRIA 14 as including Kitsap County. I believe this is an error.</a:t>
                      </a:r>
                      <a:endParaRPr lang="en-US" sz="1000" b="0" i="0" u="none" strike="noStrike" dirty="0">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Commenter is correct error will be updated</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186793">
                <a:tc>
                  <a:txBody>
                    <a:bodyPr/>
                    <a:lstStyle/>
                    <a:p>
                      <a:pPr algn="ctr" fontAlgn="ctr"/>
                      <a:r>
                        <a:rPr lang="en-US" sz="1000" u="none" strike="noStrike">
                          <a:effectLst/>
                        </a:rPr>
                        <a:t>Kitsap, Pierce, Mason</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Samuel J. Phillips</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Memo</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dirty="0">
                          <a:effectLst/>
                        </a:rPr>
                        <a:t>The decision tree provided to County meeting participants should be included in Appendix A or more clearly referenced in the document.</a:t>
                      </a:r>
                      <a:endParaRPr lang="en-US" sz="1000" b="0" i="0" u="none" strike="noStrike" dirty="0">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000" u="none" strike="noStrike" dirty="0">
                          <a:effectLst/>
                        </a:rPr>
                        <a:t>The decision tree provided to County meeting participants was just an initial example for developing methodologies. Each County, if they chose to participate, developed methodologies of their own. The July 31, 2019 Growth Projections memo did not include a Kitsap Co decision tree, because it had not yet been developed by Kitsap Co. Included in the memo, however, as Appendix B and D, are flow carts for Pierce and Mason Counties. </a:t>
                      </a:r>
                      <a:endParaRPr lang="en-US" sz="1000" b="0" i="0" u="none" strike="noStrike" dirty="0">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05018">
                <a:tc>
                  <a:txBody>
                    <a:bodyPr/>
                    <a:lstStyle/>
                    <a:p>
                      <a:pPr algn="ctr" fontAlgn="ctr"/>
                      <a:r>
                        <a:rPr lang="en-US" sz="1000" u="none" strike="noStrike">
                          <a:effectLst/>
                        </a:rPr>
                        <a:t>Kitsap, Pierce, Mason</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Samuel J. Phillips</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Memo</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The memo should include a discussion of how health district and water district data is used. </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dirty="0">
                          <a:effectLst/>
                        </a:rPr>
                        <a:t>Kitsap County did not use health district or water district data except for the waterline data housed by KPUD. This is described in the memo. </a:t>
                      </a:r>
                      <a:endParaRPr lang="en-US" sz="1000" b="0" i="0" u="none" strike="noStrike" dirty="0">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41697">
                <a:tc>
                  <a:txBody>
                    <a:bodyPr/>
                    <a:lstStyle/>
                    <a:p>
                      <a:pPr algn="ctr" fontAlgn="ctr"/>
                      <a:r>
                        <a:rPr lang="en-US" sz="1000" u="none" strike="noStrike">
                          <a:effectLst/>
                        </a:rPr>
                        <a:t>Kitsap, Pierce, Mason</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Samuel J. Phillips</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Memo</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a:effectLst/>
                        </a:rPr>
                        <a:t>Do I recall that there is a certain density of individual wells which would reach a threshold of Group B water system? Under what conditions do Group B systems consolidate?</a:t>
                      </a:r>
                      <a:endParaRPr lang="en-US" sz="1000" b="0" i="0" u="none" strike="noStrike">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000" u="none" strike="noStrike" dirty="0">
                          <a:effectLst/>
                        </a:rPr>
                        <a:t>Group B systems serve more than a single home. They serve fewer than 15 service connections and fewer than 25 people per day. </a:t>
                      </a:r>
                      <a:endParaRPr lang="en-US" sz="1000" b="0" i="0" u="none" strike="noStrike" dirty="0">
                        <a:solidFill>
                          <a:srgbClr val="000000"/>
                        </a:solidFill>
                        <a:effectLst/>
                        <a:latin typeface="Calibri" panose="020F0502020204030204" pitchFamily="34" charset="0"/>
                      </a:endParaRPr>
                    </a:p>
                  </a:txBody>
                  <a:tcPr marL="8417" marR="8417" marT="841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5761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Initial Methods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sp>
        <p:nvSpPr>
          <p:cNvPr id="2" name="Rectangle 1"/>
          <p:cNvSpPr/>
          <p:nvPr/>
        </p:nvSpPr>
        <p:spPr>
          <a:xfrm>
            <a:off x="818147" y="1709377"/>
            <a:ext cx="10684041" cy="4427622"/>
          </a:xfrm>
          <a:prstGeom prst="rect">
            <a:avLst/>
          </a:prstGeom>
        </p:spPr>
        <p:txBody>
          <a:bodyPr wrap="square">
            <a:spAutoFit/>
          </a:bodyPr>
          <a:lstStyle/>
          <a:p>
            <a:pPr>
              <a:spcBef>
                <a:spcPts val="600"/>
              </a:spcBef>
              <a:spcAft>
                <a:spcPts val="600"/>
              </a:spcAft>
              <a:tabLst>
                <a:tab pos="1097280" algn="l"/>
              </a:tabLst>
            </a:pPr>
            <a:r>
              <a:rPr lang="en-US" sz="1600" b="1" kern="1600" dirty="0" smtClean="0">
                <a:solidFill>
                  <a:srgbClr val="54585A"/>
                </a:solidFill>
                <a:effectLst/>
                <a:cs typeface="Times New Roman" panose="02020603050405020304" pitchFamily="18" charset="0"/>
              </a:rPr>
              <a:t>Kitsap County Method</a:t>
            </a:r>
          </a:p>
          <a:p>
            <a:pPr marL="342900" marR="0" lvl="0" indent="-342900">
              <a:lnSpc>
                <a:spcPct val="115000"/>
              </a:lnSpc>
              <a:spcBef>
                <a:spcPts val="600"/>
              </a:spcBef>
              <a:spcAft>
                <a:spcPts val="0"/>
              </a:spcAft>
              <a:buFont typeface="+mj-lt"/>
              <a:buAutoNum type="arabicPeriod"/>
              <a:tabLst>
                <a:tab pos="548640" algn="l"/>
              </a:tabLst>
            </a:pPr>
            <a:r>
              <a:rPr lang="en-US" sz="1600" dirty="0" smtClean="0">
                <a:effectLst/>
                <a:ea typeface="Times New Roman" panose="02020603050405020304" pitchFamily="18" charset="0"/>
              </a:rPr>
              <a:t>Identify 20-year growth projections from the Kitsap County Comprehensive Plan (the Comprehensive Plan is based on OFM medium population growth estimates, and conversion to dwelling units based on assumed people per household).</a:t>
            </a:r>
          </a:p>
          <a:p>
            <a:pPr marL="342900" marR="0" lvl="0" indent="-342900">
              <a:lnSpc>
                <a:spcPct val="115000"/>
              </a:lnSpc>
              <a:spcBef>
                <a:spcPts val="0"/>
              </a:spcBef>
              <a:spcAft>
                <a:spcPts val="0"/>
              </a:spcAft>
              <a:buFont typeface="+mj-lt"/>
              <a:buAutoNum type="arabicPeriod"/>
              <a:tabLst>
                <a:tab pos="548640" algn="l"/>
              </a:tabLst>
            </a:pPr>
            <a:r>
              <a:rPr lang="en-US" sz="1600" dirty="0" smtClean="0">
                <a:effectLst/>
                <a:ea typeface="Times New Roman" panose="02020603050405020304" pitchFamily="18" charset="0"/>
              </a:rPr>
              <a:t>Allocate growth by </a:t>
            </a:r>
            <a:r>
              <a:rPr lang="en-US" sz="1600" dirty="0" err="1" smtClean="0">
                <a:effectLst/>
                <a:ea typeface="Times New Roman" panose="02020603050405020304" pitchFamily="18" charset="0"/>
              </a:rPr>
              <a:t>subbasin</a:t>
            </a:r>
            <a:r>
              <a:rPr lang="en-US" sz="1600" dirty="0" smtClean="0">
                <a:effectLst/>
                <a:ea typeface="Times New Roman" panose="02020603050405020304" pitchFamily="18" charset="0"/>
              </a:rPr>
              <a:t> based on proportion of historical building permits by </a:t>
            </a:r>
            <a:r>
              <a:rPr lang="en-US" sz="1600" dirty="0" err="1" smtClean="0">
                <a:effectLst/>
                <a:ea typeface="Times New Roman" panose="02020603050405020304" pitchFamily="18" charset="0"/>
              </a:rPr>
              <a:t>subbasin</a:t>
            </a:r>
            <a:r>
              <a:rPr lang="en-US" sz="1600" dirty="0" smtClean="0">
                <a:effectLst/>
                <a:ea typeface="Times New Roman" panose="02020603050405020304" pitchFamily="18" charset="0"/>
              </a:rPr>
              <a:t> from 2002–2019.</a:t>
            </a:r>
          </a:p>
          <a:p>
            <a:pPr marL="342900" marR="0" lvl="0" indent="-342900">
              <a:lnSpc>
                <a:spcPct val="115000"/>
              </a:lnSpc>
              <a:spcBef>
                <a:spcPts val="0"/>
              </a:spcBef>
              <a:spcAft>
                <a:spcPts val="0"/>
              </a:spcAft>
              <a:buFont typeface="+mj-lt"/>
              <a:buAutoNum type="arabicPeriod"/>
              <a:tabLst>
                <a:tab pos="548640" algn="l"/>
              </a:tabLst>
            </a:pPr>
            <a:r>
              <a:rPr lang="en-US" sz="1600" dirty="0" smtClean="0">
                <a:effectLst/>
                <a:ea typeface="Times New Roman" panose="02020603050405020304" pitchFamily="18" charset="0"/>
              </a:rPr>
              <a:t>Conduct a buildable-lands analysis. Determine percentage of remaining </a:t>
            </a:r>
            <a:r>
              <a:rPr lang="en-US" sz="1600" dirty="0" err="1" smtClean="0">
                <a:effectLst/>
                <a:ea typeface="Times New Roman" panose="02020603050405020304" pitchFamily="18" charset="0"/>
              </a:rPr>
              <a:t>buildout</a:t>
            </a:r>
            <a:r>
              <a:rPr lang="en-US" sz="1600" dirty="0" smtClean="0">
                <a:effectLst/>
                <a:ea typeface="Times New Roman" panose="02020603050405020304" pitchFamily="18" charset="0"/>
              </a:rPr>
              <a:t> capacity within each </a:t>
            </a:r>
            <a:r>
              <a:rPr lang="en-US" sz="1600" dirty="0" err="1" smtClean="0">
                <a:effectLst/>
                <a:ea typeface="Times New Roman" panose="02020603050405020304" pitchFamily="18" charset="0"/>
              </a:rPr>
              <a:t>subbasin</a:t>
            </a:r>
            <a:r>
              <a:rPr lang="en-US" sz="1600" dirty="0" smtClean="0">
                <a:effectLst/>
                <a:ea typeface="Times New Roman" panose="02020603050405020304" pitchFamily="18" charset="0"/>
              </a:rPr>
              <a:t> that is within and outside of the waterline 200-foot buffer. </a:t>
            </a:r>
            <a:r>
              <a:rPr lang="en-US" sz="1600" dirty="0" err="1" smtClean="0">
                <a:effectLst/>
                <a:ea typeface="Times New Roman" panose="02020603050405020304" pitchFamily="18" charset="0"/>
              </a:rPr>
              <a:t>Buildout</a:t>
            </a:r>
            <a:r>
              <a:rPr lang="en-US" sz="1600" dirty="0" smtClean="0">
                <a:effectLst/>
                <a:ea typeface="Times New Roman" panose="02020603050405020304" pitchFamily="18" charset="0"/>
              </a:rPr>
              <a:t> capacity outside of a 200-foot waterline buffer is assumed to be served by permit-exempt well connections.</a:t>
            </a:r>
          </a:p>
          <a:p>
            <a:pPr marL="342900" marR="0" lvl="0" indent="-342900">
              <a:lnSpc>
                <a:spcPct val="115000"/>
              </a:lnSpc>
              <a:spcBef>
                <a:spcPts val="0"/>
              </a:spcBef>
              <a:spcAft>
                <a:spcPts val="600"/>
              </a:spcAft>
              <a:buFont typeface="+mj-lt"/>
              <a:buAutoNum type="arabicPeriod"/>
              <a:tabLst>
                <a:tab pos="548640" algn="l"/>
              </a:tabLst>
            </a:pPr>
            <a:r>
              <a:rPr lang="en-US" sz="1600" dirty="0" smtClean="0">
                <a:effectLst/>
                <a:ea typeface="Times New Roman" panose="02020603050405020304" pitchFamily="18" charset="0"/>
              </a:rPr>
              <a:t>Multiply the growth for each </a:t>
            </a:r>
            <a:r>
              <a:rPr lang="en-US" sz="1600" dirty="0" err="1" smtClean="0">
                <a:effectLst/>
                <a:ea typeface="Times New Roman" panose="02020603050405020304" pitchFamily="18" charset="0"/>
              </a:rPr>
              <a:t>subbasin</a:t>
            </a:r>
            <a:r>
              <a:rPr lang="en-US" sz="1600" dirty="0" smtClean="0">
                <a:effectLst/>
                <a:ea typeface="Times New Roman" panose="02020603050405020304" pitchFamily="18" charset="0"/>
              </a:rPr>
              <a:t> (step 2) by the proportion of growth expected to be served by permit-exempt well connections (step 3).</a:t>
            </a:r>
          </a:p>
          <a:p>
            <a:pPr>
              <a:spcBef>
                <a:spcPts val="600"/>
              </a:spcBef>
              <a:spcAft>
                <a:spcPts val="600"/>
              </a:spcAft>
              <a:tabLst>
                <a:tab pos="1097280" algn="l"/>
              </a:tabLst>
            </a:pPr>
            <a:r>
              <a:rPr lang="en-US" sz="1600" b="1" kern="1600" dirty="0" smtClean="0">
                <a:solidFill>
                  <a:srgbClr val="54585A"/>
                </a:solidFill>
                <a:effectLst/>
                <a:cs typeface="Times New Roman" panose="02020603050405020304" pitchFamily="18" charset="0"/>
              </a:rPr>
              <a:t>Potential Changes to Methods</a:t>
            </a:r>
          </a:p>
          <a:p>
            <a:pPr marL="228600" indent="-228600">
              <a:lnSpc>
                <a:spcPct val="115000"/>
              </a:lnSpc>
              <a:spcBef>
                <a:spcPts val="600"/>
              </a:spcBef>
              <a:buFont typeface="Arial" panose="020B0604020202020204" pitchFamily="34" charset="0"/>
              <a:buChar char="●"/>
              <a:tabLst>
                <a:tab pos="457200" algn="l"/>
              </a:tabLst>
            </a:pPr>
            <a:r>
              <a:rPr lang="en-US" sz="1600" dirty="0" smtClean="0">
                <a:effectLst/>
                <a:ea typeface="Times New Roman" panose="02020603050405020304" pitchFamily="18" charset="0"/>
                <a:cs typeface="Times New Roman" panose="02020603050405020304" pitchFamily="18" charset="0"/>
              </a:rPr>
              <a:t>Change OFM estimate from medium to high (diverge from Comprehensive Plan) (change to step 1)</a:t>
            </a:r>
          </a:p>
          <a:p>
            <a:pPr marL="228600" indent="-228600">
              <a:lnSpc>
                <a:spcPct val="115000"/>
              </a:lnSpc>
              <a:buFont typeface="Arial" panose="020B0604020202020204" pitchFamily="34" charset="0"/>
              <a:buChar char="●"/>
              <a:tabLst>
                <a:tab pos="457200" algn="l"/>
              </a:tabLst>
            </a:pPr>
            <a:r>
              <a:rPr lang="en-US" sz="1600" dirty="0" smtClean="0">
                <a:effectLst/>
                <a:ea typeface="Times New Roman" panose="02020603050405020304" pitchFamily="18" charset="0"/>
                <a:cs typeface="Times New Roman" panose="02020603050405020304" pitchFamily="18" charset="0"/>
              </a:rPr>
              <a:t>Use a different historical date range to spatially allocate growth among </a:t>
            </a:r>
            <a:r>
              <a:rPr lang="en-US" sz="1600" dirty="0" err="1" smtClean="0">
                <a:effectLst/>
                <a:ea typeface="Times New Roman" panose="02020603050405020304" pitchFamily="18" charset="0"/>
                <a:cs typeface="Times New Roman" panose="02020603050405020304" pitchFamily="18" charset="0"/>
              </a:rPr>
              <a:t>subbasins</a:t>
            </a:r>
            <a:r>
              <a:rPr lang="en-US" sz="1600" dirty="0" smtClean="0">
                <a:effectLst/>
                <a:ea typeface="Times New Roman" panose="02020603050405020304" pitchFamily="18" charset="0"/>
                <a:cs typeface="Times New Roman" panose="02020603050405020304" pitchFamily="18" charset="0"/>
              </a:rPr>
              <a:t> (change to step 2)</a:t>
            </a:r>
          </a:p>
          <a:p>
            <a:pPr marL="228600" indent="-228600">
              <a:lnSpc>
                <a:spcPct val="115000"/>
              </a:lnSpc>
              <a:buFont typeface="Arial" panose="020B0604020202020204" pitchFamily="34" charset="0"/>
              <a:buChar char="●"/>
              <a:tabLst>
                <a:tab pos="457200" algn="l"/>
              </a:tabLst>
            </a:pPr>
            <a:r>
              <a:rPr lang="en-US" sz="1600" dirty="0" smtClean="0">
                <a:effectLst/>
                <a:ea typeface="Times New Roman" panose="02020603050405020304" pitchFamily="18" charset="0"/>
                <a:cs typeface="Times New Roman" panose="02020603050405020304" pitchFamily="18" charset="0"/>
              </a:rPr>
              <a:t>Base spatial allocation on historical permit-exempt well growth (change to step 2) </a:t>
            </a:r>
          </a:p>
          <a:p>
            <a:pPr marL="228600" indent="-228600">
              <a:lnSpc>
                <a:spcPct val="115000"/>
              </a:lnSpc>
              <a:spcAft>
                <a:spcPts val="600"/>
              </a:spcAft>
              <a:buFont typeface="Arial" panose="020B0604020202020204" pitchFamily="34" charset="0"/>
              <a:buChar char="●"/>
              <a:tabLst>
                <a:tab pos="457200" algn="l"/>
              </a:tabLst>
            </a:pPr>
            <a:r>
              <a:rPr lang="en-US" sz="1600" dirty="0" smtClean="0">
                <a:effectLst/>
                <a:ea typeface="Times New Roman" panose="02020603050405020304" pitchFamily="18" charset="0"/>
                <a:cs typeface="Times New Roman" panose="02020603050405020304" pitchFamily="18" charset="0"/>
              </a:rPr>
              <a:t>Change the waterline buffer from 200 feet to 1,000 feet (change to step 3)</a:t>
            </a:r>
            <a:endParaRPr lang="en-US"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769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Initial Methods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sp>
        <p:nvSpPr>
          <p:cNvPr id="3" name="Rectangle 2"/>
          <p:cNvSpPr/>
          <p:nvPr/>
        </p:nvSpPr>
        <p:spPr>
          <a:xfrm>
            <a:off x="601579" y="1670607"/>
            <a:ext cx="10924674" cy="4161139"/>
          </a:xfrm>
          <a:prstGeom prst="rect">
            <a:avLst/>
          </a:prstGeom>
        </p:spPr>
        <p:txBody>
          <a:bodyPr wrap="square">
            <a:spAutoFit/>
          </a:bodyPr>
          <a:lstStyle/>
          <a:p>
            <a:pPr>
              <a:spcBef>
                <a:spcPts val="600"/>
              </a:spcBef>
              <a:spcAft>
                <a:spcPts val="600"/>
              </a:spcAft>
              <a:tabLst>
                <a:tab pos="1097280" algn="l"/>
              </a:tabLst>
            </a:pPr>
            <a:r>
              <a:rPr lang="en-US" sz="1600" b="1" kern="1600" dirty="0" smtClean="0">
                <a:solidFill>
                  <a:srgbClr val="54585A"/>
                </a:solidFill>
                <a:cs typeface="Times New Roman" panose="02020603050405020304" pitchFamily="18" charset="0"/>
              </a:rPr>
              <a:t>King County Method</a:t>
            </a:r>
            <a:endParaRPr lang="en-US" sz="1600" b="1" kern="1600" dirty="0">
              <a:solidFill>
                <a:srgbClr val="54585A"/>
              </a:solidFill>
              <a:cs typeface="Times New Roman" panose="02020603050405020304" pitchFamily="18" charset="0"/>
            </a:endParaRPr>
          </a:p>
          <a:p>
            <a:pPr marL="342900" marR="0" lvl="0" indent="-342900">
              <a:lnSpc>
                <a:spcPct val="115000"/>
              </a:lnSpc>
              <a:spcBef>
                <a:spcPts val="600"/>
              </a:spcBef>
              <a:spcAft>
                <a:spcPts val="0"/>
              </a:spcAft>
              <a:buFont typeface="+mj-lt"/>
              <a:buAutoNum type="arabicPeriod"/>
              <a:tabLst>
                <a:tab pos="548640" algn="l"/>
                <a:tab pos="640080" algn="l"/>
              </a:tabLst>
            </a:pPr>
            <a:r>
              <a:rPr lang="en-US" sz="1600" dirty="0">
                <a:ea typeface="Times New Roman" panose="02020603050405020304" pitchFamily="18" charset="0"/>
              </a:rPr>
              <a:t>Use historical building permit data (2000–2017) to project future growth</a:t>
            </a:r>
          </a:p>
          <a:p>
            <a:pPr marL="342900" marR="0" lvl="0" indent="-342900">
              <a:lnSpc>
                <a:spcPct val="115000"/>
              </a:lnSpc>
              <a:spcBef>
                <a:spcPts val="0"/>
              </a:spcBef>
              <a:spcAft>
                <a:spcPts val="0"/>
              </a:spcAft>
              <a:buFont typeface="+mj-lt"/>
              <a:buAutoNum type="arabicPeriod"/>
              <a:tabLst>
                <a:tab pos="548640" algn="l"/>
              </a:tabLst>
            </a:pPr>
            <a:r>
              <a:rPr lang="en-US" sz="1600" dirty="0">
                <a:ea typeface="Times New Roman" panose="02020603050405020304" pitchFamily="18" charset="0"/>
              </a:rPr>
              <a:t>Define if each historical building permit used for growth projections is public or private (aka permit-exempt well) water service</a:t>
            </a:r>
          </a:p>
          <a:p>
            <a:pPr marL="342900" marR="0" lvl="0" indent="-342900">
              <a:lnSpc>
                <a:spcPct val="115000"/>
              </a:lnSpc>
              <a:spcBef>
                <a:spcPts val="0"/>
              </a:spcBef>
              <a:spcAft>
                <a:spcPts val="0"/>
              </a:spcAft>
              <a:buFont typeface="+mj-lt"/>
              <a:buAutoNum type="arabicPeriod"/>
              <a:tabLst>
                <a:tab pos="548640" algn="l"/>
              </a:tabLst>
            </a:pPr>
            <a:r>
              <a:rPr lang="en-US" sz="1600" dirty="0">
                <a:ea typeface="Times New Roman" panose="02020603050405020304" pitchFamily="18" charset="0"/>
              </a:rPr>
              <a:t>Multiply the annual (projected) number of building permits per year by the percentage of permits using private water to determine a projected number of permit-exempt well connections per year to yield the annual rate of permit-exempt well connections</a:t>
            </a:r>
          </a:p>
          <a:p>
            <a:pPr marL="342900" marR="0" lvl="0" indent="-342900">
              <a:lnSpc>
                <a:spcPct val="115000"/>
              </a:lnSpc>
              <a:spcBef>
                <a:spcPts val="0"/>
              </a:spcBef>
              <a:spcAft>
                <a:spcPts val="0"/>
              </a:spcAft>
              <a:buFont typeface="+mj-lt"/>
              <a:buAutoNum type="arabicPeriod"/>
              <a:tabLst>
                <a:tab pos="548640" algn="l"/>
              </a:tabLst>
            </a:pPr>
            <a:r>
              <a:rPr lang="en-US" sz="1600" dirty="0">
                <a:ea typeface="Times New Roman" panose="02020603050405020304" pitchFamily="18" charset="0"/>
              </a:rPr>
              <a:t>Multiply the rate of annual permit-exempt well connections by 20 for the estimated total of permit-exempt well connections over a 20-year period</a:t>
            </a:r>
          </a:p>
          <a:p>
            <a:pPr marL="342900" marR="0" lvl="0" indent="-342900">
              <a:lnSpc>
                <a:spcPct val="115000"/>
              </a:lnSpc>
              <a:spcBef>
                <a:spcPts val="0"/>
              </a:spcBef>
              <a:spcAft>
                <a:spcPts val="600"/>
              </a:spcAft>
              <a:buFont typeface="+mj-lt"/>
              <a:buAutoNum type="arabicPeriod"/>
              <a:tabLst>
                <a:tab pos="548640" algn="l"/>
              </a:tabLst>
            </a:pPr>
            <a:r>
              <a:rPr lang="en-US" sz="1600" dirty="0">
                <a:ea typeface="Times New Roman" panose="02020603050405020304" pitchFamily="18" charset="0"/>
              </a:rPr>
              <a:t>Overlay </a:t>
            </a:r>
            <a:r>
              <a:rPr lang="en-US" sz="1600" dirty="0" err="1">
                <a:ea typeface="Times New Roman" panose="02020603050405020304" pitchFamily="18" charset="0"/>
              </a:rPr>
              <a:t>subbasins</a:t>
            </a:r>
            <a:r>
              <a:rPr lang="en-US" sz="1600" dirty="0">
                <a:ea typeface="Times New Roman" panose="02020603050405020304" pitchFamily="18" charset="0"/>
              </a:rPr>
              <a:t> to determine number of new permit-exempt well connections in each </a:t>
            </a:r>
            <a:r>
              <a:rPr lang="en-US" sz="1600" dirty="0" err="1">
                <a:ea typeface="Times New Roman" panose="02020603050405020304" pitchFamily="18" charset="0"/>
              </a:rPr>
              <a:t>subbasin</a:t>
            </a:r>
            <a:endParaRPr lang="en-US" sz="1600" dirty="0">
              <a:ea typeface="Times New Roman" panose="02020603050405020304" pitchFamily="18" charset="0"/>
            </a:endParaRPr>
          </a:p>
          <a:p>
            <a:pPr>
              <a:spcBef>
                <a:spcPts val="600"/>
              </a:spcBef>
              <a:spcAft>
                <a:spcPts val="600"/>
              </a:spcAft>
              <a:tabLst>
                <a:tab pos="1097280" algn="l"/>
              </a:tabLst>
            </a:pPr>
            <a:r>
              <a:rPr lang="en-US" sz="1600" b="1" kern="1600" dirty="0">
                <a:solidFill>
                  <a:srgbClr val="54585A"/>
                </a:solidFill>
                <a:cs typeface="Times New Roman" panose="02020603050405020304" pitchFamily="18" charset="0"/>
              </a:rPr>
              <a:t>Potential Changes to Methods</a:t>
            </a:r>
          </a:p>
          <a:p>
            <a:pPr marL="228600" indent="-228600">
              <a:lnSpc>
                <a:spcPct val="115000"/>
              </a:lnSpc>
              <a:spcBef>
                <a:spcPts val="600"/>
              </a:spcBef>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Use a different historical date range to develop 20-year growth projections to represent the high and low range of historical growth (change to step 1)</a:t>
            </a:r>
          </a:p>
          <a:p>
            <a:pPr marL="228600" indent="-228600">
              <a:lnSpc>
                <a:spcPct val="115000"/>
              </a:lnSpc>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Base spatial allocation on the proportion of </a:t>
            </a:r>
            <a:r>
              <a:rPr lang="en-US" sz="1600" dirty="0" err="1">
                <a:ea typeface="Times New Roman" panose="02020603050405020304" pitchFamily="18" charset="0"/>
                <a:cs typeface="Times New Roman" panose="02020603050405020304" pitchFamily="18" charset="0"/>
              </a:rPr>
              <a:t>buildout</a:t>
            </a:r>
            <a:r>
              <a:rPr lang="en-US" sz="1600" dirty="0">
                <a:ea typeface="Times New Roman" panose="02020603050405020304" pitchFamily="18" charset="0"/>
                <a:cs typeface="Times New Roman" panose="02020603050405020304" pitchFamily="18" charset="0"/>
              </a:rPr>
              <a:t> capacity (available in late August</a:t>
            </a:r>
            <a:r>
              <a:rPr lang="en-US" sz="1600" dirty="0" smtClean="0">
                <a:ea typeface="Times New Roman" panose="02020603050405020304" pitchFamily="18" charset="0"/>
                <a:cs typeface="Times New Roman" panose="02020603050405020304" pitchFamily="18" charset="0"/>
              </a:rPr>
              <a:t>)</a:t>
            </a:r>
            <a:endParaRPr lang="en-US" sz="16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46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Initial Methods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sp>
        <p:nvSpPr>
          <p:cNvPr id="2" name="Rectangle 1"/>
          <p:cNvSpPr/>
          <p:nvPr/>
        </p:nvSpPr>
        <p:spPr>
          <a:xfrm>
            <a:off x="497305" y="1475404"/>
            <a:ext cx="10026316" cy="4710777"/>
          </a:xfrm>
          <a:prstGeom prst="rect">
            <a:avLst/>
          </a:prstGeom>
        </p:spPr>
        <p:txBody>
          <a:bodyPr wrap="square">
            <a:spAutoFit/>
          </a:bodyPr>
          <a:lstStyle/>
          <a:p>
            <a:pPr>
              <a:spcBef>
                <a:spcPts val="600"/>
              </a:spcBef>
              <a:spcAft>
                <a:spcPts val="600"/>
              </a:spcAft>
              <a:tabLst>
                <a:tab pos="1097280" algn="l"/>
              </a:tabLst>
            </a:pPr>
            <a:r>
              <a:rPr lang="en-US" sz="1600" b="1" kern="1600" dirty="0" smtClean="0">
                <a:solidFill>
                  <a:srgbClr val="54585A"/>
                </a:solidFill>
                <a:cs typeface="Times New Roman" panose="02020603050405020304" pitchFamily="18" charset="0"/>
              </a:rPr>
              <a:t>Mason County Method</a:t>
            </a:r>
            <a:endParaRPr lang="en-US" sz="1600" b="1" kern="1600" dirty="0">
              <a:solidFill>
                <a:srgbClr val="54585A"/>
              </a:solidFill>
              <a:cs typeface="Times New Roman" panose="02020603050405020304" pitchFamily="18" charset="0"/>
            </a:endParaRPr>
          </a:p>
          <a:p>
            <a:pPr marL="342900" marR="0" lvl="0" indent="-342900">
              <a:lnSpc>
                <a:spcPct val="115000"/>
              </a:lnSpc>
              <a:spcBef>
                <a:spcPts val="600"/>
              </a:spcBef>
              <a:spcAft>
                <a:spcPts val="0"/>
              </a:spcAft>
              <a:buFont typeface="+mj-lt"/>
              <a:buAutoNum type="arabicPeriod"/>
              <a:tabLst>
                <a:tab pos="548640" algn="l"/>
                <a:tab pos="640080" algn="l"/>
              </a:tabLst>
            </a:pPr>
            <a:r>
              <a:rPr lang="en-US" sz="1600" dirty="0">
                <a:ea typeface="Times New Roman" panose="02020603050405020304" pitchFamily="18" charset="0"/>
              </a:rPr>
              <a:t>Develop 20-year growth projections based on the Mason County Comprehensive Plan (the Comprehensive Plan is based on OFM medium population growth estimates, and conversion to dwelling units based on assumed people per dwelling unit)</a:t>
            </a:r>
          </a:p>
          <a:p>
            <a:pPr marL="342900" marR="0" lvl="0" indent="-342900">
              <a:lnSpc>
                <a:spcPct val="115000"/>
              </a:lnSpc>
              <a:spcBef>
                <a:spcPts val="0"/>
              </a:spcBef>
              <a:spcAft>
                <a:spcPts val="0"/>
              </a:spcAft>
              <a:buFont typeface="+mj-lt"/>
              <a:buAutoNum type="arabicPeriod"/>
              <a:tabLst>
                <a:tab pos="548640" algn="l"/>
              </a:tabLst>
            </a:pPr>
            <a:r>
              <a:rPr lang="en-US" sz="1600" dirty="0">
                <a:ea typeface="Times New Roman" panose="02020603050405020304" pitchFamily="18" charset="0"/>
              </a:rPr>
              <a:t>Determine available land for single-family domestic units and determine proportion of </a:t>
            </a:r>
            <a:r>
              <a:rPr lang="en-US" sz="1600" dirty="0" err="1">
                <a:ea typeface="Times New Roman" panose="02020603050405020304" pitchFamily="18" charset="0"/>
              </a:rPr>
              <a:t>buildout</a:t>
            </a:r>
            <a:r>
              <a:rPr lang="en-US" sz="1600" dirty="0">
                <a:ea typeface="Times New Roman" panose="02020603050405020304" pitchFamily="18" charset="0"/>
              </a:rPr>
              <a:t> capacity by county urban growth areas (UGAs) and rural lands</a:t>
            </a:r>
          </a:p>
          <a:p>
            <a:pPr marL="342900" marR="0" lvl="0" indent="-342900">
              <a:lnSpc>
                <a:spcPct val="115000"/>
              </a:lnSpc>
              <a:spcBef>
                <a:spcPts val="0"/>
              </a:spcBef>
              <a:spcAft>
                <a:spcPts val="0"/>
              </a:spcAft>
              <a:buFont typeface="+mj-lt"/>
              <a:buAutoNum type="arabicPeriod"/>
              <a:tabLst>
                <a:tab pos="548640" algn="l"/>
              </a:tabLst>
            </a:pPr>
            <a:r>
              <a:rPr lang="en-US" sz="1600" dirty="0">
                <a:ea typeface="Times New Roman" panose="02020603050405020304" pitchFamily="18" charset="0"/>
              </a:rPr>
              <a:t>Apply growth projections to buildable lands</a:t>
            </a:r>
          </a:p>
          <a:p>
            <a:pPr marL="342900" marR="0" lvl="0" indent="-342900">
              <a:lnSpc>
                <a:spcPct val="115000"/>
              </a:lnSpc>
              <a:spcBef>
                <a:spcPts val="0"/>
              </a:spcBef>
              <a:spcAft>
                <a:spcPts val="0"/>
              </a:spcAft>
              <a:buFont typeface="+mj-lt"/>
              <a:buAutoNum type="arabicPeriod"/>
              <a:tabLst>
                <a:tab pos="548640" algn="l"/>
              </a:tabLst>
            </a:pPr>
            <a:r>
              <a:rPr lang="en-US" sz="1600" dirty="0">
                <a:ea typeface="Times New Roman" panose="02020603050405020304" pitchFamily="18" charset="0"/>
              </a:rPr>
              <a:t>Remove projected development unlikely to connect to a permit-exempt well (i.e., parcel is located within a water system service area; parcel is smaller than 1 acre)</a:t>
            </a:r>
          </a:p>
          <a:p>
            <a:pPr marL="342900" marR="0" lvl="0" indent="-342900">
              <a:lnSpc>
                <a:spcPct val="115000"/>
              </a:lnSpc>
              <a:spcBef>
                <a:spcPts val="0"/>
              </a:spcBef>
              <a:spcAft>
                <a:spcPts val="600"/>
              </a:spcAft>
              <a:buFont typeface="+mj-lt"/>
              <a:buAutoNum type="arabicPeriod"/>
              <a:tabLst>
                <a:tab pos="548640" algn="l"/>
              </a:tabLst>
            </a:pPr>
            <a:r>
              <a:rPr lang="en-US" sz="1600" dirty="0">
                <a:ea typeface="Times New Roman" panose="02020603050405020304" pitchFamily="18" charset="0"/>
              </a:rPr>
              <a:t>Overlay </a:t>
            </a:r>
            <a:r>
              <a:rPr lang="en-US" sz="1600" dirty="0" err="1">
                <a:ea typeface="Times New Roman" panose="02020603050405020304" pitchFamily="18" charset="0"/>
              </a:rPr>
              <a:t>subbasins</a:t>
            </a:r>
            <a:r>
              <a:rPr lang="en-US" sz="1600" dirty="0">
                <a:ea typeface="Times New Roman" panose="02020603050405020304" pitchFamily="18" charset="0"/>
              </a:rPr>
              <a:t> to determine new permit-exempt connections in each </a:t>
            </a:r>
            <a:r>
              <a:rPr lang="en-US" sz="1600" dirty="0" err="1">
                <a:ea typeface="Times New Roman" panose="02020603050405020304" pitchFamily="18" charset="0"/>
              </a:rPr>
              <a:t>subbasin</a:t>
            </a:r>
            <a:endParaRPr lang="en-US" sz="1600" dirty="0">
              <a:ea typeface="Times New Roman" panose="02020603050405020304" pitchFamily="18" charset="0"/>
            </a:endParaRPr>
          </a:p>
          <a:p>
            <a:pPr>
              <a:spcBef>
                <a:spcPts val="600"/>
              </a:spcBef>
              <a:spcAft>
                <a:spcPts val="600"/>
              </a:spcAft>
              <a:tabLst>
                <a:tab pos="1097280" algn="l"/>
              </a:tabLst>
            </a:pPr>
            <a:r>
              <a:rPr lang="en-US" sz="1600" b="1" kern="1600" dirty="0">
                <a:solidFill>
                  <a:srgbClr val="54585A"/>
                </a:solidFill>
                <a:cs typeface="Times New Roman" panose="02020603050405020304" pitchFamily="18" charset="0"/>
              </a:rPr>
              <a:t>Potential Changes to Methods</a:t>
            </a:r>
          </a:p>
          <a:p>
            <a:pPr marL="228600" indent="-228600">
              <a:lnSpc>
                <a:spcPct val="115000"/>
              </a:lnSpc>
              <a:spcBef>
                <a:spcPts val="600"/>
              </a:spcBef>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Change OFM population growth projection from medium to high (change to step 1) (note that this would be a departure from the County’s Comprehensive Plan)</a:t>
            </a:r>
          </a:p>
          <a:p>
            <a:pPr marL="228600" indent="-228600">
              <a:lnSpc>
                <a:spcPct val="115000"/>
              </a:lnSpc>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Base spatial allocation on historical growth (building permits) (change to step 2)</a:t>
            </a:r>
          </a:p>
          <a:p>
            <a:pPr marL="228600" indent="-228600">
              <a:lnSpc>
                <a:spcPct val="115000"/>
              </a:lnSpc>
              <a:spcAft>
                <a:spcPts val="600"/>
              </a:spcAft>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Adjust assumptions removing growth unlikely to rely on a permit-exempt well connection (change to step 4)</a:t>
            </a:r>
            <a:endParaRPr lang="en-US"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817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Initial Methods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sp>
        <p:nvSpPr>
          <p:cNvPr id="2" name="Rectangle 1"/>
          <p:cNvSpPr/>
          <p:nvPr/>
        </p:nvSpPr>
        <p:spPr>
          <a:xfrm>
            <a:off x="497304" y="1356451"/>
            <a:ext cx="10732169" cy="4427622"/>
          </a:xfrm>
          <a:prstGeom prst="rect">
            <a:avLst/>
          </a:prstGeom>
        </p:spPr>
        <p:txBody>
          <a:bodyPr wrap="square">
            <a:spAutoFit/>
          </a:bodyPr>
          <a:lstStyle/>
          <a:p>
            <a:pPr>
              <a:spcBef>
                <a:spcPts val="600"/>
              </a:spcBef>
              <a:spcAft>
                <a:spcPts val="600"/>
              </a:spcAft>
              <a:tabLst>
                <a:tab pos="1097280" algn="l"/>
              </a:tabLst>
            </a:pPr>
            <a:r>
              <a:rPr lang="en-US" sz="1600" b="1" kern="1600" dirty="0" smtClean="0">
                <a:solidFill>
                  <a:srgbClr val="54585A"/>
                </a:solidFill>
                <a:cs typeface="Times New Roman" panose="02020603050405020304" pitchFamily="18" charset="0"/>
              </a:rPr>
              <a:t>Pierce County Method</a:t>
            </a:r>
            <a:endParaRPr lang="en-US" sz="1600" b="1" kern="1600" dirty="0">
              <a:solidFill>
                <a:srgbClr val="54585A"/>
              </a:solidFill>
              <a:cs typeface="Times New Roman" panose="02020603050405020304" pitchFamily="18" charset="0"/>
            </a:endParaRPr>
          </a:p>
          <a:p>
            <a:pPr marL="342900" marR="0" lvl="0" indent="-342900">
              <a:lnSpc>
                <a:spcPct val="115000"/>
              </a:lnSpc>
              <a:spcBef>
                <a:spcPts val="600"/>
              </a:spcBef>
              <a:spcAft>
                <a:spcPts val="0"/>
              </a:spcAft>
              <a:buFont typeface="+mj-lt"/>
              <a:buAutoNum type="arabicPeriod"/>
              <a:tabLst>
                <a:tab pos="548640" algn="l"/>
                <a:tab pos="640080" algn="l"/>
              </a:tabLst>
            </a:pPr>
            <a:r>
              <a:rPr lang="en-US" sz="1600" dirty="0">
                <a:ea typeface="Times New Roman" panose="02020603050405020304" pitchFamily="18" charset="0"/>
              </a:rPr>
              <a:t>Growth projection method: develop historical growth rates of permit-exempt wells for each </a:t>
            </a:r>
            <a:r>
              <a:rPr lang="en-US" sz="1600" dirty="0" err="1">
                <a:ea typeface="Times New Roman" panose="02020603050405020304" pitchFamily="18" charset="0"/>
              </a:rPr>
              <a:t>subbasin</a:t>
            </a:r>
            <a:r>
              <a:rPr lang="en-US" sz="1600" dirty="0">
                <a:ea typeface="Times New Roman" panose="02020603050405020304" pitchFamily="18" charset="0"/>
              </a:rPr>
              <a:t> using the Tacoma-Pierce County Health District (TPCHD) well database (1999–2018)</a:t>
            </a:r>
          </a:p>
          <a:p>
            <a:pPr marL="342900" marR="0" lvl="0" indent="-342900">
              <a:lnSpc>
                <a:spcPct val="115000"/>
              </a:lnSpc>
              <a:spcBef>
                <a:spcPts val="0"/>
              </a:spcBef>
              <a:spcAft>
                <a:spcPts val="0"/>
              </a:spcAft>
              <a:buFont typeface="+mj-lt"/>
              <a:buAutoNum type="arabicPeriod"/>
              <a:tabLst>
                <a:tab pos="548640" algn="l"/>
              </a:tabLst>
            </a:pPr>
            <a:r>
              <a:rPr lang="en-US" sz="1600" dirty="0">
                <a:ea typeface="Times New Roman" panose="02020603050405020304" pitchFamily="18" charset="0"/>
              </a:rPr>
              <a:t>Forecast growth of future permit-exempt well connections for the 20-year planning horizon, based on the </a:t>
            </a:r>
            <a:r>
              <a:rPr lang="en-US" sz="1600" dirty="0" err="1">
                <a:ea typeface="Times New Roman" panose="02020603050405020304" pitchFamily="18" charset="0"/>
              </a:rPr>
              <a:t>subbasin</a:t>
            </a:r>
            <a:r>
              <a:rPr lang="en-US" sz="1600" dirty="0">
                <a:ea typeface="Times New Roman" panose="02020603050405020304" pitchFamily="18" charset="0"/>
              </a:rPr>
              <a:t>-specific historical growth rate</a:t>
            </a:r>
          </a:p>
          <a:p>
            <a:pPr marL="342900" marR="0" lvl="0" indent="-342900">
              <a:lnSpc>
                <a:spcPct val="115000"/>
              </a:lnSpc>
              <a:spcBef>
                <a:spcPts val="0"/>
              </a:spcBef>
              <a:spcAft>
                <a:spcPts val="600"/>
              </a:spcAft>
              <a:buFont typeface="+mj-lt"/>
              <a:buAutoNum type="arabicPeriod"/>
              <a:tabLst>
                <a:tab pos="548640" algn="l"/>
              </a:tabLst>
            </a:pPr>
            <a:r>
              <a:rPr lang="en-US" sz="1600" dirty="0">
                <a:ea typeface="Times New Roman" panose="02020603050405020304" pitchFamily="18" charset="0"/>
              </a:rPr>
              <a:t>Allocate growth within each </a:t>
            </a:r>
            <a:r>
              <a:rPr lang="en-US" sz="1600" dirty="0" err="1">
                <a:ea typeface="Times New Roman" panose="02020603050405020304" pitchFamily="18" charset="0"/>
              </a:rPr>
              <a:t>subbasin</a:t>
            </a:r>
            <a:r>
              <a:rPr lang="en-US" sz="1600" dirty="0">
                <a:ea typeface="Times New Roman" panose="02020603050405020304" pitchFamily="18" charset="0"/>
              </a:rPr>
              <a:t> spatially, based upon buildable-lands analysis (i.e., parcel must be outside of UGA, not in a water and wastewater system boundary, not already built upon, or must have zoning category that allows for domestic use)</a:t>
            </a:r>
          </a:p>
          <a:p>
            <a:pPr>
              <a:spcBef>
                <a:spcPts val="600"/>
              </a:spcBef>
              <a:spcAft>
                <a:spcPts val="600"/>
              </a:spcAft>
              <a:tabLst>
                <a:tab pos="1097280" algn="l"/>
              </a:tabLst>
            </a:pPr>
            <a:r>
              <a:rPr lang="en-US" sz="1600" b="1" kern="1600" dirty="0">
                <a:solidFill>
                  <a:srgbClr val="54585A"/>
                </a:solidFill>
                <a:cs typeface="Times New Roman" panose="02020603050405020304" pitchFamily="18" charset="0"/>
              </a:rPr>
              <a:t>Potential Changes to Methods</a:t>
            </a:r>
          </a:p>
          <a:p>
            <a:pPr marL="228600" indent="-228600">
              <a:lnSpc>
                <a:spcPct val="115000"/>
              </a:lnSpc>
              <a:spcBef>
                <a:spcPts val="600"/>
              </a:spcBef>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Use a different historical date range to develop growth projections (1999–2008, 2009–2018). Consider using the maximum growth year (change to step 1).</a:t>
            </a:r>
          </a:p>
          <a:p>
            <a:pPr marL="228600" indent="-228600">
              <a:lnSpc>
                <a:spcPct val="115000"/>
              </a:lnSpc>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Base spatial allocation on the proportion of </a:t>
            </a:r>
            <a:r>
              <a:rPr lang="en-US" sz="1600" dirty="0" err="1">
                <a:ea typeface="Times New Roman" panose="02020603050405020304" pitchFamily="18" charset="0"/>
                <a:cs typeface="Times New Roman" panose="02020603050405020304" pitchFamily="18" charset="0"/>
              </a:rPr>
              <a:t>buildout</a:t>
            </a:r>
            <a:r>
              <a:rPr lang="en-US" sz="1600" dirty="0">
                <a:ea typeface="Times New Roman" panose="02020603050405020304" pitchFamily="18" charset="0"/>
                <a:cs typeface="Times New Roman" panose="02020603050405020304" pitchFamily="18" charset="0"/>
              </a:rPr>
              <a:t> capacity (change to steps 1 and 2) (WRIA 12 only).</a:t>
            </a:r>
          </a:p>
          <a:p>
            <a:pPr marL="228600" indent="-228600">
              <a:lnSpc>
                <a:spcPct val="115000"/>
              </a:lnSpc>
              <a:spcAft>
                <a:spcPts val="600"/>
              </a:spcAft>
              <a:buFont typeface="Arial" panose="020B0604020202020204" pitchFamily="34" charset="0"/>
              <a:buChar char="●"/>
              <a:tabLst>
                <a:tab pos="457200" algn="l"/>
              </a:tabLst>
            </a:pPr>
            <a:r>
              <a:rPr lang="en-US" sz="1600" dirty="0">
                <a:ea typeface="Times New Roman" panose="02020603050405020304" pitchFamily="18" charset="0"/>
                <a:cs typeface="Times New Roman" panose="02020603050405020304" pitchFamily="18" charset="0"/>
              </a:rPr>
              <a:t>Allow for permit-exempt connections in water system service areas (based on historical permit-exempt well rates in water system service areas) and remove forestry land from analysis (very low likelihood of development) (change to step 3).</a:t>
            </a:r>
            <a:endParaRPr lang="en-US" sz="1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8842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Initial Methods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graphicFrame>
        <p:nvGraphicFramePr>
          <p:cNvPr id="6" name="Table 5"/>
          <p:cNvGraphicFramePr>
            <a:graphicFrameLocks noGrp="1"/>
          </p:cNvGraphicFramePr>
          <p:nvPr>
            <p:extLst>
              <p:ext uri="{D42A27DB-BD31-4B8C-83A1-F6EECF244321}">
                <p14:modId xmlns:p14="http://schemas.microsoft.com/office/powerpoint/2010/main" val="2894888778"/>
              </p:ext>
            </p:extLst>
          </p:nvPr>
        </p:nvGraphicFramePr>
        <p:xfrm>
          <a:off x="1820780" y="2332915"/>
          <a:ext cx="7050505" cy="1998709"/>
        </p:xfrm>
        <a:graphic>
          <a:graphicData uri="http://schemas.openxmlformats.org/drawingml/2006/table">
            <a:tbl>
              <a:tblPr firstRow="1" firstCol="1" bandRow="1"/>
              <a:tblGrid>
                <a:gridCol w="1965158">
                  <a:extLst>
                    <a:ext uri="{9D8B030D-6E8A-4147-A177-3AD203B41FA5}">
                      <a16:colId xmlns:a16="http://schemas.microsoft.com/office/drawing/2014/main" val="20000"/>
                    </a:ext>
                  </a:extLst>
                </a:gridCol>
                <a:gridCol w="954505">
                  <a:extLst>
                    <a:ext uri="{9D8B030D-6E8A-4147-A177-3AD203B41FA5}">
                      <a16:colId xmlns:a16="http://schemas.microsoft.com/office/drawing/2014/main" val="20001"/>
                    </a:ext>
                  </a:extLst>
                </a:gridCol>
                <a:gridCol w="954506">
                  <a:extLst>
                    <a:ext uri="{9D8B030D-6E8A-4147-A177-3AD203B41FA5}">
                      <a16:colId xmlns:a16="http://schemas.microsoft.com/office/drawing/2014/main" val="20002"/>
                    </a:ext>
                  </a:extLst>
                </a:gridCol>
                <a:gridCol w="1002631">
                  <a:extLst>
                    <a:ext uri="{9D8B030D-6E8A-4147-A177-3AD203B41FA5}">
                      <a16:colId xmlns:a16="http://schemas.microsoft.com/office/drawing/2014/main" val="20003"/>
                    </a:ext>
                  </a:extLst>
                </a:gridCol>
                <a:gridCol w="1058779">
                  <a:extLst>
                    <a:ext uri="{9D8B030D-6E8A-4147-A177-3AD203B41FA5}">
                      <a16:colId xmlns:a16="http://schemas.microsoft.com/office/drawing/2014/main" val="20004"/>
                    </a:ext>
                  </a:extLst>
                </a:gridCol>
                <a:gridCol w="1114926">
                  <a:extLst>
                    <a:ext uri="{9D8B030D-6E8A-4147-A177-3AD203B41FA5}">
                      <a16:colId xmlns:a16="http://schemas.microsoft.com/office/drawing/2014/main" val="20005"/>
                    </a:ext>
                  </a:extLst>
                </a:gridCol>
              </a:tblGrid>
              <a:tr h="299449">
                <a:tc gridSpan="6">
                  <a:txBody>
                    <a:bodyPr/>
                    <a:lstStyle/>
                    <a:p>
                      <a:pPr marL="0" marR="0" algn="ctr">
                        <a:spcBef>
                          <a:spcPts val="300"/>
                        </a:spcBef>
                        <a:spcAft>
                          <a:spcPts val="300"/>
                        </a:spcAft>
                      </a:pPr>
                      <a:r>
                        <a:rPr lang="en-US" sz="1200" b="1" dirty="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Number of Permit-Exempt Wells Added between 2018 and 2038 </a:t>
                      </a:r>
                      <a:endParaRPr lang="en-US" sz="12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0500">
                <a:tc>
                  <a:txBody>
                    <a:bodyPr/>
                    <a:lstStyle/>
                    <a:p>
                      <a:pPr marL="0" marR="0" algn="ctr">
                        <a:spcBef>
                          <a:spcPts val="300"/>
                        </a:spcBef>
                        <a:spcAft>
                          <a:spcPts val="300"/>
                        </a:spcAft>
                      </a:pPr>
                      <a:r>
                        <a:rPr lang="en-US" sz="1200" b="1" dirty="0" err="1">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Subbasin</a:t>
                      </a:r>
                      <a:endParaRPr lang="en-US" sz="12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200" b="1" dirty="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King</a:t>
                      </a:r>
                      <a:endParaRPr lang="en-US" sz="12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200" b="1" dirty="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Pierce</a:t>
                      </a:r>
                      <a:endParaRPr lang="en-US" sz="12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200" b="1" dirty="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Mason</a:t>
                      </a:r>
                      <a:endParaRPr lang="en-US" sz="12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200" b="1" dirty="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Kitsap</a:t>
                      </a:r>
                      <a:endParaRPr lang="en-US" sz="12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200" b="1" dirty="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Total</a:t>
                      </a:r>
                      <a:endParaRPr lang="en-US" sz="12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extLst>
                  <a:ext uri="{0D108BD9-81ED-4DB2-BD59-A6C34878D82A}">
                    <a16:rowId xmlns:a16="http://schemas.microsoft.com/office/drawing/2014/main" val="10001"/>
                  </a:ext>
                </a:extLst>
              </a:tr>
              <a:tr h="190500">
                <a:tc>
                  <a:txBody>
                    <a:bodyPr/>
                    <a:lstStyle/>
                    <a:p>
                      <a:pPr marL="0" marR="0">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Bainbridge Island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489</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489</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marL="0" marR="0">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Hood Canal</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950</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1,133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2,083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3"/>
                  </a:ext>
                </a:extLst>
              </a:tr>
              <a:tr h="239395">
                <a:tc>
                  <a:txBody>
                    <a:bodyPr/>
                    <a:lstStyle/>
                    <a:p>
                      <a:pPr marL="0" marR="0">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McNeil Island, Anderson Island, Ketron Island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38</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38</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4"/>
                  </a:ext>
                </a:extLst>
              </a:tr>
              <a:tr h="190500">
                <a:tc>
                  <a:txBody>
                    <a:bodyPr/>
                    <a:lstStyle/>
                    <a:p>
                      <a:pPr marL="0" marR="0">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South Sound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940</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244</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714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1,898</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5"/>
                  </a:ext>
                </a:extLst>
              </a:tr>
              <a:tr h="190500">
                <a:tc>
                  <a:txBody>
                    <a:bodyPr/>
                    <a:lstStyle/>
                    <a:p>
                      <a:pPr marL="0" marR="0">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Vashon-Maury Island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368</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dirty="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368</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6"/>
                  </a:ext>
                </a:extLst>
              </a:tr>
              <a:tr h="190500">
                <a:tc>
                  <a:txBody>
                    <a:bodyPr/>
                    <a:lstStyle/>
                    <a:p>
                      <a:pPr marL="0" marR="0">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West Sound</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2,286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2,286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500">
                <a:tc>
                  <a:txBody>
                    <a:bodyPr/>
                    <a:lstStyle/>
                    <a:p>
                      <a:pPr marL="0" marR="0">
                        <a:spcBef>
                          <a:spcPts val="300"/>
                        </a:spcBef>
                        <a:spcAft>
                          <a:spcPts val="300"/>
                        </a:spcAft>
                      </a:pPr>
                      <a:r>
                        <a:rPr lang="en-US" sz="1200" b="1">
                          <a:effectLst/>
                          <a:latin typeface="Arial" panose="020B0604020202020204" pitchFamily="34" charset="0"/>
                          <a:ea typeface="Times New Roman" panose="02020603050405020304" pitchFamily="18" charset="0"/>
                          <a:cs typeface="Times New Roman" panose="02020603050405020304" pitchFamily="18" charset="0"/>
                        </a:rPr>
                        <a:t>Total</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368</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978</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a:effectLst/>
                          <a:latin typeface="Arial" panose="020B0604020202020204" pitchFamily="34" charset="0"/>
                          <a:ea typeface="Times New Roman" panose="02020603050405020304" pitchFamily="18" charset="0"/>
                          <a:cs typeface="Times New Roman" panose="02020603050405020304" pitchFamily="18" charset="0"/>
                        </a:rPr>
                        <a:t>1,194</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4,622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300"/>
                        </a:spcBef>
                        <a:spcAft>
                          <a:spcPts val="300"/>
                        </a:spcAft>
                      </a:pPr>
                      <a:r>
                        <a:rPr lang="en-US" sz="1200" dirty="0" smtClean="0">
                          <a:effectLst/>
                          <a:latin typeface="Arial" panose="020B0604020202020204" pitchFamily="34" charset="0"/>
                          <a:ea typeface="Times New Roman" panose="02020603050405020304" pitchFamily="18" charset="0"/>
                          <a:cs typeface="Times New Roman" panose="02020603050405020304" pitchFamily="18" charset="0"/>
                        </a:rPr>
                        <a:t>7,162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524122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08548" y="189946"/>
            <a:ext cx="10515600" cy="1325563"/>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a:t>
            </a:r>
            <a:r>
              <a:rPr lang="en-US" b="1" noProof="0" dirty="0" smtClean="0"/>
              <a:t>Additional Scenarios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graphicFrame>
        <p:nvGraphicFramePr>
          <p:cNvPr id="7" name="Table 6"/>
          <p:cNvGraphicFramePr>
            <a:graphicFrameLocks noGrp="1"/>
          </p:cNvGraphicFramePr>
          <p:nvPr>
            <p:extLst>
              <p:ext uri="{D42A27DB-BD31-4B8C-83A1-F6EECF244321}">
                <p14:modId xmlns:p14="http://schemas.microsoft.com/office/powerpoint/2010/main" val="3265690832"/>
              </p:ext>
            </p:extLst>
          </p:nvPr>
        </p:nvGraphicFramePr>
        <p:xfrm>
          <a:off x="1811255" y="2190040"/>
          <a:ext cx="7913770" cy="2682950"/>
        </p:xfrm>
        <a:graphic>
          <a:graphicData uri="http://schemas.openxmlformats.org/drawingml/2006/table">
            <a:tbl>
              <a:tblPr firstRow="1" firstCol="1" bandRow="1"/>
              <a:tblGrid>
                <a:gridCol w="1965158">
                  <a:extLst>
                    <a:ext uri="{9D8B030D-6E8A-4147-A177-3AD203B41FA5}">
                      <a16:colId xmlns:a16="http://schemas.microsoft.com/office/drawing/2014/main" val="20000"/>
                    </a:ext>
                  </a:extLst>
                </a:gridCol>
                <a:gridCol w="2052887">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gridCol w="1800225">
                  <a:extLst>
                    <a:ext uri="{9D8B030D-6E8A-4147-A177-3AD203B41FA5}">
                      <a16:colId xmlns:a16="http://schemas.microsoft.com/office/drawing/2014/main" val="20003"/>
                    </a:ext>
                  </a:extLst>
                </a:gridCol>
              </a:tblGrid>
              <a:tr h="400760">
                <a:tc>
                  <a:txBody>
                    <a:bodyPr/>
                    <a:lstStyle/>
                    <a:p>
                      <a:pPr marL="0" marR="0" algn="ctr">
                        <a:spcBef>
                          <a:spcPts val="300"/>
                        </a:spcBef>
                        <a:spcAft>
                          <a:spcPts val="300"/>
                        </a:spcAft>
                      </a:pPr>
                      <a:r>
                        <a:rPr lang="en-US" sz="1400" b="1" dirty="0" smtClean="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County</a:t>
                      </a:r>
                      <a:endParaRPr lang="en-US" sz="14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400" b="1" dirty="0" smtClean="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High</a:t>
                      </a:r>
                      <a:endParaRPr lang="en-US" sz="14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400" b="1" dirty="0" smtClean="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Low</a:t>
                      </a:r>
                      <a:endParaRPr lang="en-US" sz="14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tc>
                  <a:txBody>
                    <a:bodyPr/>
                    <a:lstStyle/>
                    <a:p>
                      <a:pPr marL="0" marR="0" algn="ctr">
                        <a:spcBef>
                          <a:spcPts val="300"/>
                        </a:spcBef>
                        <a:spcAft>
                          <a:spcPts val="300"/>
                        </a:spcAft>
                      </a:pPr>
                      <a:r>
                        <a:rPr lang="en-US" sz="1400" b="1" dirty="0" smtClean="0">
                          <a:solidFill>
                            <a:srgbClr val="FFFFFF"/>
                          </a:solidFill>
                          <a:effectLst/>
                          <a:latin typeface="Arial Bold" panose="020B0704020202020204" pitchFamily="34" charset="0"/>
                          <a:ea typeface="Times New Roman" panose="02020603050405020304" pitchFamily="18" charset="0"/>
                          <a:cs typeface="Times New Roman" panose="02020603050405020304" pitchFamily="18" charset="0"/>
                        </a:rPr>
                        <a:t>Spatial Allocation</a:t>
                      </a:r>
                      <a:endParaRPr lang="en-US" sz="1400" b="1" dirty="0">
                        <a:effectLst/>
                        <a:latin typeface="Arial Bold" panose="020B07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298B5"/>
                    </a:solidFill>
                  </a:tcPr>
                </a:tc>
                <a:extLst>
                  <a:ext uri="{0D108BD9-81ED-4DB2-BD59-A6C34878D82A}">
                    <a16:rowId xmlns:a16="http://schemas.microsoft.com/office/drawing/2014/main" val="10000"/>
                  </a:ext>
                </a:extLst>
              </a:tr>
              <a:tr h="523875">
                <a:tc>
                  <a:txBody>
                    <a:bodyPr/>
                    <a:lstStyle/>
                    <a:p>
                      <a:pPr marL="0" marR="0">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Kitsap</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OFM estimate from medium to high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OFM estimate from medium to low</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rowSpan="4">
                  <a:txBody>
                    <a:bodyPr/>
                    <a:lstStyle/>
                    <a:p>
                      <a:pPr marL="0" marR="0" algn="ctr">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All</a:t>
                      </a:r>
                      <a:r>
                        <a:rPr lang="en-US" sz="1400" baseline="0" dirty="0" smtClean="0">
                          <a:effectLst/>
                          <a:latin typeface="Arial" panose="020B0604020202020204" pitchFamily="34" charset="0"/>
                          <a:ea typeface="Times New Roman" panose="02020603050405020304" pitchFamily="18" charset="0"/>
                          <a:cs typeface="Times New Roman" panose="02020603050405020304" pitchFamily="18" charset="0"/>
                        </a:rPr>
                        <a:t> based on proportional </a:t>
                      </a:r>
                      <a:r>
                        <a:rPr lang="en-US" sz="1400" baseline="0" dirty="0" err="1" smtClean="0">
                          <a:effectLst/>
                          <a:latin typeface="Arial" panose="020B0604020202020204" pitchFamily="34" charset="0"/>
                          <a:ea typeface="Times New Roman" panose="02020603050405020304" pitchFamily="18" charset="0"/>
                          <a:cs typeface="Times New Roman" panose="02020603050405020304" pitchFamily="18" charset="0"/>
                        </a:rPr>
                        <a:t>buildout</a:t>
                      </a:r>
                      <a:r>
                        <a:rPr lang="en-US" sz="1400" baseline="0" dirty="0" smtClean="0">
                          <a:effectLst/>
                          <a:latin typeface="Arial" panose="020B0604020202020204" pitchFamily="34" charset="0"/>
                          <a:ea typeface="Times New Roman" panose="02020603050405020304" pitchFamily="18" charset="0"/>
                          <a:cs typeface="Times New Roman" panose="02020603050405020304" pitchFamily="18" charset="0"/>
                        </a:rPr>
                        <a:t> capacity?</a:t>
                      </a:r>
                    </a:p>
                    <a:p>
                      <a:pPr marL="0" marR="0" algn="ctr">
                        <a:spcBef>
                          <a:spcPts val="300"/>
                        </a:spcBef>
                        <a:spcAft>
                          <a:spcPts val="300"/>
                        </a:spcAft>
                      </a:pPr>
                      <a:endParaRPr lang="en-US" sz="1400" baseline="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300"/>
                        </a:spcBef>
                        <a:spcAft>
                          <a:spcPts val="300"/>
                        </a:spcAft>
                      </a:pPr>
                      <a:r>
                        <a:rPr lang="en-US" sz="1400" baseline="0" dirty="0" smtClean="0">
                          <a:effectLst/>
                          <a:latin typeface="Arial" panose="020B0604020202020204" pitchFamily="34" charset="0"/>
                          <a:ea typeface="Times New Roman" panose="02020603050405020304" pitchFamily="18" charset="0"/>
                          <a:cs typeface="Times New Roman" panose="02020603050405020304" pitchFamily="18" charset="0"/>
                        </a:rPr>
                        <a:t>All based on historical PE Well growth or building permits?</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1"/>
                  </a:ext>
                </a:extLst>
              </a:tr>
              <a:tr h="548640">
                <a:tc>
                  <a:txBody>
                    <a:bodyPr/>
                    <a:lstStyle/>
                    <a:p>
                      <a:pPr marL="0" marR="0">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King</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historical range of building permit data (2000 – 2008)</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300"/>
                        </a:spcAft>
                        <a:buClrTx/>
                        <a:buSzTx/>
                        <a:buFontTx/>
                        <a:buNone/>
                        <a:tabLst/>
                        <a:defRPr/>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historical range of building permit data (2009 – 2017)</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vMerge="1">
                  <a:txBody>
                    <a:bodyPr/>
                    <a:lstStyle/>
                    <a:p>
                      <a:pPr marL="0" marR="0" algn="ctr">
                        <a:spcBef>
                          <a:spcPts val="300"/>
                        </a:spcBef>
                        <a:spcAft>
                          <a:spcPts val="300"/>
                        </a:spcAft>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2"/>
                  </a:ext>
                </a:extLst>
              </a:tr>
              <a:tr h="478155">
                <a:tc>
                  <a:txBody>
                    <a:bodyPr/>
                    <a:lstStyle/>
                    <a:p>
                      <a:pPr marL="0" marR="0">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Mason</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OFM estimate from medium to high </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OFM estimate from medium to low</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vMerge="1">
                  <a:txBody>
                    <a:bodyPr/>
                    <a:lstStyle/>
                    <a:p>
                      <a:pPr marL="0" marR="0" algn="ctr">
                        <a:spcBef>
                          <a:spcPts val="300"/>
                        </a:spcBef>
                        <a:spcAft>
                          <a:spcPts val="300"/>
                        </a:spcAft>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3"/>
                  </a:ext>
                </a:extLst>
              </a:tr>
              <a:tr h="476885">
                <a:tc>
                  <a:txBody>
                    <a:bodyPr/>
                    <a:lstStyle/>
                    <a:p>
                      <a:pPr marL="0" marR="0">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Pierce</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algn="ctr">
                        <a:spcBef>
                          <a:spcPts val="300"/>
                        </a:spcBef>
                        <a:spcAft>
                          <a:spcPts val="300"/>
                        </a:spcAft>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historical range of well data (1999 – 2008)</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300"/>
                        </a:spcAft>
                        <a:buClrTx/>
                        <a:buSzTx/>
                        <a:buFontTx/>
                        <a:buNone/>
                        <a:tabLst/>
                        <a:defRPr/>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Change historical range of building permit data (2009 – 2018)</a:t>
                      </a: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vMerge="1">
                  <a:txBody>
                    <a:bodyPr/>
                    <a:lstStyle/>
                    <a:p>
                      <a:pPr marL="0" marR="0" algn="ctr">
                        <a:spcBef>
                          <a:spcPts val="300"/>
                        </a:spcBef>
                        <a:spcAft>
                          <a:spcPts val="300"/>
                        </a:spcAft>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50593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 </a:t>
            </a:r>
            <a:r>
              <a:rPr lang="en-US" b="1" dirty="0" smtClean="0"/>
              <a:t>Comment</a:t>
            </a: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graphicFrame>
        <p:nvGraphicFramePr>
          <p:cNvPr id="3" name="Table 2"/>
          <p:cNvGraphicFramePr>
            <a:graphicFrameLocks noGrp="1"/>
          </p:cNvGraphicFramePr>
          <p:nvPr>
            <p:extLst>
              <p:ext uri="{D42A27DB-BD31-4B8C-83A1-F6EECF244321}">
                <p14:modId xmlns:p14="http://schemas.microsoft.com/office/powerpoint/2010/main" val="1555703486"/>
              </p:ext>
            </p:extLst>
          </p:nvPr>
        </p:nvGraphicFramePr>
        <p:xfrm>
          <a:off x="1000125" y="1825625"/>
          <a:ext cx="9949689" cy="4351339"/>
        </p:xfrm>
        <a:graphic>
          <a:graphicData uri="http://schemas.openxmlformats.org/drawingml/2006/table">
            <a:tbl>
              <a:tblPr>
                <a:tableStyleId>{5C22544A-7EE6-4342-B048-85BDC9FD1C3A}</a:tableStyleId>
              </a:tblPr>
              <a:tblGrid>
                <a:gridCol w="718636">
                  <a:extLst>
                    <a:ext uri="{9D8B030D-6E8A-4147-A177-3AD203B41FA5}">
                      <a16:colId xmlns:a16="http://schemas.microsoft.com/office/drawing/2014/main" val="20000"/>
                    </a:ext>
                  </a:extLst>
                </a:gridCol>
                <a:gridCol w="1157789">
                  <a:extLst>
                    <a:ext uri="{9D8B030D-6E8A-4147-A177-3AD203B41FA5}">
                      <a16:colId xmlns:a16="http://schemas.microsoft.com/office/drawing/2014/main" val="20001"/>
                    </a:ext>
                  </a:extLst>
                </a:gridCol>
                <a:gridCol w="872836">
                  <a:extLst>
                    <a:ext uri="{9D8B030D-6E8A-4147-A177-3AD203B41FA5}">
                      <a16:colId xmlns:a16="http://schemas.microsoft.com/office/drawing/2014/main" val="20002"/>
                    </a:ext>
                  </a:extLst>
                </a:gridCol>
                <a:gridCol w="3636475">
                  <a:extLst>
                    <a:ext uri="{9D8B030D-6E8A-4147-A177-3AD203B41FA5}">
                      <a16:colId xmlns:a16="http://schemas.microsoft.com/office/drawing/2014/main" val="20003"/>
                    </a:ext>
                  </a:extLst>
                </a:gridCol>
                <a:gridCol w="3563953">
                  <a:extLst>
                    <a:ext uri="{9D8B030D-6E8A-4147-A177-3AD203B41FA5}">
                      <a16:colId xmlns:a16="http://schemas.microsoft.com/office/drawing/2014/main" val="20004"/>
                    </a:ext>
                  </a:extLst>
                </a:gridCol>
              </a:tblGrid>
              <a:tr h="466215">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County</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7770" marR="7770" marT="7770" marB="0" anchor="ctr">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Commenter</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7770" marR="7770" marT="7770" marB="0" anchor="ctr">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Document</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7770" marR="7770" marT="7770" marB="0" anchor="ctr">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Comment</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7770" marR="7770" marT="7770" marB="0" anchor="ctr">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200" u="none" strike="noStrike" dirty="0">
                          <a:solidFill>
                            <a:schemeClr val="bg1"/>
                          </a:solidFill>
                          <a:effectLst/>
                          <a:latin typeface="Arial Bold" panose="020B0704020202020204" pitchFamily="34" charset="0"/>
                          <a:cs typeface="Arial Bold" panose="020B0704020202020204" pitchFamily="34" charset="0"/>
                        </a:rPr>
                        <a:t>Response</a:t>
                      </a:r>
                      <a:endParaRPr lang="en-US" sz="1200" b="1" i="0" u="none" strike="noStrike" dirty="0">
                        <a:solidFill>
                          <a:schemeClr val="bg1"/>
                        </a:solidFill>
                        <a:effectLst/>
                        <a:latin typeface="Arial Bold" panose="020B0704020202020204" pitchFamily="34" charset="0"/>
                        <a:cs typeface="Arial Bold" panose="020B0704020202020204" pitchFamily="34" charset="0"/>
                      </a:endParaRPr>
                    </a:p>
                  </a:txBody>
                  <a:tcPr marL="7770" marR="7770" marT="7770" marB="0" anchor="ctr">
                    <a:lnB w="12700" cap="flat" cmpd="sng" algn="ctr">
                      <a:solidFill>
                        <a:schemeClr val="tx1"/>
                      </a:solidFill>
                      <a:prstDash val="solid"/>
                      <a:round/>
                      <a:headEnd type="none" w="med" len="med"/>
                      <a:tailEnd type="none" w="med" len="med"/>
                    </a:lnB>
                    <a:solidFill>
                      <a:srgbClr val="4298B5"/>
                    </a:solidFill>
                  </a:tcPr>
                </a:tc>
                <a:extLst>
                  <a:ext uri="{0D108BD9-81ED-4DB2-BD59-A6C34878D82A}">
                    <a16:rowId xmlns:a16="http://schemas.microsoft.com/office/drawing/2014/main" val="10000"/>
                  </a:ext>
                </a:extLst>
              </a:tr>
              <a:tr h="621620">
                <a:tc>
                  <a:txBody>
                    <a:bodyPr/>
                    <a:lstStyle/>
                    <a:p>
                      <a:pPr algn="ctr" fontAlgn="ctr"/>
                      <a:r>
                        <a:rPr lang="en-US" sz="900" u="none" strike="noStrike" dirty="0">
                          <a:effectLst/>
                        </a:rPr>
                        <a:t>Mason</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David Windom, Mason County Community Services Department</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Growth Projection Tables</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My planners are looking at the 244 well number vs. zoning. It's looking like 244 may be a tough squeeze. Given the character of the area with very expensive homes, we don't see that many going in over the time period. Can the consultant share their thoughts?</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en-US" sz="900" u="none" strike="noStrike" dirty="0">
                          <a:effectLst/>
                        </a:rPr>
                        <a:t>There's only 96 parcels available in the "South Sound" region for PE connections, given the zoning, parcels already built out and critical areas. Therefore, the extra (148 PE connections) overestimates growth in that area. Solutions may include re-allocating to the "Hood Canal" region or dispersing among the remainder of the county.</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78038">
                <a:tc>
                  <a:txBody>
                    <a:bodyPr/>
                    <a:lstStyle/>
                    <a:p>
                      <a:pPr algn="ctr" fontAlgn="ctr"/>
                      <a:r>
                        <a:rPr lang="en-US" sz="900" u="none" strike="noStrike">
                          <a:effectLst/>
                        </a:rPr>
                        <a:t>Mason</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David Windom, Mason County Community Services Department</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Growth Projection Tables</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I had the planners looking over the work and comparing to the on the ground knowledge. We don't think the area of South Sound can support 244 new wells due to the steepness of slopes, zoning (mostly RR5 and RR10), and the fact that the shoreline is built out at this point. We think that 100 is pretty optimistic.</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10002"/>
                  </a:ext>
                </a:extLst>
              </a:tr>
              <a:tr h="505066">
                <a:tc>
                  <a:txBody>
                    <a:bodyPr/>
                    <a:lstStyle/>
                    <a:p>
                      <a:pPr algn="ctr" fontAlgn="ctr"/>
                      <a:r>
                        <a:rPr lang="en-US" sz="900" u="none" strike="noStrike">
                          <a:effectLst/>
                        </a:rPr>
                        <a:t>Kitsap, Pierce, Mason</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Paul Pickett, Squaxin Island Tribe</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Growth Projection Tables</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Paul provided an analysis of growth projections, assumptions and buffers for worst case scenario based on HDR memo.</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Evaluation during the WRIA 15 workgroup meeting</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09119">
                <a:tc>
                  <a:txBody>
                    <a:bodyPr/>
                    <a:lstStyle/>
                    <a:p>
                      <a:pPr algn="ctr" fontAlgn="ctr"/>
                      <a:r>
                        <a:rPr lang="en-US" sz="900" u="none" strike="noStrike">
                          <a:effectLst/>
                        </a:rPr>
                        <a:t>Kitsap, Pierce, Mason</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Paul Pickett, Squaxin Island Tribe</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Growth Projection Tables</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The growth projection supporting data tables are very interesting. But I don’t see how the numbers in those tables add up to the numbers in the summary tables. There appears to be some missing steps. Could the consultants (Bob I assume) walk us through the tables and explain how they were turned into the values in the summary table?</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900" u="none" strike="noStrike" dirty="0">
                          <a:effectLst/>
                        </a:rPr>
                        <a:t>Yes; offline or during the WRIA 15 workgroup meeting.</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71281">
                <a:tc>
                  <a:txBody>
                    <a:bodyPr/>
                    <a:lstStyle/>
                    <a:p>
                      <a:pPr algn="ctr" fontAlgn="ctr"/>
                      <a:r>
                        <a:rPr lang="en-US" sz="900" u="none" strike="noStrike">
                          <a:effectLst/>
                        </a:rPr>
                        <a:t>Kitsap, Pierce, Mason</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Paul Pickett, Squaxin Island Tribe</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Heat Maps</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a:effectLst/>
                        </a:rPr>
                        <a:t>The heat maps are very interesting and helpful. I’d like some explanation of how the heat maps were developed. What are the colors telling us? To me they seem to highlight “hot spots”. But I’m wondering if the spatial averaging method loses some information. Is there another method that provides more spatial resolution?</a:t>
                      </a:r>
                      <a:endParaRPr lang="en-US" sz="900" b="0" i="0" u="none" strike="noStrike">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900" u="none" strike="noStrike" dirty="0">
                          <a:effectLst/>
                        </a:rPr>
                        <a:t>The data contributing to the Mason Co and Pierce </a:t>
                      </a:r>
                      <a:r>
                        <a:rPr lang="en-US" sz="900" u="none" strike="noStrike" dirty="0" smtClean="0">
                          <a:effectLst/>
                        </a:rPr>
                        <a:t>Co </a:t>
                      </a:r>
                      <a:r>
                        <a:rPr lang="en-US" sz="900" u="none" strike="noStrike" dirty="0">
                          <a:effectLst/>
                        </a:rPr>
                        <a:t>heat maps were developed using methods described in the appendices (in part). The heat </a:t>
                      </a:r>
                      <a:r>
                        <a:rPr lang="en-US" sz="900" u="none" strike="noStrike" dirty="0" err="1">
                          <a:effectLst/>
                        </a:rPr>
                        <a:t>mapsrepresent</a:t>
                      </a:r>
                      <a:r>
                        <a:rPr lang="en-US" sz="900" u="none" strike="noStrike" dirty="0">
                          <a:effectLst/>
                        </a:rPr>
                        <a:t> a point distribution, so the resolution was limited by the number of points. Also, we may want to avoid additional spatial resolution, because the nature of the projections is not meant to be parcel-specific.</a:t>
                      </a:r>
                      <a:endParaRPr lang="en-US" sz="900" b="0" i="0" u="none" strike="noStrike" dirty="0">
                        <a:solidFill>
                          <a:srgbClr val="000000"/>
                        </a:solidFill>
                        <a:effectLst/>
                        <a:latin typeface="Calibri" panose="020F0502020204030204" pitchFamily="34" charset="0"/>
                      </a:endParaRPr>
                    </a:p>
                  </a:txBody>
                  <a:tcPr marL="7770" marR="7770" marT="777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2164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48653" y="149841"/>
            <a:ext cx="10515600" cy="132556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rgbClr val="0070C0"/>
                </a:solidFill>
                <a:latin typeface="Rockwell" pitchFamily="18"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Growth Projections-</a:t>
            </a:r>
            <a:r>
              <a:rPr kumimoji="0" lang="en-US" sz="4400" b="1" i="0" u="none" strike="noStrike" kern="1200" cap="none" spc="0" normalizeH="0" noProof="0" dirty="0" smtClean="0">
                <a:ln>
                  <a:noFill/>
                </a:ln>
                <a:solidFill>
                  <a:srgbClr val="0070C0"/>
                </a:solidFill>
                <a:effectLst/>
                <a:uLnTx/>
                <a:uFillTx/>
                <a:latin typeface="Rockwell" pitchFamily="18" charset="0"/>
                <a:ea typeface="+mj-ea"/>
                <a:cs typeface="+mj-cs"/>
              </a:rPr>
              <a:t> Comment</a:t>
            </a:r>
            <a:r>
              <a:rPr kumimoji="0" lang="en-US" sz="4400" b="1" i="0" u="none" strike="noStrike" kern="1200" cap="none" spc="0" normalizeH="0" baseline="0" noProof="0" dirty="0" smtClean="0">
                <a:ln>
                  <a:noFill/>
                </a:ln>
                <a:solidFill>
                  <a:srgbClr val="0070C0"/>
                </a:solidFill>
                <a:effectLst/>
                <a:uLnTx/>
                <a:uFillTx/>
                <a:latin typeface="Rockwell" pitchFamily="18" charset="0"/>
                <a:ea typeface="+mj-ea"/>
                <a:cs typeface="+mj-cs"/>
              </a:rPr>
              <a:t>s</a:t>
            </a:r>
            <a:endParaRPr kumimoji="0" lang="en-US" sz="4400" b="1" i="0" u="none" strike="noStrike" kern="1200" cap="none" spc="0" normalizeH="0" baseline="0" noProof="0" dirty="0">
              <a:ln>
                <a:noFill/>
              </a:ln>
              <a:solidFill>
                <a:srgbClr val="0070C0"/>
              </a:solidFill>
              <a:effectLst/>
              <a:uLnTx/>
              <a:uFillTx/>
              <a:latin typeface="Rockwell" pitchFamily="18" charset="0"/>
              <a:ea typeface="+mj-ea"/>
              <a:cs typeface="+mj-cs"/>
            </a:endParaRPr>
          </a:p>
        </p:txBody>
      </p:sp>
      <p:graphicFrame>
        <p:nvGraphicFramePr>
          <p:cNvPr id="4" name="Table 3"/>
          <p:cNvGraphicFramePr>
            <a:graphicFrameLocks noGrp="1"/>
          </p:cNvGraphicFramePr>
          <p:nvPr>
            <p:extLst>
              <p:ext uri="{D42A27DB-BD31-4B8C-83A1-F6EECF244321}">
                <p14:modId xmlns:p14="http://schemas.microsoft.com/office/powerpoint/2010/main" val="2397536471"/>
              </p:ext>
            </p:extLst>
          </p:nvPr>
        </p:nvGraphicFramePr>
        <p:xfrm>
          <a:off x="1276350" y="1671220"/>
          <a:ext cx="8117399" cy="4351337"/>
        </p:xfrm>
        <a:graphic>
          <a:graphicData uri="http://schemas.openxmlformats.org/drawingml/2006/table">
            <a:tbl>
              <a:tblPr>
                <a:tableStyleId>{5C22544A-7EE6-4342-B048-85BDC9FD1C3A}</a:tableStyleId>
              </a:tblPr>
              <a:tblGrid>
                <a:gridCol w="548748">
                  <a:extLst>
                    <a:ext uri="{9D8B030D-6E8A-4147-A177-3AD203B41FA5}">
                      <a16:colId xmlns:a16="http://schemas.microsoft.com/office/drawing/2014/main" val="20000"/>
                    </a:ext>
                  </a:extLst>
                </a:gridCol>
                <a:gridCol w="908577">
                  <a:extLst>
                    <a:ext uri="{9D8B030D-6E8A-4147-A177-3AD203B41FA5}">
                      <a16:colId xmlns:a16="http://schemas.microsoft.com/office/drawing/2014/main" val="20001"/>
                    </a:ext>
                  </a:extLst>
                </a:gridCol>
                <a:gridCol w="756356">
                  <a:extLst>
                    <a:ext uri="{9D8B030D-6E8A-4147-A177-3AD203B41FA5}">
                      <a16:colId xmlns:a16="http://schemas.microsoft.com/office/drawing/2014/main" val="20002"/>
                    </a:ext>
                  </a:extLst>
                </a:gridCol>
                <a:gridCol w="2981590">
                  <a:extLst>
                    <a:ext uri="{9D8B030D-6E8A-4147-A177-3AD203B41FA5}">
                      <a16:colId xmlns:a16="http://schemas.microsoft.com/office/drawing/2014/main" val="20003"/>
                    </a:ext>
                  </a:extLst>
                </a:gridCol>
                <a:gridCol w="2922128">
                  <a:extLst>
                    <a:ext uri="{9D8B030D-6E8A-4147-A177-3AD203B41FA5}">
                      <a16:colId xmlns:a16="http://schemas.microsoft.com/office/drawing/2014/main" val="20004"/>
                    </a:ext>
                  </a:extLst>
                </a:gridCol>
              </a:tblGrid>
              <a:tr h="382255">
                <a:tc>
                  <a:txBody>
                    <a:bodyPr/>
                    <a:lstStyle/>
                    <a:p>
                      <a:pPr algn="ctr" fontAlgn="ctr"/>
                      <a:r>
                        <a:rPr lang="en-US" sz="1000" u="none" strike="noStrike" dirty="0">
                          <a:solidFill>
                            <a:schemeClr val="bg1"/>
                          </a:solidFill>
                          <a:effectLst/>
                          <a:latin typeface="Arial Bold" panose="020B0704020202020204" pitchFamily="34" charset="0"/>
                          <a:cs typeface="Arial Bold" panose="020B0704020202020204" pitchFamily="34" charset="0"/>
                        </a:rPr>
                        <a:t>County</a:t>
                      </a:r>
                      <a:endParaRPr lang="en-US" sz="1000" b="1" i="0" u="none" strike="noStrike" dirty="0">
                        <a:solidFill>
                          <a:schemeClr val="bg1"/>
                        </a:solidFill>
                        <a:effectLst/>
                        <a:latin typeface="Arial Bold" panose="020B0704020202020204" pitchFamily="34" charset="0"/>
                        <a:cs typeface="Arial Bold" panose="020B070402020202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000" u="none" strike="noStrike" dirty="0">
                          <a:solidFill>
                            <a:schemeClr val="bg1"/>
                          </a:solidFill>
                          <a:effectLst/>
                          <a:latin typeface="Arial Bold" panose="020B0704020202020204" pitchFamily="34" charset="0"/>
                          <a:cs typeface="Arial Bold" panose="020B0704020202020204" pitchFamily="34" charset="0"/>
                        </a:rPr>
                        <a:t>Commenter</a:t>
                      </a:r>
                      <a:endParaRPr lang="en-US" sz="1000" b="1" i="0" u="none" strike="noStrike" dirty="0">
                        <a:solidFill>
                          <a:schemeClr val="bg1"/>
                        </a:solidFill>
                        <a:effectLst/>
                        <a:latin typeface="Arial Bold" panose="020B0704020202020204" pitchFamily="34" charset="0"/>
                        <a:cs typeface="Arial Bold" panose="020B070402020202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000" u="none" strike="noStrike" dirty="0">
                          <a:solidFill>
                            <a:schemeClr val="bg1"/>
                          </a:solidFill>
                          <a:effectLst/>
                          <a:latin typeface="Arial Bold" panose="020B0704020202020204" pitchFamily="34" charset="0"/>
                          <a:cs typeface="Arial Bold" panose="020B0704020202020204" pitchFamily="34" charset="0"/>
                        </a:rPr>
                        <a:t>Document</a:t>
                      </a:r>
                      <a:endParaRPr lang="en-US" sz="1000" b="1" i="0" u="none" strike="noStrike" dirty="0">
                        <a:solidFill>
                          <a:schemeClr val="bg1"/>
                        </a:solidFill>
                        <a:effectLst/>
                        <a:latin typeface="Arial Bold" panose="020B0704020202020204" pitchFamily="34" charset="0"/>
                        <a:cs typeface="Arial Bold" panose="020B070402020202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000" u="none" strike="noStrike" dirty="0">
                          <a:solidFill>
                            <a:schemeClr val="bg1"/>
                          </a:solidFill>
                          <a:effectLst/>
                          <a:latin typeface="Arial Bold" panose="020B0704020202020204" pitchFamily="34" charset="0"/>
                          <a:cs typeface="Arial Bold" panose="020B0704020202020204" pitchFamily="34" charset="0"/>
                        </a:rPr>
                        <a:t>Comment</a:t>
                      </a:r>
                      <a:endParaRPr lang="en-US" sz="1000" b="1" i="0" u="none" strike="noStrike" dirty="0">
                        <a:solidFill>
                          <a:schemeClr val="bg1"/>
                        </a:solidFill>
                        <a:effectLst/>
                        <a:latin typeface="Arial Bold" panose="020B0704020202020204" pitchFamily="34" charset="0"/>
                        <a:cs typeface="Arial Bold" panose="020B070402020202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tc>
                  <a:txBody>
                    <a:bodyPr/>
                    <a:lstStyle/>
                    <a:p>
                      <a:pPr algn="ctr" fontAlgn="ctr"/>
                      <a:r>
                        <a:rPr lang="en-US" sz="1000" u="none" strike="noStrike" dirty="0">
                          <a:solidFill>
                            <a:schemeClr val="bg1"/>
                          </a:solidFill>
                          <a:effectLst/>
                          <a:latin typeface="Arial Bold" panose="020B0704020202020204" pitchFamily="34" charset="0"/>
                          <a:cs typeface="Arial Bold" panose="020B0704020202020204" pitchFamily="34" charset="0"/>
                        </a:rPr>
                        <a:t>Response</a:t>
                      </a:r>
                      <a:endParaRPr lang="en-US" sz="1000" b="1" i="0" u="none" strike="noStrike" dirty="0">
                        <a:solidFill>
                          <a:schemeClr val="bg1"/>
                        </a:solidFill>
                        <a:effectLst/>
                        <a:latin typeface="Arial Bold" panose="020B0704020202020204" pitchFamily="34" charset="0"/>
                        <a:cs typeface="Arial Bold" panose="020B070402020202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298B5"/>
                    </a:solidFill>
                  </a:tcPr>
                </a:tc>
                <a:extLst>
                  <a:ext uri="{0D108BD9-81ED-4DB2-BD59-A6C34878D82A}">
                    <a16:rowId xmlns:a16="http://schemas.microsoft.com/office/drawing/2014/main" val="10000"/>
                  </a:ext>
                </a:extLst>
              </a:tr>
              <a:tr h="719914">
                <a:tc>
                  <a:txBody>
                    <a:bodyPr/>
                    <a:lstStyle/>
                    <a:p>
                      <a:pPr algn="ctr" fontAlgn="ctr"/>
                      <a:r>
                        <a:rPr lang="en-US" sz="700" u="none" strike="noStrike">
                          <a:effectLst/>
                        </a:rPr>
                        <a:t>Pierce</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Paul Pickett, Squaxin Island Tribe</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Heat Maps</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The Pierce heat maps raise some important questions regarding the “hot spots” for future PEWs. The number of PEWs and their concentration in certain areas suggests to me that we should divide the region into several </a:t>
                      </a:r>
                      <a:r>
                        <a:rPr lang="en-US" sz="700" u="none" strike="noStrike" dirty="0" err="1">
                          <a:effectLst/>
                        </a:rPr>
                        <a:t>subbasins</a:t>
                      </a:r>
                      <a:r>
                        <a:rPr lang="en-US" sz="700" u="none" strike="noStrike" dirty="0">
                          <a:effectLst/>
                        </a:rPr>
                        <a:t>. That was the intent of starting with “regions”, wasn’t it? This may be the opportunity to revisit the </a:t>
                      </a:r>
                      <a:r>
                        <a:rPr lang="en-US" sz="700" u="none" strike="noStrike" dirty="0" err="1">
                          <a:effectLst/>
                        </a:rPr>
                        <a:t>subbasin</a:t>
                      </a:r>
                      <a:r>
                        <a:rPr lang="en-US" sz="700" u="none" strike="noStrike" dirty="0">
                          <a:effectLst/>
                        </a:rPr>
                        <a:t> question.</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Regarding the regions, yes, the plan was to revisit the region delineation once we saw the permit-exempt well projections and ideas on projects. We may touch on it in November or it may be better to wait until early 2020 once we see what projects are popping up.</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9513">
                <a:tc>
                  <a:txBody>
                    <a:bodyPr/>
                    <a:lstStyle/>
                    <a:p>
                      <a:pPr algn="ctr" fontAlgn="ctr"/>
                      <a:r>
                        <a:rPr lang="en-US" sz="700" u="none" strike="noStrike">
                          <a:effectLst/>
                        </a:rPr>
                        <a:t>Kitsap</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Paul Pickett, Squaxin Island Tribe</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Heat Maps</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Could we get the Kitsap heat maps before the meeting Wednesday? I’d like to see where the growth in the South Sound “region” is projected.</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smtClean="0">
                          <a:effectLst/>
                        </a:rPr>
                        <a:t>David </a:t>
                      </a:r>
                      <a:r>
                        <a:rPr lang="en-US" sz="700" u="none" strike="noStrike" dirty="0">
                          <a:effectLst/>
                        </a:rPr>
                        <a:t>Nash </a:t>
                      </a:r>
                      <a:r>
                        <a:rPr lang="en-US" sz="700" u="none" strike="noStrike" dirty="0" smtClean="0">
                          <a:effectLst/>
                        </a:rPr>
                        <a:t>provided heat</a:t>
                      </a:r>
                      <a:r>
                        <a:rPr lang="en-US" sz="700" u="none" strike="noStrike" baseline="0" dirty="0" smtClean="0">
                          <a:effectLst/>
                        </a:rPr>
                        <a:t> maps</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93863">
                <a:tc>
                  <a:txBody>
                    <a:bodyPr/>
                    <a:lstStyle/>
                    <a:p>
                      <a:pPr algn="ctr" fontAlgn="ctr"/>
                      <a:r>
                        <a:rPr lang="en-US" sz="700" u="none" strike="noStrike">
                          <a:effectLst/>
                        </a:rPr>
                        <a:t>Mason</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Paul Pickett, Squaxin Island Tribe</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Mason County Map</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Also, the map in the HDR memo for Mason County is in error. The area from Belfair east is not in the South Sound region – it’s in the Hood Canal region. Does this mapping error also indicate that the tables in the Growth Rate Table excel sheet are in error? 244 PEWs in Mason County’s portion of South Sound does not make sense given the tiny sliver is represents in the South Sound region – but it would make more sense as part of the Belfair area in the Hood Canal region.</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700" u="none" strike="noStrike" dirty="0">
                          <a:effectLst/>
                        </a:rPr>
                        <a:t>The label was in error; the growth projection was correct, in terms of carrying out the prescribed methods; 244 PEWs exceeds the number of parcels available for PEW growth (96 parcels). Therefore, the difference should go to the </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82255">
                <a:tc>
                  <a:txBody>
                    <a:bodyPr/>
                    <a:lstStyle/>
                    <a:p>
                      <a:pPr algn="ctr" fontAlgn="ctr"/>
                      <a:r>
                        <a:rPr lang="en-US" sz="700" u="none" strike="noStrike">
                          <a:effectLst/>
                        </a:rPr>
                        <a:t>Kitsap, Pierce, Mason</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Alison O'Sullivan, Suquamish Tribe Fisheries Department</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Data tables</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Why are PSRC growth projections not being used?  Then portion out the allowed growth rate as per GMA (it is not clear what target growth is being looked at).</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The project is estimating permit exempt well growth projections, not population growth. PSRC data does not predict permit exempt wells. </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2255">
                <a:tc>
                  <a:txBody>
                    <a:bodyPr/>
                    <a:lstStyle/>
                    <a:p>
                      <a:pPr algn="ctr" fontAlgn="ctr"/>
                      <a:r>
                        <a:rPr lang="en-US" sz="700" u="none" strike="noStrike">
                          <a:effectLst/>
                        </a:rPr>
                        <a:t>Kitsap, Pierce, Mason</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Alison O'Sullivan, Suquamish Tribe Fisheries Department</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Data tables</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Why are new permits only being looked at?  There are “vested” developments that are not being counted but still have potential new wells and would underestimate potential #. </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700" u="none" strike="noStrike" dirty="0">
                          <a:effectLst/>
                        </a:rPr>
                        <a:t>The planning horizon is January 19, 2018 through January 18, 2038.</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121282">
                <a:tc>
                  <a:txBody>
                    <a:bodyPr/>
                    <a:lstStyle/>
                    <a:p>
                      <a:pPr algn="ctr" fontAlgn="ctr"/>
                      <a:r>
                        <a:rPr lang="en-US" sz="700" u="none" strike="noStrike">
                          <a:effectLst/>
                        </a:rPr>
                        <a:t>Kitsap</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Alison O'Sullivan, Suquamish Tribe Fisheries Department</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a:effectLst/>
                        </a:rPr>
                        <a:t>Kitsap County methodology</a:t>
                      </a:r>
                      <a:endParaRPr lang="en-US" sz="700" b="0" i="0" u="none" strike="noStrike">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700" u="none" strike="noStrike" dirty="0">
                          <a:effectLst/>
                        </a:rPr>
                        <a:t>Is there something in Kitsap County code that requires hookup to PUD if they are within 200’?  I don’t believe there is so this assumption would not be accurate and would underestimate potential #.</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700" u="none" strike="noStrike" dirty="0">
                          <a:effectLst/>
                        </a:rPr>
                        <a:t>From </a:t>
                      </a:r>
                      <a:r>
                        <a:rPr lang="en-US" sz="700" u="none" strike="noStrike" dirty="0" smtClean="0">
                          <a:effectLst/>
                        </a:rPr>
                        <a:t>David </a:t>
                      </a:r>
                      <a:r>
                        <a:rPr lang="en-US" sz="700" u="none" strike="noStrike" dirty="0">
                          <a:effectLst/>
                        </a:rPr>
                        <a:t>Nash, "We used the 200 feet from a waterline variable as it was discussed in one of our meetings. While the PUD has an “obligation” to serve any parcel within ¼ mile of a 4” or greater water main, I think the argument was that not  everyone wanted public water. So those that bought land near roads would want more services than those who owned land further out in the rural areas. Also we don’t have all the data County-wide for waterlines (it seems many of the smaller provider are unable to create spatial data), so we are likely currently over-estimating PEWs."</a:t>
                      </a:r>
                      <a:endParaRPr lang="en-US" sz="700" b="0" i="0" u="none" strike="noStrike" dirty="0">
                        <a:solidFill>
                          <a:srgbClr val="000000"/>
                        </a:solidFill>
                        <a:effectLst/>
                        <a:latin typeface="Calibri" panose="020F0502020204030204" pitchFamily="34" charset="0"/>
                      </a:endParaRPr>
                    </a:p>
                  </a:txBody>
                  <a:tcPr marL="6371" marR="6371" marT="637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56256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7ED565BBD1434694F55D60D1AC51F4" ma:contentTypeVersion="4" ma:contentTypeDescription="Create a new document." ma:contentTypeScope="" ma:versionID="0f0e499c195883a05da68648a14dd41d">
  <xsd:schema xmlns:xsd="http://www.w3.org/2001/XMLSchema" xmlns:xs="http://www.w3.org/2001/XMLSchema" xmlns:p="http://schemas.microsoft.com/office/2006/metadata/properties" xmlns:ns2="81b753b0-5f84-4476-b087-97d9c3e0d4e3" xmlns:ns3="fa9a4940-7a8b-4399-b0b9-597dee2fdc40" targetNamespace="http://schemas.microsoft.com/office/2006/metadata/properties" ma:root="true" ma:fieldsID="9d23ff41967d2128eb7b1e7c8351325a" ns2:_="" ns3:_="">
    <xsd:import namespace="81b753b0-5f84-4476-b087-97d9c3e0d4e3"/>
    <xsd:import namespace="fa9a4940-7a8b-4399-b0b9-597dee2fdc40"/>
    <xsd:element name="properties">
      <xsd:complexType>
        <xsd:sequence>
          <xsd:element name="documentManagement">
            <xsd:complexType>
              <xsd:all>
                <xsd:element ref="ns2:WRIA"/>
                <xsd:element ref="ns2:Accessibility" minOccurs="0"/>
                <xsd:element ref="ns2:EZview"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b753b0-5f84-4476-b087-97d9c3e0d4e3" elementFormDefault="qualified">
    <xsd:import namespace="http://schemas.microsoft.com/office/2006/documentManagement/types"/>
    <xsd:import namespace="http://schemas.microsoft.com/office/infopath/2007/PartnerControls"/>
    <xsd:element name="WRIA" ma:index="8" ma:displayName="WRIA" ma:default="Multiple" ma:description="Committee's WRIA" ma:format="Dropdown" ma:internalName="WRIA">
      <xsd:simpleType>
        <xsd:restriction base="dms:Choice">
          <xsd:enumeration value="7"/>
          <xsd:enumeration value="8"/>
          <xsd:enumeration value="9"/>
          <xsd:enumeration value="10"/>
          <xsd:enumeration value="12"/>
          <xsd:enumeration value="Multiple"/>
          <xsd:enumeration value="13"/>
          <xsd:enumeration value="14"/>
          <xsd:enumeration value="15"/>
        </xsd:restriction>
      </xsd:simpleType>
    </xsd:element>
    <xsd:element name="Accessibility" ma:index="9" nillable="true" ma:displayName="Accessibility" ma:default="Needs review" ma:description="Status of Accessibility check." ma:format="Dropdown" ma:internalName="Accessibility">
      <xsd:simpleType>
        <xsd:restriction base="dms:Choice">
          <xsd:enumeration value="Sent Back to Planner"/>
          <xsd:enumeration value="Needs review"/>
          <xsd:enumeration value="In Progress"/>
          <xsd:enumeration value="Completed"/>
          <xsd:enumeration value="Does Not Pass"/>
        </xsd:restriction>
      </xsd:simpleType>
    </xsd:element>
    <xsd:element name="EZview" ma:index="10" nillable="true" ma:displayName="EZview" ma:default="Needs to be posted" ma:description="Status of document on EZview." ma:format="Dropdown" ma:internalName="EZview">
      <xsd:simpleType>
        <xsd:restriction base="dms:Choice">
          <xsd:enumeration value="Needs to be posted"/>
          <xsd:enumeration value="Pending review"/>
          <xsd:enumeration value="Posted"/>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fa9a4940-7a8b-4399-b0b9-597dee2fdc4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Zview xmlns="81b753b0-5f84-4476-b087-97d9c3e0d4e3">Needs to be posted</EZview>
    <WRIA xmlns="81b753b0-5f84-4476-b087-97d9c3e0d4e3">15</WRIA>
    <Accessibility xmlns="81b753b0-5f84-4476-b087-97d9c3e0d4e3">Does Not Pass</Accessibility>
  </documentManagement>
</p:properties>
</file>

<file path=customXml/itemProps1.xml><?xml version="1.0" encoding="utf-8"?>
<ds:datastoreItem xmlns:ds="http://schemas.openxmlformats.org/officeDocument/2006/customXml" ds:itemID="{C977923A-B260-4489-98D6-B93CA8BFDE14}"/>
</file>

<file path=customXml/itemProps2.xml><?xml version="1.0" encoding="utf-8"?>
<ds:datastoreItem xmlns:ds="http://schemas.openxmlformats.org/officeDocument/2006/customXml" ds:itemID="{716D54AC-4F49-4568-8EB9-AC616DCECFF6}"/>
</file>

<file path=customXml/itemProps3.xml><?xml version="1.0" encoding="utf-8"?>
<ds:datastoreItem xmlns:ds="http://schemas.openxmlformats.org/officeDocument/2006/customXml" ds:itemID="{C56C2685-2370-49F4-A316-EEE60DF005BE}"/>
</file>

<file path=docProps/app.xml><?xml version="1.0" encoding="utf-8"?>
<Properties xmlns="http://schemas.openxmlformats.org/officeDocument/2006/extended-properties" xmlns:vt="http://schemas.openxmlformats.org/officeDocument/2006/docPropsVTypes">
  <TotalTime>647</TotalTime>
  <Words>2411</Words>
  <Application>Microsoft Office PowerPoint</Application>
  <PresentationFormat>Widescreen</PresentationFormat>
  <Paragraphs>215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Bold</vt:lpstr>
      <vt:lpstr>Calibri</vt:lpstr>
      <vt:lpstr>Calibri Light</vt:lpstr>
      <vt:lpstr>Rockwell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HDR,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WRIA 15 Growth Projections PowerPoint Presentation</dc:title>
  <dc:creator>Wiseman, Chad</dc:creator>
  <cp:lastModifiedBy>Vynne McKinstry, Stacy J. (ECY)</cp:lastModifiedBy>
  <cp:revision>18</cp:revision>
  <dcterms:created xsi:type="dcterms:W3CDTF">2019-09-04T17:37:00Z</dcterms:created>
  <dcterms:modified xsi:type="dcterms:W3CDTF">2019-09-10T14:44:19Z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0x010100E87ED565BBD1434694F55D60D1AC51F4</vt:lpwstr>
  </property>
</Properties>
</file>