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846" r:id="rId5"/>
  </p:sldMasterIdLst>
  <p:notesMasterIdLst>
    <p:notesMasterId r:id="rId42"/>
  </p:notesMasterIdLst>
  <p:handoutMasterIdLst>
    <p:handoutMasterId r:id="rId43"/>
  </p:handoutMasterIdLst>
  <p:sldIdLst>
    <p:sldId id="417" r:id="rId6"/>
    <p:sldId id="486" r:id="rId7"/>
    <p:sldId id="487" r:id="rId8"/>
    <p:sldId id="400" r:id="rId9"/>
    <p:sldId id="460" r:id="rId10"/>
    <p:sldId id="484" r:id="rId11"/>
    <p:sldId id="459" r:id="rId12"/>
    <p:sldId id="468" r:id="rId13"/>
    <p:sldId id="431" r:id="rId14"/>
    <p:sldId id="462" r:id="rId15"/>
    <p:sldId id="502" r:id="rId16"/>
    <p:sldId id="467" r:id="rId17"/>
    <p:sldId id="493" r:id="rId18"/>
    <p:sldId id="463" r:id="rId19"/>
    <p:sldId id="489" r:id="rId20"/>
    <p:sldId id="469" r:id="rId21"/>
    <p:sldId id="508" r:id="rId22"/>
    <p:sldId id="480" r:id="rId23"/>
    <p:sldId id="509" r:id="rId24"/>
    <p:sldId id="483" r:id="rId25"/>
    <p:sldId id="510" r:id="rId26"/>
    <p:sldId id="481" r:id="rId27"/>
    <p:sldId id="511" r:id="rId28"/>
    <p:sldId id="474" r:id="rId29"/>
    <p:sldId id="507" r:id="rId30"/>
    <p:sldId id="513" r:id="rId31"/>
    <p:sldId id="514" r:id="rId32"/>
    <p:sldId id="496" r:id="rId33"/>
    <p:sldId id="512" r:id="rId34"/>
    <p:sldId id="466" r:id="rId35"/>
    <p:sldId id="506" r:id="rId36"/>
    <p:sldId id="479" r:id="rId37"/>
    <p:sldId id="453" r:id="rId38"/>
    <p:sldId id="476" r:id="rId39"/>
    <p:sldId id="500" r:id="rId40"/>
    <p:sldId id="490" r:id="rId41"/>
  </p:sldIdLst>
  <p:sldSz cx="13714413" cy="10285413"/>
  <p:notesSz cx="7010400" cy="9296400"/>
  <p:embeddedFontLst>
    <p:embeddedFont>
      <p:font typeface="Yu Gothic" panose="020B0400000000000000" pitchFamily="34" charset="-128"/>
      <p:regular r:id="rId44"/>
      <p:bold r:id="rId45"/>
    </p:embeddedFont>
    <p:embeddedFont>
      <p:font typeface="Calibri" panose="020F0502020204030204" pitchFamily="34" charset="0"/>
      <p:regular r:id="rId46"/>
      <p:bold r:id="rId47"/>
      <p:italic r:id="rId48"/>
      <p:boldItalic r:id="rId49"/>
    </p:embeddedFont>
    <p:embeddedFont>
      <p:font typeface="Franklin Gothic Book" panose="020B0503020102020204" pitchFamily="34" charset="0"/>
      <p:regular r:id="rId50"/>
      <p:italic r:id="rId51"/>
    </p:embeddedFont>
    <p:embeddedFont>
      <p:font typeface="Roboto Medium" panose="020B0604020202020204" charset="0"/>
      <p:regular r:id="rId52"/>
      <p:italic r:id="rId53"/>
    </p:embeddedFont>
    <p:embeddedFont>
      <p:font typeface="Roboto" panose="020B0604020202020204" charset="0"/>
      <p:regular r:id="rId54"/>
      <p:bold r:id="rId55"/>
      <p:italic r:id="rId56"/>
      <p:boldItalic r:id="rId57"/>
    </p:embeddedFont>
    <p:embeddedFont>
      <p:font typeface="Arial Bold" panose="020B0704020202020204" pitchFamily="34" charset="0"/>
      <p:bold r:id="rId58"/>
    </p:embeddedFont>
    <p:embeddedFont>
      <p:font typeface="Calibri Light" panose="020F0302020204030204" pitchFamily="34" charset="0"/>
      <p:regular r:id="rId59"/>
      <p:italic r:id="rId60"/>
    </p:embeddedFont>
    <p:embeddedFont>
      <p:font typeface="Franklin Gothic Medium" panose="020B0603020102020204" pitchFamily="34" charset="0"/>
      <p:regular r:id="rId61"/>
      <p:italic r:id="rId6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ontent and transition slides" id="{A4B3CB7A-03FA-470D-A59F-40DC950A61A6}">
          <p14:sldIdLst>
            <p14:sldId id="417"/>
            <p14:sldId id="486"/>
            <p14:sldId id="487"/>
            <p14:sldId id="400"/>
            <p14:sldId id="460"/>
            <p14:sldId id="484"/>
            <p14:sldId id="459"/>
            <p14:sldId id="468"/>
            <p14:sldId id="431"/>
            <p14:sldId id="462"/>
            <p14:sldId id="502"/>
            <p14:sldId id="467"/>
            <p14:sldId id="493"/>
            <p14:sldId id="463"/>
            <p14:sldId id="489"/>
            <p14:sldId id="469"/>
            <p14:sldId id="508"/>
            <p14:sldId id="480"/>
            <p14:sldId id="509"/>
            <p14:sldId id="483"/>
            <p14:sldId id="510"/>
            <p14:sldId id="481"/>
            <p14:sldId id="511"/>
            <p14:sldId id="474"/>
            <p14:sldId id="507"/>
            <p14:sldId id="513"/>
            <p14:sldId id="514"/>
            <p14:sldId id="496"/>
            <p14:sldId id="512"/>
            <p14:sldId id="466"/>
            <p14:sldId id="506"/>
            <p14:sldId id="479"/>
            <p14:sldId id="453"/>
          </p14:sldIdLst>
        </p14:section>
        <p14:section name="Text only slides no images" id="{96A9CC7C-C929-4F14-B895-F78E69EE5E65}">
          <p14:sldIdLst/>
        </p14:section>
        <p14:section name="Text with images" id="{F8EE98D8-7BD6-4714-8C18-070B2256955E}">
          <p14:sldIdLst>
            <p14:sldId id="476"/>
            <p14:sldId id="500"/>
            <p14:sldId id="490"/>
          </p14:sldIdLst>
        </p14:section>
      </p14:sectionLst>
    </p:ext>
    <p:ext uri="{EFAFB233-063F-42B5-8137-9DF3F51BA10A}">
      <p15:sldGuideLst xmlns:p15="http://schemas.microsoft.com/office/powerpoint/2012/main">
        <p15:guide id="1" orient="horz" pos="3240" userDrawn="1">
          <p15:clr>
            <a:srgbClr val="A4A3A4"/>
          </p15:clr>
        </p15:guide>
        <p15:guide id="2" pos="43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 Onge, Camille (ECY)" initials="CStO" lastIdx="2" clrIdx="0">
    <p:extLst>
      <p:ext uri="{19B8F6BF-5375-455C-9EA6-DF929625EA0E}">
        <p15:presenceInfo xmlns:p15="http://schemas.microsoft.com/office/powerpoint/2012/main" userId="St. Onge, Camille (ECY)" providerId="None"/>
      </p:ext>
    </p:extLst>
  </p:cmAuthor>
  <p:cmAuthor id="2" name="Levy, Paulina (ECY)" initials="LP(" lastIdx="8" clrIdx="1">
    <p:extLst>
      <p:ext uri="{19B8F6BF-5375-455C-9EA6-DF929625EA0E}">
        <p15:presenceInfo xmlns:p15="http://schemas.microsoft.com/office/powerpoint/2012/main" userId="S-1-5-21-2487942767-1439223106-4058045846-63628" providerId="AD"/>
      </p:ext>
    </p:extLst>
  </p:cmAuthor>
  <p:cmAuthor id="3" name="Potts, Stephanie (ECY)" initials="PS(" lastIdx="28" clrIdx="2">
    <p:extLst>
      <p:ext uri="{19B8F6BF-5375-455C-9EA6-DF929625EA0E}">
        <p15:presenceInfo xmlns:p15="http://schemas.microsoft.com/office/powerpoint/2012/main" userId="S-1-5-21-2487942767-1439223106-4058045846-44467" providerId="AD"/>
      </p:ext>
    </p:extLst>
  </p:cmAuthor>
  <p:cmAuthor id="4" name="Vynne McKinstry, Stacy J. (ECY)" initials="VMSJ(" lastIdx="2" clrIdx="3">
    <p:extLst>
      <p:ext uri="{19B8F6BF-5375-455C-9EA6-DF929625EA0E}">
        <p15:presenceInfo xmlns:p15="http://schemas.microsoft.com/office/powerpoint/2012/main" userId="S-1-5-21-2487942767-1439223106-4058045846-61436" providerId="AD"/>
      </p:ext>
    </p:extLst>
  </p:cmAuthor>
  <p:cmAuthor id="5" name="Brown, Rebecca (ECY)" initials="BR(" lastIdx="12" clrIdx="4">
    <p:extLst>
      <p:ext uri="{19B8F6BF-5375-455C-9EA6-DF929625EA0E}">
        <p15:presenceInfo xmlns:p15="http://schemas.microsoft.com/office/powerpoint/2012/main" userId="S-1-5-21-2487942767-1439223106-4058045846-402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88F"/>
    <a:srgbClr val="7AA456"/>
    <a:srgbClr val="D9D9D9"/>
    <a:srgbClr val="666633"/>
    <a:srgbClr val="333300"/>
    <a:srgbClr val="C4D2E2"/>
    <a:srgbClr val="97B1CD"/>
    <a:srgbClr val="DAE1E9"/>
    <a:srgbClr val="7D9DC1"/>
    <a:srgbClr val="80A8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22" autoAdjust="0"/>
    <p:restoredTop sz="68881" autoAdjust="0"/>
  </p:normalViewPr>
  <p:slideViewPr>
    <p:cSldViewPr snapToGrid="0" showGuides="1">
      <p:cViewPr varScale="1">
        <p:scale>
          <a:sx n="42" d="100"/>
          <a:sy n="42" d="100"/>
        </p:scale>
        <p:origin x="1248" y="54"/>
      </p:cViewPr>
      <p:guideLst>
        <p:guide orient="horz" pos="3240"/>
        <p:guide pos="4320"/>
      </p:guideLst>
    </p:cSldViewPr>
  </p:slideViewPr>
  <p:outlineViewPr>
    <p:cViewPr>
      <p:scale>
        <a:sx n="33" d="100"/>
        <a:sy n="33" d="100"/>
      </p:scale>
      <p:origin x="0" y="-67660"/>
    </p:cViewPr>
  </p:outlineViewPr>
  <p:notesTextViewPr>
    <p:cViewPr>
      <p:scale>
        <a:sx n="3" d="2"/>
        <a:sy n="3" d="2"/>
      </p:scale>
      <p:origin x="0" y="0"/>
    </p:cViewPr>
  </p:notesTextViewPr>
  <p:sorterViewPr>
    <p:cViewPr varScale="1">
      <p:scale>
        <a:sx n="100" d="100"/>
        <a:sy n="100" d="100"/>
      </p:scale>
      <p:origin x="0" y="-39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1.fntdata"/><Relationship Id="rId62" Type="http://schemas.openxmlformats.org/officeDocument/2006/relationships/font" Target="fonts/font19.fntdata"/></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5FE373-7C04-4031-A313-59819A27355D}" type="doc">
      <dgm:prSet loTypeId="urn:microsoft.com/office/officeart/2005/8/layout/chevron2" loCatId="process" qsTypeId="urn:microsoft.com/office/officeart/2005/8/quickstyle/simple1" qsCatId="simple" csTypeId="urn:microsoft.com/office/officeart/2005/8/colors/accent1_4" csCatId="accent1" phldr="1"/>
      <dgm:spPr/>
      <dgm:t>
        <a:bodyPr/>
        <a:lstStyle/>
        <a:p>
          <a:endParaRPr lang="en-US"/>
        </a:p>
      </dgm:t>
    </dgm:pt>
    <dgm:pt modelId="{687320C7-38A2-4FD5-8998-9738EE0C3843}">
      <dgm:prSet phldrT="[Text]"/>
      <dgm:spPr/>
      <dgm:t>
        <a:bodyPr/>
        <a:lstStyle/>
        <a:p>
          <a:r>
            <a:rPr lang="en-US" dirty="0"/>
            <a:t>Committee</a:t>
          </a:r>
        </a:p>
      </dgm:t>
      <dgm:extLst>
        <a:ext uri="{E40237B7-FDA0-4F09-8148-C483321AD2D9}">
          <dgm14:cNvPr xmlns:dgm14="http://schemas.microsoft.com/office/drawing/2010/diagram" id="0" name="" descr="symbol represeting the planing committee"/>
        </a:ext>
      </dgm:extLst>
    </dgm:pt>
    <dgm:pt modelId="{0EC9F9F5-E12A-4DF3-B23A-0DAB88E682D7}" type="parTrans" cxnId="{7E06D1E4-9039-4C37-B05A-A35A169359F3}">
      <dgm:prSet/>
      <dgm:spPr/>
      <dgm:t>
        <a:bodyPr/>
        <a:lstStyle/>
        <a:p>
          <a:endParaRPr lang="en-US"/>
        </a:p>
      </dgm:t>
    </dgm:pt>
    <dgm:pt modelId="{DF18C69B-88D0-4ECE-A33F-3A1AFBB02931}" type="sibTrans" cxnId="{7E06D1E4-9039-4C37-B05A-A35A169359F3}">
      <dgm:prSet/>
      <dgm:spPr/>
      <dgm:t>
        <a:bodyPr/>
        <a:lstStyle/>
        <a:p>
          <a:endParaRPr lang="en-US"/>
        </a:p>
      </dgm:t>
    </dgm:pt>
    <dgm:pt modelId="{5ACD1BFC-B3A2-4F86-B89C-5ACCE4EA6AA6}">
      <dgm:prSet phldrT="[Text]"/>
      <dgm:spPr/>
      <dgm:t>
        <a:bodyPr/>
        <a:lstStyle/>
        <a:p>
          <a:r>
            <a:rPr lang="en-US" dirty="0" smtClean="0"/>
            <a:t>Develops Watershed Plan</a:t>
          </a:r>
          <a:endParaRPr lang="en-US" dirty="0"/>
        </a:p>
      </dgm:t>
    </dgm:pt>
    <dgm:pt modelId="{6E7F669D-170D-4972-83B5-DD4E0BD9E1F6}" type="parTrans" cxnId="{22E60FA0-0385-49D2-9C9D-22867F1C506B}">
      <dgm:prSet/>
      <dgm:spPr/>
      <dgm:t>
        <a:bodyPr/>
        <a:lstStyle/>
        <a:p>
          <a:endParaRPr lang="en-US"/>
        </a:p>
      </dgm:t>
    </dgm:pt>
    <dgm:pt modelId="{A2BE51BB-50AE-43A5-90C8-4259C782530F}" type="sibTrans" cxnId="{22E60FA0-0385-49D2-9C9D-22867F1C506B}">
      <dgm:prSet/>
      <dgm:spPr/>
      <dgm:t>
        <a:bodyPr/>
        <a:lstStyle/>
        <a:p>
          <a:endParaRPr lang="en-US"/>
        </a:p>
      </dgm:t>
    </dgm:pt>
    <dgm:pt modelId="{A9D84D8E-BE55-4798-9A71-E124C7977C66}">
      <dgm:prSet phldrT="[Text]"/>
      <dgm:spPr/>
      <dgm:t>
        <a:bodyPr/>
        <a:lstStyle/>
        <a:p>
          <a:r>
            <a:rPr lang="en-US" dirty="0"/>
            <a:t>Approves Plan</a:t>
          </a:r>
        </a:p>
      </dgm:t>
    </dgm:pt>
    <dgm:pt modelId="{55535D3C-DCE3-42D5-8C5E-A68A9ABEE262}" type="parTrans" cxnId="{4C7CC15C-B00A-4C4E-96B7-F5AE003CCFEF}">
      <dgm:prSet/>
      <dgm:spPr/>
      <dgm:t>
        <a:bodyPr/>
        <a:lstStyle/>
        <a:p>
          <a:endParaRPr lang="en-US"/>
        </a:p>
      </dgm:t>
    </dgm:pt>
    <dgm:pt modelId="{3ED8B622-A91C-429F-8735-3B49CD4753C7}" type="sibTrans" cxnId="{4C7CC15C-B00A-4C4E-96B7-F5AE003CCFEF}">
      <dgm:prSet/>
      <dgm:spPr/>
      <dgm:t>
        <a:bodyPr/>
        <a:lstStyle/>
        <a:p>
          <a:endParaRPr lang="en-US"/>
        </a:p>
      </dgm:t>
    </dgm:pt>
    <dgm:pt modelId="{F02FD60C-FEEB-4631-BC48-6637113B1C9C}">
      <dgm:prSet phldrT="[Text]"/>
      <dgm:spPr/>
      <dgm:t>
        <a:bodyPr/>
        <a:lstStyle/>
        <a:p>
          <a:r>
            <a:rPr lang="en-US" dirty="0"/>
            <a:t>Ecology</a:t>
          </a:r>
        </a:p>
      </dgm:t>
      <dgm:extLst>
        <a:ext uri="{E40237B7-FDA0-4F09-8148-C483321AD2D9}">
          <dgm14:cNvPr xmlns:dgm14="http://schemas.microsoft.com/office/drawing/2010/diagram" id="0" name="" descr="symbol representing Ecology"/>
        </a:ext>
      </dgm:extLst>
    </dgm:pt>
    <dgm:pt modelId="{627C261A-93A5-4E5D-94FA-E86F1C80CB8D}" type="parTrans" cxnId="{7EFC1AB8-1EFC-44CB-BE27-F85E0F6E3773}">
      <dgm:prSet/>
      <dgm:spPr/>
      <dgm:t>
        <a:bodyPr/>
        <a:lstStyle/>
        <a:p>
          <a:endParaRPr lang="en-US"/>
        </a:p>
      </dgm:t>
    </dgm:pt>
    <dgm:pt modelId="{BEA4EC2E-DF4A-4DB0-A0E2-B7F5C1832D39}" type="sibTrans" cxnId="{7EFC1AB8-1EFC-44CB-BE27-F85E0F6E3773}">
      <dgm:prSet/>
      <dgm:spPr/>
      <dgm:t>
        <a:bodyPr/>
        <a:lstStyle/>
        <a:p>
          <a:endParaRPr lang="en-US"/>
        </a:p>
      </dgm:t>
    </dgm:pt>
    <dgm:pt modelId="{A24B56A7-D993-4B57-8A02-415CBABF2EA1}">
      <dgm:prSet phldrT="[Text]"/>
      <dgm:spPr/>
      <dgm:t>
        <a:bodyPr/>
        <a:lstStyle/>
        <a:p>
          <a:r>
            <a:rPr lang="en-US" dirty="0"/>
            <a:t>Determines NEB</a:t>
          </a:r>
        </a:p>
      </dgm:t>
    </dgm:pt>
    <dgm:pt modelId="{D4A0DA10-D97E-4C5F-A535-D6CC7DF6EC9D}" type="parTrans" cxnId="{BA6B0886-450C-4DDC-A11B-B17EA2D184BF}">
      <dgm:prSet/>
      <dgm:spPr/>
      <dgm:t>
        <a:bodyPr/>
        <a:lstStyle/>
        <a:p>
          <a:endParaRPr lang="en-US"/>
        </a:p>
      </dgm:t>
    </dgm:pt>
    <dgm:pt modelId="{32B5F22D-E960-4D13-85C6-44DF119F9A89}" type="sibTrans" cxnId="{BA6B0886-450C-4DDC-A11B-B17EA2D184BF}">
      <dgm:prSet/>
      <dgm:spPr/>
      <dgm:t>
        <a:bodyPr/>
        <a:lstStyle/>
        <a:p>
          <a:endParaRPr lang="en-US"/>
        </a:p>
      </dgm:t>
    </dgm:pt>
    <dgm:pt modelId="{642DD56C-CE41-48E6-B178-67AE2A13338A}">
      <dgm:prSet phldrT="[Text]"/>
      <dgm:spPr/>
      <dgm:t>
        <a:bodyPr/>
        <a:lstStyle/>
        <a:p>
          <a:r>
            <a:rPr lang="en-US" dirty="0"/>
            <a:t>Adopts Plan</a:t>
          </a:r>
        </a:p>
      </dgm:t>
    </dgm:pt>
    <dgm:pt modelId="{AFC0E169-5027-479B-91EF-627B08B4CD5C}" type="parTrans" cxnId="{EA41B2AB-E3B1-4B0B-B0A5-0287A67F0F6A}">
      <dgm:prSet/>
      <dgm:spPr/>
      <dgm:t>
        <a:bodyPr/>
        <a:lstStyle/>
        <a:p>
          <a:endParaRPr lang="en-US"/>
        </a:p>
      </dgm:t>
    </dgm:pt>
    <dgm:pt modelId="{AAD216D9-ED93-40D6-A1E2-17C4E9AFE2C1}" type="sibTrans" cxnId="{EA41B2AB-E3B1-4B0B-B0A5-0287A67F0F6A}">
      <dgm:prSet/>
      <dgm:spPr/>
      <dgm:t>
        <a:bodyPr/>
        <a:lstStyle/>
        <a:p>
          <a:endParaRPr lang="en-US"/>
        </a:p>
      </dgm:t>
    </dgm:pt>
    <dgm:pt modelId="{5BCA475D-EBCD-4503-B518-84725AC90030}" type="pres">
      <dgm:prSet presAssocID="{115FE373-7C04-4031-A313-59819A27355D}" presName="linearFlow" presStyleCnt="0">
        <dgm:presLayoutVars>
          <dgm:dir/>
          <dgm:animLvl val="lvl"/>
          <dgm:resizeHandles val="exact"/>
        </dgm:presLayoutVars>
      </dgm:prSet>
      <dgm:spPr/>
      <dgm:t>
        <a:bodyPr/>
        <a:lstStyle/>
        <a:p>
          <a:endParaRPr lang="en-US"/>
        </a:p>
      </dgm:t>
    </dgm:pt>
    <dgm:pt modelId="{EE0017B1-8741-4489-BA9F-FD47C89EC009}" type="pres">
      <dgm:prSet presAssocID="{687320C7-38A2-4FD5-8998-9738EE0C3843}" presName="composite" presStyleCnt="0"/>
      <dgm:spPr/>
    </dgm:pt>
    <dgm:pt modelId="{EA8BAF17-A798-41EF-A497-F7C0AC2A87E9}" type="pres">
      <dgm:prSet presAssocID="{687320C7-38A2-4FD5-8998-9738EE0C3843}" presName="parentText" presStyleLbl="alignNode1" presStyleIdx="0" presStyleCnt="2">
        <dgm:presLayoutVars>
          <dgm:chMax val="1"/>
          <dgm:bulletEnabled val="1"/>
        </dgm:presLayoutVars>
      </dgm:prSet>
      <dgm:spPr/>
      <dgm:t>
        <a:bodyPr/>
        <a:lstStyle/>
        <a:p>
          <a:endParaRPr lang="en-US"/>
        </a:p>
      </dgm:t>
    </dgm:pt>
    <dgm:pt modelId="{D9A8F5BC-E852-400E-A229-2AB6B89BC2E6}" type="pres">
      <dgm:prSet presAssocID="{687320C7-38A2-4FD5-8998-9738EE0C3843}" presName="descendantText" presStyleLbl="alignAcc1" presStyleIdx="0" presStyleCnt="2">
        <dgm:presLayoutVars>
          <dgm:bulletEnabled val="1"/>
        </dgm:presLayoutVars>
      </dgm:prSet>
      <dgm:spPr/>
      <dgm:t>
        <a:bodyPr/>
        <a:lstStyle/>
        <a:p>
          <a:endParaRPr lang="en-US"/>
        </a:p>
      </dgm:t>
    </dgm:pt>
    <dgm:pt modelId="{20950AAA-6BA0-4CCC-981D-67586F6BD207}" type="pres">
      <dgm:prSet presAssocID="{DF18C69B-88D0-4ECE-A33F-3A1AFBB02931}" presName="sp" presStyleCnt="0"/>
      <dgm:spPr/>
    </dgm:pt>
    <dgm:pt modelId="{5950A9B5-619B-422F-8D8F-C2223481D254}" type="pres">
      <dgm:prSet presAssocID="{F02FD60C-FEEB-4631-BC48-6637113B1C9C}" presName="composite" presStyleCnt="0"/>
      <dgm:spPr/>
    </dgm:pt>
    <dgm:pt modelId="{2700B56F-8C3F-4325-AAF5-7408DA4E9CB5}" type="pres">
      <dgm:prSet presAssocID="{F02FD60C-FEEB-4631-BC48-6637113B1C9C}" presName="parentText" presStyleLbl="alignNode1" presStyleIdx="1" presStyleCnt="2">
        <dgm:presLayoutVars>
          <dgm:chMax val="1"/>
          <dgm:bulletEnabled val="1"/>
        </dgm:presLayoutVars>
      </dgm:prSet>
      <dgm:spPr/>
      <dgm:t>
        <a:bodyPr/>
        <a:lstStyle/>
        <a:p>
          <a:endParaRPr lang="en-US"/>
        </a:p>
      </dgm:t>
    </dgm:pt>
    <dgm:pt modelId="{516C8C68-88FC-47E4-ACF9-71C8E87B23D0}" type="pres">
      <dgm:prSet presAssocID="{F02FD60C-FEEB-4631-BC48-6637113B1C9C}" presName="descendantText" presStyleLbl="alignAcc1" presStyleIdx="1" presStyleCnt="2">
        <dgm:presLayoutVars>
          <dgm:bulletEnabled val="1"/>
        </dgm:presLayoutVars>
      </dgm:prSet>
      <dgm:spPr/>
      <dgm:t>
        <a:bodyPr/>
        <a:lstStyle/>
        <a:p>
          <a:endParaRPr lang="en-US"/>
        </a:p>
      </dgm:t>
    </dgm:pt>
  </dgm:ptLst>
  <dgm:cxnLst>
    <dgm:cxn modelId="{037A2D38-BB06-411D-977F-141AC1A9B53E}" type="presOf" srcId="{A9D84D8E-BE55-4798-9A71-E124C7977C66}" destId="{D9A8F5BC-E852-400E-A229-2AB6B89BC2E6}" srcOrd="0" destOrd="1" presId="urn:microsoft.com/office/officeart/2005/8/layout/chevron2"/>
    <dgm:cxn modelId="{7EFC1AB8-1EFC-44CB-BE27-F85E0F6E3773}" srcId="{115FE373-7C04-4031-A313-59819A27355D}" destId="{F02FD60C-FEEB-4631-BC48-6637113B1C9C}" srcOrd="1" destOrd="0" parTransId="{627C261A-93A5-4E5D-94FA-E86F1C80CB8D}" sibTransId="{BEA4EC2E-DF4A-4DB0-A0E2-B7F5C1832D39}"/>
    <dgm:cxn modelId="{22E60FA0-0385-49D2-9C9D-22867F1C506B}" srcId="{687320C7-38A2-4FD5-8998-9738EE0C3843}" destId="{5ACD1BFC-B3A2-4F86-B89C-5ACCE4EA6AA6}" srcOrd="0" destOrd="0" parTransId="{6E7F669D-170D-4972-83B5-DD4E0BD9E1F6}" sibTransId="{A2BE51BB-50AE-43A5-90C8-4259C782530F}"/>
    <dgm:cxn modelId="{BA6B0886-450C-4DDC-A11B-B17EA2D184BF}" srcId="{F02FD60C-FEEB-4631-BC48-6637113B1C9C}" destId="{A24B56A7-D993-4B57-8A02-415CBABF2EA1}" srcOrd="0" destOrd="0" parTransId="{D4A0DA10-D97E-4C5F-A535-D6CC7DF6EC9D}" sibTransId="{32B5F22D-E960-4D13-85C6-44DF119F9A89}"/>
    <dgm:cxn modelId="{EA41B2AB-E3B1-4B0B-B0A5-0287A67F0F6A}" srcId="{F02FD60C-FEEB-4631-BC48-6637113B1C9C}" destId="{642DD56C-CE41-48E6-B178-67AE2A13338A}" srcOrd="1" destOrd="0" parTransId="{AFC0E169-5027-479B-91EF-627B08B4CD5C}" sibTransId="{AAD216D9-ED93-40D6-A1E2-17C4E9AFE2C1}"/>
    <dgm:cxn modelId="{BE202818-2AEF-4749-820B-60B346F765A7}" type="presOf" srcId="{687320C7-38A2-4FD5-8998-9738EE0C3843}" destId="{EA8BAF17-A798-41EF-A497-F7C0AC2A87E9}" srcOrd="0" destOrd="0" presId="urn:microsoft.com/office/officeart/2005/8/layout/chevron2"/>
    <dgm:cxn modelId="{46A64A41-E87B-4790-9777-161D966E128D}" type="presOf" srcId="{F02FD60C-FEEB-4631-BC48-6637113B1C9C}" destId="{2700B56F-8C3F-4325-AAF5-7408DA4E9CB5}" srcOrd="0" destOrd="0" presId="urn:microsoft.com/office/officeart/2005/8/layout/chevron2"/>
    <dgm:cxn modelId="{51343EF2-796A-48E3-A865-0706DF9BF5DE}" type="presOf" srcId="{115FE373-7C04-4031-A313-59819A27355D}" destId="{5BCA475D-EBCD-4503-B518-84725AC90030}" srcOrd="0" destOrd="0" presId="urn:microsoft.com/office/officeart/2005/8/layout/chevron2"/>
    <dgm:cxn modelId="{4C7CC15C-B00A-4C4E-96B7-F5AE003CCFEF}" srcId="{687320C7-38A2-4FD5-8998-9738EE0C3843}" destId="{A9D84D8E-BE55-4798-9A71-E124C7977C66}" srcOrd="1" destOrd="0" parTransId="{55535D3C-DCE3-42D5-8C5E-A68A9ABEE262}" sibTransId="{3ED8B622-A91C-429F-8735-3B49CD4753C7}"/>
    <dgm:cxn modelId="{7E06D1E4-9039-4C37-B05A-A35A169359F3}" srcId="{115FE373-7C04-4031-A313-59819A27355D}" destId="{687320C7-38A2-4FD5-8998-9738EE0C3843}" srcOrd="0" destOrd="0" parTransId="{0EC9F9F5-E12A-4DF3-B23A-0DAB88E682D7}" sibTransId="{DF18C69B-88D0-4ECE-A33F-3A1AFBB02931}"/>
    <dgm:cxn modelId="{CC295375-5FDF-40C6-BB69-52D19E322673}" type="presOf" srcId="{642DD56C-CE41-48E6-B178-67AE2A13338A}" destId="{516C8C68-88FC-47E4-ACF9-71C8E87B23D0}" srcOrd="0" destOrd="1" presId="urn:microsoft.com/office/officeart/2005/8/layout/chevron2"/>
    <dgm:cxn modelId="{D3397EEF-7E9B-44B8-8955-78C72AB3CCA8}" type="presOf" srcId="{A24B56A7-D993-4B57-8A02-415CBABF2EA1}" destId="{516C8C68-88FC-47E4-ACF9-71C8E87B23D0}" srcOrd="0" destOrd="0" presId="urn:microsoft.com/office/officeart/2005/8/layout/chevron2"/>
    <dgm:cxn modelId="{D2009BDD-AFCA-4268-BDED-D6362FC7D0D3}" type="presOf" srcId="{5ACD1BFC-B3A2-4F86-B89C-5ACCE4EA6AA6}" destId="{D9A8F5BC-E852-400E-A229-2AB6B89BC2E6}" srcOrd="0" destOrd="0" presId="urn:microsoft.com/office/officeart/2005/8/layout/chevron2"/>
    <dgm:cxn modelId="{A9599FB5-1806-4825-86E8-E32CFE9E419B}" type="presParOf" srcId="{5BCA475D-EBCD-4503-B518-84725AC90030}" destId="{EE0017B1-8741-4489-BA9F-FD47C89EC009}" srcOrd="0" destOrd="0" presId="urn:microsoft.com/office/officeart/2005/8/layout/chevron2"/>
    <dgm:cxn modelId="{7FFA1DE9-B30A-46FD-B904-50E917FC4E79}" type="presParOf" srcId="{EE0017B1-8741-4489-BA9F-FD47C89EC009}" destId="{EA8BAF17-A798-41EF-A497-F7C0AC2A87E9}" srcOrd="0" destOrd="0" presId="urn:microsoft.com/office/officeart/2005/8/layout/chevron2"/>
    <dgm:cxn modelId="{2B21D07C-76D8-4E8A-8E22-11833F97532C}" type="presParOf" srcId="{EE0017B1-8741-4489-BA9F-FD47C89EC009}" destId="{D9A8F5BC-E852-400E-A229-2AB6B89BC2E6}" srcOrd="1" destOrd="0" presId="urn:microsoft.com/office/officeart/2005/8/layout/chevron2"/>
    <dgm:cxn modelId="{0883870B-95D3-4003-848D-5AB84048A90F}" type="presParOf" srcId="{5BCA475D-EBCD-4503-B518-84725AC90030}" destId="{20950AAA-6BA0-4CCC-981D-67586F6BD207}" srcOrd="1" destOrd="0" presId="urn:microsoft.com/office/officeart/2005/8/layout/chevron2"/>
    <dgm:cxn modelId="{F9B63611-1042-46C8-8472-0216E7858206}" type="presParOf" srcId="{5BCA475D-EBCD-4503-B518-84725AC90030}" destId="{5950A9B5-619B-422F-8D8F-C2223481D254}" srcOrd="2" destOrd="0" presId="urn:microsoft.com/office/officeart/2005/8/layout/chevron2"/>
    <dgm:cxn modelId="{6FA3B07F-2B6E-4F42-AAFC-B88226136B43}" type="presParOf" srcId="{5950A9B5-619B-422F-8D8F-C2223481D254}" destId="{2700B56F-8C3F-4325-AAF5-7408DA4E9CB5}" srcOrd="0" destOrd="0" presId="urn:microsoft.com/office/officeart/2005/8/layout/chevron2"/>
    <dgm:cxn modelId="{989F742D-556C-4C9D-98D8-42A3BF670241}" type="presParOf" srcId="{5950A9B5-619B-422F-8D8F-C2223481D254}" destId="{516C8C68-88FC-47E4-ACF9-71C8E87B23D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BAF17-A798-41EF-A497-F7C0AC2A87E9}">
      <dsp:nvSpPr>
        <dsp:cNvPr id="0" name=""/>
        <dsp:cNvSpPr/>
      </dsp:nvSpPr>
      <dsp:spPr>
        <a:xfrm rot="5400000">
          <a:off x="-447380" y="448987"/>
          <a:ext cx="2982535" cy="2087774"/>
        </a:xfrm>
        <a:prstGeom prst="chevron">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a:t>Committee</a:t>
          </a:r>
        </a:p>
      </dsp:txBody>
      <dsp:txXfrm rot="-5400000">
        <a:off x="1" y="1045493"/>
        <a:ext cx="2087774" cy="894761"/>
      </dsp:txXfrm>
    </dsp:sp>
    <dsp:sp modelId="{D9A8F5BC-E852-400E-A229-2AB6B89BC2E6}">
      <dsp:nvSpPr>
        <dsp:cNvPr id="0" name=""/>
        <dsp:cNvSpPr/>
      </dsp:nvSpPr>
      <dsp:spPr>
        <a:xfrm rot="5400000">
          <a:off x="3218163" y="-1128781"/>
          <a:ext cx="1938647" cy="4199425"/>
        </a:xfrm>
        <a:prstGeom prst="round2Same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US" sz="3800" kern="1200" dirty="0" smtClean="0"/>
            <a:t>Develops Watershed Plan</a:t>
          </a:r>
          <a:endParaRPr lang="en-US" sz="3800" kern="1200" dirty="0"/>
        </a:p>
        <a:p>
          <a:pPr marL="285750" lvl="1" indent="-285750" algn="l" defTabSz="1689100">
            <a:lnSpc>
              <a:spcPct val="90000"/>
            </a:lnSpc>
            <a:spcBef>
              <a:spcPct val="0"/>
            </a:spcBef>
            <a:spcAft>
              <a:spcPct val="15000"/>
            </a:spcAft>
            <a:buChar char="••"/>
          </a:pPr>
          <a:r>
            <a:rPr lang="en-US" sz="3800" kern="1200" dirty="0"/>
            <a:t>Approves Plan</a:t>
          </a:r>
        </a:p>
      </dsp:txBody>
      <dsp:txXfrm rot="-5400000">
        <a:off x="2087775" y="96244"/>
        <a:ext cx="4104788" cy="1749373"/>
      </dsp:txXfrm>
    </dsp:sp>
    <dsp:sp modelId="{2700B56F-8C3F-4325-AAF5-7408DA4E9CB5}">
      <dsp:nvSpPr>
        <dsp:cNvPr id="0" name=""/>
        <dsp:cNvSpPr/>
      </dsp:nvSpPr>
      <dsp:spPr>
        <a:xfrm rot="5400000">
          <a:off x="-447380" y="3150604"/>
          <a:ext cx="2982535" cy="2087774"/>
        </a:xfrm>
        <a:prstGeom prst="chevron">
          <a:avLst/>
        </a:prstGeom>
        <a:solidFill>
          <a:schemeClr val="accent1">
            <a:shade val="50000"/>
            <a:hueOff val="334258"/>
            <a:satOff val="8955"/>
            <a:lumOff val="39453"/>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a:t>Ecology</a:t>
          </a:r>
        </a:p>
      </dsp:txBody>
      <dsp:txXfrm rot="-5400000">
        <a:off x="1" y="3747110"/>
        <a:ext cx="2087774" cy="894761"/>
      </dsp:txXfrm>
    </dsp:sp>
    <dsp:sp modelId="{516C8C68-88FC-47E4-ACF9-71C8E87B23D0}">
      <dsp:nvSpPr>
        <dsp:cNvPr id="0" name=""/>
        <dsp:cNvSpPr/>
      </dsp:nvSpPr>
      <dsp:spPr>
        <a:xfrm rot="5400000">
          <a:off x="3218163" y="1572835"/>
          <a:ext cx="1938647" cy="4199425"/>
        </a:xfrm>
        <a:prstGeom prst="round2SameRect">
          <a:avLst/>
        </a:prstGeom>
        <a:solidFill>
          <a:schemeClr val="lt1">
            <a:alpha val="90000"/>
            <a:hueOff val="0"/>
            <a:satOff val="0"/>
            <a:lumOff val="0"/>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US" sz="3800" kern="1200" dirty="0"/>
            <a:t>Determines NEB</a:t>
          </a:r>
        </a:p>
        <a:p>
          <a:pPr marL="285750" lvl="1" indent="-285750" algn="l" defTabSz="1689100">
            <a:lnSpc>
              <a:spcPct val="90000"/>
            </a:lnSpc>
            <a:spcBef>
              <a:spcPct val="0"/>
            </a:spcBef>
            <a:spcAft>
              <a:spcPct val="15000"/>
            </a:spcAft>
            <a:buChar char="••"/>
          </a:pPr>
          <a:r>
            <a:rPr lang="en-US" sz="3800" kern="1200" dirty="0"/>
            <a:t>Adopts Plan</a:t>
          </a:r>
        </a:p>
      </dsp:txBody>
      <dsp:txXfrm rot="-5400000">
        <a:off x="2087775" y="2797861"/>
        <a:ext cx="4104788" cy="174937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B693B22-60B4-4521-BF44-5FBB44150C17}" type="datetimeFigureOut">
              <a:rPr lang="en-US" smtClean="0"/>
              <a:t>2/1/2021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B8C64EF-1923-45AA-93F6-14713C21EEC8}" type="slidenum">
              <a:rPr lang="en-US" smtClean="0"/>
              <a:t>‹#›</a:t>
            </a:fld>
            <a:endParaRPr lang="en-US"/>
          </a:p>
        </p:txBody>
      </p:sp>
    </p:spTree>
    <p:extLst>
      <p:ext uri="{BB962C8B-B14F-4D97-AF65-F5344CB8AC3E}">
        <p14:creationId xmlns:p14="http://schemas.microsoft.com/office/powerpoint/2010/main" val="2210402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kumimoji="1" lang="ja-JP" alt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14B700-E454-4935-A6FA-FD6D01281268}" type="datetimeFigureOut">
              <a:rPr kumimoji="1" lang="ja-JP" altLang="en-US" smtClean="0"/>
              <a:t>2021/2/1</a:t>
            </a:fld>
            <a:endParaRPr kumimoji="1" lang="ja-JP" alt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ja-JP" alt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a:t>
            </a:fld>
            <a:endParaRPr kumimoji="1" lang="ja-JP" altLang="en-US"/>
          </a:p>
        </p:txBody>
      </p:sp>
    </p:spTree>
    <p:extLst>
      <p:ext uri="{BB962C8B-B14F-4D97-AF65-F5344CB8AC3E}">
        <p14:creationId xmlns:p14="http://schemas.microsoft.com/office/powerpoint/2010/main" val="65356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1509">
              <a:lnSpc>
                <a:spcPct val="100000"/>
              </a:lnSpc>
              <a:spcBef>
                <a:spcPts val="0"/>
              </a:spcBef>
              <a:defRPr/>
            </a:pPr>
            <a:r>
              <a:rPr kumimoji="1" lang="en-US" sz="1100" dirty="0" smtClean="0">
                <a:latin typeface="Arial" panose="020B0604020202020204" pitchFamily="34" charset="0"/>
                <a:cs typeface="Arial" panose="020B0604020202020204" pitchFamily="34" charset="0"/>
              </a:rPr>
              <a:t>These</a:t>
            </a:r>
            <a:r>
              <a:rPr kumimoji="1" lang="en-US" sz="1100" baseline="0" dirty="0" smtClean="0">
                <a:latin typeface="Arial" panose="020B0604020202020204" pitchFamily="34" charset="0"/>
                <a:cs typeface="Arial" panose="020B0604020202020204" pitchFamily="34" charset="0"/>
              </a:rPr>
              <a:t> are the watersheds that are developing Watershed Restoration and Enhancement Plans chaired by Ecology.</a:t>
            </a:r>
          </a:p>
          <a:p>
            <a:pPr defTabSz="1371509">
              <a:lnSpc>
                <a:spcPct val="100000"/>
              </a:lnSpc>
              <a:spcBef>
                <a:spcPts val="0"/>
              </a:spcBef>
              <a:defRPr/>
            </a:pPr>
            <a:endParaRPr kumimoji="1" lang="en-US" sz="1100" baseline="0" dirty="0" smtClean="0">
              <a:latin typeface="Arial" panose="020B0604020202020204" pitchFamily="34" charset="0"/>
              <a:cs typeface="Arial" panose="020B0604020202020204" pitchFamily="34" charset="0"/>
            </a:endParaRPr>
          </a:p>
          <a:p>
            <a:pPr defTabSz="1371509">
              <a:lnSpc>
                <a:spcPct val="100000"/>
              </a:lnSpc>
              <a:spcBef>
                <a:spcPts val="0"/>
              </a:spcBef>
              <a:defRPr/>
            </a:pPr>
            <a:r>
              <a:rPr kumimoji="1" lang="en-US" sz="1100" baseline="0" dirty="0" smtClean="0">
                <a:latin typeface="Arial" panose="020B0604020202020204" pitchFamily="34" charset="0"/>
                <a:cs typeface="Arial" panose="020B0604020202020204" pitchFamily="34" charset="0"/>
              </a:rPr>
              <a:t>[</a:t>
            </a:r>
            <a:r>
              <a:rPr kumimoji="1" lang="en-US" sz="1100" i="1" baseline="0" dirty="0" smtClean="0">
                <a:latin typeface="Arial" panose="020B0604020202020204" pitchFamily="34" charset="0"/>
                <a:cs typeface="Arial" panose="020B0604020202020204" pitchFamily="34" charset="0"/>
              </a:rPr>
              <a:t>Direct to “brochures” if questions about how these WRIAs were selected. Relates to whether instream flow rules addressed PE wells</a:t>
            </a:r>
            <a:r>
              <a:rPr kumimoji="1" lang="en-US" sz="1100" baseline="0" dirty="0" smtClean="0">
                <a:latin typeface="Arial" panose="020B0604020202020204" pitchFamily="34" charset="0"/>
                <a:cs typeface="Arial" panose="020B0604020202020204" pitchFamily="34" charset="0"/>
              </a:rPr>
              <a:t>.]</a:t>
            </a:r>
          </a:p>
          <a:p>
            <a:pPr lvl="0"/>
            <a:r>
              <a:rPr kumimoji="1" lang="en-US" sz="1800" i="1" kern="1200" dirty="0" smtClean="0">
                <a:solidFill>
                  <a:schemeClr val="tx1"/>
                </a:solidFill>
                <a:effectLst/>
                <a:latin typeface="+mn-lt"/>
                <a:ea typeface="+mn-ea"/>
                <a:cs typeface="+mn-cs"/>
              </a:rPr>
              <a:t>WRIA 15 Committee brochure</a:t>
            </a:r>
          </a:p>
          <a:p>
            <a:r>
              <a:rPr kumimoji="1" lang="en-US" sz="1800" i="1" kern="1200" dirty="0" smtClean="0">
                <a:solidFill>
                  <a:schemeClr val="tx1"/>
                </a:solidFill>
                <a:effectLst/>
                <a:latin typeface="+mn-lt"/>
                <a:ea typeface="+mn-ea"/>
                <a:cs typeface="+mn-cs"/>
              </a:rPr>
              <a:t>WRIA 15: https://fortress.wa.gov/ecy/publications/SummaryPages/2011075.html </a:t>
            </a:r>
            <a:endParaRPr kumimoji="1"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10</a:t>
            </a:fld>
            <a:endParaRPr kumimoji="1" lang="ja-JP" altLang="en-US"/>
          </a:p>
        </p:txBody>
      </p:sp>
    </p:spTree>
    <p:extLst>
      <p:ext uri="{BB962C8B-B14F-4D97-AF65-F5344CB8AC3E}">
        <p14:creationId xmlns:p14="http://schemas.microsoft.com/office/powerpoint/2010/main" val="2712407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kumimoji="1"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How is Ecology supporting implementation of the watershed plans? </a:t>
            </a:r>
          </a:p>
          <a:p>
            <a:pPr marL="0" marR="0" lvl="0" indent="0" algn="l" defTabSz="1371509" rtl="0" eaLnBrk="1" fontAlgn="auto" latinLnBrk="0" hangingPunct="1">
              <a:lnSpc>
                <a:spcPct val="100000"/>
              </a:lnSpc>
              <a:spcBef>
                <a:spcPts val="0"/>
              </a:spcBef>
              <a:spcAft>
                <a:spcPts val="0"/>
              </a:spcAft>
              <a:buClrTx/>
              <a:buSzTx/>
              <a:buFontTx/>
              <a:buNone/>
              <a:tabLst/>
              <a:defRPr/>
            </a:pPr>
            <a:r>
              <a:rPr kumimoji="1"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The </a:t>
            </a:r>
            <a:r>
              <a:rPr kumimoji="1" lang="en-US" sz="1100" b="0" i="0" u="none" strike="noStrike" kern="1200" baseline="0" dirty="0">
                <a:solidFill>
                  <a:schemeClr val="tx1"/>
                </a:solidFill>
                <a:latin typeface="Arial" panose="020B0604020202020204" pitchFamily="34" charset="0"/>
                <a:ea typeface="+mn-ea"/>
                <a:cs typeface="Arial" panose="020B0604020202020204" pitchFamily="34" charset="0"/>
              </a:rPr>
              <a:t>legislature has given Ecology $300 over the course of 15 years to </a:t>
            </a:r>
            <a:r>
              <a:rPr kumimoji="1"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restore and enhance streamflows, and </a:t>
            </a:r>
            <a:r>
              <a:rPr kumimoji="1" lang="en-US" sz="1100" b="0" i="0" u="none" strike="noStrike" kern="1200" baseline="0" dirty="0">
                <a:solidFill>
                  <a:schemeClr val="tx1"/>
                </a:solidFill>
                <a:latin typeface="Arial" panose="020B0604020202020204" pitchFamily="34" charset="0"/>
                <a:ea typeface="+mn-ea"/>
                <a:cs typeface="Arial" panose="020B0604020202020204" pitchFamily="34" charset="0"/>
              </a:rPr>
              <a:t>meet the requirements of the </a:t>
            </a:r>
            <a:r>
              <a:rPr kumimoji="1"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Chapter 90.94 RCW. G</a:t>
            </a:r>
            <a:r>
              <a:rPr lang="en-US" sz="1100" dirty="0" smtClean="0">
                <a:latin typeface="Arial" panose="020B0604020202020204" pitchFamily="34" charset="0"/>
                <a:cs typeface="Arial" panose="020B0604020202020204" pitchFamily="34" charset="0"/>
              </a:rPr>
              <a:t>rant </a:t>
            </a:r>
            <a:r>
              <a:rPr lang="en-US" sz="1100" dirty="0">
                <a:latin typeface="Arial" panose="020B0604020202020204" pitchFamily="34" charset="0"/>
                <a:cs typeface="Arial" panose="020B0604020202020204" pitchFamily="34" charset="0"/>
              </a:rPr>
              <a:t>funding will help incentivize state and local agencies, tribal governments, and non-profit organizations to implement local watershed plans and projects.</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It</a:t>
            </a:r>
            <a:r>
              <a:rPr lang="en-US" sz="1100" baseline="0" dirty="0">
                <a:latin typeface="Arial" panose="020B0604020202020204" pitchFamily="34" charset="0"/>
                <a:cs typeface="Arial" panose="020B0604020202020204" pitchFamily="34" charset="0"/>
              </a:rPr>
              <a:t> is important to note that l</a:t>
            </a:r>
            <a:r>
              <a:rPr lang="en-US" sz="1100" dirty="0">
                <a:latin typeface="Arial" panose="020B0604020202020204" pitchFamily="34" charset="0"/>
                <a:cs typeface="Arial" panose="020B0604020202020204" pitchFamily="34" charset="0"/>
              </a:rPr>
              <a:t>ocal project </a:t>
            </a:r>
            <a:r>
              <a:rPr lang="en-US" sz="1100" dirty="0" smtClean="0">
                <a:latin typeface="Arial" panose="020B0604020202020204" pitchFamily="34" charset="0"/>
                <a:cs typeface="Arial" panose="020B0604020202020204" pitchFamily="34" charset="0"/>
              </a:rPr>
              <a:t>needs </a:t>
            </a:r>
            <a:r>
              <a:rPr lang="en-US" sz="1100" dirty="0">
                <a:latin typeface="Arial" panose="020B0604020202020204" pitchFamily="34" charset="0"/>
                <a:cs typeface="Arial" panose="020B0604020202020204" pitchFamily="34" charset="0"/>
              </a:rPr>
              <a:t>developed through the watershed planning process are greater than available statewide funds. The grant process is competitive and other sources of funding beyond these grants </a:t>
            </a:r>
            <a:r>
              <a:rPr lang="en-US" sz="1100" dirty="0" smtClean="0">
                <a:latin typeface="Arial" panose="020B0604020202020204" pitchFamily="34" charset="0"/>
                <a:cs typeface="Arial" panose="020B0604020202020204" pitchFamily="34" charset="0"/>
              </a:rPr>
              <a:t>is needed to implement all projects within the watershed restoration and enhancement plan.</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082696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100" dirty="0" smtClean="0">
                <a:latin typeface="Arial" panose="020B0604020202020204" pitchFamily="34" charset="0"/>
                <a:cs typeface="Arial" panose="020B0604020202020204" pitchFamily="34" charset="0"/>
              </a:rPr>
              <a:t>The</a:t>
            </a:r>
            <a:r>
              <a:rPr lang="en-US" sz="1100" baseline="0" dirty="0" smtClean="0">
                <a:latin typeface="Arial" panose="020B0604020202020204" pitchFamily="34" charset="0"/>
                <a:cs typeface="Arial" panose="020B0604020202020204" pitchFamily="34" charset="0"/>
              </a:rPr>
              <a:t> major steps to complete the plan include:</a:t>
            </a:r>
          </a:p>
          <a:p>
            <a:pPr marL="0" lvl="0" indent="0">
              <a:buNone/>
            </a:pPr>
            <a:r>
              <a:rPr lang="en-US" sz="1100" dirty="0" smtClean="0">
                <a:latin typeface="Arial" panose="020B0604020202020204" pitchFamily="34" charset="0"/>
                <a:cs typeface="Arial" panose="020B0604020202020204" pitchFamily="34" charset="0"/>
              </a:rPr>
              <a:t>1. Estimate the consumptive water use of</a:t>
            </a:r>
            <a:r>
              <a:rPr lang="en-US" sz="1100" baseline="0" dirty="0" smtClean="0">
                <a:latin typeface="Arial" panose="020B0604020202020204" pitchFamily="34" charset="0"/>
                <a:cs typeface="Arial" panose="020B0604020202020204" pitchFamily="34" charset="0"/>
              </a:rPr>
              <a:t> new domestic permit-exempt wells through 2038;</a:t>
            </a:r>
            <a:endParaRPr lang="en-US" sz="1100" dirty="0" smtClean="0">
              <a:latin typeface="Arial" panose="020B0604020202020204" pitchFamily="34" charset="0"/>
              <a:cs typeface="Arial" panose="020B0604020202020204" pitchFamily="34" charset="0"/>
            </a:endParaRPr>
          </a:p>
          <a:p>
            <a:pPr marL="0" lvl="0" indent="0">
              <a:buNone/>
            </a:pPr>
            <a:r>
              <a:rPr lang="en-US" sz="1100" dirty="0" smtClean="0">
                <a:latin typeface="Arial" panose="020B0604020202020204" pitchFamily="34" charset="0"/>
                <a:cs typeface="Arial" panose="020B0604020202020204" pitchFamily="34" charset="0"/>
              </a:rPr>
              <a:t>2. Identify projects to offset consumptive use – we must identify projects that provide “water for water” offsets within the WRIA.</a:t>
            </a:r>
            <a:r>
              <a:rPr lang="en-US" sz="1100" baseline="0" dirty="0" smtClean="0">
                <a:latin typeface="Arial" panose="020B0604020202020204" pitchFamily="34" charset="0"/>
                <a:cs typeface="Arial" panose="020B0604020202020204" pitchFamily="34" charset="0"/>
              </a:rPr>
              <a:t> Projects are not required to provide water offset in the same place or at the same time as well impacts. However, projects that offset water during the same time and in the same areas where wells are expected are a higher priority. The plan also includes projects that enhance habitat for fish.</a:t>
            </a:r>
          </a:p>
          <a:p>
            <a:pPr marL="0" lvl="0" indent="0">
              <a:buNone/>
            </a:pPr>
            <a:r>
              <a:rPr lang="en-US" sz="1100" dirty="0" smtClean="0">
                <a:latin typeface="Arial" panose="020B0604020202020204" pitchFamily="34" charset="0"/>
                <a:cs typeface="Arial" panose="020B0604020202020204" pitchFamily="34" charset="0"/>
              </a:rPr>
              <a:t>3. Ecology is then required</a:t>
            </a:r>
            <a:r>
              <a:rPr lang="en-US" sz="1100" baseline="0" dirty="0" smtClean="0">
                <a:latin typeface="Arial" panose="020B0604020202020204" pitchFamily="34" charset="0"/>
                <a:cs typeface="Arial" panose="020B0604020202020204" pitchFamily="34" charset="0"/>
              </a:rPr>
              <a:t> to evaluate the plan to make a determination of whether it achieves a net ecological benefit.</a:t>
            </a:r>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12</a:t>
            </a:fld>
            <a:endParaRPr kumimoji="1" lang="ja-JP" altLang="en-US"/>
          </a:p>
        </p:txBody>
      </p:sp>
    </p:spTree>
    <p:extLst>
      <p:ext uri="{BB962C8B-B14F-4D97-AF65-F5344CB8AC3E}">
        <p14:creationId xmlns:p14="http://schemas.microsoft.com/office/powerpoint/2010/main" val="1376422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Arial" panose="020B0604020202020204" pitchFamily="34" charset="0"/>
                <a:cs typeface="Arial" panose="020B0604020202020204" pitchFamily="34" charset="0"/>
              </a:rPr>
              <a:t>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13</a:t>
            </a:fld>
            <a:endParaRPr kumimoji="1" lang="ja-JP" altLang="en-US"/>
          </a:p>
        </p:txBody>
      </p:sp>
    </p:spTree>
    <p:extLst>
      <p:ext uri="{BB962C8B-B14F-4D97-AF65-F5344CB8AC3E}">
        <p14:creationId xmlns:p14="http://schemas.microsoft.com/office/powerpoint/2010/main" val="390040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100" dirty="0" smtClean="0">
                <a:latin typeface="Arial" panose="020B0604020202020204" pitchFamily="34" charset="0"/>
                <a:cs typeface="Arial" panose="020B0604020202020204" pitchFamily="34" charset="0"/>
              </a:rPr>
              <a:t>Ecology released Final NEB</a:t>
            </a:r>
            <a:r>
              <a:rPr lang="en-US" altLang="ja-JP" sz="1100" baseline="0" dirty="0" smtClean="0">
                <a:latin typeface="Arial" panose="020B0604020202020204" pitchFamily="34" charset="0"/>
                <a:cs typeface="Arial" panose="020B0604020202020204" pitchFamily="34" charset="0"/>
              </a:rPr>
              <a:t> Guidance in July 2019 to support committees in their planning process.</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100" dirty="0" smtClean="0">
                <a:latin typeface="Arial" panose="020B0604020202020204" pitchFamily="34" charset="0"/>
                <a:cs typeface="Arial" panose="020B0604020202020204" pitchFamily="34" charset="0"/>
              </a:rPr>
              <a:t>NEB</a:t>
            </a:r>
            <a:r>
              <a:rPr lang="en-US" altLang="ja-JP" sz="1100" baseline="0" dirty="0" smtClean="0">
                <a:latin typeface="Arial" panose="020B0604020202020204" pitchFamily="34" charset="0"/>
                <a:cs typeface="Arial" panose="020B0604020202020204" pitchFamily="34" charset="0"/>
              </a:rPr>
              <a:t> is t</a:t>
            </a:r>
            <a:r>
              <a:rPr lang="en-US" altLang="ja-JP" sz="1100" dirty="0" smtClean="0">
                <a:latin typeface="Arial" panose="020B0604020202020204" pitchFamily="34" charset="0"/>
                <a:cs typeface="Arial" panose="020B0604020202020204" pitchFamily="34" charset="0"/>
              </a:rPr>
              <a:t>he outcome that is anticipated to occur through implementation of projects in a plan to yield offsets that exceed impacts within the planning horizon and WRIA boundary.</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sz="1100" i="1" kern="1200" dirty="0" smtClean="0">
                <a:solidFill>
                  <a:schemeClr val="tx1"/>
                </a:solidFill>
                <a:effectLst/>
                <a:latin typeface="Arial" panose="020B0604020202020204" pitchFamily="34" charset="0"/>
                <a:ea typeface="+mn-ea"/>
                <a:cs typeface="Arial" panose="020B0604020202020204" pitchFamily="34" charset="0"/>
              </a:rPr>
              <a:t>[Prompt for speaker to make comments: Please reflect</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on the committee’s work regarding NEB (based on your view)</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For example:</a:t>
            </a:r>
            <a:r>
              <a:rPr kumimoji="1" lang="en-US" sz="1100" i="1" kern="1200" dirty="0" smtClean="0">
                <a:solidFill>
                  <a:schemeClr val="tx1"/>
                </a:solidFill>
                <a:effectLst/>
                <a:latin typeface="Arial" panose="020B0604020202020204" pitchFamily="34" charset="0"/>
                <a:ea typeface="+mn-ea"/>
                <a:cs typeface="Arial" panose="020B0604020202020204" pitchFamily="34" charset="0"/>
              </a:rPr>
              <a:t> </a:t>
            </a:r>
          </a:p>
          <a:p>
            <a:pPr marL="971504" marR="0" lvl="1"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i="1" kern="1200" dirty="0" smtClean="0">
                <a:solidFill>
                  <a:schemeClr val="tx1"/>
                </a:solidFill>
                <a:effectLst/>
                <a:latin typeface="Arial" panose="020B0604020202020204" pitchFamily="34" charset="0"/>
                <a:ea typeface="+mn-ea"/>
                <a:cs typeface="Arial" panose="020B0604020202020204" pitchFamily="34" charset="0"/>
              </a:rPr>
              <a:t>Through the committee discussions, meetings,</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and plan writing, it is our opinion that</a:t>
            </a:r>
            <a:r>
              <a:rPr kumimoji="1" lang="en-US" sz="1100" i="1" kern="1200" dirty="0" smtClean="0">
                <a:solidFill>
                  <a:schemeClr val="tx1"/>
                </a:solidFill>
                <a:effectLst/>
                <a:latin typeface="Arial" panose="020B0604020202020204" pitchFamily="34" charset="0"/>
                <a:ea typeface="+mn-ea"/>
                <a:cs typeface="Arial" panose="020B0604020202020204" pitchFamily="34" charset="0"/>
              </a:rPr>
              <a:t> this plan meets NEB.</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The committee estimated a consumptive use of </a:t>
            </a:r>
            <a:r>
              <a:rPr kumimoji="1" lang="en-US" sz="1100" i="1" kern="1200" baseline="0" dirty="0" smtClean="0">
                <a:solidFill>
                  <a:srgbClr val="FF0000"/>
                </a:solidFill>
                <a:effectLst/>
                <a:latin typeface="Arial" panose="020B0604020202020204" pitchFamily="34" charset="0"/>
                <a:ea typeface="+mn-ea"/>
                <a:cs typeface="Arial" panose="020B0604020202020204" pitchFamily="34" charset="0"/>
              </a:rPr>
              <a:t>766.4 </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acre-feet per year, and identified projects that provide a potential offset of </a:t>
            </a:r>
            <a:r>
              <a:rPr kumimoji="1" lang="en-US" sz="1100" b="1" i="1" kern="1200" baseline="0" dirty="0" smtClean="0">
                <a:solidFill>
                  <a:srgbClr val="FF0000"/>
                </a:solidFill>
                <a:effectLst/>
                <a:latin typeface="Arial" panose="020B0604020202020204" pitchFamily="34" charset="0"/>
                <a:ea typeface="+mn-ea"/>
                <a:cs typeface="Arial" panose="020B0604020202020204" pitchFamily="34" charset="0"/>
              </a:rPr>
              <a:t>XX acre-feet</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The plan includes additional projects that that provide habitat benefits to the WRIA. Through the combination of water offset and habitat projects, we anticipate that the plan achieves a net ecological benefit. </a:t>
            </a:r>
            <a:endParaRPr kumimoji="1" lang="en-US" sz="1100" u="sng"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14</a:t>
            </a:fld>
            <a:endParaRPr kumimoji="1" lang="ja-JP" altLang="en-US"/>
          </a:p>
        </p:txBody>
      </p:sp>
    </p:spTree>
    <p:extLst>
      <p:ext uri="{BB962C8B-B14F-4D97-AF65-F5344CB8AC3E}">
        <p14:creationId xmlns:p14="http://schemas.microsoft.com/office/powerpoint/2010/main" val="3099404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15</a:t>
            </a:fld>
            <a:endParaRPr kumimoji="1" lang="ja-JP" altLang="en-US"/>
          </a:p>
        </p:txBody>
      </p:sp>
    </p:spTree>
    <p:extLst>
      <p:ext uri="{BB962C8B-B14F-4D97-AF65-F5344CB8AC3E}">
        <p14:creationId xmlns:p14="http://schemas.microsoft.com/office/powerpoint/2010/main" val="807076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endParaRPr lang="en-US" sz="1800" dirty="0" smtClean="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16</a:t>
            </a:fld>
            <a:endParaRPr kumimoji="1" lang="ja-JP" altLang="en-US"/>
          </a:p>
        </p:txBody>
      </p:sp>
    </p:spTree>
    <p:extLst>
      <p:ext uri="{BB962C8B-B14F-4D97-AF65-F5344CB8AC3E}">
        <p14:creationId xmlns:p14="http://schemas.microsoft.com/office/powerpoint/2010/main" val="3734843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17</a:t>
            </a:fld>
            <a:endParaRPr kumimoji="1" lang="ja-JP" altLang="en-US"/>
          </a:p>
        </p:txBody>
      </p:sp>
    </p:spTree>
    <p:extLst>
      <p:ext uri="{BB962C8B-B14F-4D97-AF65-F5344CB8AC3E}">
        <p14:creationId xmlns:p14="http://schemas.microsoft.com/office/powerpoint/2010/main" val="1816867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100" kern="1200" dirty="0" smtClean="0">
                <a:solidFill>
                  <a:schemeClr val="tx1"/>
                </a:solidFill>
                <a:effectLst/>
                <a:latin typeface="Arial" panose="020B0604020202020204" pitchFamily="34" charset="0"/>
                <a:ea typeface="+mn-ea"/>
                <a:cs typeface="Arial" panose="020B0604020202020204" pitchFamily="34" charset="0"/>
              </a:rPr>
              <a:t>Subbasin delineation was helpful in describing the location and timing of projected new consumptive water use, the location and timing of impacts to instream resources, and the necessary scope, scale, and anticipated benefits of projects. In some instances, subbasins may not correspond with hydrologic or geologic basin delineations (e.g. watershed divides)</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18</a:t>
            </a:fld>
            <a:endParaRPr kumimoji="1" lang="ja-JP" altLang="en-US"/>
          </a:p>
        </p:txBody>
      </p:sp>
    </p:spTree>
    <p:extLst>
      <p:ext uri="{BB962C8B-B14F-4D97-AF65-F5344CB8AC3E}">
        <p14:creationId xmlns:p14="http://schemas.microsoft.com/office/powerpoint/2010/main" val="1691937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Arial" panose="020B0604020202020204" pitchFamily="34" charset="0"/>
                <a:cs typeface="Arial" panose="020B0604020202020204" pitchFamily="34" charset="0"/>
              </a:rPr>
              <a:t>Higher resolution map can be found within plan.</a:t>
            </a:r>
            <a:r>
              <a:rPr lang="en-US" sz="1100" baseline="0" dirty="0" smtClean="0">
                <a:latin typeface="Arial" panose="020B0604020202020204" pitchFamily="34" charset="0"/>
                <a:cs typeface="Arial" panose="020B0604020202020204" pitchFamily="34" charset="0"/>
              </a:rPr>
              <a:t>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19</a:t>
            </a:fld>
            <a:endParaRPr kumimoji="1" lang="ja-JP" altLang="en-US"/>
          </a:p>
        </p:txBody>
      </p:sp>
    </p:spTree>
    <p:extLst>
      <p:ext uri="{BB962C8B-B14F-4D97-AF65-F5344CB8AC3E}">
        <p14:creationId xmlns:p14="http://schemas.microsoft.com/office/powerpoint/2010/main" val="2747470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Summary Slide 1. It</a:t>
            </a:r>
            <a:r>
              <a:rPr lang="en-US" baseline="0" dirty="0" smtClean="0"/>
              <a:t> can be used, along with the next slide, as very high level overviews of the law and plan components. </a:t>
            </a: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a:t>
            </a:fld>
            <a:endParaRPr kumimoji="1" lang="ja-JP" altLang="en-US"/>
          </a:p>
        </p:txBody>
      </p:sp>
    </p:spTree>
    <p:extLst>
      <p:ext uri="{BB962C8B-B14F-4D97-AF65-F5344CB8AC3E}">
        <p14:creationId xmlns:p14="http://schemas.microsoft.com/office/powerpoint/2010/main" val="2244189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This Committee developed a method that they agreed was appropriate to project the number of new PE wells over the planning horizon in the WRIA, in order to estimate new consumptive water use. This method, referred to as the PE well projection method, is based on recommendations from Appendix A of Ecology’s Final NEB Guidance (Ecology 2019).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i="1" kern="1200" dirty="0" smtClean="0">
                <a:solidFill>
                  <a:schemeClr val="tx1"/>
                </a:solidFill>
                <a:effectLst/>
                <a:latin typeface="Arial" panose="020B0604020202020204" pitchFamily="34" charset="0"/>
                <a:ea typeface="+mn-ea"/>
                <a:cs typeface="Arial" panose="020B0604020202020204" pitchFamily="34" charset="0"/>
              </a:rPr>
              <a:t>[add any</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specific talking points relevant to the method to project wells that is relevant to the audience, along with other important details]</a:t>
            </a:r>
            <a:endParaRPr kumimoji="1" lang="en-US" sz="1100" i="1"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20</a:t>
            </a:fld>
            <a:endParaRPr kumimoji="1" lang="ja-JP" altLang="en-US"/>
          </a:p>
        </p:txBody>
      </p:sp>
    </p:spTree>
    <p:extLst>
      <p:ext uri="{BB962C8B-B14F-4D97-AF65-F5344CB8AC3E}">
        <p14:creationId xmlns:p14="http://schemas.microsoft.com/office/powerpoint/2010/main" val="3467371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sz="1100" i="1"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21</a:t>
            </a:fld>
            <a:endParaRPr kumimoji="1" lang="ja-JP" altLang="en-US"/>
          </a:p>
        </p:txBody>
      </p:sp>
    </p:spTree>
    <p:extLst>
      <p:ext uri="{BB962C8B-B14F-4D97-AF65-F5344CB8AC3E}">
        <p14:creationId xmlns:p14="http://schemas.microsoft.com/office/powerpoint/2010/main" val="2387666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The Consumptive Use Estimates Technical Memorandum provides a more detailed description of the analysis and alternative scenarios considered (Appendix)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i="1" kern="1200" dirty="0" smtClean="0">
                <a:solidFill>
                  <a:schemeClr val="tx1"/>
                </a:solidFill>
                <a:effectLst/>
                <a:latin typeface="Arial" panose="020B0604020202020204" pitchFamily="34" charset="0"/>
                <a:ea typeface="+mn-ea"/>
                <a:cs typeface="Arial" panose="020B0604020202020204" pitchFamily="34" charset="0"/>
              </a:rPr>
              <a:t>[add any</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specific talking points relevant to the method to estimate CU that is relevant to the audience, along with other important details]</a:t>
            </a:r>
            <a:endParaRPr kumimoji="1" lang="en-US" sz="1100" i="1" kern="1200" dirty="0" smtClean="0">
              <a:solidFill>
                <a:schemeClr val="tx1"/>
              </a:solidFill>
              <a:effectLst/>
              <a:latin typeface="Arial" panose="020B0604020202020204" pitchFamily="34" charset="0"/>
              <a:ea typeface="+mn-ea"/>
              <a:cs typeface="Arial" panose="020B0604020202020204" pitchFamily="34" charset="0"/>
            </a:endParaRP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22</a:t>
            </a:fld>
            <a:endParaRPr kumimoji="1" lang="ja-JP" altLang="en-US"/>
          </a:p>
        </p:txBody>
      </p:sp>
    </p:spTree>
    <p:extLst>
      <p:ext uri="{BB962C8B-B14F-4D97-AF65-F5344CB8AC3E}">
        <p14:creationId xmlns:p14="http://schemas.microsoft.com/office/powerpoint/2010/main" val="527368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23</a:t>
            </a:fld>
            <a:endParaRPr kumimoji="1" lang="ja-JP" altLang="en-US"/>
          </a:p>
        </p:txBody>
      </p:sp>
    </p:spTree>
    <p:extLst>
      <p:ext uri="{BB962C8B-B14F-4D97-AF65-F5344CB8AC3E}">
        <p14:creationId xmlns:p14="http://schemas.microsoft.com/office/powerpoint/2010/main" val="632246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100" dirty="0" smtClean="0">
                <a:latin typeface="Arial" panose="020B0604020202020204" pitchFamily="34" charset="0"/>
                <a:cs typeface="Arial" panose="020B0604020202020204" pitchFamily="34" charset="0"/>
              </a:rPr>
              <a:t>The committee</a:t>
            </a:r>
            <a:r>
              <a:rPr lang="en-US" sz="1100" baseline="0" dirty="0" smtClean="0">
                <a:latin typeface="Arial" panose="020B0604020202020204" pitchFamily="34" charset="0"/>
                <a:cs typeface="Arial" panose="020B0604020202020204" pitchFamily="34" charset="0"/>
              </a:rPr>
              <a:t> is finalizing project selection, developing project descriptions and evaluations, and writing an adaptive management component for the watershed plan. </a:t>
            </a:r>
            <a:endParaRPr lang="en-US" sz="1100" dirty="0" smtClean="0">
              <a:latin typeface="Arial" panose="020B0604020202020204" pitchFamily="34" charset="0"/>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24</a:t>
            </a:fld>
            <a:endParaRPr kumimoji="1" lang="ja-JP" altLang="en-US"/>
          </a:p>
        </p:txBody>
      </p:sp>
    </p:spTree>
    <p:extLst>
      <p:ext uri="{BB962C8B-B14F-4D97-AF65-F5344CB8AC3E}">
        <p14:creationId xmlns:p14="http://schemas.microsoft.com/office/powerpoint/2010/main" val="2260638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100" dirty="0" smtClean="0">
                <a:latin typeface="Arial" panose="020B0604020202020204" pitchFamily="34" charset="0"/>
                <a:cs typeface="Arial" panose="020B0604020202020204" pitchFamily="34" charset="0"/>
              </a:rPr>
              <a:t> </a:t>
            </a:r>
            <a:r>
              <a:rPr lang="en-US" sz="1100" i="1" dirty="0" smtClean="0">
                <a:latin typeface="Arial" panose="020B0604020202020204" pitchFamily="34" charset="0"/>
                <a:cs typeface="Arial" panose="020B0604020202020204" pitchFamily="34" charset="0"/>
              </a:rPr>
              <a:t>[provide examples of projects in the plan that may be of interest to the</a:t>
            </a:r>
            <a:r>
              <a:rPr lang="en-US" sz="1100" i="1" baseline="0" dirty="0" smtClean="0">
                <a:latin typeface="Arial" panose="020B0604020202020204" pitchFamily="34" charset="0"/>
                <a:cs typeface="Arial" panose="020B0604020202020204" pitchFamily="34" charset="0"/>
              </a:rPr>
              <a:t> audience]</a:t>
            </a:r>
          </a:p>
          <a:p>
            <a:pPr marL="0" marR="0" lvl="0" indent="0" algn="l" defTabSz="1371509" rtl="0" eaLnBrk="1" fontAlgn="auto" latinLnBrk="0" hangingPunct="1">
              <a:lnSpc>
                <a:spcPct val="100000"/>
              </a:lnSpc>
              <a:spcBef>
                <a:spcPts val="0"/>
              </a:spcBef>
              <a:spcAft>
                <a:spcPts val="0"/>
              </a:spcAft>
              <a:buClrTx/>
              <a:buSzTx/>
              <a:buFontTx/>
              <a:buNone/>
              <a:tabLst/>
              <a:defRPr/>
            </a:pPr>
            <a:r>
              <a:rPr lang="en-US" sz="1100" i="1" baseline="0" dirty="0" smtClean="0">
                <a:latin typeface="Arial" panose="020B0604020202020204" pitchFamily="34" charset="0"/>
                <a:cs typeface="Arial" panose="020B0604020202020204" pitchFamily="34" charset="0"/>
              </a:rPr>
              <a:t>[add total cost once available]</a:t>
            </a:r>
          </a:p>
          <a:p>
            <a:pPr marL="0" marR="0" lvl="0" indent="0" algn="l" defTabSz="1371509" rtl="0" eaLnBrk="1" fontAlgn="auto" latinLnBrk="0" hangingPunct="1">
              <a:lnSpc>
                <a:spcPct val="100000"/>
              </a:lnSpc>
              <a:spcBef>
                <a:spcPts val="0"/>
              </a:spcBef>
              <a:spcAft>
                <a:spcPts val="0"/>
              </a:spcAft>
              <a:buClrTx/>
              <a:buSzTx/>
              <a:buFontTx/>
              <a:buNone/>
              <a:tabLst/>
              <a:defRPr/>
            </a:pPr>
            <a:r>
              <a:rPr lang="en-US" sz="1100" i="1" baseline="0" dirty="0" smtClean="0">
                <a:latin typeface="Arial" panose="020B0604020202020204" pitchFamily="34" charset="0"/>
                <a:cs typeface="Arial" panose="020B0604020202020204" pitchFamily="34" charset="0"/>
              </a:rPr>
              <a:t>Committee provided a conservative approach to estimating offset value of each projects, lowering benefits based on their feasibility of implementation and time to implementation.</a:t>
            </a:r>
            <a:endParaRPr lang="en-US" sz="1100" i="1" dirty="0" smtClean="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25</a:t>
            </a:fld>
            <a:endParaRPr kumimoji="1" lang="ja-JP" altLang="en-US"/>
          </a:p>
        </p:txBody>
      </p:sp>
    </p:spTree>
    <p:extLst>
      <p:ext uri="{BB962C8B-B14F-4D97-AF65-F5344CB8AC3E}">
        <p14:creationId xmlns:p14="http://schemas.microsoft.com/office/powerpoint/2010/main" val="3853578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shows the CU estimate, the higher</a:t>
            </a:r>
            <a:r>
              <a:rPr lang="en-US" baseline="0" dirty="0" smtClean="0"/>
              <a:t> offset target for projects, the total benefit expected from project implementation and a surplus/deficit from the CU estimate and Offset Target.</a:t>
            </a: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27</a:t>
            </a:fld>
            <a:endParaRPr kumimoji="1" lang="ja-JP" altLang="en-US"/>
          </a:p>
        </p:txBody>
      </p:sp>
    </p:spTree>
    <p:extLst>
      <p:ext uri="{BB962C8B-B14F-4D97-AF65-F5344CB8AC3E}">
        <p14:creationId xmlns:p14="http://schemas.microsoft.com/office/powerpoint/2010/main" val="781753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371509" rtl="0" eaLnBrk="1" fontAlgn="auto" latinLnBrk="0" hangingPunct="1">
              <a:lnSpc>
                <a:spcPct val="100000"/>
              </a:lnSpc>
              <a:spcBef>
                <a:spcPts val="0"/>
              </a:spcBef>
              <a:spcAft>
                <a:spcPts val="600"/>
              </a:spcAft>
              <a:buClrTx/>
              <a:buSzTx/>
              <a:buFont typeface="Symbol" panose="05050102010706020507" pitchFamily="18" charset="2"/>
              <a:buChar char=""/>
              <a:tabLst/>
              <a:defRPr/>
            </a:pPr>
            <a:r>
              <a:rPr lang="en-US" sz="1800" i="1" baseline="0" dirty="0" smtClean="0">
                <a:latin typeface="Arial" panose="020B0604020202020204" pitchFamily="34" charset="0"/>
                <a:cs typeface="Arial" panose="020B0604020202020204" pitchFamily="34" charset="0"/>
              </a:rPr>
              <a:t>[Included caveat language – presenter should use this slide and speak to it as appropriate for the audience. This slide can also be moved before the recommendations slide]</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28</a:t>
            </a:fld>
            <a:endParaRPr kumimoji="1" lang="ja-JP" altLang="en-US"/>
          </a:p>
        </p:txBody>
      </p:sp>
    </p:spTree>
    <p:extLst>
      <p:ext uri="{BB962C8B-B14F-4D97-AF65-F5344CB8AC3E}">
        <p14:creationId xmlns:p14="http://schemas.microsoft.com/office/powerpoint/2010/main" val="879917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371509" rtl="0" eaLnBrk="1" fontAlgn="auto" latinLnBrk="0" hangingPunct="1">
              <a:lnSpc>
                <a:spcPct val="100000"/>
              </a:lnSpc>
              <a:spcBef>
                <a:spcPts val="0"/>
              </a:spcBef>
              <a:spcAft>
                <a:spcPts val="600"/>
              </a:spcAft>
              <a:buClrTx/>
              <a:buSzTx/>
              <a:buFont typeface="Symbol" panose="05050102010706020507" pitchFamily="18" charset="2"/>
              <a:buChar char=""/>
              <a:tabLst/>
              <a:defRPr/>
            </a:pPr>
            <a:r>
              <a:rPr lang="en-US" sz="1800" i="1" baseline="0" dirty="0" smtClean="0">
                <a:latin typeface="Arial" panose="020B0604020202020204" pitchFamily="34" charset="0"/>
                <a:cs typeface="Arial" panose="020B0604020202020204" pitchFamily="34" charset="0"/>
              </a:rPr>
              <a:t>[insert more details on specific policies that may be of interest to the audience]</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29</a:t>
            </a:fld>
            <a:endParaRPr kumimoji="1" lang="ja-JP" altLang="en-US"/>
          </a:p>
        </p:txBody>
      </p:sp>
    </p:spTree>
    <p:extLst>
      <p:ext uri="{BB962C8B-B14F-4D97-AF65-F5344CB8AC3E}">
        <p14:creationId xmlns:p14="http://schemas.microsoft.com/office/powerpoint/2010/main" val="2109254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30</a:t>
            </a:fld>
            <a:endParaRPr kumimoji="1" lang="ja-JP" altLang="en-US"/>
          </a:p>
        </p:txBody>
      </p:sp>
    </p:spTree>
    <p:extLst>
      <p:ext uri="{BB962C8B-B14F-4D97-AF65-F5344CB8AC3E}">
        <p14:creationId xmlns:p14="http://schemas.microsoft.com/office/powerpoint/2010/main" val="3437614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Arial" panose="020B0604020202020204" pitchFamily="34" charset="0"/>
                <a:cs typeface="Arial" panose="020B0604020202020204" pitchFamily="34" charset="0"/>
              </a:rPr>
              <a:t>Summary Slide 2. This slide provides an overview of the planning requirements per the law (RCW 90.94). Ecology provided additional guidance and a policy interpretive statement to provide more direction</a:t>
            </a:r>
            <a:r>
              <a:rPr lang="en-US" sz="1100" baseline="0" dirty="0" smtClean="0">
                <a:latin typeface="Arial" panose="020B0604020202020204" pitchFamily="34" charset="0"/>
                <a:cs typeface="Arial" panose="020B0604020202020204" pitchFamily="34" charset="0"/>
              </a:rPr>
              <a:t> to the committees.</a:t>
            </a:r>
            <a:endParaRPr lang="en-US" sz="1100" dirty="0" smtClean="0">
              <a:latin typeface="Arial" panose="020B0604020202020204" pitchFamily="34" charset="0"/>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WRIA – Watershed</a:t>
            </a:r>
            <a:r>
              <a:rPr lang="en-US" sz="1100" baseline="0" dirty="0" smtClean="0">
                <a:latin typeface="Arial" panose="020B0604020202020204" pitchFamily="34" charset="0"/>
                <a:cs typeface="Arial" panose="020B0604020202020204" pitchFamily="34" charset="0"/>
              </a:rPr>
              <a:t> Resources Inventory Area</a:t>
            </a:r>
          </a:p>
          <a:p>
            <a:r>
              <a:rPr lang="en-US" sz="1100" baseline="0" dirty="0" smtClean="0">
                <a:latin typeface="Arial" panose="020B0604020202020204" pitchFamily="34" charset="0"/>
                <a:cs typeface="Arial" panose="020B0604020202020204" pitchFamily="34" charset="0"/>
              </a:rPr>
              <a:t>New permit-exempt wells focus on new wells for domestic use</a:t>
            </a:r>
          </a:p>
          <a:p>
            <a:r>
              <a:rPr lang="en-US" sz="1100" baseline="0" dirty="0" smtClean="0">
                <a:latin typeface="Arial" panose="020B0604020202020204" pitchFamily="34" charset="0"/>
                <a:cs typeface="Arial" panose="020B0604020202020204" pitchFamily="34" charset="0"/>
              </a:rPr>
              <a:t>Consumptive use: </a:t>
            </a:r>
            <a:r>
              <a:rPr lang="en-US" sz="1100" dirty="0" smtClean="0">
                <a:latin typeface="Arial" panose="020B0604020202020204" pitchFamily="34" charset="0"/>
                <a:cs typeface="Arial" panose="020B0604020202020204" pitchFamily="34" charset="0"/>
              </a:rPr>
              <a:t>For the purposes described here, consumptive water use is considered water that is evaporated, transpired, consumed by humans, or otherwise removed from an immediate water environment due to the use of new permit-exempt domestic wells.</a:t>
            </a:r>
            <a:endParaRPr lang="en-US" sz="1100" baseline="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Net Ecological Benefit (NEB): The outcome that is anticipated to occur through implementation of projects and actions in a plan </a:t>
            </a:r>
            <a:r>
              <a:rPr lang="en-US" sz="1100" b="1" dirty="0" smtClean="0">
                <a:latin typeface="Arial" panose="020B0604020202020204" pitchFamily="34" charset="0"/>
                <a:cs typeface="Arial" panose="020B0604020202020204" pitchFamily="34" charset="0"/>
              </a:rPr>
              <a:t>to yield offsets that exceed impacts </a:t>
            </a:r>
            <a:r>
              <a:rPr lang="en-US" sz="1100" dirty="0" smtClean="0">
                <a:latin typeface="Arial" panose="020B0604020202020204" pitchFamily="34" charset="0"/>
                <a:cs typeface="Arial" panose="020B0604020202020204" pitchFamily="34" charset="0"/>
              </a:rPr>
              <a:t>within: a) the planning horizon; and, b) the relevant WRIA boundary.  </a:t>
            </a:r>
            <a:endParaRPr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a:t>
            </a:fld>
            <a:endParaRPr kumimoji="1" lang="ja-JP" altLang="en-US"/>
          </a:p>
        </p:txBody>
      </p:sp>
    </p:spTree>
    <p:extLst>
      <p:ext uri="{BB962C8B-B14F-4D97-AF65-F5344CB8AC3E}">
        <p14:creationId xmlns:p14="http://schemas.microsoft.com/office/powerpoint/2010/main" val="3336987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sz="1800" kern="1200" dirty="0" smtClean="0">
                <a:solidFill>
                  <a:schemeClr val="tx1"/>
                </a:solidFill>
                <a:effectLst/>
                <a:latin typeface="+mn-lt"/>
                <a:ea typeface="+mn-ea"/>
                <a:cs typeface="+mn-cs"/>
              </a:rPr>
              <a:t>[</a:t>
            </a:r>
            <a:r>
              <a:rPr kumimoji="1" lang="en-US" sz="1800" i="1" kern="1200" dirty="0" smtClean="0">
                <a:solidFill>
                  <a:schemeClr val="tx1"/>
                </a:solidFill>
                <a:effectLst/>
                <a:latin typeface="+mn-lt"/>
                <a:ea typeface="+mn-ea"/>
                <a:cs typeface="+mn-cs"/>
              </a:rPr>
              <a:t>optional]</a:t>
            </a:r>
            <a:r>
              <a:rPr kumimoji="1" lang="en-US" sz="1800" i="1" kern="1200" baseline="0" dirty="0" smtClean="0">
                <a:solidFill>
                  <a:schemeClr val="tx1"/>
                </a:solidFill>
                <a:effectLst/>
                <a:latin typeface="+mn-lt"/>
                <a:ea typeface="+mn-ea"/>
                <a:cs typeface="+mn-cs"/>
              </a:rPr>
              <a:t>: </a:t>
            </a:r>
            <a:r>
              <a:rPr lang="en-US" i="1" dirty="0" smtClean="0">
                <a:latin typeface="Franklin Gothic Book" panose="020B0503020102020204" pitchFamily="34" charset="0"/>
              </a:rPr>
              <a:t>the committee member can include his/her recommendation in the briefing.</a:t>
            </a:r>
          </a:p>
          <a:p>
            <a:pPr marL="0" indent="0">
              <a:buNone/>
            </a:pPr>
            <a:endParaRPr lang="en-US" dirty="0" smtClean="0">
              <a:latin typeface="Franklin Gothic Book" panose="020B0503020102020204" pitchFamily="34"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31</a:t>
            </a:fld>
            <a:endParaRPr kumimoji="1" lang="ja-JP" altLang="en-US"/>
          </a:p>
        </p:txBody>
      </p:sp>
    </p:spTree>
    <p:extLst>
      <p:ext uri="{BB962C8B-B14F-4D97-AF65-F5344CB8AC3E}">
        <p14:creationId xmlns:p14="http://schemas.microsoft.com/office/powerpoint/2010/main" val="2961473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dirty="0" smtClean="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32</a:t>
            </a:fld>
            <a:endParaRPr kumimoji="1" lang="ja-JP" altLang="en-US"/>
          </a:p>
        </p:txBody>
      </p:sp>
    </p:spTree>
    <p:extLst>
      <p:ext uri="{BB962C8B-B14F-4D97-AF65-F5344CB8AC3E}">
        <p14:creationId xmlns:p14="http://schemas.microsoft.com/office/powerpoint/2010/main" val="1876094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33</a:t>
            </a:fld>
            <a:endParaRPr kumimoji="1" lang="ja-JP" altLang="en-US"/>
          </a:p>
        </p:txBody>
      </p:sp>
    </p:spTree>
    <p:extLst>
      <p:ext uri="{BB962C8B-B14F-4D97-AF65-F5344CB8AC3E}">
        <p14:creationId xmlns:p14="http://schemas.microsoft.com/office/powerpoint/2010/main" val="2093340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sz="1800" kern="1200" dirty="0" smtClean="0">
                <a:solidFill>
                  <a:schemeClr val="tx1"/>
                </a:solidFill>
                <a:effectLst/>
                <a:latin typeface="+mn-lt"/>
                <a:ea typeface="+mn-ea"/>
                <a:cs typeface="+mn-cs"/>
              </a:rPr>
              <a:t>RCW 90.94.030 adds to the management regime for new homes using domestic permit-exempt well withdrawals in this WRIA and elsewhere. For example, local  governments must, among other responsibilities relating to new permit-exempt domestic wells, collect a $500 fee for each building permit and record withdrawal restrictions on the title of the affected properties. Additionally, this law restricts new permit-exempt domestic withdrawals in this WRIA to a maximum annual average of up to 950 gallons per days per connection, subject to the five thousand gallons per day and ½-acre outdoor irrigation of non-commercial lawn/garden limits established in RCW 90.44.050. Ecology has published its interpretation and implementation of RCW 19.27.097 and RCW 90.94 in Water Resources POL 2094.</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34</a:t>
            </a:fld>
            <a:endParaRPr kumimoji="1" lang="ja-JP" altLang="en-US"/>
          </a:p>
        </p:txBody>
      </p:sp>
    </p:spTree>
    <p:extLst>
      <p:ext uri="{BB962C8B-B14F-4D97-AF65-F5344CB8AC3E}">
        <p14:creationId xmlns:p14="http://schemas.microsoft.com/office/powerpoint/2010/main" val="1611935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After conducting a thorough scientific literature review, Ecology has determined that NEB is not a technical term that has been defined in the natural sciences. Instead, it is a creation of the Washington State Legislature. Therefore, Ecology has prepared this guidance for interpretation and application of this term. This guidance provides supplemental information, beyond that provided expressly in the law, for those groups engaged in the watershed planning work required by RCW 90.94.020 and RCW 90.94.030. </a:t>
            </a:r>
            <a:endParaRPr kumimoji="1" lang="en-US"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35</a:t>
            </a:fld>
            <a:endParaRPr kumimoji="1" lang="ja-JP" altLang="en-US"/>
          </a:p>
        </p:txBody>
      </p:sp>
    </p:spTree>
    <p:extLst>
      <p:ext uri="{BB962C8B-B14F-4D97-AF65-F5344CB8AC3E}">
        <p14:creationId xmlns:p14="http://schemas.microsoft.com/office/powerpoint/2010/main" val="1487183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sz="1800" b="1" u="sng"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36</a:t>
            </a:fld>
            <a:endParaRPr kumimoji="1" lang="ja-JP" altLang="en-US"/>
          </a:p>
        </p:txBody>
      </p:sp>
    </p:spTree>
    <p:extLst>
      <p:ext uri="{BB962C8B-B14F-4D97-AF65-F5344CB8AC3E}">
        <p14:creationId xmlns:p14="http://schemas.microsoft.com/office/powerpoint/2010/main" val="785712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Arial" panose="020B0604020202020204" pitchFamily="34" charset="0"/>
                <a:cs typeface="Arial" panose="020B0604020202020204" pitchFamily="34" charset="0"/>
              </a:rPr>
              <a:t>Long Presentation Outline</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a:t>
            </a:fld>
            <a:endParaRPr kumimoji="1" lang="ja-JP" altLang="en-US"/>
          </a:p>
        </p:txBody>
      </p:sp>
    </p:spTree>
    <p:extLst>
      <p:ext uri="{BB962C8B-B14F-4D97-AF65-F5344CB8AC3E}">
        <p14:creationId xmlns:p14="http://schemas.microsoft.com/office/powerpoint/2010/main" val="2648575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Certain withdrawals of groundwater are exempt from the permitting process. These uses are commonly referred to as "permit exempt."</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Permit-exempt groundwater wells often provide water where a community supply is not available, serving single homes, small developments, irrigation of small lawns and gardens.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90.94 RCW applies to</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 domestic and non-commercial lawn or garden irrigation uses.</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90.94 RCW restricts new permit-exempt domestic withdrawals in this WRIA to a maximum annual average of 950 gallons per days per connection, subject to the 5000 gallons per day and ½-acre outdoor irrigation of non-commercial lawn/garden limits established in RCW 90.44.050.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a:t>
            </a:r>
            <a:r>
              <a:rPr kumimoji="1" lang="en-US" sz="1100" i="1" kern="1200" baseline="0" dirty="0" smtClean="0">
                <a:solidFill>
                  <a:srgbClr val="FF0000"/>
                </a:solidFill>
                <a:effectLst/>
                <a:latin typeface="Arial" panose="020B0604020202020204" pitchFamily="34" charset="0"/>
                <a:ea typeface="+mn-ea"/>
                <a:cs typeface="Arial" panose="020B0604020202020204" pitchFamily="34" charset="0"/>
              </a:rPr>
              <a:t>add any additional talking points relevant to your work in the watershed, such is how your entity works with PE wells, where they are located historically, </a:t>
            </a:r>
            <a:r>
              <a:rPr kumimoji="1" lang="en-US" sz="1100" i="1" kern="1200" baseline="0" dirty="0" err="1" smtClean="0">
                <a:solidFill>
                  <a:srgbClr val="FF0000"/>
                </a:solidFill>
                <a:effectLst/>
                <a:latin typeface="Arial" panose="020B0604020202020204" pitchFamily="34" charset="0"/>
                <a:ea typeface="+mn-ea"/>
                <a:cs typeface="Arial" panose="020B0604020202020204" pitchFamily="34" charset="0"/>
              </a:rPr>
              <a:t>etc</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5</a:t>
            </a:fld>
            <a:endParaRPr kumimoji="1" lang="ja-JP" altLang="en-US"/>
          </a:p>
        </p:txBody>
      </p:sp>
    </p:spTree>
    <p:extLst>
      <p:ext uri="{BB962C8B-B14F-4D97-AF65-F5344CB8AC3E}">
        <p14:creationId xmlns:p14="http://schemas.microsoft.com/office/powerpoint/2010/main" val="4088988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Source: </a:t>
            </a:r>
            <a:r>
              <a:rPr kumimoji="1" lang="en-US" sz="1100" dirty="0" smtClean="0">
                <a:latin typeface="Arial" panose="020B0604020202020204" pitchFamily="34" charset="0"/>
                <a:cs typeface="Arial" panose="020B0604020202020204" pitchFamily="34" charset="0"/>
              </a:rPr>
              <a:t>NEB Guidance Page 5</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For indoor water use most houses with domestic wells are connected to septic systems, so it is reasonable to assume that only about 10% is lost from groundwater system.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For outdoor water use a good assumption is that about 80% is lost, mainly due to evapotranspiration.</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smtClean="0">
              <a:latin typeface="Arial" panose="020B0604020202020204" pitchFamily="34" charset="0"/>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a:t>
            </a:fld>
            <a:endParaRPr kumimoji="1" lang="ja-JP" altLang="en-US"/>
          </a:p>
        </p:txBody>
      </p:sp>
    </p:spTree>
    <p:extLst>
      <p:ext uri="{BB962C8B-B14F-4D97-AF65-F5344CB8AC3E}">
        <p14:creationId xmlns:p14="http://schemas.microsoft.com/office/powerpoint/2010/main" val="558617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Most groundwater in Washington is hydraulically connected to nearby lakes and streams. In fact, during much of the year, groundwater discharge may make up most of the water in a stream. https://ecology.wa.gov/Water-Shorelines/Water-supply/Protecting-stream-flows </a:t>
            </a:r>
          </a:p>
          <a:p>
            <a:pPr marL="285750" lvl="0" indent="-285750">
              <a:buFont typeface="Arial" panose="020B0604020202020204" pitchFamily="34" charset="0"/>
              <a:buChar cha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7</a:t>
            </a:fld>
            <a:endParaRPr kumimoji="1" lang="ja-JP" altLang="en-US"/>
          </a:p>
        </p:txBody>
      </p:sp>
    </p:spTree>
    <p:extLst>
      <p:ext uri="{BB962C8B-B14F-4D97-AF65-F5344CB8AC3E}">
        <p14:creationId xmlns:p14="http://schemas.microsoft.com/office/powerpoint/2010/main" val="3749323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When groundwater is pumped and water is put to use, this often leads to a decrease in streamflow. Many factors influence where and how much a groundwater use may affect a stream, such as the nature of the aquifer, the distance between the well and the stream, the well depth, and the type of water use (for example, lawn watering consumes much more water than in-house use that discharges to a septic system). However, at least some portion of the well water used in a home typically has a negative impact on nearby streams. https://ecology.wa.gov/Water-Shorelines/Water-supply/Protecting-stream-flows</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8</a:t>
            </a:fld>
            <a:endParaRPr kumimoji="1" lang="ja-JP" altLang="en-US"/>
          </a:p>
        </p:txBody>
      </p:sp>
    </p:spTree>
    <p:extLst>
      <p:ext uri="{BB962C8B-B14F-4D97-AF65-F5344CB8AC3E}">
        <p14:creationId xmlns:p14="http://schemas.microsoft.com/office/powerpoint/2010/main" val="1963389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The law, and consequently this watershed plan, is concerned with the identification of projects and actions intended to offset the anticipated impacts from new permit-exempt domestic groundwater withdrawals over the next 20 years and provide a net ecological benefit. In order to aid</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 in project implementation, the law also authorized $300 million in capital funds over the next 15 years. </a:t>
            </a: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The local watershed</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 planning effort began with the committee’s formation in each watershed called out in the law.  There are 15 watersheds across the state undergoing planning efforts under this law; there are 7 other watersheds in Puget Sound that are developing watershed restoration and enhancement plans like ours.</a:t>
            </a: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9</a:t>
            </a:fld>
            <a:endParaRPr kumimoji="1" lang="ja-JP" altLang="en-US"/>
          </a:p>
        </p:txBody>
      </p:sp>
    </p:spTree>
    <p:extLst>
      <p:ext uri="{BB962C8B-B14F-4D97-AF65-F5344CB8AC3E}">
        <p14:creationId xmlns:p14="http://schemas.microsoft.com/office/powerpoint/2010/main" val="2186562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581" y="1683285"/>
            <a:ext cx="11657251" cy="3580847"/>
          </a:xfrm>
        </p:spPr>
        <p:txBody>
          <a:bodyPr anchor="b">
            <a:normAutofit/>
          </a:bodyPr>
          <a:lstStyle>
            <a:lvl1pPr algn="ct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1714302" y="5402223"/>
            <a:ext cx="10285810" cy="2483260"/>
          </a:xfrm>
        </p:spPr>
        <p:txBody>
          <a:bodyPr/>
          <a:lstStyle>
            <a:lvl1pPr marL="0" indent="0" algn="ctr">
              <a:buNone/>
              <a:defRPr sz="3600"/>
            </a:lvl1pPr>
            <a:lvl2pPr marL="685709" indent="0" algn="ctr">
              <a:buNone/>
              <a:defRPr sz="3000"/>
            </a:lvl2pPr>
            <a:lvl3pPr marL="1371417" indent="0" algn="ctr">
              <a:buNone/>
              <a:defRPr sz="2700"/>
            </a:lvl3pPr>
            <a:lvl4pPr marL="2057126" indent="0" algn="ctr">
              <a:buNone/>
              <a:defRPr sz="2400"/>
            </a:lvl4pPr>
            <a:lvl5pPr marL="2742834" indent="0" algn="ctr">
              <a:buNone/>
              <a:defRPr sz="2400"/>
            </a:lvl5pPr>
            <a:lvl6pPr marL="3428543" indent="0" algn="ctr">
              <a:buNone/>
              <a:defRPr sz="2400"/>
            </a:lvl6pPr>
            <a:lvl7pPr marL="4114251" indent="0" algn="ctr">
              <a:buNone/>
              <a:defRPr sz="2400"/>
            </a:lvl7pPr>
            <a:lvl8pPr marL="4799960" indent="0" algn="ctr">
              <a:buNone/>
              <a:defRPr sz="2400"/>
            </a:lvl8pPr>
            <a:lvl9pPr marL="5485668" indent="0" algn="ctr">
              <a:buNone/>
              <a:defRPr sz="24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045868536"/>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2 columns">
    <p:spTree>
      <p:nvGrpSpPr>
        <p:cNvPr id="1" name=""/>
        <p:cNvGrpSpPr/>
        <p:nvPr/>
      </p:nvGrpSpPr>
      <p:grpSpPr>
        <a:xfrm>
          <a:off x="0" y="0"/>
          <a:ext cx="0" cy="0"/>
          <a:chOff x="0" y="0"/>
          <a:chExt cx="0" cy="0"/>
        </a:xfrm>
      </p:grpSpPr>
      <p:sp>
        <p:nvSpPr>
          <p:cNvPr id="5" name="Rectangle 4"/>
          <p:cNvSpPr/>
          <p:nvPr userDrawn="1"/>
        </p:nvSpPr>
        <p:spPr>
          <a:xfrm>
            <a:off x="3" y="-1192"/>
            <a:ext cx="6857207"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6" name="Title 1"/>
          <p:cNvSpPr>
            <a:spLocks noGrp="1"/>
          </p:cNvSpPr>
          <p:nvPr>
            <p:ph type="title" hasCustomPrompt="1"/>
          </p:nvPr>
        </p:nvSpPr>
        <p:spPr>
          <a:xfrm>
            <a:off x="1052784" y="2086664"/>
            <a:ext cx="4574483" cy="6110513"/>
          </a:xfrm>
        </p:spPr>
        <p:txBody>
          <a:bodyPr anchor="ctr"/>
          <a:lstStyle>
            <a:lvl1pPr algn="l">
              <a:defRPr sz="5400">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8080178" y="2944859"/>
            <a:ext cx="4686589" cy="2107520"/>
          </a:xfrm>
        </p:spPr>
        <p:txBody>
          <a:bodyPr numCol="1" spcCol="540000" anchor="t">
            <a:normAutofit/>
          </a:bodyPr>
          <a:lstStyle>
            <a:lvl1pPr marL="257162" indent="-257162" algn="just">
              <a:spcBef>
                <a:spcPts val="0"/>
              </a:spcBef>
              <a:buFont typeface="Wingdings" panose="05000000000000000000" pitchFamily="2" charset="2"/>
              <a:buChar char="§"/>
              <a:defRPr sz="2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8080179" y="2180138"/>
            <a:ext cx="4686588" cy="595666"/>
          </a:xfrm>
        </p:spPr>
        <p:txBody>
          <a:bodyPr anchor="b">
            <a:noAutofit/>
          </a:bodyPr>
          <a:lstStyle>
            <a:lvl1pPr marL="0" indent="0" algn="l">
              <a:lnSpc>
                <a:spcPct val="100000"/>
              </a:lnSpc>
              <a:spcBef>
                <a:spcPts val="0"/>
              </a:spcBef>
              <a:buFontTx/>
              <a:buNone/>
              <a:defRPr sz="36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8080178" y="6000116"/>
            <a:ext cx="4686589" cy="2107520"/>
          </a:xfrm>
        </p:spPr>
        <p:txBody>
          <a:bodyPr numCol="1" spcCol="540000" anchor="t">
            <a:normAutofit/>
          </a:bodyPr>
          <a:lstStyle>
            <a:lvl1pPr marL="257162" indent="-257162" algn="just">
              <a:spcBef>
                <a:spcPts val="0"/>
              </a:spcBef>
              <a:buFont typeface="Wingdings" panose="05000000000000000000" pitchFamily="2" charset="2"/>
              <a:buChar char="§"/>
              <a:defRPr sz="2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8080179" y="5235395"/>
            <a:ext cx="4686588" cy="595666"/>
          </a:xfrm>
        </p:spPr>
        <p:txBody>
          <a:bodyPr anchor="b">
            <a:noAutofit/>
          </a:bodyPr>
          <a:lstStyle>
            <a:lvl1pPr marL="0" indent="0" algn="l">
              <a:lnSpc>
                <a:spcPct val="100000"/>
              </a:lnSpc>
              <a:spcBef>
                <a:spcPts val="0"/>
              </a:spcBef>
              <a:buFontTx/>
              <a:buNone/>
              <a:defRPr sz="36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12" name="Rectangle 11"/>
          <p:cNvSpPr/>
          <p:nvPr userDrawn="1"/>
        </p:nvSpPr>
        <p:spPr>
          <a:xfrm rot="5400000">
            <a:off x="1742219" y="5108388"/>
            <a:ext cx="10286206" cy="6704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13"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308347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044422" y="8"/>
            <a:ext cx="4292897" cy="10285413"/>
          </a:xfrm>
          <a:solidFill>
            <a:schemeClr val="tx1">
              <a:lumMod val="20000"/>
              <a:lumOff val="8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6857207" y="2292005"/>
            <a:ext cx="5804816" cy="1141412"/>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6857208" y="4435587"/>
            <a:ext cx="5415801" cy="2496721"/>
          </a:xfrm>
        </p:spPr>
        <p:txBody>
          <a:bodyPr anchor="t"/>
          <a:lstStyle>
            <a:lvl1pPr marL="0" indent="0" algn="just">
              <a:spcBef>
                <a:spcPts val="0"/>
              </a:spcBef>
              <a:buFontTx/>
              <a:buNone/>
              <a:defRPr>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6857207" y="3311957"/>
            <a:ext cx="5804816" cy="701273"/>
          </a:xfrm>
        </p:spPr>
        <p:txBody>
          <a:bodyPr anchor="t">
            <a:normAutofit/>
          </a:bodyPr>
          <a:lstStyle>
            <a:lvl1pPr marL="0" indent="0" algn="just">
              <a:lnSpc>
                <a:spcPct val="130000"/>
              </a:lnSpc>
              <a:spcBef>
                <a:spcPts val="0"/>
              </a:spcBef>
              <a:buFontTx/>
              <a:buNone/>
              <a:defRPr sz="2100">
                <a:solidFill>
                  <a:schemeClr val="bg2"/>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6918161" y="4163666"/>
            <a:ext cx="6796253"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6857208" y="7086608"/>
            <a:ext cx="5415801" cy="1800225"/>
          </a:xfrm>
        </p:spPr>
        <p:txBody>
          <a:bodyPr anchor="b">
            <a:normAutofit/>
          </a:bodyPr>
          <a:lstStyle>
            <a:lvl1pPr marL="214303" indent="-214303" algn="just">
              <a:spcBef>
                <a:spcPts val="0"/>
              </a:spcBef>
              <a:buFont typeface="Wingdings" panose="05000000000000000000" pitchFamily="2" charset="2"/>
              <a:buChar char="l"/>
              <a:defRPr sz="1050">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1566712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052391" y="3633543"/>
            <a:ext cx="3393567" cy="3018343"/>
          </a:xfrm>
        </p:spPr>
        <p:txBody>
          <a:bodyPr anchor="ctr">
            <a:noAutofit/>
          </a:bodyPr>
          <a:lstStyle>
            <a:lvl1pPr algn="l">
              <a:defRPr sz="5400"/>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8773310" y="-1588"/>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17" name="Picture Placeholder 6"/>
          <p:cNvSpPr>
            <a:spLocks noGrp="1"/>
          </p:cNvSpPr>
          <p:nvPr>
            <p:ph type="pic" sz="quarter" idx="13"/>
          </p:nvPr>
        </p:nvSpPr>
        <p:spPr>
          <a:xfrm>
            <a:off x="4885759" y="0"/>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8774472" y="5141515"/>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4885760" y="5141920"/>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22" name="Text Placeholder 5"/>
          <p:cNvSpPr>
            <a:spLocks noGrp="1"/>
          </p:cNvSpPr>
          <p:nvPr>
            <p:ph type="body" sz="quarter" idx="12" hasCustomPrompt="1"/>
          </p:nvPr>
        </p:nvSpPr>
        <p:spPr>
          <a:xfrm>
            <a:off x="9371519" y="1973417"/>
            <a:ext cx="2749915" cy="2007738"/>
          </a:xfrm>
        </p:spPr>
        <p:txBody>
          <a:bodyPr anchor="t"/>
          <a:lstStyle>
            <a:lvl1pPr marL="0" indent="0" algn="l">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9371519" y="1314188"/>
            <a:ext cx="2749915" cy="586241"/>
          </a:xfrm>
        </p:spPr>
        <p:txBody>
          <a:bodyPr anchor="b">
            <a:normAutofit/>
          </a:bodyPr>
          <a:lstStyle>
            <a:lvl1pPr marL="0" indent="0" algn="l">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5476261" y="7014529"/>
            <a:ext cx="2749915" cy="2007738"/>
          </a:xfrm>
        </p:spPr>
        <p:txBody>
          <a:bodyPr anchor="t"/>
          <a:lstStyle>
            <a:lvl1pPr marL="0" indent="0" algn="r">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5476261" y="6355300"/>
            <a:ext cx="2749915" cy="586241"/>
          </a:xfrm>
        </p:spPr>
        <p:txBody>
          <a:bodyPr anchor="b">
            <a:normAutofit/>
          </a:bodyPr>
          <a:lstStyle>
            <a:lvl1pPr marL="0" indent="0" algn="r">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Caption goes here</a:t>
            </a:r>
            <a:endParaRPr kumimoji="1" lang="ja-JP" altLang="en-US" dirty="0"/>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561427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4 images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7208" y="-1"/>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6857206" y="4232332"/>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9800353" y="8"/>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9800353" y="6151570"/>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052394" y="1398589"/>
            <a:ext cx="4767391" cy="3648420"/>
          </a:xfrm>
        </p:spPr>
        <p:txBody>
          <a:bodyPr anchor="b"/>
          <a:lstStyle>
            <a:lvl1pPr algn="l">
              <a:defRPr sz="5400">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066681" y="5360988"/>
            <a:ext cx="4767391" cy="3022600"/>
          </a:xfrm>
        </p:spPr>
        <p:txBody>
          <a:bodyPr anchor="t"/>
          <a:lstStyle>
            <a:lvl1pPr marL="342884" indent="-342884" algn="just">
              <a:spcBef>
                <a:spcPts val="0"/>
              </a:spcBef>
              <a:buFont typeface="Wingdings" panose="05000000000000000000" pitchFamily="2" charset="2"/>
              <a:buChar char="§"/>
              <a:defRPr>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943168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5" name="Rectangle 4"/>
          <p:cNvSpPr/>
          <p:nvPr userDrawn="1"/>
        </p:nvSpPr>
        <p:spPr>
          <a:xfrm>
            <a:off x="6857206" y="3270250"/>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6" name="Rectangle 5"/>
          <p:cNvSpPr/>
          <p:nvPr userDrawn="1"/>
        </p:nvSpPr>
        <p:spPr>
          <a:xfrm>
            <a:off x="6857206" y="4201809"/>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7" name="Rectangle 6"/>
          <p:cNvSpPr/>
          <p:nvPr userDrawn="1"/>
        </p:nvSpPr>
        <p:spPr>
          <a:xfrm>
            <a:off x="6857206" y="5133368"/>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8" name="Rectangle 7"/>
          <p:cNvSpPr/>
          <p:nvPr userDrawn="1"/>
        </p:nvSpPr>
        <p:spPr>
          <a:xfrm>
            <a:off x="6857206" y="6064927"/>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9" name="Rectangle 8"/>
          <p:cNvSpPr/>
          <p:nvPr userDrawn="1"/>
        </p:nvSpPr>
        <p:spPr>
          <a:xfrm>
            <a:off x="6857206" y="6996486"/>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0" name="Rectangle 9"/>
          <p:cNvSpPr/>
          <p:nvPr userDrawn="1"/>
        </p:nvSpPr>
        <p:spPr>
          <a:xfrm>
            <a:off x="4885761" y="2338691"/>
            <a:ext cx="1971446" cy="936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1" name="Rectangle 10"/>
          <p:cNvSpPr/>
          <p:nvPr userDrawn="1"/>
        </p:nvSpPr>
        <p:spPr>
          <a:xfrm>
            <a:off x="6857207" y="2338691"/>
            <a:ext cx="5804816" cy="936000"/>
          </a:xfrm>
          <a:prstGeom prst="rect">
            <a:avLst/>
          </a:prstGeom>
          <a:solidFill>
            <a:srgbClr val="8DAA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2" name="Rectangle 11"/>
          <p:cNvSpPr/>
          <p:nvPr userDrawn="1"/>
        </p:nvSpPr>
        <p:spPr>
          <a:xfrm>
            <a:off x="4885761" y="3270250"/>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3" name="Rectangle 12"/>
          <p:cNvSpPr/>
          <p:nvPr userDrawn="1"/>
        </p:nvSpPr>
        <p:spPr>
          <a:xfrm>
            <a:off x="4885761" y="4201809"/>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4" name="Rectangle 13"/>
          <p:cNvSpPr/>
          <p:nvPr userDrawn="1"/>
        </p:nvSpPr>
        <p:spPr>
          <a:xfrm>
            <a:off x="4885761" y="5133368"/>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5" name="Rectangle 14"/>
          <p:cNvSpPr/>
          <p:nvPr userDrawn="1"/>
        </p:nvSpPr>
        <p:spPr>
          <a:xfrm>
            <a:off x="4885761" y="6064927"/>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6" name="Rectangle 15"/>
          <p:cNvSpPr/>
          <p:nvPr userDrawn="1"/>
        </p:nvSpPr>
        <p:spPr>
          <a:xfrm>
            <a:off x="4885761" y="6996486"/>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8" name="Text Placeholder 5"/>
          <p:cNvSpPr>
            <a:spLocks noGrp="1"/>
          </p:cNvSpPr>
          <p:nvPr>
            <p:ph type="body" sz="quarter" idx="22" hasCustomPrompt="1"/>
          </p:nvPr>
        </p:nvSpPr>
        <p:spPr>
          <a:xfrm>
            <a:off x="4993554" y="2521982"/>
            <a:ext cx="1755861"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7067164"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9820871"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4993554" y="3453541"/>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4993554" y="4385100"/>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4993554" y="5316659"/>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4993554" y="6248218"/>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4993554" y="7179777"/>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7073658"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7073658"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7073658"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7073658"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7073658"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9810481"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9810481"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9810481"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9810481"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9810481"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138110" y="5141913"/>
            <a:ext cx="374765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052392" y="1398589"/>
            <a:ext cx="3288476" cy="3648420"/>
          </a:xfrm>
        </p:spPr>
        <p:txBody>
          <a:bodyPr anchor="b"/>
          <a:lstStyle>
            <a:lvl1pPr algn="l">
              <a:defRPr sz="5400"/>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066677" y="5360988"/>
            <a:ext cx="3276221" cy="3022600"/>
          </a:xfrm>
        </p:spPr>
        <p:txBody>
          <a:bodyPr anchor="t"/>
          <a:lstStyle>
            <a:lvl1pPr marL="342884" indent="-342884" algn="l">
              <a:spcBef>
                <a:spcPts val="0"/>
              </a:spcBef>
              <a:buFont typeface="Wingdings" panose="05000000000000000000" pitchFamily="2" charset="2"/>
              <a:buChar char="§"/>
              <a:defRPr sz="3200" baseline="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a:t>
            </a:r>
            <a:r>
              <a:rPr kumimoji="1" lang="en-US" altLang="ja-JP" dirty="0" smtClean="0"/>
              <a:t>here</a:t>
            </a:r>
          </a:p>
          <a:p>
            <a:pPr lvl="0"/>
            <a:r>
              <a:rPr kumimoji="1" lang="en-US" altLang="ja-JP" dirty="0" smtClean="0"/>
              <a:t>Text goes here</a:t>
            </a:r>
            <a:endParaRPr kumimoji="1" lang="ja-JP" altLang="en-US" dirty="0"/>
          </a:p>
        </p:txBody>
      </p:sp>
      <p:sp>
        <p:nvSpPr>
          <p:cNvPr id="36"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37" name="Pictur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38" name="Straight Connector 3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18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ank you">
    <p:bg>
      <p:bgPr>
        <a:solidFill>
          <a:srgbClr val="44688F"/>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266688" y="3740263"/>
            <a:ext cx="9181038" cy="1232839"/>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6" name="Text Placeholder 5"/>
          <p:cNvSpPr>
            <a:spLocks noGrp="1"/>
          </p:cNvSpPr>
          <p:nvPr>
            <p:ph type="body" sz="quarter" idx="12" hasCustomPrompt="1"/>
          </p:nvPr>
        </p:nvSpPr>
        <p:spPr>
          <a:xfrm>
            <a:off x="2266688" y="5141913"/>
            <a:ext cx="9181038" cy="896938"/>
          </a:xfrm>
        </p:spPr>
        <p:txBody>
          <a:bodyPr anchor="t"/>
          <a:lstStyle>
            <a:lvl1pPr marL="0" indent="0" algn="ctr">
              <a:spcBef>
                <a:spcPts val="0"/>
              </a:spcBef>
              <a:buFontTx/>
              <a:buNone/>
              <a:defRPr>
                <a:solidFill>
                  <a:schemeClr val="bg2"/>
                </a:solidFill>
              </a:defRPr>
            </a:lvl1pPr>
            <a:lvl2pPr marL="514213" indent="0">
              <a:buNone/>
              <a:defRPr sz="1350"/>
            </a:lvl2pPr>
            <a:lvl3pPr marL="1028426" indent="0">
              <a:buNone/>
              <a:defRPr sz="1350"/>
            </a:lvl3pPr>
            <a:lvl4pPr marL="1542639" indent="0">
              <a:buNone/>
              <a:defRPr sz="1350"/>
            </a:lvl4pPr>
            <a:lvl5pPr marL="2056852" indent="0">
              <a:buNone/>
              <a:defRPr sz="135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3" hasCustomPrompt="1"/>
          </p:nvPr>
        </p:nvSpPr>
        <p:spPr>
          <a:xfrm>
            <a:off x="2266688" y="7015163"/>
            <a:ext cx="9181038" cy="1871662"/>
          </a:xfrm>
        </p:spPr>
        <p:txBody>
          <a:bodyPr anchor="b"/>
          <a:lstStyle>
            <a:lvl1pPr marL="0" indent="0" algn="ctr">
              <a:spcBef>
                <a:spcPts val="0"/>
              </a:spcBef>
              <a:buFontTx/>
              <a:buNone/>
              <a:defRPr>
                <a:solidFill>
                  <a:schemeClr val="bg2"/>
                </a:solidFill>
              </a:defRPr>
            </a:lvl1pPr>
            <a:lvl2pPr marL="514213" indent="0">
              <a:buNone/>
              <a:defRPr sz="1350"/>
            </a:lvl2pPr>
            <a:lvl3pPr marL="1028426" indent="0">
              <a:buNone/>
              <a:defRPr sz="1350"/>
            </a:lvl3pPr>
            <a:lvl4pPr marL="1542639" indent="0">
              <a:buNone/>
              <a:defRPr sz="1350"/>
            </a:lvl4pPr>
            <a:lvl5pPr marL="2056852" indent="0">
              <a:buNone/>
              <a:defRPr sz="1350"/>
            </a:lvl5pPr>
          </a:lstStyle>
          <a:p>
            <a:pPr lvl="0"/>
            <a:r>
              <a:rPr kumimoji="1" lang="en-US" altLang="ja-JP" dirty="0"/>
              <a:t>Text goes here</a:t>
            </a:r>
            <a:endParaRPr kumimoji="1" lang="ja-JP" altLang="en-US" dirty="0"/>
          </a:p>
        </p:txBody>
      </p:sp>
      <p:sp>
        <p:nvSpPr>
          <p:cNvPr id="8" name="Slide Number Placeholder 2"/>
          <p:cNvSpPr>
            <a:spLocks noGrp="1"/>
          </p:cNvSpPr>
          <p:nvPr>
            <p:ph type="sldNum" sz="quarter" idx="10"/>
          </p:nvPr>
        </p:nvSpPr>
        <p:spPr>
          <a:xfrm>
            <a:off x="10230334" y="9378247"/>
            <a:ext cx="3085743" cy="547603"/>
          </a:xfrm>
        </p:spPr>
        <p:txBody>
          <a:bodyPr/>
          <a:lstStyle>
            <a:lvl1pPr>
              <a:defRPr>
                <a:solidFill>
                  <a:schemeClr val="bg1"/>
                </a:solidFill>
              </a:defRPr>
            </a:lvl1pPr>
          </a:lstStyle>
          <a:p>
            <a:fld id="{B54AD89C-DF1E-4948-B597-5DD47B34A9CA}" type="slidenum">
              <a:rPr kumimoji="1" lang="ja-JP" altLang="en-US" smtClean="0"/>
              <a:pPr/>
              <a:t>‹#›</a:t>
            </a:fld>
            <a:endParaRPr kumimoji="1" lang="ja-JP" altLang="en-US" dirty="0"/>
          </a:p>
        </p:txBody>
      </p:sp>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b="40507"/>
          <a:stretch/>
        </p:blipFill>
        <p:spPr>
          <a:xfrm>
            <a:off x="12051213" y="9402594"/>
            <a:ext cx="749586" cy="497930"/>
          </a:xfrm>
          <a:prstGeom prst="rect">
            <a:avLst/>
          </a:prstGeom>
        </p:spPr>
      </p:pic>
    </p:spTree>
    <p:extLst>
      <p:ext uri="{BB962C8B-B14F-4D97-AF65-F5344CB8AC3E}">
        <p14:creationId xmlns:p14="http://schemas.microsoft.com/office/powerpoint/2010/main" val="3635427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 images and text">
    <p:bg>
      <p:bgPr>
        <a:solidFill>
          <a:srgbClr val="44688F"/>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7207" y="-1"/>
            <a:ext cx="2861669" cy="4133851"/>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6857206" y="4232326"/>
            <a:ext cx="2861669" cy="6053089"/>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9800353" y="2"/>
            <a:ext cx="2861669" cy="6053089"/>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9800353" y="6151564"/>
            <a:ext cx="2861669" cy="4133851"/>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052391" y="1398589"/>
            <a:ext cx="4767391"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066678" y="5360988"/>
            <a:ext cx="4767391" cy="3022600"/>
          </a:xfrm>
        </p:spPr>
        <p:txBody>
          <a:bodyPr anchor="t"/>
          <a:lstStyle>
            <a:lvl1pPr marL="0" indent="0" algn="just">
              <a:spcBef>
                <a:spcPts val="0"/>
              </a:spcBef>
              <a:buFontTx/>
              <a:buNone/>
              <a:defRPr>
                <a:solidFill>
                  <a:schemeClr val="bg2"/>
                </a:solidFill>
              </a:defRPr>
            </a:lvl1pPr>
            <a:lvl2pPr marL="514282" indent="0">
              <a:buNone/>
              <a:defRPr sz="1350"/>
            </a:lvl2pPr>
            <a:lvl3pPr marL="1028563" indent="0">
              <a:buNone/>
              <a:defRPr sz="1350"/>
            </a:lvl3pPr>
            <a:lvl4pPr marL="1542845" indent="0">
              <a:buNone/>
              <a:defRPr sz="1350"/>
            </a:lvl4pPr>
            <a:lvl5pPr marL="2057126" indent="0">
              <a:buNone/>
              <a:defRPr sz="1350"/>
            </a:lvl5pPr>
          </a:lstStyle>
          <a:p>
            <a:pPr lvl="0"/>
            <a:r>
              <a:rPr kumimoji="1" lang="en-US" altLang="ja-JP" dirty="0"/>
              <a:t>Text goes here</a:t>
            </a:r>
            <a:endParaRPr kumimoji="1" lang="ja-JP" altLang="en-US" dirty="0"/>
          </a:p>
        </p:txBody>
      </p:sp>
      <p:sp>
        <p:nvSpPr>
          <p:cNvPr id="18" name="Slide Number Placeholder 2"/>
          <p:cNvSpPr>
            <a:spLocks noGrp="1"/>
          </p:cNvSpPr>
          <p:nvPr>
            <p:ph type="sldNum" sz="quarter" idx="10"/>
          </p:nvPr>
        </p:nvSpPr>
        <p:spPr>
          <a:xfrm>
            <a:off x="11387639" y="9386340"/>
            <a:ext cx="2314441" cy="547603"/>
          </a:xfrm>
        </p:spPr>
        <p:txBody>
          <a:bodyPr/>
          <a:lstStyle>
            <a:lvl1pPr>
              <a:defRPr>
                <a:solidFill>
                  <a:schemeClr val="bg1"/>
                </a:solidFill>
              </a:defRPr>
            </a:lvl1pPr>
          </a:lstStyle>
          <a:p>
            <a:fld id="{B54AD89C-DF1E-4948-B597-5DD47B34A9CA}" type="slidenum">
              <a:rPr kumimoji="1" lang="ja-JP" altLang="en-US" smtClean="0"/>
              <a:pPr/>
              <a:t>‹#›</a:t>
            </a:fld>
            <a:endParaRPr kumimoji="1" lang="ja-JP" altLang="en-US" dirty="0"/>
          </a:p>
        </p:txBody>
      </p:sp>
      <p:pic>
        <p:nvPicPr>
          <p:cNvPr id="19" name="Picture 18"/>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0507"/>
          <a:stretch/>
        </p:blipFill>
        <p:spPr>
          <a:xfrm>
            <a:off x="12753376" y="9410686"/>
            <a:ext cx="562222" cy="497930"/>
          </a:xfrm>
          <a:prstGeom prst="rect">
            <a:avLst/>
          </a:prstGeom>
        </p:spPr>
      </p:pic>
    </p:spTree>
    <p:extLst>
      <p:ext uri="{BB962C8B-B14F-4D97-AF65-F5344CB8AC3E}">
        <p14:creationId xmlns:p14="http://schemas.microsoft.com/office/powerpoint/2010/main" val="2044985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ig right image and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052391" y="2116812"/>
            <a:ext cx="3388467" cy="3018343"/>
          </a:xfrm>
        </p:spPr>
        <p:txBody>
          <a:bodyPr anchor="b"/>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1052390" y="5365096"/>
            <a:ext cx="3388468" cy="3512273"/>
          </a:xfrm>
        </p:spPr>
        <p:txBody>
          <a:bodyPr anchor="t">
            <a:normAutofit/>
          </a:bodyPr>
          <a:lstStyle>
            <a:lvl1pPr marL="342900" indent="-342900" algn="just">
              <a:lnSpc>
                <a:spcPct val="100000"/>
              </a:lnSpc>
              <a:spcBef>
                <a:spcPts val="0"/>
              </a:spcBef>
              <a:spcAft>
                <a:spcPts val="600"/>
              </a:spcAft>
              <a:buFont typeface="Wingdings" panose="05000000000000000000" pitchFamily="2" charset="2"/>
              <a:buChar char="§"/>
              <a:defRPr sz="2400" baseline="0">
                <a:solidFill>
                  <a:schemeClr val="tx1"/>
                </a:solidFill>
              </a:defRPr>
            </a:lvl1pPr>
            <a:lvl2pPr marL="514282" indent="0">
              <a:buNone/>
              <a:defRPr sz="1350"/>
            </a:lvl2pPr>
            <a:lvl3pPr marL="1028563" indent="0">
              <a:buNone/>
              <a:defRPr sz="1350"/>
            </a:lvl3pPr>
            <a:lvl4pPr marL="1542845" indent="0">
              <a:buNone/>
              <a:defRPr sz="1350"/>
            </a:lvl4pPr>
            <a:lvl5pPr marL="2057126" indent="0">
              <a:buNone/>
              <a:defRPr sz="1350"/>
            </a:lvl5pPr>
          </a:lstStyle>
          <a:p>
            <a:pPr lvl="0"/>
            <a:r>
              <a:rPr kumimoji="1" lang="en-US" altLang="ja-JP" dirty="0"/>
              <a:t>Text goes here</a:t>
            </a:r>
          </a:p>
          <a:p>
            <a:pPr lvl="0"/>
            <a:r>
              <a:rPr kumimoji="1" lang="en-US" altLang="ja-JP" dirty="0"/>
              <a:t>Text goes here</a:t>
            </a:r>
            <a:endParaRPr kumimoji="1" lang="ja-JP" altLang="en-US" dirty="0"/>
          </a:p>
        </p:txBody>
      </p:sp>
      <p:sp>
        <p:nvSpPr>
          <p:cNvPr id="7" name="Picture Placeholder 6"/>
          <p:cNvSpPr>
            <a:spLocks noGrp="1"/>
          </p:cNvSpPr>
          <p:nvPr>
            <p:ph type="pic" sz="quarter" idx="15"/>
          </p:nvPr>
        </p:nvSpPr>
        <p:spPr>
          <a:xfrm>
            <a:off x="5345288" y="1398588"/>
            <a:ext cx="7316734" cy="7478780"/>
          </a:xfrm>
          <a:solidFill>
            <a:srgbClr val="DAE1E9"/>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Slide Number Placeholder 2"/>
          <p:cNvSpPr txBox="1">
            <a:spLocks/>
          </p:cNvSpPr>
          <p:nvPr userDrawn="1"/>
        </p:nvSpPr>
        <p:spPr>
          <a:xfrm>
            <a:off x="11205558" y="9378248"/>
            <a:ext cx="2314441" cy="547603"/>
          </a:xfrm>
          <a:prstGeom prst="rect">
            <a:avLst/>
          </a:prstGeom>
        </p:spPr>
        <p:txBody>
          <a:bodyPr vert="horz" lIns="68584" tIns="34292" rIns="68584" bIns="34292"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z="1350" smtClean="0"/>
              <a:pPr/>
              <a:t>‹#›</a:t>
            </a:fld>
            <a:endParaRPr kumimoji="1" lang="ja-JP" altLang="en-US" sz="1350"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685510" y="9446541"/>
            <a:ext cx="476536" cy="467949"/>
          </a:xfrm>
          <a:prstGeom prst="rect">
            <a:avLst/>
          </a:prstGeom>
        </p:spPr>
      </p:pic>
      <p:cxnSp>
        <p:nvCxnSpPr>
          <p:cNvPr id="15" name="Straight Connector 14"/>
          <p:cNvCxnSpPr/>
          <p:nvPr userDrawn="1"/>
        </p:nvCxnSpPr>
        <p:spPr>
          <a:xfrm flipH="1">
            <a:off x="694383" y="9680515"/>
            <a:ext cx="11899576"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794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685131051"/>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724" y="2564214"/>
            <a:ext cx="11828681" cy="4278445"/>
          </a:xfrm>
        </p:spPr>
        <p:txBody>
          <a:bodyPr anchor="b">
            <a:normAutofit/>
          </a:bodyPr>
          <a:lstStyle>
            <a:lvl1pPr>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935724" y="6883135"/>
            <a:ext cx="11828681" cy="2249933"/>
          </a:xfrm>
        </p:spPr>
        <p:txBody>
          <a:bodyPr/>
          <a:lstStyle>
            <a:lvl1pPr marL="0" indent="0" algn="ctr">
              <a:buNone/>
              <a:defRPr sz="3600">
                <a:solidFill>
                  <a:schemeClr val="tx1"/>
                </a:solidFill>
              </a:defRPr>
            </a:lvl1pPr>
            <a:lvl2pPr marL="685709" indent="0">
              <a:buNone/>
              <a:defRPr sz="3000">
                <a:solidFill>
                  <a:schemeClr val="tx1">
                    <a:tint val="75000"/>
                  </a:schemeClr>
                </a:solidFill>
              </a:defRPr>
            </a:lvl2pPr>
            <a:lvl3pPr marL="1371417" indent="0">
              <a:buNone/>
              <a:defRPr sz="2700">
                <a:solidFill>
                  <a:schemeClr val="tx1">
                    <a:tint val="75000"/>
                  </a:schemeClr>
                </a:solidFill>
              </a:defRPr>
            </a:lvl3pPr>
            <a:lvl4pPr marL="2057126" indent="0">
              <a:buNone/>
              <a:defRPr sz="2400">
                <a:solidFill>
                  <a:schemeClr val="tx1">
                    <a:tint val="75000"/>
                  </a:schemeClr>
                </a:solidFill>
              </a:defRPr>
            </a:lvl4pPr>
            <a:lvl5pPr marL="2742834" indent="0">
              <a:buNone/>
              <a:defRPr sz="2400">
                <a:solidFill>
                  <a:schemeClr val="tx1">
                    <a:tint val="75000"/>
                  </a:schemeClr>
                </a:solidFill>
              </a:defRPr>
            </a:lvl5pPr>
            <a:lvl6pPr marL="3428543" indent="0">
              <a:buNone/>
              <a:defRPr sz="2400">
                <a:solidFill>
                  <a:schemeClr val="tx1">
                    <a:tint val="75000"/>
                  </a:schemeClr>
                </a:solidFill>
              </a:defRPr>
            </a:lvl6pPr>
            <a:lvl7pPr marL="4114251" indent="0">
              <a:buNone/>
              <a:defRPr sz="2400">
                <a:solidFill>
                  <a:schemeClr val="tx1">
                    <a:tint val="75000"/>
                  </a:schemeClr>
                </a:solidFill>
              </a:defRPr>
            </a:lvl7pPr>
            <a:lvl8pPr marL="4799960" indent="0">
              <a:buNone/>
              <a:defRPr sz="2400">
                <a:solidFill>
                  <a:schemeClr val="tx1">
                    <a:tint val="75000"/>
                  </a:schemeClr>
                </a:solidFill>
              </a:defRPr>
            </a:lvl8pPr>
            <a:lvl9pPr marL="5485668" indent="0">
              <a:buNone/>
              <a:defRPr sz="24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52390138"/>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42866" y="2738015"/>
            <a:ext cx="5828626" cy="652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942921" y="2738015"/>
            <a:ext cx="5828626" cy="652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1423853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652" y="547605"/>
            <a:ext cx="11828681" cy="198803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44653" y="2521356"/>
            <a:ext cx="5801839"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smtClean="0"/>
              <a:t>Edit Master text styles</a:t>
            </a:r>
          </a:p>
        </p:txBody>
      </p:sp>
      <p:sp>
        <p:nvSpPr>
          <p:cNvPr id="4" name="Content Placeholder 3"/>
          <p:cNvSpPr>
            <a:spLocks noGrp="1"/>
          </p:cNvSpPr>
          <p:nvPr>
            <p:ph sz="half" idx="2"/>
          </p:nvPr>
        </p:nvSpPr>
        <p:spPr>
          <a:xfrm>
            <a:off x="944653" y="3757033"/>
            <a:ext cx="5801839" cy="55260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942922" y="2521356"/>
            <a:ext cx="5830412"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6942922" y="3757033"/>
            <a:ext cx="5830412" cy="55260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127994549"/>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sp>
        <p:nvSpPr>
          <p:cNvPr id="11" name="Text Placeholder 10"/>
          <p:cNvSpPr>
            <a:spLocks noGrp="1"/>
          </p:cNvSpPr>
          <p:nvPr>
            <p:ph type="body" sz="quarter" idx="11" hasCustomPrompt="1"/>
          </p:nvPr>
        </p:nvSpPr>
        <p:spPr>
          <a:xfrm>
            <a:off x="942867" y="3091543"/>
            <a:ext cx="11719156" cy="6073103"/>
          </a:xfrm>
        </p:spPr>
        <p:txBody>
          <a:bodyPr>
            <a:normAutofit/>
          </a:bodyPr>
          <a:lstStyle>
            <a:lvl1pPr>
              <a:defRPr sz="3600" baseline="0">
                <a:solidFill>
                  <a:schemeClr val="tx1"/>
                </a:solidFill>
                <a:latin typeface="Roboto" panose="02000000000000000000" pitchFamily="2"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Roboto" panose="02000000000000000000" pitchFamily="2" charset="0"/>
                <a:ea typeface="Roboto" panose="02000000000000000000" pitchFamily="2" charset="0"/>
              </a:defRPr>
            </a:lvl2pPr>
            <a:lvl3pPr marL="1371395" indent="-342884">
              <a:buFontTx/>
              <a:buChar char="̶"/>
              <a:defRPr sz="2000" baseline="0">
                <a:solidFill>
                  <a:schemeClr val="tx1"/>
                </a:solidFill>
                <a:latin typeface="Roboto" panose="02000000000000000000" pitchFamily="2" charset="0"/>
                <a:ea typeface="Roboto" panose="02000000000000000000" pitchFamily="2" charset="0"/>
              </a:defRPr>
            </a:lvl3pPr>
            <a:lvl4pPr>
              <a:defRPr sz="2000">
                <a:solidFill>
                  <a:schemeClr val="tx1"/>
                </a:solidFill>
              </a:defRPr>
            </a:lvl4pPr>
            <a:lvl5pPr>
              <a:defRPr sz="3600">
                <a:solidFill>
                  <a:schemeClr val="tx1"/>
                </a:solidFill>
              </a:defRPr>
            </a:lvl5pPr>
          </a:lstStyle>
          <a:p>
            <a:pPr lvl="0"/>
            <a:r>
              <a:rPr kumimoji="1" lang="en-US" altLang="ja-JP" dirty="0" smtClean="0"/>
              <a:t>First level 36 </a:t>
            </a:r>
            <a:r>
              <a:rPr kumimoji="1" lang="en-US" altLang="ja-JP" dirty="0" err="1" smtClean="0"/>
              <a:t>pt</a:t>
            </a:r>
            <a:endParaRPr kumimoji="1" lang="en-US" altLang="ja-JP" dirty="0" smtClean="0"/>
          </a:p>
          <a:p>
            <a:pPr lvl="1"/>
            <a:r>
              <a:rPr kumimoji="1" lang="en-US" altLang="ja-JP" dirty="0" smtClean="0"/>
              <a:t>Second level 28 </a:t>
            </a:r>
            <a:r>
              <a:rPr kumimoji="1" lang="en-US" altLang="ja-JP" dirty="0" err="1" smtClean="0"/>
              <a:t>pt</a:t>
            </a:r>
            <a:endParaRPr kumimoji="1" lang="ja-JP" altLang="en-US" dirty="0" smtClean="0"/>
          </a:p>
          <a:p>
            <a:pPr lvl="2"/>
            <a:r>
              <a:rPr lang="en-US" dirty="0" smtClean="0"/>
              <a:t>Third level 20 </a:t>
            </a:r>
            <a:r>
              <a:rPr lang="en-US" dirty="0" err="1" smtClean="0"/>
              <a:t>pt</a:t>
            </a:r>
            <a:endParaRPr lang="en-US" dirty="0" smtClean="0"/>
          </a:p>
          <a:p>
            <a:pPr lvl="3"/>
            <a:r>
              <a:rPr lang="en-US" dirty="0" smtClean="0"/>
              <a:t>Forth level 20 </a:t>
            </a:r>
            <a:r>
              <a:rPr lang="en-US" dirty="0" err="1" smtClean="0"/>
              <a:t>pt</a:t>
            </a:r>
            <a:endParaRPr 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5" name="Straight Connector 4"/>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12796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dirty="0" smtClean="0"/>
              <a:t>Click to edit Master title style</a:t>
            </a:r>
            <a:endParaRPr lang="en-US" dirty="0"/>
          </a:p>
        </p:txBody>
      </p:sp>
      <p:sp>
        <p:nvSpPr>
          <p:cNvPr id="11" name="Text Placeholder 10"/>
          <p:cNvSpPr>
            <a:spLocks noGrp="1"/>
          </p:cNvSpPr>
          <p:nvPr>
            <p:ph type="body" sz="quarter" idx="11" hasCustomPrompt="1"/>
          </p:nvPr>
        </p:nvSpPr>
        <p:spPr>
          <a:xfrm>
            <a:off x="942867" y="3091543"/>
            <a:ext cx="11719156" cy="6073103"/>
          </a:xfrm>
        </p:spPr>
        <p:txBody>
          <a:bodyPr>
            <a:normAutofit/>
          </a:bodyPr>
          <a:lstStyle>
            <a:lvl1pPr>
              <a:defRPr sz="3600" baseline="0">
                <a:solidFill>
                  <a:schemeClr val="tx1"/>
                </a:solidFill>
                <a:latin typeface="Roboto" panose="02000000000000000000" pitchFamily="2"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Roboto" panose="02000000000000000000" pitchFamily="2" charset="0"/>
                <a:ea typeface="Roboto" panose="02000000000000000000" pitchFamily="2" charset="0"/>
              </a:defRPr>
            </a:lvl2pPr>
            <a:lvl3pPr marL="1371395" indent="-342884">
              <a:buFontTx/>
              <a:buChar char="̶"/>
              <a:defRPr sz="2000" baseline="0">
                <a:solidFill>
                  <a:schemeClr val="tx1"/>
                </a:solidFill>
                <a:latin typeface="Roboto" panose="02000000000000000000" pitchFamily="2" charset="0"/>
                <a:ea typeface="Roboto" panose="02000000000000000000" pitchFamily="2" charset="0"/>
              </a:defRPr>
            </a:lvl3pPr>
            <a:lvl4pPr>
              <a:defRPr sz="2000">
                <a:solidFill>
                  <a:schemeClr val="tx1"/>
                </a:solidFill>
              </a:defRPr>
            </a:lvl4pPr>
            <a:lvl5pPr>
              <a:defRPr sz="3600">
                <a:solidFill>
                  <a:schemeClr val="tx1"/>
                </a:solidFill>
              </a:defRPr>
            </a:lvl5pPr>
          </a:lstStyle>
          <a:p>
            <a:pPr lvl="0"/>
            <a:r>
              <a:rPr kumimoji="1" lang="en-US" altLang="ja-JP" dirty="0" smtClean="0"/>
              <a:t>First level 36 </a:t>
            </a:r>
            <a:r>
              <a:rPr kumimoji="1" lang="en-US" altLang="ja-JP" dirty="0" err="1" smtClean="0"/>
              <a:t>pt</a:t>
            </a:r>
            <a:endParaRPr kumimoji="1" lang="en-US" altLang="ja-JP" dirty="0" smtClean="0"/>
          </a:p>
          <a:p>
            <a:pPr lvl="1"/>
            <a:r>
              <a:rPr kumimoji="1" lang="en-US" altLang="ja-JP" dirty="0" smtClean="0"/>
              <a:t>Second level 28 </a:t>
            </a:r>
            <a:r>
              <a:rPr kumimoji="1" lang="en-US" altLang="ja-JP" dirty="0" err="1" smtClean="0"/>
              <a:t>pt</a:t>
            </a:r>
            <a:endParaRPr kumimoji="1" lang="ja-JP" altLang="en-US" dirty="0" smtClean="0"/>
          </a:p>
          <a:p>
            <a:pPr lvl="2"/>
            <a:r>
              <a:rPr lang="en-US" dirty="0" smtClean="0"/>
              <a:t>Third level 20 </a:t>
            </a:r>
            <a:r>
              <a:rPr lang="en-US" dirty="0" err="1" smtClean="0"/>
              <a:t>pt</a:t>
            </a:r>
            <a:endParaRPr lang="en-US" dirty="0" smtClean="0"/>
          </a:p>
          <a:p>
            <a:pPr lvl="3"/>
            <a:r>
              <a:rPr lang="en-US" dirty="0" smtClean="0"/>
              <a:t>Forth level 20 </a:t>
            </a:r>
            <a:r>
              <a:rPr lang="en-US" dirty="0" err="1" smtClean="0"/>
              <a:t>pt</a:t>
            </a:r>
            <a:endParaRPr lang="en-US" dirty="0"/>
          </a:p>
        </p:txBody>
      </p:sp>
      <p:sp>
        <p:nvSpPr>
          <p:cNvPr id="6"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8" name="Straight Connector 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6739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1"/>
            <a:ext cx="13714413" cy="5811864"/>
          </a:xfrm>
          <a:solidFill>
            <a:srgbClr val="44688F"/>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itle 1"/>
          <p:cNvSpPr>
            <a:spLocks noGrp="1"/>
          </p:cNvSpPr>
          <p:nvPr>
            <p:ph type="title" hasCustomPrompt="1"/>
          </p:nvPr>
        </p:nvSpPr>
        <p:spPr>
          <a:xfrm>
            <a:off x="1" y="6358412"/>
            <a:ext cx="13714412" cy="1054484"/>
          </a:xfrm>
        </p:spPr>
        <p:txBody>
          <a:bodyPr anchor="ctr">
            <a:normAutofit/>
          </a:bodyPr>
          <a:lstStyle>
            <a:lvl1pPr algn="ctr">
              <a:defRPr sz="6000">
                <a:solidFill>
                  <a:srgbClr val="44688F"/>
                </a:solidFill>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7694830"/>
            <a:ext cx="13714411" cy="1663700"/>
          </a:xfrm>
        </p:spPr>
        <p:txBody>
          <a:bodyPr anchor="t" anchorCtr="0">
            <a:norm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a:t>
            </a:r>
            <a:r>
              <a:rPr kumimoji="1" lang="en-US" altLang="ja-JP" dirty="0" smtClean="0"/>
              <a:t>here</a:t>
            </a:r>
          </a:p>
          <a:p>
            <a:pPr lvl="0"/>
            <a:r>
              <a:rPr kumimoji="1" lang="en-US" altLang="ja-JP" dirty="0" smtClean="0"/>
              <a:t>Title</a:t>
            </a:r>
          </a:p>
          <a:p>
            <a:pPr lvl="0"/>
            <a:r>
              <a:rPr kumimoji="1" lang="en-US" altLang="ja-JP" dirty="0" smtClean="0"/>
              <a:t>date</a:t>
            </a:r>
            <a:endParaRPr kumimoji="1" lang="ja-JP" alt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5794" y="9321458"/>
            <a:ext cx="2642823" cy="808535"/>
          </a:xfrm>
          <a:prstGeom prst="rect">
            <a:avLst/>
          </a:prstGeom>
        </p:spPr>
      </p:pic>
    </p:spTree>
    <p:extLst>
      <p:ext uri="{BB962C8B-B14F-4D97-AF65-F5344CB8AC3E}">
        <p14:creationId xmlns:p14="http://schemas.microsoft.com/office/powerpoint/2010/main" val="27102632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umbered list - 5 items">
    <p:spTree>
      <p:nvGrpSpPr>
        <p:cNvPr id="1" name=""/>
        <p:cNvGrpSpPr/>
        <p:nvPr/>
      </p:nvGrpSpPr>
      <p:grpSpPr>
        <a:xfrm>
          <a:off x="0" y="0"/>
          <a:ext cx="0" cy="0"/>
          <a:chOff x="0" y="0"/>
          <a:chExt cx="0" cy="0"/>
        </a:xfrm>
      </p:grpSpPr>
      <p:sp>
        <p:nvSpPr>
          <p:cNvPr id="5" name="Rectangle 4"/>
          <p:cNvSpPr/>
          <p:nvPr userDrawn="1"/>
        </p:nvSpPr>
        <p:spPr>
          <a:xfrm>
            <a:off x="-12029" y="-1588"/>
            <a:ext cx="4882411"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6" name="Title 1"/>
          <p:cNvSpPr>
            <a:spLocks noGrp="1"/>
          </p:cNvSpPr>
          <p:nvPr>
            <p:ph type="title" hasCustomPrompt="1"/>
          </p:nvPr>
        </p:nvSpPr>
        <p:spPr>
          <a:xfrm>
            <a:off x="441164" y="3633543"/>
            <a:ext cx="4000084"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6408045" y="2003053"/>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6408045" y="1433521"/>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17" name="Text Placeholder 5"/>
          <p:cNvSpPr>
            <a:spLocks noGrp="1"/>
          </p:cNvSpPr>
          <p:nvPr>
            <p:ph type="body" sz="quarter" idx="17" hasCustomPrompt="1"/>
          </p:nvPr>
        </p:nvSpPr>
        <p:spPr>
          <a:xfrm>
            <a:off x="6408045" y="3596397"/>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6408045" y="3026857"/>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23" name="Text Placeholder 5"/>
          <p:cNvSpPr>
            <a:spLocks noGrp="1"/>
          </p:cNvSpPr>
          <p:nvPr>
            <p:ph type="body" sz="quarter" idx="20" hasCustomPrompt="1"/>
          </p:nvPr>
        </p:nvSpPr>
        <p:spPr>
          <a:xfrm>
            <a:off x="6408045" y="5189740"/>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6408045" y="4620208"/>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29" name="Text Placeholder 5"/>
          <p:cNvSpPr>
            <a:spLocks noGrp="1"/>
          </p:cNvSpPr>
          <p:nvPr>
            <p:ph type="body" sz="quarter" idx="23" hasCustomPrompt="1"/>
          </p:nvPr>
        </p:nvSpPr>
        <p:spPr>
          <a:xfrm>
            <a:off x="6408045" y="6783083"/>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6408045" y="6213551"/>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35" name="Text Placeholder 5"/>
          <p:cNvSpPr>
            <a:spLocks noGrp="1"/>
          </p:cNvSpPr>
          <p:nvPr>
            <p:ph type="body" sz="quarter" idx="26" hasCustomPrompt="1"/>
          </p:nvPr>
        </p:nvSpPr>
        <p:spPr>
          <a:xfrm>
            <a:off x="6408045" y="8376427"/>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6" name="Text Placeholder 5"/>
          <p:cNvSpPr>
            <a:spLocks noGrp="1"/>
          </p:cNvSpPr>
          <p:nvPr>
            <p:ph type="body" sz="quarter" idx="27" hasCustomPrompt="1"/>
          </p:nvPr>
        </p:nvSpPr>
        <p:spPr>
          <a:xfrm>
            <a:off x="6408045" y="7806895"/>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37" name="Rectangle 36"/>
          <p:cNvSpPr/>
          <p:nvPr userDrawn="1"/>
        </p:nvSpPr>
        <p:spPr>
          <a:xfrm rot="5400000">
            <a:off x="-246554" y="5108388"/>
            <a:ext cx="10286206" cy="6704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38"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39" name="Picture 3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5659173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866" y="547605"/>
            <a:ext cx="11828681" cy="198803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42866" y="2738015"/>
            <a:ext cx="11828681" cy="652600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42866" y="9533056"/>
            <a:ext cx="3085743" cy="547603"/>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smtClean="0"/>
              <a:t>2/1/2021</a:t>
            </a:fld>
            <a:endParaRPr lang="en-US" dirty="0"/>
          </a:p>
        </p:txBody>
      </p:sp>
      <p:sp>
        <p:nvSpPr>
          <p:cNvPr id="5" name="Footer Placeholder 4"/>
          <p:cNvSpPr>
            <a:spLocks noGrp="1"/>
          </p:cNvSpPr>
          <p:nvPr>
            <p:ph type="ftr" sz="quarter" idx="3"/>
          </p:nvPr>
        </p:nvSpPr>
        <p:spPr>
          <a:xfrm>
            <a:off x="4542900" y="9533056"/>
            <a:ext cx="4628614" cy="547603"/>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685804" y="9533056"/>
            <a:ext cx="3085743" cy="547603"/>
          </a:xfrm>
          <a:prstGeom prst="rect">
            <a:avLst/>
          </a:prstGeom>
        </p:spPr>
        <p:txBody>
          <a:bodyPr vert="horz" lIns="91440" tIns="45720" rIns="91440" bIns="45720" rtlCol="0" anchor="ctr"/>
          <a:lstStyle>
            <a:lvl1pPr algn="r">
              <a:defRPr sz="1800">
                <a:solidFill>
                  <a:schemeClr val="tx1">
                    <a:tint val="75000"/>
                  </a:schemeClr>
                </a:solidFill>
              </a:defRPr>
            </a:lvl1p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39456667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9" r:id="rId6"/>
    <p:sldLayoutId id="2147483889" r:id="rId7"/>
    <p:sldLayoutId id="2147483860" r:id="rId8"/>
    <p:sldLayoutId id="2147483861" r:id="rId9"/>
    <p:sldLayoutId id="2147483865" r:id="rId10"/>
    <p:sldLayoutId id="2147483786" r:id="rId11"/>
    <p:sldLayoutId id="2147483699" r:id="rId12"/>
    <p:sldLayoutId id="2147483806" r:id="rId13"/>
    <p:sldLayoutId id="2147483752" r:id="rId14"/>
    <p:sldLayoutId id="2147483888" r:id="rId15"/>
    <p:sldLayoutId id="2147483891" r:id="rId16"/>
    <p:sldLayoutId id="2147483892" r:id="rId17"/>
  </p:sldLayoutIdLst>
  <p:hf hdr="0" dt="0"/>
  <p:txStyles>
    <p:titleStyle>
      <a:lvl1pPr algn="ctr" defTabSz="1371417" rtl="0" eaLnBrk="1" latinLnBrk="0" hangingPunct="1">
        <a:lnSpc>
          <a:spcPct val="90000"/>
        </a:lnSpc>
        <a:spcBef>
          <a:spcPct val="0"/>
        </a:spcBef>
        <a:buNone/>
        <a:defRPr sz="4800" kern="1200">
          <a:solidFill>
            <a:srgbClr val="44688F"/>
          </a:solidFill>
          <a:latin typeface="Franklin Gothic Medium" panose="020B0603020102020204" pitchFamily="34" charset="0"/>
          <a:ea typeface="Roboto Medium" panose="02000000000000000000" pitchFamily="2" charset="0"/>
          <a:cs typeface="+mj-cs"/>
        </a:defRPr>
      </a:lvl1pPr>
    </p:titleStyle>
    <p:body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417" rtl="0" eaLnBrk="1" latinLnBrk="0" hangingPunct="1">
        <a:defRPr sz="2700" kern="1200">
          <a:solidFill>
            <a:schemeClr val="tx1"/>
          </a:solidFill>
          <a:latin typeface="+mn-lt"/>
          <a:ea typeface="+mn-ea"/>
          <a:cs typeface="+mn-cs"/>
        </a:defRPr>
      </a:lvl1pPr>
      <a:lvl2pPr marL="685709" algn="l" defTabSz="1371417" rtl="0" eaLnBrk="1" latinLnBrk="0" hangingPunct="1">
        <a:defRPr sz="2700" kern="1200">
          <a:solidFill>
            <a:schemeClr val="tx1"/>
          </a:solidFill>
          <a:latin typeface="+mn-lt"/>
          <a:ea typeface="+mn-ea"/>
          <a:cs typeface="+mn-cs"/>
        </a:defRPr>
      </a:lvl2pPr>
      <a:lvl3pPr marL="1371417" algn="l" defTabSz="1371417" rtl="0" eaLnBrk="1" latinLnBrk="0" hangingPunct="1">
        <a:defRPr sz="2700" kern="1200">
          <a:solidFill>
            <a:schemeClr val="tx1"/>
          </a:solidFill>
          <a:latin typeface="+mn-lt"/>
          <a:ea typeface="+mn-ea"/>
          <a:cs typeface="+mn-cs"/>
        </a:defRPr>
      </a:lvl3pPr>
      <a:lvl4pPr marL="2057126" algn="l" defTabSz="1371417" rtl="0" eaLnBrk="1" latinLnBrk="0" hangingPunct="1">
        <a:defRPr sz="2700" kern="1200">
          <a:solidFill>
            <a:schemeClr val="tx1"/>
          </a:solidFill>
          <a:latin typeface="+mn-lt"/>
          <a:ea typeface="+mn-ea"/>
          <a:cs typeface="+mn-cs"/>
        </a:defRPr>
      </a:lvl4pPr>
      <a:lvl5pPr marL="2742834" algn="l" defTabSz="1371417" rtl="0" eaLnBrk="1" latinLnBrk="0" hangingPunct="1">
        <a:defRPr sz="2700" kern="1200">
          <a:solidFill>
            <a:schemeClr val="tx1"/>
          </a:solidFill>
          <a:latin typeface="+mn-lt"/>
          <a:ea typeface="+mn-ea"/>
          <a:cs typeface="+mn-cs"/>
        </a:defRPr>
      </a:lvl5pPr>
      <a:lvl6pPr marL="3428543" algn="l" defTabSz="1371417" rtl="0" eaLnBrk="1" latinLnBrk="0" hangingPunct="1">
        <a:defRPr sz="2700" kern="1200">
          <a:solidFill>
            <a:schemeClr val="tx1"/>
          </a:solidFill>
          <a:latin typeface="+mn-lt"/>
          <a:ea typeface="+mn-ea"/>
          <a:cs typeface="+mn-cs"/>
        </a:defRPr>
      </a:lvl6pPr>
      <a:lvl7pPr marL="4114251" algn="l" defTabSz="1371417" rtl="0" eaLnBrk="1" latinLnBrk="0" hangingPunct="1">
        <a:defRPr sz="2700" kern="1200">
          <a:solidFill>
            <a:schemeClr val="tx1"/>
          </a:solidFill>
          <a:latin typeface="+mn-lt"/>
          <a:ea typeface="+mn-ea"/>
          <a:cs typeface="+mn-cs"/>
        </a:defRPr>
      </a:lvl7pPr>
      <a:lvl8pPr marL="4799960" algn="l" defTabSz="1371417" rtl="0" eaLnBrk="1" latinLnBrk="0" hangingPunct="1">
        <a:defRPr sz="2700" kern="1200">
          <a:solidFill>
            <a:schemeClr val="tx1"/>
          </a:solidFill>
          <a:latin typeface="+mn-lt"/>
          <a:ea typeface="+mn-ea"/>
          <a:cs typeface="+mn-cs"/>
        </a:defRPr>
      </a:lvl8pPr>
      <a:lvl9pPr marL="5485668" algn="l" defTabSz="1371417"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239" userDrawn="1">
          <p15:clr>
            <a:srgbClr val="F26B43"/>
          </p15:clr>
        </p15:guide>
        <p15:guide id="2" pos="4320" userDrawn="1">
          <p15:clr>
            <a:srgbClr val="F26B43"/>
          </p15:clr>
        </p15:guide>
        <p15:guide id="3" orient="horz" pos="881" userDrawn="1">
          <p15:clr>
            <a:srgbClr val="F26B43"/>
          </p15:clr>
        </p15:guide>
        <p15:guide id="4" orient="horz" pos="5598" userDrawn="1">
          <p15:clr>
            <a:srgbClr val="F26B43"/>
          </p15:clr>
        </p15:guide>
        <p15:guide id="5" pos="918" userDrawn="1">
          <p15:clr>
            <a:srgbClr val="F26B43"/>
          </p15:clr>
        </p15:guide>
        <p15:guide id="6" pos="7721" userDrawn="1">
          <p15:clr>
            <a:srgbClr val="F26B43"/>
          </p15:clr>
        </p15:guide>
        <p15:guide id="7" pos="7211" userDrawn="1">
          <p15:clr>
            <a:srgbClr val="F26B43"/>
          </p15:clr>
        </p15:guide>
        <p15:guide id="8" pos="1428" userDrawn="1">
          <p15:clr>
            <a:srgbClr val="F26B43"/>
          </p15:clr>
        </p15:guide>
        <p15:guide id="9" pos="663" userDrawn="1">
          <p15:clr>
            <a:srgbClr val="F26B43"/>
          </p15:clr>
        </p15:guide>
        <p15:guide id="10" pos="7976" userDrawn="1">
          <p15:clr>
            <a:srgbClr val="F26B43"/>
          </p15:clr>
        </p15:guide>
        <p15:guide id="11" orient="horz" pos="2060" userDrawn="1">
          <p15:clr>
            <a:srgbClr val="F26B43"/>
          </p15:clr>
        </p15:guide>
        <p15:guide id="12" orient="horz" pos="4419" userDrawn="1">
          <p15:clr>
            <a:srgbClr val="F26B43"/>
          </p15:clr>
        </p15:guide>
        <p15:guide id="13" pos="5272" userDrawn="1">
          <p15:clr>
            <a:srgbClr val="F26B43"/>
          </p15:clr>
        </p15:guide>
        <p15:guide id="14" pos="3367" userDrawn="1">
          <p15:clr>
            <a:srgbClr val="F26B43"/>
          </p15:clr>
        </p15:guide>
        <p15:guide id="15" pos="307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hyperlink" Target="https://appswr.ecology.wa.gov/docs/WaterRights/wrwebpdf/pol-2094.pdf"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4.tmp"/></Relationships>
</file>

<file path=ppt/slides/_rels/slide35.xml.rels><?xml version="1.0" encoding="UTF-8" standalone="yes"?>
<Relationships xmlns="http://schemas.openxmlformats.org/package/2006/relationships"><Relationship Id="rId3" Type="http://schemas.openxmlformats.org/officeDocument/2006/relationships/hyperlink" Target="http://leg.wa.gov/JointCommittees/WRM/Documents/EcologyFinalGuidanceForDeterminingNEB.pdf"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5.tmp"/></Relationships>
</file>

<file path=ppt/slides/_rels/slide36.xml.rels><?xml version="1.0" encoding="UTF-8" standalone="yes"?>
<Relationships xmlns="http://schemas.openxmlformats.org/package/2006/relationships"><Relationship Id="rId3" Type="http://schemas.openxmlformats.org/officeDocument/2006/relationships/hyperlink" Target="https://fortress.wa.gov/ecy/publications/documents/2011075.pdf"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6.tm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shallow stream with rocky bank, and a canoe sitting on the side. " title="Cover Image"/>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43263" b="296"/>
          <a:stretch/>
        </p:blipFill>
        <p:spPr>
          <a:xfrm>
            <a:off x="0" y="0"/>
            <a:ext cx="13714413" cy="5717221"/>
          </a:xfrm>
        </p:spPr>
      </p:pic>
      <p:sp>
        <p:nvSpPr>
          <p:cNvPr id="4" name="Title 3"/>
          <p:cNvSpPr>
            <a:spLocks noGrp="1"/>
          </p:cNvSpPr>
          <p:nvPr>
            <p:ph type="title"/>
          </p:nvPr>
        </p:nvSpPr>
        <p:spPr>
          <a:xfrm>
            <a:off x="-2380" y="6399548"/>
            <a:ext cx="13716793" cy="790909"/>
          </a:xfrm>
        </p:spPr>
        <p:txBody>
          <a:bodyPr>
            <a:normAutofit fontScale="90000"/>
          </a:bodyPr>
          <a:lstStyle/>
          <a:p>
            <a:r>
              <a:rPr lang="en-US" dirty="0" smtClean="0">
                <a:latin typeface="Franklin Gothic Book" panose="020B0503020102020204" pitchFamily="34" charset="0"/>
              </a:rPr>
              <a:t>Streamflow Restoration Planning</a:t>
            </a:r>
            <a:endParaRPr lang="en-US" dirty="0">
              <a:latin typeface="Franklin Gothic Book" panose="020B0503020102020204" pitchFamily="34" charset="0"/>
            </a:endParaRPr>
          </a:p>
        </p:txBody>
      </p:sp>
      <p:sp>
        <p:nvSpPr>
          <p:cNvPr id="5" name="Text Placeholder 4"/>
          <p:cNvSpPr>
            <a:spLocks noGrp="1"/>
          </p:cNvSpPr>
          <p:nvPr>
            <p:ph type="body" sz="quarter" idx="12"/>
          </p:nvPr>
        </p:nvSpPr>
        <p:spPr>
          <a:xfrm>
            <a:off x="5" y="7425888"/>
            <a:ext cx="13714411" cy="1663700"/>
          </a:xfrm>
        </p:spPr>
        <p:txBody>
          <a:bodyPr>
            <a:normAutofit/>
          </a:bodyPr>
          <a:lstStyle/>
          <a:p>
            <a:pPr>
              <a:lnSpc>
                <a:spcPct val="134000"/>
              </a:lnSpc>
            </a:pPr>
            <a:r>
              <a:rPr lang="en-US" sz="3200" dirty="0" smtClean="0"/>
              <a:t>[Speakers name]</a:t>
            </a:r>
            <a:endParaRPr lang="en-US" sz="3200" dirty="0"/>
          </a:p>
          <a:p>
            <a:r>
              <a:rPr lang="en-US" sz="2800" dirty="0" smtClean="0"/>
              <a:t>WRIA 15 Watershed Restoration and Enhancement Plan</a:t>
            </a:r>
            <a:endParaRPr lang="en-US" sz="2800" dirty="0"/>
          </a:p>
          <a:p>
            <a:r>
              <a:rPr lang="en-US" sz="2800" dirty="0" smtClean="0"/>
              <a:t>[date]</a:t>
            </a:r>
            <a:endParaRPr lang="en-US" sz="2800" dirty="0"/>
          </a:p>
        </p:txBody>
      </p:sp>
      <p:sp>
        <p:nvSpPr>
          <p:cNvPr id="8" name="Rectangle 7" descr="blue line" title="decorative box"/>
          <p:cNvSpPr/>
          <p:nvPr/>
        </p:nvSpPr>
        <p:spPr>
          <a:xfrm>
            <a:off x="-1191" y="5717302"/>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9" name="Rectangle 8" descr="black line" title="decorative box"/>
          <p:cNvSpPr/>
          <p:nvPr/>
        </p:nvSpPr>
        <p:spPr>
          <a:xfrm>
            <a:off x="-1191" y="5788697"/>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Tree>
    <p:extLst>
      <p:ext uri="{BB962C8B-B14F-4D97-AF65-F5344CB8AC3E}">
        <p14:creationId xmlns:p14="http://schemas.microsoft.com/office/powerpoint/2010/main" val="2182586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Streamflow Restoration Planning Map</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10</a:t>
            </a:fld>
            <a:endParaRPr kumimoji="1" lang="ja-JP" altLang="en-US" dirty="0"/>
          </a:p>
        </p:txBody>
      </p:sp>
      <p:pic>
        <p:nvPicPr>
          <p:cNvPr id="5" name="Picture 4" descr="watershed map showing which WRIAs were called out in chapter 90.94.030 RCW" title="Streamflow Restoration Planning ma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996" y="1256499"/>
            <a:ext cx="10058400" cy="7772399"/>
          </a:xfrm>
          <a:prstGeom prst="rect">
            <a:avLst/>
          </a:prstGeom>
        </p:spPr>
      </p:pic>
    </p:spTree>
    <p:extLst>
      <p:ext uri="{BB962C8B-B14F-4D97-AF65-F5344CB8AC3E}">
        <p14:creationId xmlns:p14="http://schemas.microsoft.com/office/powerpoint/2010/main" val="25314944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542881" y="1242232"/>
            <a:ext cx="6232849" cy="1649384"/>
          </a:xfrm>
        </p:spPr>
        <p:txBody>
          <a:bodyPr>
            <a:normAutofit fontScale="90000"/>
          </a:bodyPr>
          <a:lstStyle/>
          <a:p>
            <a:r>
              <a:rPr kumimoji="1" lang="en-US" altLang="ja-JP" dirty="0"/>
              <a:t>Streamflow Restoration Funding Program Overview</a:t>
            </a:r>
            <a:endParaRPr kumimoji="1" lang="ja-JP" altLang="en-US" sz="3600" dirty="0"/>
          </a:p>
        </p:txBody>
      </p:sp>
      <p:sp>
        <p:nvSpPr>
          <p:cNvPr id="13" name="Text Placeholder 12"/>
          <p:cNvSpPr>
            <a:spLocks noGrp="1"/>
          </p:cNvSpPr>
          <p:nvPr>
            <p:ph type="body" sz="quarter" idx="12"/>
          </p:nvPr>
        </p:nvSpPr>
        <p:spPr>
          <a:xfrm>
            <a:off x="591891" y="3676261"/>
            <a:ext cx="5843728" cy="5876575"/>
          </a:xfrm>
        </p:spPr>
        <p:txBody>
          <a:bodyPr>
            <a:normAutofit/>
          </a:bodyPr>
          <a:lstStyle/>
          <a:p>
            <a:pPr algn="l"/>
            <a:r>
              <a:rPr lang="en-US" sz="3200" b="1" dirty="0"/>
              <a:t>15 Year Competitive Grant Program - $300 million</a:t>
            </a:r>
          </a:p>
          <a:p>
            <a:pPr marL="342900" indent="-342900">
              <a:buFont typeface="Arial" panose="020B0604020202020204" pitchFamily="34" charset="0"/>
              <a:buChar char="•"/>
            </a:pPr>
            <a:r>
              <a:rPr lang="en-US" sz="3200" dirty="0"/>
              <a:t>Pilot Round (2018/2019)</a:t>
            </a:r>
          </a:p>
          <a:p>
            <a:pPr marL="342900" indent="-342900">
              <a:buFont typeface="Arial" panose="020B0604020202020204" pitchFamily="34" charset="0"/>
              <a:buChar char="•"/>
            </a:pPr>
            <a:r>
              <a:rPr lang="en-US" sz="3200" dirty="0" smtClean="0"/>
              <a:t>Current </a:t>
            </a:r>
            <a:r>
              <a:rPr lang="en-US" sz="3200" dirty="0"/>
              <a:t>Round (2020)</a:t>
            </a:r>
          </a:p>
          <a:p>
            <a:endParaRPr lang="en-US" sz="3200" dirty="0"/>
          </a:p>
          <a:p>
            <a:r>
              <a:rPr lang="en-US" sz="3200" b="1" dirty="0"/>
              <a:t>Statewide</a:t>
            </a:r>
          </a:p>
          <a:p>
            <a:endParaRPr lang="en-US" sz="3200" dirty="0"/>
          </a:p>
          <a:p>
            <a:r>
              <a:rPr lang="en-US" sz="3200" b="1" dirty="0"/>
              <a:t>Funding Rule </a:t>
            </a:r>
          </a:p>
          <a:p>
            <a:r>
              <a:rPr lang="en-US" sz="3200" dirty="0"/>
              <a:t>Chapter 173-566 WAC</a:t>
            </a:r>
          </a:p>
          <a:p>
            <a:endParaRPr lang="en-US" sz="3200" dirty="0"/>
          </a:p>
          <a:p>
            <a:r>
              <a:rPr lang="en-US" sz="3200" b="1" dirty="0"/>
              <a:t>Funding Guidance</a:t>
            </a:r>
          </a:p>
          <a:p>
            <a:r>
              <a:rPr lang="en-US" sz="3200" dirty="0"/>
              <a:t>Publication 19-11-089</a:t>
            </a:r>
          </a:p>
        </p:txBody>
      </p:sp>
      <p:pic>
        <p:nvPicPr>
          <p:cNvPr id="5" name="Picture Placeholder 4" descr="A river is pictured. On its banks families can be seen fishing and playing. There are tall evergreen trees in the background. It is a partly cloudy day. " title="Riverbank recreation"/>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pic>
        <p:nvPicPr>
          <p:cNvPr id="9" name="Picture Placeholder 8" descr="Mount Rainier is in the background. Summit Lake is in the foreground. The mountain is reflected in the lake. The sky is blue. Trees frame the view on the sides." title="Mount Rainier at Summit Lake"/>
          <p:cNvPicPr>
            <a:picLocks noGrp="1" noChangeAspect="1"/>
          </p:cNvPicPr>
          <p:nvPr>
            <p:ph type="pic" sz="quarter" idx="15"/>
          </p:nvPr>
        </p:nvPicPr>
        <p:blipFill>
          <a:blip r:embed="rId4" cstate="email">
            <a:extLst>
              <a:ext uri="{28A0092B-C50C-407E-A947-70E740481C1C}">
                <a14:useLocalDpi xmlns:a14="http://schemas.microsoft.com/office/drawing/2010/main"/>
              </a:ext>
            </a:extLst>
          </a:blip>
          <a:srcRect/>
          <a:stretch>
            <a:fillRect/>
          </a:stretch>
        </p:blipFill>
        <p:spPr/>
      </p:pic>
      <p:pic>
        <p:nvPicPr>
          <p:cNvPr id="10" name="Picture Placeholder 9" descr="a meandering stream is pictured. there are tall evergreen trees and mountains in the background. The sky is blue. " title="Mountain stream"/>
          <p:cNvPicPr>
            <a:picLocks noGrp="1" noChangeAspect="1"/>
          </p:cNvPicPr>
          <p:nvPr>
            <p:ph type="pic" sz="quarter" idx="16"/>
          </p:nvPr>
        </p:nvPicPr>
        <p:blipFill>
          <a:blip r:embed="rId5" cstate="email">
            <a:extLst>
              <a:ext uri="{28A0092B-C50C-407E-A947-70E740481C1C}">
                <a14:useLocalDpi xmlns:a14="http://schemas.microsoft.com/office/drawing/2010/main"/>
              </a:ext>
            </a:extLst>
          </a:blip>
          <a:srcRect/>
          <a:stretch>
            <a:fillRect/>
          </a:stretch>
        </p:blipFill>
        <p:spPr/>
      </p:pic>
      <p:pic>
        <p:nvPicPr>
          <p:cNvPr id="11" name="Picture Placeholder 10" descr="A rocky shore is pictured. Snow covers the rocks. The water is calm. The sun sets in the background. " title="Snowy shore"/>
          <p:cNvPicPr>
            <a:picLocks noGrp="1" noChangeAspect="1"/>
          </p:cNvPicPr>
          <p:nvPr>
            <p:ph type="pic" sz="quarter" idx="17"/>
          </p:nvPr>
        </p:nvPicPr>
        <p:blipFill>
          <a:blip r:embed="rId6" cstate="email">
            <a:extLst>
              <a:ext uri="{28A0092B-C50C-407E-A947-70E740481C1C}">
                <a14:useLocalDpi xmlns:a14="http://schemas.microsoft.com/office/drawing/2010/main"/>
              </a:ext>
            </a:extLst>
          </a:blip>
          <a:srcRect/>
          <a:stretch>
            <a:fillRect/>
          </a:stretch>
        </p:blipFill>
        <p:spPr/>
      </p:pic>
      <p:sp>
        <p:nvSpPr>
          <p:cNvPr id="14" name="Slide Number Placeholder 2"/>
          <p:cNvSpPr>
            <a:spLocks noGrp="1"/>
          </p:cNvSpPr>
          <p:nvPr>
            <p:ph type="sldNum" sz="quarter" idx="10"/>
          </p:nvPr>
        </p:nvSpPr>
        <p:spPr>
          <a:xfrm>
            <a:off x="11399972" y="9552836"/>
            <a:ext cx="2314441" cy="410726"/>
          </a:xfrm>
        </p:spPr>
        <p:txBody>
          <a:bodyPr/>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B86AF12-8651-4877-8A40-672EB9199E13}" type="slidenum">
              <a:rPr kumimoji="1" lang="ja-JP" altLang="en-US" sz="1800" b="0"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200689793"/>
      </p:ext>
    </p:extLst>
  </p:cSld>
  <p:clrMapOvr>
    <a:masterClrMapping/>
  </p:clrMapOvr>
  <mc:AlternateContent xmlns:mc="http://schemas.openxmlformats.org/markup-compatibility/2006" xmlns:p14="http://schemas.microsoft.com/office/powerpoint/2010/main">
    <mc:Choice Requires="p14">
      <p:transition p14:dur="0" advTm="6024"/>
    </mc:Choice>
    <mc:Fallback xmlns="">
      <p:transition advTm="602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Overview of the Watershed Plan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12</a:t>
            </a:fld>
            <a:endParaRPr kumimoji="1" lang="ja-JP" altLang="en-US" dirty="0"/>
          </a:p>
        </p:txBody>
      </p:sp>
      <p:pic>
        <p:nvPicPr>
          <p:cNvPr id="2" name="Picture 1" descr="diagram showing the three major steps to complete the plan " title="Overview of the Watershed Plan"/>
          <p:cNvPicPr>
            <a:picLocks noChangeAspect="1"/>
          </p:cNvPicPr>
          <p:nvPr/>
        </p:nvPicPr>
        <p:blipFill>
          <a:blip r:embed="rId3"/>
          <a:stretch>
            <a:fillRect/>
          </a:stretch>
        </p:blipFill>
        <p:spPr>
          <a:xfrm>
            <a:off x="873458" y="1318075"/>
            <a:ext cx="11669516" cy="7880516"/>
          </a:xfrm>
          <a:prstGeom prst="rect">
            <a:avLst/>
          </a:prstGeom>
        </p:spPr>
      </p:pic>
    </p:spTree>
    <p:extLst>
      <p:ext uri="{BB962C8B-B14F-4D97-AF65-F5344CB8AC3E}">
        <p14:creationId xmlns:p14="http://schemas.microsoft.com/office/powerpoint/2010/main" val="28372659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Placeholder 21" title="waterfall surrounded by evergreen trees"/>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t="7986" b="7986"/>
          <a:stretch>
            <a:fillRect/>
          </a:stretch>
        </p:blipFill>
        <p:spPr>
          <a:xfrm rot="5400000">
            <a:off x="8705312" y="1480234"/>
            <a:ext cx="4540116" cy="2861237"/>
          </a:xfrm>
        </p:spPr>
      </p:pic>
      <p:pic>
        <p:nvPicPr>
          <p:cNvPr id="16" name="Picture Placeholder 15" title="blue lake surrounded by mountains"/>
          <p:cNvPicPr>
            <a:picLocks noGrp="1" noChangeAspect="1"/>
          </p:cNvPicPr>
          <p:nvPr>
            <p:ph type="pic" sz="quarter" idx="17"/>
          </p:nvPr>
        </p:nvPicPr>
        <p:blipFill>
          <a:blip r:embed="rId4" cstate="screen">
            <a:extLst>
              <a:ext uri="{28A0092B-C50C-407E-A947-70E740481C1C}">
                <a14:useLocalDpi xmlns:a14="http://schemas.microsoft.com/office/drawing/2010/main" val="0"/>
              </a:ext>
            </a:extLst>
          </a:blip>
          <a:srcRect l="15395" r="15395"/>
          <a:stretch>
            <a:fillRect/>
          </a:stretch>
        </p:blipFill>
        <p:spPr>
          <a:xfrm>
            <a:off x="9544320" y="5252489"/>
            <a:ext cx="2861669" cy="4133851"/>
          </a:xfrm>
        </p:spPr>
      </p:pic>
      <p:sp>
        <p:nvSpPr>
          <p:cNvPr id="2" name="Title 1"/>
          <p:cNvSpPr>
            <a:spLocks noGrp="1"/>
          </p:cNvSpPr>
          <p:nvPr>
            <p:ph type="title"/>
          </p:nvPr>
        </p:nvSpPr>
        <p:spPr>
          <a:xfrm>
            <a:off x="1135705" y="2539776"/>
            <a:ext cx="4296280" cy="978709"/>
          </a:xfrm>
        </p:spPr>
        <p:txBody>
          <a:bodyPr>
            <a:normAutofit/>
          </a:bodyPr>
          <a:lstStyle/>
          <a:p>
            <a:r>
              <a:rPr lang="en-US" sz="4950" dirty="0" smtClean="0">
                <a:solidFill>
                  <a:schemeClr val="tx1"/>
                </a:solidFill>
              </a:rPr>
              <a:t>What is offset?</a:t>
            </a:r>
            <a:endParaRPr lang="en-US" sz="4950" dirty="0">
              <a:solidFill>
                <a:schemeClr val="tx1"/>
              </a:solidFill>
            </a:endParaRPr>
          </a:p>
        </p:txBody>
      </p:sp>
      <p:sp>
        <p:nvSpPr>
          <p:cNvPr id="8" name="Text Placeholder 7"/>
          <p:cNvSpPr>
            <a:spLocks noGrp="1"/>
          </p:cNvSpPr>
          <p:nvPr>
            <p:ph type="body" sz="quarter" idx="12"/>
          </p:nvPr>
        </p:nvSpPr>
        <p:spPr>
          <a:xfrm>
            <a:off x="1135705" y="4677641"/>
            <a:ext cx="4301928" cy="3588535"/>
          </a:xfrm>
        </p:spPr>
        <p:txBody>
          <a:bodyPr>
            <a:noAutofit/>
          </a:bodyPr>
          <a:lstStyle/>
          <a:p>
            <a:pPr algn="l"/>
            <a:r>
              <a:rPr lang="en-US" sz="3200" dirty="0">
                <a:solidFill>
                  <a:schemeClr val="tx1"/>
                </a:solidFill>
              </a:rPr>
              <a:t>The anticipated ability of a project or action to counterbalance some amount </a:t>
            </a:r>
            <a:r>
              <a:rPr lang="en-US" sz="3200" dirty="0" smtClean="0">
                <a:solidFill>
                  <a:schemeClr val="tx1"/>
                </a:solidFill>
              </a:rPr>
              <a:t>of the </a:t>
            </a:r>
            <a:r>
              <a:rPr lang="en-US" sz="3200" dirty="0">
                <a:solidFill>
                  <a:schemeClr val="tx1"/>
                </a:solidFill>
              </a:rPr>
              <a:t>new consumptive water use over the next 20 years (2018-2038). </a:t>
            </a:r>
          </a:p>
        </p:txBody>
      </p:sp>
      <p:sp>
        <p:nvSpPr>
          <p:cNvPr id="6" name="Slide Number Placeholder 5"/>
          <p:cNvSpPr>
            <a:spLocks noGrp="1"/>
          </p:cNvSpPr>
          <p:nvPr>
            <p:ph type="sldNum" sz="quarter" idx="10"/>
          </p:nvPr>
        </p:nvSpPr>
        <p:spPr/>
        <p:txBody>
          <a:bodyPr/>
          <a:lstStyle/>
          <a:p>
            <a:fld id="{7E65300D-5599-4468-BF5D-B13C6AAEC98A}" type="slidenum">
              <a:rPr kumimoji="1" lang="ja-JP" altLang="en-US" smtClean="0"/>
              <a:pPr/>
              <a:t>13</a:t>
            </a:fld>
            <a:endParaRPr kumimoji="1" lang="ja-JP" altLang="en-US" dirty="0"/>
          </a:p>
        </p:txBody>
      </p:sp>
      <p:pic>
        <p:nvPicPr>
          <p:cNvPr id="32" name="Picture Placeholder 31" title="well cap"/>
          <p:cNvPicPr>
            <a:picLocks noGrp="1" noChangeAspect="1"/>
          </p:cNvPicPr>
          <p:nvPr>
            <p:ph type="pic" sz="quarter" idx="13"/>
          </p:nvPr>
        </p:nvPicPr>
        <p:blipFill>
          <a:blip r:embed="rId5" cstate="screen">
            <a:extLst>
              <a:ext uri="{28A0092B-C50C-407E-A947-70E740481C1C}">
                <a14:useLocalDpi xmlns:a14="http://schemas.microsoft.com/office/drawing/2010/main" val="0"/>
              </a:ext>
            </a:extLst>
          </a:blip>
          <a:srcRect l="9346" r="9346"/>
          <a:stretch>
            <a:fillRect/>
          </a:stretch>
        </p:blipFill>
        <p:spPr>
          <a:xfrm rot="5400000">
            <a:off x="6443954" y="1245764"/>
            <a:ext cx="3100567" cy="2860047"/>
          </a:xfrm>
        </p:spPr>
      </p:pic>
      <p:pic>
        <p:nvPicPr>
          <p:cNvPr id="31" name="Picture Placeholder 24" title="rain barrel"/>
          <p:cNvPicPr>
            <a:picLocks noChangeAspect="1"/>
          </p:cNvPicPr>
          <p:nvPr/>
        </p:nvPicPr>
        <p:blipFill rotWithShape="1">
          <a:blip r:embed="rId6" cstate="screen">
            <a:extLst>
              <a:ext uri="{28A0092B-C50C-407E-A947-70E740481C1C}">
                <a14:useLocalDpi xmlns:a14="http://schemas.microsoft.com/office/drawing/2010/main" val="0"/>
              </a:ext>
            </a:extLst>
          </a:blip>
          <a:srcRect l="1565" t="14028" r="543" b="1862"/>
          <a:stretch/>
        </p:blipFill>
        <p:spPr>
          <a:xfrm rot="5400000">
            <a:off x="5727744" y="5160545"/>
            <a:ext cx="4520809" cy="2847870"/>
          </a:xfrm>
          <a:prstGeom prst="rect">
            <a:avLst/>
          </a:prstGeom>
        </p:spPr>
      </p:pic>
    </p:spTree>
    <p:extLst>
      <p:ext uri="{BB962C8B-B14F-4D97-AF65-F5344CB8AC3E}">
        <p14:creationId xmlns:p14="http://schemas.microsoft.com/office/powerpoint/2010/main" val="2311978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What is Net Ecological Benefit (NEB)?</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14</a:t>
            </a:fld>
            <a:endParaRPr kumimoji="1" lang="ja-JP" altLang="en-US" dirty="0"/>
          </a:p>
        </p:txBody>
      </p:sp>
      <p:sp>
        <p:nvSpPr>
          <p:cNvPr id="7" name="Text Placeholder 6"/>
          <p:cNvSpPr>
            <a:spLocks noGrp="1"/>
          </p:cNvSpPr>
          <p:nvPr>
            <p:ph type="body" sz="quarter" idx="11"/>
          </p:nvPr>
        </p:nvSpPr>
        <p:spPr>
          <a:xfrm>
            <a:off x="1078610" y="7293183"/>
            <a:ext cx="11818450" cy="3205424"/>
          </a:xfrm>
        </p:spPr>
        <p:txBody>
          <a:bodyPr>
            <a:normAutofit/>
          </a:bodyPr>
          <a:lstStyle/>
          <a:p>
            <a:pPr marL="0" indent="0" algn="ctr">
              <a:buNone/>
            </a:pPr>
            <a:r>
              <a:rPr lang="en-US" altLang="ja-JP" sz="3200" dirty="0" smtClean="0">
                <a:latin typeface="Franklin Gothic Book" panose="020B0503020102020204" pitchFamily="34" charset="0"/>
              </a:rPr>
              <a:t>From Ecology’s Final NEB Guidance</a:t>
            </a:r>
          </a:p>
          <a:p>
            <a:pPr marL="0" indent="0" algn="ctr">
              <a:buNone/>
            </a:pPr>
            <a:r>
              <a:rPr lang="en-US" altLang="ja-JP" sz="3200" i="1" dirty="0" smtClean="0">
                <a:latin typeface="Franklin Gothic Book" panose="020B0503020102020204" pitchFamily="34" charset="0"/>
              </a:rPr>
              <a:t>“…</a:t>
            </a:r>
            <a:r>
              <a:rPr lang="en-US" altLang="ja-JP" sz="3200" i="1" dirty="0">
                <a:latin typeface="Franklin Gothic Book" panose="020B0503020102020204" pitchFamily="34" charset="0"/>
              </a:rPr>
              <a:t>local planning groups are best situated, and will therefore determine the appropriate amount of benefits beyond the offsetting of projected impacts …”</a:t>
            </a:r>
          </a:p>
          <a:p>
            <a:pPr algn="ctr"/>
            <a:endParaRPr lang="en-US" sz="3200" dirty="0"/>
          </a:p>
        </p:txBody>
      </p:sp>
      <p:pic>
        <p:nvPicPr>
          <p:cNvPr id="8" name="Picture 7" descr="a shallow stream surrounded by riparian vegetation" title="stre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5744" y="2046650"/>
            <a:ext cx="6822924" cy="5117193"/>
          </a:xfrm>
          <a:prstGeom prst="rect">
            <a:avLst/>
          </a:prstGeom>
        </p:spPr>
      </p:pic>
      <p:grpSp>
        <p:nvGrpSpPr>
          <p:cNvPr id="9" name="Group 8" descr="blue black line" title="decorative box"/>
          <p:cNvGrpSpPr/>
          <p:nvPr/>
        </p:nvGrpSpPr>
        <p:grpSpPr>
          <a:xfrm>
            <a:off x="0" y="1409196"/>
            <a:ext cx="13717984" cy="129393"/>
            <a:chOff x="-1191" y="5718934"/>
            <a:chExt cx="13717984" cy="129393"/>
          </a:xfrm>
        </p:grpSpPr>
        <p:sp>
          <p:nvSpPr>
            <p:cNvPr id="10" name="Rectangle 9"/>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11" name="Rectangle 10"/>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1490493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Book" panose="020B0503020102020204" pitchFamily="34" charset="0"/>
              </a:rPr>
              <a:t>Watershed Restoration and Enhancement Committee</a:t>
            </a:r>
          </a:p>
        </p:txBody>
      </p:sp>
      <p:sp>
        <p:nvSpPr>
          <p:cNvPr id="9" name="TextBox 8"/>
          <p:cNvSpPr txBox="1"/>
          <p:nvPr/>
        </p:nvSpPr>
        <p:spPr>
          <a:xfrm>
            <a:off x="942866" y="3228109"/>
            <a:ext cx="5956698" cy="6494085"/>
          </a:xfrm>
          <a:prstGeom prst="rect">
            <a:avLst/>
          </a:prstGeom>
          <a:noFill/>
        </p:spPr>
        <p:txBody>
          <a:bodyPr wrap="square" rtlCol="0">
            <a:spAutoFit/>
          </a:bodyPr>
          <a:lstStyle/>
          <a:p>
            <a:pPr marL="285750" indent="-285750" fontAlgn="t">
              <a:buFont typeface="Arial" panose="020B0604020202020204" pitchFamily="34" charset="0"/>
              <a:buChar char="•"/>
            </a:pPr>
            <a:r>
              <a:rPr lang="en-US" sz="2800" dirty="0" smtClean="0"/>
              <a:t>Puyallup </a:t>
            </a:r>
            <a:r>
              <a:rPr lang="en-US" sz="2800" dirty="0"/>
              <a:t>Tribe</a:t>
            </a:r>
          </a:p>
          <a:p>
            <a:pPr marL="285750" indent="-285750" fontAlgn="t">
              <a:buFont typeface="Arial" panose="020B0604020202020204" pitchFamily="34" charset="0"/>
              <a:buChar char="•"/>
            </a:pPr>
            <a:r>
              <a:rPr lang="en-US" sz="2800" dirty="0"/>
              <a:t>Skokomish Tribe</a:t>
            </a:r>
          </a:p>
          <a:p>
            <a:pPr marL="285750" indent="-285750" fontAlgn="t">
              <a:buFont typeface="Arial" panose="020B0604020202020204" pitchFamily="34" charset="0"/>
              <a:buChar char="•"/>
            </a:pPr>
            <a:r>
              <a:rPr lang="en-US" sz="2800" dirty="0"/>
              <a:t>Squaxin Island Tribe</a:t>
            </a:r>
          </a:p>
          <a:p>
            <a:pPr marL="285750" indent="-285750" fontAlgn="t">
              <a:buFont typeface="Arial" panose="020B0604020202020204" pitchFamily="34" charset="0"/>
              <a:buChar char="•"/>
            </a:pPr>
            <a:r>
              <a:rPr lang="en-US" sz="2800" dirty="0"/>
              <a:t>Suquamish Tribe</a:t>
            </a:r>
          </a:p>
          <a:p>
            <a:pPr marL="285750" indent="-285750" fontAlgn="t">
              <a:buFont typeface="Arial" panose="020B0604020202020204" pitchFamily="34" charset="0"/>
              <a:buChar char="•"/>
            </a:pPr>
            <a:r>
              <a:rPr lang="en-US" sz="2800" dirty="0"/>
              <a:t>Port Gamble S'Klallam Tribe</a:t>
            </a:r>
          </a:p>
          <a:p>
            <a:pPr marL="285750" indent="-285750" fontAlgn="t">
              <a:buFont typeface="Arial" panose="020B0604020202020204" pitchFamily="34" charset="0"/>
              <a:buChar char="•"/>
            </a:pPr>
            <a:r>
              <a:rPr lang="en-US" sz="2800" dirty="0" smtClean="0"/>
              <a:t>City of Port Orchard</a:t>
            </a:r>
          </a:p>
          <a:p>
            <a:pPr marL="285750" indent="-285750" fontAlgn="t">
              <a:buFont typeface="Arial" panose="020B0604020202020204" pitchFamily="34" charset="0"/>
              <a:buChar char="•"/>
            </a:pPr>
            <a:r>
              <a:rPr lang="en-US" sz="2800" dirty="0" smtClean="0"/>
              <a:t>City </a:t>
            </a:r>
            <a:r>
              <a:rPr lang="en-US" sz="2800" dirty="0"/>
              <a:t>of Bremerton</a:t>
            </a:r>
          </a:p>
          <a:p>
            <a:pPr marL="285750" indent="-285750" fontAlgn="t">
              <a:buFont typeface="Arial" panose="020B0604020202020204" pitchFamily="34" charset="0"/>
              <a:buChar char="•"/>
            </a:pPr>
            <a:r>
              <a:rPr lang="en-US" sz="2800" dirty="0"/>
              <a:t>City of Gig Harbor</a:t>
            </a:r>
          </a:p>
          <a:p>
            <a:pPr marL="285750" indent="-285750" fontAlgn="t">
              <a:buFont typeface="Arial" panose="020B0604020202020204" pitchFamily="34" charset="0"/>
              <a:buChar char="•"/>
            </a:pPr>
            <a:r>
              <a:rPr lang="en-US" sz="2800" dirty="0"/>
              <a:t>City of Bainbridge</a:t>
            </a:r>
          </a:p>
          <a:p>
            <a:pPr marL="285750" indent="-285750" fontAlgn="t">
              <a:buFont typeface="Arial" panose="020B0604020202020204" pitchFamily="34" charset="0"/>
              <a:buChar char="•"/>
            </a:pPr>
            <a:r>
              <a:rPr lang="en-US" sz="2800" dirty="0"/>
              <a:t>City of </a:t>
            </a:r>
            <a:r>
              <a:rPr lang="en-US" sz="2800" dirty="0" smtClean="0"/>
              <a:t>Poulsbo*</a:t>
            </a:r>
          </a:p>
          <a:p>
            <a:pPr marL="285750" indent="-285750" fontAlgn="t">
              <a:buFont typeface="Arial" panose="020B0604020202020204" pitchFamily="34" charset="0"/>
              <a:buChar char="•"/>
            </a:pPr>
            <a:r>
              <a:rPr lang="en-US" sz="2800" dirty="0" smtClean="0"/>
              <a:t>Washington </a:t>
            </a:r>
            <a:r>
              <a:rPr lang="en-US" sz="2800" dirty="0"/>
              <a:t>Water Service - ex </a:t>
            </a:r>
            <a:r>
              <a:rPr lang="en-US" sz="2800" dirty="0" smtClean="0"/>
              <a:t>officio</a:t>
            </a:r>
          </a:p>
          <a:p>
            <a:pPr marL="285750" indent="-285750" fontAlgn="t">
              <a:buFont typeface="Arial" panose="020B0604020202020204" pitchFamily="34" charset="0"/>
              <a:buChar char="•"/>
            </a:pPr>
            <a:endParaRPr lang="en-US" sz="2800" dirty="0"/>
          </a:p>
          <a:p>
            <a:pPr marL="285750" indent="-285750" fontAlgn="t">
              <a:buFont typeface="Arial" panose="020B0604020202020204" pitchFamily="34" charset="0"/>
              <a:buChar char="•"/>
            </a:pPr>
            <a:endParaRPr lang="en-US" sz="2800" dirty="0" smtClean="0"/>
          </a:p>
          <a:p>
            <a:pPr fontAlgn="t"/>
            <a:r>
              <a:rPr lang="en-US" sz="2400" dirty="0" smtClean="0"/>
              <a:t>*Withdrew from Committee in October 2020</a:t>
            </a:r>
            <a:endParaRPr lang="en-US" sz="2400" dirty="0"/>
          </a:p>
          <a:p>
            <a:pPr marL="285750" indent="-285750" fontAlgn="t">
              <a:buFont typeface="Arial" panose="020B0604020202020204" pitchFamily="34" charset="0"/>
              <a:buChar char="•"/>
            </a:pPr>
            <a:endParaRPr lang="en-US" sz="2800" dirty="0"/>
          </a:p>
        </p:txBody>
      </p:sp>
      <p:sp>
        <p:nvSpPr>
          <p:cNvPr id="10" name="Rectangle 9"/>
          <p:cNvSpPr/>
          <p:nvPr/>
        </p:nvSpPr>
        <p:spPr>
          <a:xfrm>
            <a:off x="7201870" y="3228109"/>
            <a:ext cx="6854825" cy="4832092"/>
          </a:xfrm>
          <a:prstGeom prst="rect">
            <a:avLst/>
          </a:prstGeom>
        </p:spPr>
        <p:txBody>
          <a:bodyPr>
            <a:spAutoFit/>
          </a:bodyPr>
          <a:lstStyle/>
          <a:p>
            <a:pPr marL="285750" indent="-285750">
              <a:buFont typeface="Arial" panose="020B0604020202020204" pitchFamily="34" charset="0"/>
              <a:buChar char="•"/>
            </a:pPr>
            <a:r>
              <a:rPr lang="en-US" sz="2800" dirty="0"/>
              <a:t>Kitsap County</a:t>
            </a:r>
          </a:p>
          <a:p>
            <a:pPr marL="285750" indent="-285750" fontAlgn="t">
              <a:buFont typeface="Arial" panose="020B0604020202020204" pitchFamily="34" charset="0"/>
              <a:buChar char="•"/>
            </a:pPr>
            <a:r>
              <a:rPr lang="en-US" sz="2800" dirty="0"/>
              <a:t>King County</a:t>
            </a:r>
          </a:p>
          <a:p>
            <a:pPr marL="285750" indent="-285750" fontAlgn="t">
              <a:buFont typeface="Arial" panose="020B0604020202020204" pitchFamily="34" charset="0"/>
              <a:buChar char="•"/>
            </a:pPr>
            <a:r>
              <a:rPr lang="en-US" sz="2800" dirty="0" smtClean="0"/>
              <a:t>Mason </a:t>
            </a:r>
            <a:r>
              <a:rPr lang="en-US" sz="2800" dirty="0"/>
              <a:t>County</a:t>
            </a:r>
          </a:p>
          <a:p>
            <a:pPr marL="285750" indent="-285750" fontAlgn="t">
              <a:buFont typeface="Arial" panose="020B0604020202020204" pitchFamily="34" charset="0"/>
              <a:buChar char="•"/>
            </a:pPr>
            <a:r>
              <a:rPr lang="en-US" sz="2800" dirty="0"/>
              <a:t>Pierce County</a:t>
            </a:r>
          </a:p>
          <a:p>
            <a:pPr marL="285750" indent="-285750" fontAlgn="t">
              <a:buFont typeface="Arial" panose="020B0604020202020204" pitchFamily="34" charset="0"/>
              <a:buChar char="•"/>
            </a:pPr>
            <a:r>
              <a:rPr lang="en-US" sz="2800" dirty="0" smtClean="0"/>
              <a:t>Kitsap </a:t>
            </a:r>
            <a:r>
              <a:rPr lang="en-US" sz="2800" dirty="0"/>
              <a:t>Public Utility District</a:t>
            </a:r>
          </a:p>
          <a:p>
            <a:pPr marL="285750" indent="-285750" fontAlgn="t">
              <a:buFont typeface="Arial" panose="020B0604020202020204" pitchFamily="34" charset="0"/>
              <a:buChar char="•"/>
            </a:pPr>
            <a:r>
              <a:rPr lang="en-US" sz="2800" dirty="0"/>
              <a:t>Department of Fish and Wildlife</a:t>
            </a:r>
          </a:p>
          <a:p>
            <a:pPr marL="285750" indent="-285750" fontAlgn="t">
              <a:buFont typeface="Arial" panose="020B0604020202020204" pitchFamily="34" charset="0"/>
              <a:buChar char="•"/>
            </a:pPr>
            <a:r>
              <a:rPr lang="en-US" sz="2800" dirty="0"/>
              <a:t>Department of Ecology</a:t>
            </a:r>
          </a:p>
          <a:p>
            <a:pPr marL="285750" indent="-285750" fontAlgn="t">
              <a:buFont typeface="Arial" panose="020B0604020202020204" pitchFamily="34" charset="0"/>
              <a:buChar char="•"/>
            </a:pPr>
            <a:r>
              <a:rPr lang="en-US" sz="2800" dirty="0"/>
              <a:t>Kitsap Building Association</a:t>
            </a:r>
          </a:p>
          <a:p>
            <a:pPr marL="285750" indent="-285750" fontAlgn="t">
              <a:buFont typeface="Arial" panose="020B0604020202020204" pitchFamily="34" charset="0"/>
              <a:buChar char="•"/>
            </a:pPr>
            <a:r>
              <a:rPr lang="en-US" sz="2800" dirty="0"/>
              <a:t>Kitsap Conservation District</a:t>
            </a:r>
          </a:p>
          <a:p>
            <a:pPr marL="285750" indent="-285750" fontAlgn="t">
              <a:buFont typeface="Arial" panose="020B0604020202020204" pitchFamily="34" charset="0"/>
              <a:buChar char="•"/>
            </a:pPr>
            <a:r>
              <a:rPr lang="en-US" sz="2800" dirty="0"/>
              <a:t>Great Peninsula Conservancy</a:t>
            </a:r>
          </a:p>
          <a:p>
            <a:pPr marL="285750" indent="-285750" fontAlgn="t">
              <a:buFont typeface="Arial" panose="020B0604020202020204" pitchFamily="34" charset="0"/>
              <a:buChar char="•"/>
            </a:pPr>
            <a:r>
              <a:rPr lang="en-US" sz="2800" dirty="0"/>
              <a:t>Mason-Kitsap Farm Bureau - ex </a:t>
            </a:r>
            <a:r>
              <a:rPr lang="en-US" sz="2800" dirty="0" smtClean="0"/>
              <a:t>officio</a:t>
            </a:r>
            <a:endParaRPr lang="en-US" sz="2800" dirty="0"/>
          </a:p>
        </p:txBody>
      </p:sp>
    </p:spTree>
    <p:extLst>
      <p:ext uri="{BB962C8B-B14F-4D97-AF65-F5344CB8AC3E}">
        <p14:creationId xmlns:p14="http://schemas.microsoft.com/office/powerpoint/2010/main" val="14406333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Franklin Gothic Book" panose="020B0503020102020204" pitchFamily="34" charset="0"/>
              </a:rPr>
              <a:t>What is the Committee’s role?</a:t>
            </a:r>
            <a:endParaRPr lang="en-US" dirty="0">
              <a:latin typeface="Franklin Gothic Book" panose="020B0503020102020204" pitchFamily="34" charset="0"/>
            </a:endParaRPr>
          </a:p>
        </p:txBody>
      </p:sp>
      <p:graphicFrame>
        <p:nvGraphicFramePr>
          <p:cNvPr id="5" name="Diagram 4" descr="two boxes, one for the committee and one for Ecology, explaining their major roles" title="committee role diagram"/>
          <p:cNvGraphicFramePr/>
          <p:nvPr>
            <p:extLst>
              <p:ext uri="{D42A27DB-BD31-4B8C-83A1-F6EECF244321}">
                <p14:modId xmlns:p14="http://schemas.microsoft.com/office/powerpoint/2010/main" val="2544739046"/>
              </p:ext>
            </p:extLst>
          </p:nvPr>
        </p:nvGraphicFramePr>
        <p:xfrm>
          <a:off x="7224766" y="2753248"/>
          <a:ext cx="6287200" cy="5687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414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64" y="2889505"/>
            <a:ext cx="4000084" cy="5157216"/>
          </a:xfrm>
        </p:spPr>
        <p:txBody>
          <a:bodyPr>
            <a:normAutofit/>
          </a:bodyPr>
          <a:lstStyle/>
          <a:p>
            <a:r>
              <a:rPr lang="en-US" dirty="0" smtClean="0"/>
              <a:t>Watershed Restoration and Enhancement Plan Components</a:t>
            </a:r>
            <a:endParaRPr lang="en-US" dirty="0"/>
          </a:p>
        </p:txBody>
      </p:sp>
      <p:sp>
        <p:nvSpPr>
          <p:cNvPr id="3" name="Text Placeholder 2"/>
          <p:cNvSpPr>
            <a:spLocks noGrp="1"/>
          </p:cNvSpPr>
          <p:nvPr>
            <p:ph type="body" sz="quarter" idx="12"/>
          </p:nvPr>
        </p:nvSpPr>
        <p:spPr/>
        <p:txBody>
          <a:bodyPr/>
          <a:lstStyle/>
          <a:p>
            <a:r>
              <a:rPr lang="en-US" dirty="0" smtClean="0"/>
              <a:t>2018 - 2038</a:t>
            </a:r>
            <a:endParaRPr lang="en-US" dirty="0"/>
          </a:p>
        </p:txBody>
      </p:sp>
      <p:sp>
        <p:nvSpPr>
          <p:cNvPr id="4" name="Text Placeholder 3"/>
          <p:cNvSpPr>
            <a:spLocks noGrp="1"/>
          </p:cNvSpPr>
          <p:nvPr>
            <p:ph type="body" sz="quarter" idx="14"/>
          </p:nvPr>
        </p:nvSpPr>
        <p:spPr/>
        <p:txBody>
          <a:bodyPr/>
          <a:lstStyle/>
          <a:p>
            <a:r>
              <a:rPr lang="en-US" sz="3200" dirty="0" smtClean="0"/>
              <a:t>Planning Horizon</a:t>
            </a:r>
            <a:endParaRPr lang="en-US" sz="3200" dirty="0"/>
          </a:p>
        </p:txBody>
      </p:sp>
      <p:sp>
        <p:nvSpPr>
          <p:cNvPr id="5" name="Text Placeholder 4"/>
          <p:cNvSpPr>
            <a:spLocks noGrp="1"/>
          </p:cNvSpPr>
          <p:nvPr>
            <p:ph type="body" sz="quarter" idx="17"/>
          </p:nvPr>
        </p:nvSpPr>
        <p:spPr/>
        <p:txBody>
          <a:bodyPr/>
          <a:lstStyle/>
          <a:p>
            <a:r>
              <a:rPr lang="en-US" dirty="0" smtClean="0"/>
              <a:t>Seven subbasins </a:t>
            </a:r>
            <a:endParaRPr lang="en-US" dirty="0"/>
          </a:p>
        </p:txBody>
      </p:sp>
      <p:sp>
        <p:nvSpPr>
          <p:cNvPr id="6" name="Text Placeholder 5"/>
          <p:cNvSpPr>
            <a:spLocks noGrp="1"/>
          </p:cNvSpPr>
          <p:nvPr>
            <p:ph type="body" sz="quarter" idx="18"/>
          </p:nvPr>
        </p:nvSpPr>
        <p:spPr/>
        <p:txBody>
          <a:bodyPr/>
          <a:lstStyle/>
          <a:p>
            <a:r>
              <a:rPr lang="en-US" sz="3200" dirty="0" smtClean="0"/>
              <a:t>WRIA Subbasin Delineation</a:t>
            </a:r>
            <a:endParaRPr lang="en-US" sz="3200" dirty="0"/>
          </a:p>
        </p:txBody>
      </p:sp>
      <p:sp>
        <p:nvSpPr>
          <p:cNvPr id="7" name="Text Placeholder 6"/>
          <p:cNvSpPr>
            <a:spLocks noGrp="1"/>
          </p:cNvSpPr>
          <p:nvPr>
            <p:ph type="body" sz="quarter" idx="20"/>
          </p:nvPr>
        </p:nvSpPr>
        <p:spPr/>
        <p:txBody>
          <a:bodyPr/>
          <a:lstStyle/>
          <a:p>
            <a:r>
              <a:rPr lang="en-US" dirty="0" smtClean="0"/>
              <a:t>5,568 projected new permit-exempt wells</a:t>
            </a:r>
            <a:endParaRPr lang="en-US" dirty="0"/>
          </a:p>
        </p:txBody>
      </p:sp>
      <p:sp>
        <p:nvSpPr>
          <p:cNvPr id="8" name="Text Placeholder 7"/>
          <p:cNvSpPr>
            <a:spLocks noGrp="1"/>
          </p:cNvSpPr>
          <p:nvPr>
            <p:ph type="body" sz="quarter" idx="21"/>
          </p:nvPr>
        </p:nvSpPr>
        <p:spPr>
          <a:xfrm>
            <a:off x="6408045" y="4620208"/>
            <a:ext cx="7172488" cy="604071"/>
          </a:xfrm>
        </p:spPr>
        <p:txBody>
          <a:bodyPr/>
          <a:lstStyle/>
          <a:p>
            <a:r>
              <a:rPr lang="en-US" sz="3200" dirty="0"/>
              <a:t>Projected New Permit-Exempt </a:t>
            </a:r>
            <a:r>
              <a:rPr lang="en-US" sz="3200" dirty="0" smtClean="0"/>
              <a:t>Wells</a:t>
            </a:r>
            <a:endParaRPr lang="en-US" sz="3200" dirty="0"/>
          </a:p>
        </p:txBody>
      </p:sp>
      <p:sp>
        <p:nvSpPr>
          <p:cNvPr id="9" name="Text Placeholder 8"/>
          <p:cNvSpPr>
            <a:spLocks noGrp="1"/>
          </p:cNvSpPr>
          <p:nvPr>
            <p:ph type="body" sz="quarter" idx="23"/>
          </p:nvPr>
        </p:nvSpPr>
        <p:spPr>
          <a:xfrm>
            <a:off x="6408045" y="6652456"/>
            <a:ext cx="6009353" cy="337024"/>
          </a:xfrm>
        </p:spPr>
        <p:txBody>
          <a:bodyPr/>
          <a:lstStyle/>
          <a:p>
            <a:r>
              <a:rPr lang="en-US" dirty="0"/>
              <a:t>766.4 acre-feet per year, with a higher goal of offsetting 1218 acre-feet per year through project </a:t>
            </a:r>
            <a:r>
              <a:rPr lang="en-US" dirty="0" smtClean="0"/>
              <a:t>implementation to benefit streams.</a:t>
            </a:r>
            <a:endParaRPr lang="en-US" dirty="0"/>
          </a:p>
        </p:txBody>
      </p:sp>
      <p:sp>
        <p:nvSpPr>
          <p:cNvPr id="10" name="Text Placeholder 9"/>
          <p:cNvSpPr>
            <a:spLocks noGrp="1"/>
          </p:cNvSpPr>
          <p:nvPr>
            <p:ph type="body" sz="quarter" idx="24"/>
          </p:nvPr>
        </p:nvSpPr>
        <p:spPr>
          <a:xfrm>
            <a:off x="6408045" y="6082924"/>
            <a:ext cx="6009353" cy="604071"/>
          </a:xfrm>
        </p:spPr>
        <p:txBody>
          <a:bodyPr/>
          <a:lstStyle/>
          <a:p>
            <a:r>
              <a:rPr lang="en-US" sz="3200" dirty="0"/>
              <a:t>Estimated Consumptive </a:t>
            </a:r>
            <a:r>
              <a:rPr lang="en-US" sz="3200" dirty="0" smtClean="0"/>
              <a:t>Use</a:t>
            </a:r>
            <a:endParaRPr lang="en-US" sz="3200" dirty="0"/>
          </a:p>
        </p:txBody>
      </p:sp>
      <p:sp>
        <p:nvSpPr>
          <p:cNvPr id="11" name="Text Placeholder 10"/>
          <p:cNvSpPr>
            <a:spLocks noGrp="1"/>
          </p:cNvSpPr>
          <p:nvPr>
            <p:ph type="body" sz="quarter" idx="26"/>
          </p:nvPr>
        </p:nvSpPr>
        <p:spPr/>
        <p:txBody>
          <a:bodyPr/>
          <a:lstStyle/>
          <a:p>
            <a:r>
              <a:rPr lang="en-US" dirty="0" smtClean="0"/>
              <a:t>to offset estimated consumptive use and meet Net Ecological Benefit (NEB)</a:t>
            </a:r>
            <a:endParaRPr lang="en-US" dirty="0"/>
          </a:p>
        </p:txBody>
      </p:sp>
      <p:sp>
        <p:nvSpPr>
          <p:cNvPr id="12" name="Text Placeholder 11"/>
          <p:cNvSpPr>
            <a:spLocks noGrp="1"/>
          </p:cNvSpPr>
          <p:nvPr>
            <p:ph type="body" sz="quarter" idx="27"/>
          </p:nvPr>
        </p:nvSpPr>
        <p:spPr/>
        <p:txBody>
          <a:bodyPr/>
          <a:lstStyle/>
          <a:p>
            <a:r>
              <a:rPr lang="en-US" sz="3200" dirty="0"/>
              <a:t>Projects and Actions</a:t>
            </a:r>
          </a:p>
        </p:txBody>
      </p:sp>
      <p:sp>
        <p:nvSpPr>
          <p:cNvPr id="13" name="Slide Number Placeholder 12"/>
          <p:cNvSpPr>
            <a:spLocks noGrp="1"/>
          </p:cNvSpPr>
          <p:nvPr>
            <p:ph type="sldNum" sz="quarter" idx="10"/>
          </p:nvPr>
        </p:nvSpPr>
        <p:spPr/>
        <p:txBody>
          <a:bodyPr/>
          <a:lstStyle/>
          <a:p>
            <a:fld id="{B54AD89C-DF1E-4948-B597-5DD47B34A9CA}" type="slidenum">
              <a:rPr kumimoji="1" lang="ja-JP" altLang="en-US" smtClean="0"/>
              <a:pPr/>
              <a:t>17</a:t>
            </a:fld>
            <a:endParaRPr kumimoji="1" lang="ja-JP" altLang="en-US" dirty="0"/>
          </a:p>
        </p:txBody>
      </p:sp>
    </p:spTree>
    <p:extLst>
      <p:ext uri="{BB962C8B-B14F-4D97-AF65-F5344CB8AC3E}">
        <p14:creationId xmlns:p14="http://schemas.microsoft.com/office/powerpoint/2010/main" val="3851758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Delineate Subbasins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18</a:t>
            </a:fld>
            <a:endParaRPr kumimoji="1" lang="ja-JP" altLang="en-US" dirty="0"/>
          </a:p>
        </p:txBody>
      </p:sp>
      <p:sp>
        <p:nvSpPr>
          <p:cNvPr id="5" name="Text Placeholder 4"/>
          <p:cNvSpPr>
            <a:spLocks noGrp="1"/>
          </p:cNvSpPr>
          <p:nvPr>
            <p:ph type="body" sz="quarter" idx="11"/>
          </p:nvPr>
        </p:nvSpPr>
        <p:spPr>
          <a:xfrm>
            <a:off x="1045029" y="2600514"/>
            <a:ext cx="11778342" cy="5084385"/>
          </a:xfrm>
          <a:noFill/>
        </p:spPr>
        <p:txBody>
          <a:bodyPr>
            <a:noAutofit/>
          </a:bodyPr>
          <a:lstStyle/>
          <a:p>
            <a:pPr defTabSz="1371509">
              <a:lnSpc>
                <a:spcPct val="100000"/>
              </a:lnSpc>
              <a:spcBef>
                <a:spcPts val="0"/>
              </a:spcBef>
              <a:defRPr/>
            </a:pPr>
            <a:r>
              <a:rPr kumimoji="1" lang="en-US" dirty="0">
                <a:latin typeface="Franklin Gothic Book" panose="020B0503020102020204" pitchFamily="34" charset="0"/>
              </a:rPr>
              <a:t>The WRIA </a:t>
            </a:r>
            <a:r>
              <a:rPr kumimoji="1" lang="en-US" dirty="0" smtClean="0">
                <a:latin typeface="Franklin Gothic Book" panose="020B0503020102020204" pitchFamily="34" charset="0"/>
              </a:rPr>
              <a:t>15 </a:t>
            </a:r>
            <a:r>
              <a:rPr kumimoji="1" lang="en-US" dirty="0">
                <a:latin typeface="Franklin Gothic Book" panose="020B0503020102020204" pitchFamily="34" charset="0"/>
              </a:rPr>
              <a:t>Committee divided WRIA </a:t>
            </a:r>
            <a:r>
              <a:rPr kumimoji="1" lang="en-US" dirty="0" smtClean="0">
                <a:latin typeface="Franklin Gothic Book" panose="020B0503020102020204" pitchFamily="34" charset="0"/>
              </a:rPr>
              <a:t>15 </a:t>
            </a:r>
            <a:r>
              <a:rPr kumimoji="1" lang="en-US" dirty="0">
                <a:latin typeface="Franklin Gothic Book" panose="020B0503020102020204" pitchFamily="34" charset="0"/>
              </a:rPr>
              <a:t>into 7</a:t>
            </a:r>
            <a:r>
              <a:rPr kumimoji="1" lang="en-US" dirty="0" smtClean="0">
                <a:latin typeface="Franklin Gothic Book" panose="020B0503020102020204" pitchFamily="34" charset="0"/>
              </a:rPr>
              <a:t> </a:t>
            </a:r>
            <a:r>
              <a:rPr kumimoji="1" lang="en-US" dirty="0">
                <a:latin typeface="Franklin Gothic Book" panose="020B0503020102020204" pitchFamily="34" charset="0"/>
              </a:rPr>
              <a:t>suitably sized subbasins for the purposes of assessing consumptive use and project offsets.</a:t>
            </a:r>
          </a:p>
          <a:p>
            <a:pPr defTabSz="1371509">
              <a:lnSpc>
                <a:spcPct val="100000"/>
              </a:lnSpc>
              <a:spcBef>
                <a:spcPts val="0"/>
              </a:spcBef>
              <a:defRPr/>
            </a:pPr>
            <a:endParaRPr kumimoji="1" lang="en-US" dirty="0">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12620183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Subbasin Delineation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19</a:t>
            </a:fld>
            <a:endParaRPr kumimoji="1" lang="ja-JP" altLang="en-US" dirty="0"/>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pic>
        <p:nvPicPr>
          <p:cNvPr id="10" name="Picture 9" descr="Map of WRIA 15 showing subbasins."/>
          <p:cNvPicPr/>
          <p:nvPr/>
        </p:nvPicPr>
        <p:blipFill>
          <a:blip r:embed="rId3">
            <a:extLst>
              <a:ext uri="{28A0092B-C50C-407E-A947-70E740481C1C}">
                <a14:useLocalDpi xmlns:a14="http://schemas.microsoft.com/office/drawing/2010/main" val="0"/>
              </a:ext>
            </a:extLst>
          </a:blip>
          <a:srcRect/>
          <a:stretch>
            <a:fillRect/>
          </a:stretch>
        </p:blipFill>
        <p:spPr bwMode="auto">
          <a:xfrm>
            <a:off x="3885406" y="1756458"/>
            <a:ext cx="5943600" cy="7895590"/>
          </a:xfrm>
          <a:prstGeom prst="rect">
            <a:avLst/>
          </a:prstGeom>
          <a:noFill/>
          <a:ln>
            <a:noFill/>
          </a:ln>
        </p:spPr>
      </p:pic>
    </p:spTree>
    <p:extLst>
      <p:ext uri="{BB962C8B-B14F-4D97-AF65-F5344CB8AC3E}">
        <p14:creationId xmlns:p14="http://schemas.microsoft.com/office/powerpoint/2010/main" val="42907752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Streamflow Restoration law</a:t>
            </a:r>
            <a:br>
              <a:rPr lang="en-US" dirty="0"/>
            </a:br>
            <a:r>
              <a:rPr lang="en-US" dirty="0"/>
              <a:t>RCW 90.94</a:t>
            </a:r>
          </a:p>
        </p:txBody>
      </p:sp>
      <p:sp>
        <p:nvSpPr>
          <p:cNvPr id="3" name="Text Placeholder 2"/>
          <p:cNvSpPr>
            <a:spLocks noGrp="1"/>
          </p:cNvSpPr>
          <p:nvPr>
            <p:ph type="body" sz="quarter" idx="11"/>
          </p:nvPr>
        </p:nvSpPr>
        <p:spPr/>
        <p:txBody>
          <a:bodyPr/>
          <a:lstStyle/>
          <a:p>
            <a:r>
              <a:rPr lang="en-US" dirty="0"/>
              <a:t>Clarifies how local governments can issue building permits for homes intending to use a </a:t>
            </a:r>
            <a:r>
              <a:rPr lang="en-US" dirty="0" smtClean="0"/>
              <a:t>permit-exempt </a:t>
            </a:r>
            <a:r>
              <a:rPr lang="en-US" dirty="0"/>
              <a:t>well for their domestic water supply </a:t>
            </a:r>
            <a:r>
              <a:rPr lang="en-US" b="1" dirty="0" smtClean="0"/>
              <a:t>and </a:t>
            </a:r>
            <a:r>
              <a:rPr lang="en-US" b="1" dirty="0"/>
              <a:t>offsets those </a:t>
            </a:r>
            <a:r>
              <a:rPr lang="en-US" b="1" dirty="0" smtClean="0"/>
              <a:t>impacts through </a:t>
            </a:r>
            <a:r>
              <a:rPr lang="en-US" b="1" dirty="0"/>
              <a:t>a local watershed planning effort</a:t>
            </a:r>
            <a:r>
              <a:rPr lang="en-US" dirty="0"/>
              <a:t>. </a:t>
            </a:r>
            <a:endParaRPr lang="en-US" dirty="0" smtClean="0"/>
          </a:p>
          <a:p>
            <a:endParaRPr lang="en-US" dirty="0"/>
          </a:p>
          <a:p>
            <a:r>
              <a:rPr lang="en-US" dirty="0"/>
              <a:t>Ecology </a:t>
            </a:r>
            <a:r>
              <a:rPr lang="en-US" dirty="0" smtClean="0"/>
              <a:t>chaired </a:t>
            </a:r>
            <a:r>
              <a:rPr lang="en-US" dirty="0"/>
              <a:t>the WRIA </a:t>
            </a:r>
            <a:r>
              <a:rPr lang="en-US" dirty="0" smtClean="0"/>
              <a:t>15 </a:t>
            </a:r>
            <a:r>
              <a:rPr lang="en-US" dirty="0"/>
              <a:t>Committee, composed of tribes, counties, cities, </a:t>
            </a:r>
            <a:r>
              <a:rPr lang="en-US" dirty="0" smtClean="0"/>
              <a:t>WDFW, municipal water purveyor, irrigation district, and </a:t>
            </a:r>
            <a:r>
              <a:rPr lang="en-US" dirty="0"/>
              <a:t>interest groups. </a:t>
            </a:r>
            <a:r>
              <a:rPr lang="en-US" dirty="0" smtClean="0"/>
              <a:t>The committee met over the last two years to develop the Watershed Restoration and Enhancement Plan. </a:t>
            </a:r>
            <a:endParaRPr lang="en-US" dirty="0">
              <a:latin typeface="Franklin Gothic Book" panose="020B0503020102020204" pitchFamily="34" charset="0"/>
            </a:endParaRPr>
          </a:p>
          <a:p>
            <a:endParaRPr lang="en-US" dirty="0"/>
          </a:p>
          <a:p>
            <a:endParaRPr lang="en-US" dirty="0"/>
          </a:p>
        </p:txBody>
      </p:sp>
    </p:spTree>
    <p:extLst>
      <p:ext uri="{BB962C8B-B14F-4D97-AF65-F5344CB8AC3E}">
        <p14:creationId xmlns:p14="http://schemas.microsoft.com/office/powerpoint/2010/main" val="1207967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Project New Permit-Exempt Wells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20</a:t>
            </a:fld>
            <a:endParaRPr kumimoji="1" lang="ja-JP" altLang="en-US" dirty="0"/>
          </a:p>
        </p:txBody>
      </p:sp>
      <p:sp>
        <p:nvSpPr>
          <p:cNvPr id="5" name="Text Placeholder 4"/>
          <p:cNvSpPr>
            <a:spLocks noGrp="1"/>
          </p:cNvSpPr>
          <p:nvPr>
            <p:ph type="body" sz="quarter" idx="11"/>
          </p:nvPr>
        </p:nvSpPr>
        <p:spPr>
          <a:xfrm>
            <a:off x="1045029" y="2600514"/>
            <a:ext cx="11778342" cy="5084385"/>
          </a:xfrm>
          <a:noFill/>
        </p:spPr>
        <p:txBody>
          <a:bodyPr>
            <a:noAutofit/>
          </a:bodyPr>
          <a:lstStyle/>
          <a:p>
            <a:pPr defTabSz="1371509">
              <a:lnSpc>
                <a:spcPct val="100000"/>
              </a:lnSpc>
              <a:spcBef>
                <a:spcPts val="0"/>
              </a:spcBef>
              <a:defRPr/>
            </a:pPr>
            <a:r>
              <a:rPr kumimoji="1" lang="en-US" dirty="0">
                <a:latin typeface="Franklin Gothic Book" panose="020B0503020102020204" pitchFamily="34" charset="0"/>
              </a:rPr>
              <a:t>The WRIA </a:t>
            </a:r>
            <a:r>
              <a:rPr kumimoji="1" lang="en-US" dirty="0" smtClean="0">
                <a:latin typeface="Franklin Gothic Book" panose="020B0503020102020204" pitchFamily="34" charset="0"/>
              </a:rPr>
              <a:t>15 </a:t>
            </a:r>
            <a:r>
              <a:rPr kumimoji="1" lang="en-US" dirty="0">
                <a:latin typeface="Franklin Gothic Book" panose="020B0503020102020204" pitchFamily="34" charset="0"/>
              </a:rPr>
              <a:t>Committee projects </a:t>
            </a:r>
            <a:r>
              <a:rPr kumimoji="1" lang="en-US" dirty="0" smtClean="0">
                <a:latin typeface="Franklin Gothic Book" panose="020B0503020102020204" pitchFamily="34" charset="0"/>
              </a:rPr>
              <a:t>5,568 </a:t>
            </a:r>
            <a:r>
              <a:rPr kumimoji="1" lang="en-US" dirty="0">
                <a:latin typeface="Franklin Gothic Book" panose="020B0503020102020204" pitchFamily="34" charset="0"/>
              </a:rPr>
              <a:t>PE wells over the planning horizon. </a:t>
            </a:r>
            <a:endParaRPr kumimoji="1" lang="en-US" dirty="0" smtClean="0">
              <a:latin typeface="Franklin Gothic Book" panose="020B0503020102020204" pitchFamily="34" charset="0"/>
            </a:endParaRPr>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20681717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Projected New Permit-Exempt Wells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21</a:t>
            </a:fld>
            <a:endParaRPr kumimoji="1" lang="ja-JP" altLang="en-US" dirty="0"/>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graphicFrame>
        <p:nvGraphicFramePr>
          <p:cNvPr id="9" name="Table 8" descr="subbasins and the estimated medium growth" title="Prejected new permit-exempt wells"/>
          <p:cNvGraphicFramePr>
            <a:graphicFrameLocks noGrp="1"/>
          </p:cNvGraphicFramePr>
          <p:nvPr>
            <p:extLst>
              <p:ext uri="{D42A27DB-BD31-4B8C-83A1-F6EECF244321}">
                <p14:modId xmlns:p14="http://schemas.microsoft.com/office/powerpoint/2010/main" val="2250973616"/>
              </p:ext>
            </p:extLst>
          </p:nvPr>
        </p:nvGraphicFramePr>
        <p:xfrm>
          <a:off x="1182373" y="2479140"/>
          <a:ext cx="11349667" cy="5763920"/>
        </p:xfrm>
        <a:graphic>
          <a:graphicData uri="http://schemas.openxmlformats.org/drawingml/2006/table">
            <a:tbl>
              <a:tblPr firstRow="1" firstCol="1" lastRow="1" bandRow="1">
                <a:tableStyleId>{5C22544A-7EE6-4342-B048-85BDC9FD1C3A}</a:tableStyleId>
              </a:tblPr>
              <a:tblGrid>
                <a:gridCol w="2871940">
                  <a:extLst>
                    <a:ext uri="{9D8B030D-6E8A-4147-A177-3AD203B41FA5}">
                      <a16:colId xmlns:a16="http://schemas.microsoft.com/office/drawing/2014/main" val="1973132653"/>
                    </a:ext>
                  </a:extLst>
                </a:gridCol>
                <a:gridCol w="1801217">
                  <a:extLst>
                    <a:ext uri="{9D8B030D-6E8A-4147-A177-3AD203B41FA5}">
                      <a16:colId xmlns:a16="http://schemas.microsoft.com/office/drawing/2014/main" val="2410953237"/>
                    </a:ext>
                  </a:extLst>
                </a:gridCol>
                <a:gridCol w="1801217">
                  <a:extLst>
                    <a:ext uri="{9D8B030D-6E8A-4147-A177-3AD203B41FA5}">
                      <a16:colId xmlns:a16="http://schemas.microsoft.com/office/drawing/2014/main" val="2410729177"/>
                    </a:ext>
                  </a:extLst>
                </a:gridCol>
                <a:gridCol w="1801217">
                  <a:extLst>
                    <a:ext uri="{9D8B030D-6E8A-4147-A177-3AD203B41FA5}">
                      <a16:colId xmlns:a16="http://schemas.microsoft.com/office/drawing/2014/main" val="1001324366"/>
                    </a:ext>
                  </a:extLst>
                </a:gridCol>
                <a:gridCol w="1537038">
                  <a:extLst>
                    <a:ext uri="{9D8B030D-6E8A-4147-A177-3AD203B41FA5}">
                      <a16:colId xmlns:a16="http://schemas.microsoft.com/office/drawing/2014/main" val="2646748276"/>
                    </a:ext>
                  </a:extLst>
                </a:gridCol>
                <a:gridCol w="1537038">
                  <a:extLst>
                    <a:ext uri="{9D8B030D-6E8A-4147-A177-3AD203B41FA5}">
                      <a16:colId xmlns:a16="http://schemas.microsoft.com/office/drawing/2014/main" val="2873253619"/>
                    </a:ext>
                  </a:extLst>
                </a:gridCol>
              </a:tblGrid>
              <a:tr h="324393">
                <a:tc rowSpan="2">
                  <a:txBody>
                    <a:bodyPr/>
                    <a:lstStyle/>
                    <a:p>
                      <a:pPr marL="0" marR="0" algn="ctr">
                        <a:spcBef>
                          <a:spcPts val="300"/>
                        </a:spcBef>
                        <a:spcAft>
                          <a:spcPts val="300"/>
                        </a:spcAft>
                      </a:pPr>
                      <a:r>
                        <a:rPr lang="en-US" sz="2400" dirty="0">
                          <a:effectLst/>
                        </a:rPr>
                        <a:t>Subbasin</a:t>
                      </a:r>
                      <a:endParaRPr lang="en-US" sz="24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tc>
                <a:tc gridSpan="5">
                  <a:txBody>
                    <a:bodyPr/>
                    <a:lstStyle/>
                    <a:p>
                      <a:pPr marL="0" marR="0" algn="ctr">
                        <a:spcBef>
                          <a:spcPts val="300"/>
                        </a:spcBef>
                        <a:spcAft>
                          <a:spcPts val="300"/>
                        </a:spcAft>
                      </a:pPr>
                      <a:r>
                        <a:rPr lang="en-US" sz="2400">
                          <a:effectLst/>
                        </a:rPr>
                        <a:t>Medium Growth</a:t>
                      </a:r>
                      <a:endParaRPr lang="en-US" sz="2400" b="1">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83354603"/>
                  </a:ext>
                </a:extLst>
              </a:tr>
              <a:tr h="324393">
                <a:tc vMerge="1">
                  <a:txBody>
                    <a:bodyPr/>
                    <a:lstStyle/>
                    <a:p>
                      <a:endParaRPr lang="en-US"/>
                    </a:p>
                  </a:txBody>
                  <a:tcPr/>
                </a:tc>
                <a:tc>
                  <a:txBody>
                    <a:bodyPr/>
                    <a:lstStyle/>
                    <a:p>
                      <a:pPr marL="0" marR="0" algn="ctr">
                        <a:spcBef>
                          <a:spcPts val="300"/>
                        </a:spcBef>
                        <a:spcAft>
                          <a:spcPts val="300"/>
                        </a:spcAft>
                      </a:pPr>
                      <a:r>
                        <a:rPr lang="en-US" sz="2400" dirty="0">
                          <a:effectLst/>
                        </a:rPr>
                        <a:t>Kitsap</a:t>
                      </a:r>
                      <a:endParaRPr lang="en-US" sz="24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Pierce </a:t>
                      </a:r>
                      <a:endParaRPr lang="en-US" sz="2400" b="1">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Mason</a:t>
                      </a:r>
                      <a:endParaRPr lang="en-US" sz="2400" b="1">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King</a:t>
                      </a:r>
                      <a:endParaRPr lang="en-US" sz="2400" b="1">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Total</a:t>
                      </a:r>
                      <a:endParaRPr lang="en-US" sz="2400" b="1">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2612548"/>
                  </a:ext>
                </a:extLst>
              </a:tr>
              <a:tr h="419367">
                <a:tc>
                  <a:txBody>
                    <a:bodyPr/>
                    <a:lstStyle/>
                    <a:p>
                      <a:pPr marL="0" marR="0">
                        <a:spcBef>
                          <a:spcPts val="300"/>
                        </a:spcBef>
                        <a:spcAft>
                          <a:spcPts val="300"/>
                        </a:spcAft>
                      </a:pPr>
                      <a:r>
                        <a:rPr lang="en-US" sz="2400" dirty="0">
                          <a:effectLst/>
                        </a:rPr>
                        <a:t>West Sound</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2400">
                          <a:effectLst/>
                        </a:rPr>
                        <a:t>1,336</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 </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 </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 </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1,336</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82327801"/>
                  </a:ext>
                </a:extLst>
              </a:tr>
              <a:tr h="629050">
                <a:tc>
                  <a:txBody>
                    <a:bodyPr/>
                    <a:lstStyle/>
                    <a:p>
                      <a:pPr marL="0" marR="0">
                        <a:spcBef>
                          <a:spcPts val="300"/>
                        </a:spcBef>
                        <a:spcAft>
                          <a:spcPts val="300"/>
                        </a:spcAft>
                      </a:pPr>
                      <a:r>
                        <a:rPr lang="en-US" sz="2400">
                          <a:effectLst/>
                        </a:rPr>
                        <a:t>North Hood Canal</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2400">
                          <a:effectLst/>
                        </a:rPr>
                        <a:t>656</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 </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 </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 </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656</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12440664"/>
                  </a:ext>
                </a:extLst>
              </a:tr>
              <a:tr h="629050">
                <a:tc>
                  <a:txBody>
                    <a:bodyPr/>
                    <a:lstStyle/>
                    <a:p>
                      <a:pPr marL="0" marR="0">
                        <a:spcBef>
                          <a:spcPts val="300"/>
                        </a:spcBef>
                        <a:spcAft>
                          <a:spcPts val="300"/>
                        </a:spcAft>
                      </a:pPr>
                      <a:r>
                        <a:rPr lang="en-US" sz="2400">
                          <a:effectLst/>
                        </a:rPr>
                        <a:t>South Hood Canal</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2400">
                          <a:effectLst/>
                        </a:rPr>
                        <a:t>49</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 </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1,077</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 </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1126</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59746182"/>
                  </a:ext>
                </a:extLst>
              </a:tr>
              <a:tr h="524208">
                <a:tc>
                  <a:txBody>
                    <a:bodyPr/>
                    <a:lstStyle/>
                    <a:p>
                      <a:pPr marL="0" marR="0">
                        <a:spcBef>
                          <a:spcPts val="300"/>
                        </a:spcBef>
                        <a:spcAft>
                          <a:spcPts val="300"/>
                        </a:spcAft>
                      </a:pPr>
                      <a:r>
                        <a:rPr lang="en-US" sz="2400">
                          <a:effectLst/>
                        </a:rPr>
                        <a:t>Bainbridge Island</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2400">
                          <a:effectLst/>
                        </a:rPr>
                        <a:t>491</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 </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dirty="0">
                          <a:effectLst/>
                        </a:rPr>
                        <a:t> </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 </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491</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6583265"/>
                  </a:ext>
                </a:extLst>
              </a:tr>
              <a:tr h="419367">
                <a:tc>
                  <a:txBody>
                    <a:bodyPr/>
                    <a:lstStyle/>
                    <a:p>
                      <a:pPr marL="0" marR="0">
                        <a:spcBef>
                          <a:spcPts val="300"/>
                        </a:spcBef>
                        <a:spcAft>
                          <a:spcPts val="300"/>
                        </a:spcAft>
                      </a:pPr>
                      <a:r>
                        <a:rPr lang="en-US" sz="2400">
                          <a:effectLst/>
                        </a:rPr>
                        <a:t>South Sound</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2400">
                          <a:effectLst/>
                        </a:rPr>
                        <a:t>389</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940</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224</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 </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1,553</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66142266"/>
                  </a:ext>
                </a:extLst>
              </a:tr>
              <a:tr h="629050">
                <a:tc>
                  <a:txBody>
                    <a:bodyPr/>
                    <a:lstStyle/>
                    <a:p>
                      <a:pPr marL="0" marR="0">
                        <a:spcBef>
                          <a:spcPts val="300"/>
                        </a:spcBef>
                        <a:spcAft>
                          <a:spcPts val="300"/>
                        </a:spcAft>
                      </a:pPr>
                      <a:r>
                        <a:rPr lang="en-US" sz="2400">
                          <a:effectLst/>
                        </a:rPr>
                        <a:t>Vashon-Maury Island</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2400">
                          <a:effectLst/>
                        </a:rPr>
                        <a:t> </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 </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 </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368</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368</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76347037"/>
                  </a:ext>
                </a:extLst>
              </a:tr>
              <a:tr h="1362941">
                <a:tc>
                  <a:txBody>
                    <a:bodyPr/>
                    <a:lstStyle/>
                    <a:p>
                      <a:pPr marL="0" marR="0">
                        <a:spcBef>
                          <a:spcPts val="300"/>
                        </a:spcBef>
                        <a:spcAft>
                          <a:spcPts val="300"/>
                        </a:spcAft>
                      </a:pPr>
                      <a:r>
                        <a:rPr lang="en-US" sz="2400">
                          <a:effectLst/>
                        </a:rPr>
                        <a:t>McNeil Island, Anderson Island, Ketron Island</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 </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38</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 </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 </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dirty="0">
                          <a:effectLst/>
                        </a:rPr>
                        <a:t>38</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24817228"/>
                  </a:ext>
                </a:extLst>
              </a:tr>
              <a:tr h="419367">
                <a:tc>
                  <a:txBody>
                    <a:bodyPr/>
                    <a:lstStyle/>
                    <a:p>
                      <a:pPr marL="0" marR="0">
                        <a:spcBef>
                          <a:spcPts val="300"/>
                        </a:spcBef>
                        <a:spcAft>
                          <a:spcPts val="300"/>
                        </a:spcAft>
                      </a:pPr>
                      <a:r>
                        <a:rPr lang="en-US" sz="2400">
                          <a:effectLst/>
                        </a:rPr>
                        <a:t>Total</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pPr>
                      <a:r>
                        <a:rPr lang="en-US" sz="2400">
                          <a:effectLst/>
                        </a:rPr>
                        <a:t>2,921</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978</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1,301</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a:effectLst/>
                        </a:rPr>
                        <a:t>368</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dirty="0">
                          <a:effectLst/>
                        </a:rPr>
                        <a:t>5,568</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9489369"/>
                  </a:ext>
                </a:extLst>
              </a:tr>
            </a:tbl>
          </a:graphicData>
        </a:graphic>
      </p:graphicFrame>
    </p:spTree>
    <p:extLst>
      <p:ext uri="{BB962C8B-B14F-4D97-AF65-F5344CB8AC3E}">
        <p14:creationId xmlns:p14="http://schemas.microsoft.com/office/powerpoint/2010/main" val="19794762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Estimate New Consumptive Water Use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22</a:t>
            </a:fld>
            <a:endParaRPr kumimoji="1" lang="ja-JP" altLang="en-US" dirty="0"/>
          </a:p>
        </p:txBody>
      </p:sp>
      <p:sp>
        <p:nvSpPr>
          <p:cNvPr id="5" name="Text Placeholder 4"/>
          <p:cNvSpPr>
            <a:spLocks noGrp="1"/>
          </p:cNvSpPr>
          <p:nvPr>
            <p:ph type="body" sz="quarter" idx="11"/>
          </p:nvPr>
        </p:nvSpPr>
        <p:spPr>
          <a:xfrm>
            <a:off x="1045029" y="2600514"/>
            <a:ext cx="11778342" cy="5084385"/>
          </a:xfrm>
          <a:noFill/>
        </p:spPr>
        <p:txBody>
          <a:bodyPr>
            <a:noAutofit/>
          </a:bodyPr>
          <a:lstStyle/>
          <a:p>
            <a:pPr defTabSz="1371509">
              <a:lnSpc>
                <a:spcPct val="100000"/>
              </a:lnSpc>
              <a:spcBef>
                <a:spcPts val="0"/>
              </a:spcBef>
              <a:defRPr/>
            </a:pPr>
            <a:r>
              <a:rPr kumimoji="1" lang="en-US" dirty="0">
                <a:latin typeface="Franklin Gothic Book" panose="020B0503020102020204" pitchFamily="34" charset="0"/>
              </a:rPr>
              <a:t>The WRIA </a:t>
            </a:r>
            <a:r>
              <a:rPr kumimoji="1" lang="en-US" dirty="0" smtClean="0">
                <a:latin typeface="Franklin Gothic Book" panose="020B0503020102020204" pitchFamily="34" charset="0"/>
              </a:rPr>
              <a:t>15 </a:t>
            </a:r>
            <a:r>
              <a:rPr kumimoji="1" lang="en-US" dirty="0">
                <a:latin typeface="Franklin Gothic Book" panose="020B0503020102020204" pitchFamily="34" charset="0"/>
              </a:rPr>
              <a:t>Committee used the 20-year projection of new PE wells for WRIA </a:t>
            </a:r>
            <a:r>
              <a:rPr kumimoji="1" lang="en-US" dirty="0" smtClean="0">
                <a:latin typeface="Franklin Gothic Book" panose="020B0503020102020204" pitchFamily="34" charset="0"/>
              </a:rPr>
              <a:t>15 (5,568) </a:t>
            </a:r>
            <a:r>
              <a:rPr kumimoji="1" lang="en-US" dirty="0">
                <a:latin typeface="Franklin Gothic Book" panose="020B0503020102020204" pitchFamily="34" charset="0"/>
              </a:rPr>
              <a:t>to estimate the consumptive water use that this watershed plan must address and offset. </a:t>
            </a:r>
            <a:endParaRPr kumimoji="1" lang="en-US" dirty="0" smtClean="0">
              <a:latin typeface="Franklin Gothic Book" panose="020B0503020102020204" pitchFamily="34" charset="0"/>
            </a:endParaRPr>
          </a:p>
          <a:p>
            <a:pPr defTabSz="1371509">
              <a:lnSpc>
                <a:spcPct val="100000"/>
              </a:lnSpc>
              <a:spcBef>
                <a:spcPts val="0"/>
              </a:spcBef>
              <a:defRPr/>
            </a:pPr>
            <a:r>
              <a:rPr kumimoji="1" lang="en-US" dirty="0" smtClean="0">
                <a:latin typeface="Franklin Gothic Book" panose="020B0503020102020204" pitchFamily="34" charset="0"/>
              </a:rPr>
              <a:t>The </a:t>
            </a:r>
            <a:r>
              <a:rPr kumimoji="1" lang="en-US" dirty="0">
                <a:latin typeface="Franklin Gothic Book" panose="020B0503020102020204" pitchFamily="34" charset="0"/>
              </a:rPr>
              <a:t>WRIA </a:t>
            </a:r>
            <a:r>
              <a:rPr kumimoji="1" lang="en-US" dirty="0" smtClean="0">
                <a:latin typeface="Franklin Gothic Book" panose="020B0503020102020204" pitchFamily="34" charset="0"/>
              </a:rPr>
              <a:t>15 </a:t>
            </a:r>
            <a:r>
              <a:rPr kumimoji="1" lang="en-US" dirty="0">
                <a:latin typeface="Franklin Gothic Book" panose="020B0503020102020204" pitchFamily="34" charset="0"/>
              </a:rPr>
              <a:t>Committee estimates </a:t>
            </a:r>
            <a:r>
              <a:rPr kumimoji="1" lang="en-US" dirty="0" smtClean="0">
                <a:latin typeface="Franklin Gothic Book" panose="020B0503020102020204" pitchFamily="34" charset="0"/>
              </a:rPr>
              <a:t>766.4 </a:t>
            </a:r>
            <a:r>
              <a:rPr kumimoji="1" lang="en-US" dirty="0">
                <a:latin typeface="Franklin Gothic Book" panose="020B0503020102020204" pitchFamily="34" charset="0"/>
              </a:rPr>
              <a:t>acre-feet per year </a:t>
            </a:r>
            <a:r>
              <a:rPr kumimoji="1" lang="en-US" dirty="0" smtClean="0">
                <a:latin typeface="Franklin Gothic Book" panose="020B0503020102020204" pitchFamily="34" charset="0"/>
              </a:rPr>
              <a:t>of </a:t>
            </a:r>
            <a:r>
              <a:rPr kumimoji="1" lang="en-US" dirty="0">
                <a:latin typeface="Franklin Gothic Book" panose="020B0503020102020204" pitchFamily="34" charset="0"/>
              </a:rPr>
              <a:t>new consumptive water use in WRIA </a:t>
            </a:r>
            <a:r>
              <a:rPr kumimoji="1" lang="en-US" dirty="0" smtClean="0">
                <a:latin typeface="Franklin Gothic Book" panose="020B0503020102020204" pitchFamily="34" charset="0"/>
              </a:rPr>
              <a:t>15. </a:t>
            </a:r>
          </a:p>
          <a:p>
            <a:pPr defTabSz="1371509">
              <a:lnSpc>
                <a:spcPct val="100000"/>
              </a:lnSpc>
              <a:spcBef>
                <a:spcPts val="0"/>
              </a:spcBef>
              <a:defRPr/>
            </a:pPr>
            <a:r>
              <a:rPr kumimoji="1" lang="en-US" dirty="0" smtClean="0">
                <a:latin typeface="Franklin Gothic Book" panose="020B0503020102020204" pitchFamily="34" charset="0"/>
              </a:rPr>
              <a:t>The WRIA 15 Committee set a higher offset goal of 1218 for project implementation to benefit streams.</a:t>
            </a:r>
          </a:p>
          <a:p>
            <a:pPr defTabSz="1371509">
              <a:lnSpc>
                <a:spcPct val="100000"/>
              </a:lnSpc>
              <a:spcBef>
                <a:spcPts val="0"/>
              </a:spcBef>
              <a:defRPr/>
            </a:pPr>
            <a:r>
              <a:rPr kumimoji="1" lang="en-US" dirty="0" smtClean="0">
                <a:latin typeface="Franklin Gothic Book" panose="020B0503020102020204" pitchFamily="34" charset="0"/>
              </a:rPr>
              <a:t>The WRIA 15 Committee set a goal of meeting the offset need by </a:t>
            </a:r>
            <a:r>
              <a:rPr kumimoji="1" lang="en-US" dirty="0" err="1" smtClean="0">
                <a:latin typeface="Franklin Gothic Book" panose="020B0503020102020204" pitchFamily="34" charset="0"/>
              </a:rPr>
              <a:t>subbasin</a:t>
            </a:r>
            <a:r>
              <a:rPr kumimoji="1" lang="en-US" dirty="0" smtClean="0">
                <a:latin typeface="Franklin Gothic Book" panose="020B0503020102020204" pitchFamily="34" charset="0"/>
              </a:rPr>
              <a:t>.</a:t>
            </a:r>
          </a:p>
          <a:p>
            <a:pPr marL="0" indent="0" defTabSz="1371509">
              <a:lnSpc>
                <a:spcPct val="100000"/>
              </a:lnSpc>
              <a:spcBef>
                <a:spcPts val="0"/>
              </a:spcBef>
              <a:buNone/>
              <a:defRPr/>
            </a:pPr>
            <a:endParaRPr kumimoji="1" lang="en-US" dirty="0" smtClean="0">
              <a:solidFill>
                <a:srgbClr val="FF0000"/>
              </a:solidFill>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38725870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Estimated New Consumptive Water Use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23</a:t>
            </a:fld>
            <a:endParaRPr kumimoji="1" lang="ja-JP" altLang="en-US" dirty="0"/>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graphicFrame>
        <p:nvGraphicFramePr>
          <p:cNvPr id="9" name="Table 8" descr="subbasins, estimated medium growth, indoor and outdoor consumptive use estimates. " title="estimated new consumptive water use"/>
          <p:cNvGraphicFramePr>
            <a:graphicFrameLocks noGrp="1"/>
          </p:cNvGraphicFramePr>
          <p:nvPr>
            <p:extLst>
              <p:ext uri="{D42A27DB-BD31-4B8C-83A1-F6EECF244321}">
                <p14:modId xmlns:p14="http://schemas.microsoft.com/office/powerpoint/2010/main" val="630991423"/>
              </p:ext>
            </p:extLst>
          </p:nvPr>
        </p:nvGraphicFramePr>
        <p:xfrm>
          <a:off x="942975" y="2563093"/>
          <a:ext cx="11828463" cy="6452213"/>
        </p:xfrm>
        <a:graphic>
          <a:graphicData uri="http://schemas.openxmlformats.org/drawingml/2006/table">
            <a:tbl>
              <a:tblPr firstRow="1" firstCol="1" lastRow="1" bandRow="1">
                <a:tableStyleId>{5C22544A-7EE6-4342-B048-85BDC9FD1C3A}</a:tableStyleId>
              </a:tblPr>
              <a:tblGrid>
                <a:gridCol w="3624241">
                  <a:extLst>
                    <a:ext uri="{9D8B030D-6E8A-4147-A177-3AD203B41FA5}">
                      <a16:colId xmlns:a16="http://schemas.microsoft.com/office/drawing/2014/main" val="727656777"/>
                    </a:ext>
                  </a:extLst>
                </a:gridCol>
                <a:gridCol w="1883091">
                  <a:extLst>
                    <a:ext uri="{9D8B030D-6E8A-4147-A177-3AD203B41FA5}">
                      <a16:colId xmlns:a16="http://schemas.microsoft.com/office/drawing/2014/main" val="125291834"/>
                    </a:ext>
                  </a:extLst>
                </a:gridCol>
                <a:gridCol w="2017936">
                  <a:extLst>
                    <a:ext uri="{9D8B030D-6E8A-4147-A177-3AD203B41FA5}">
                      <a16:colId xmlns:a16="http://schemas.microsoft.com/office/drawing/2014/main" val="1921111762"/>
                    </a:ext>
                  </a:extLst>
                </a:gridCol>
                <a:gridCol w="2017936">
                  <a:extLst>
                    <a:ext uri="{9D8B030D-6E8A-4147-A177-3AD203B41FA5}">
                      <a16:colId xmlns:a16="http://schemas.microsoft.com/office/drawing/2014/main" val="143576516"/>
                    </a:ext>
                  </a:extLst>
                </a:gridCol>
                <a:gridCol w="2285259">
                  <a:extLst>
                    <a:ext uri="{9D8B030D-6E8A-4147-A177-3AD203B41FA5}">
                      <a16:colId xmlns:a16="http://schemas.microsoft.com/office/drawing/2014/main" val="3680817718"/>
                    </a:ext>
                  </a:extLst>
                </a:gridCol>
              </a:tblGrid>
              <a:tr h="712739">
                <a:tc>
                  <a:txBody>
                    <a:bodyPr/>
                    <a:lstStyle/>
                    <a:p>
                      <a:pPr marL="0" marR="0">
                        <a:spcBef>
                          <a:spcPts val="0"/>
                        </a:spcBef>
                        <a:spcAft>
                          <a:spcPts val="600"/>
                        </a:spcAft>
                      </a:pPr>
                      <a:r>
                        <a:rPr lang="en-US" sz="2400" dirty="0">
                          <a:effectLst/>
                        </a:rPr>
                        <a:t>Subbasin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2400" dirty="0">
                          <a:effectLst/>
                        </a:rPr>
                        <a:t>Projected PE wells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a:effectLst/>
                        </a:rPr>
                        <a:t>Indoor CU (AF/yr)</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a:effectLst/>
                        </a:rPr>
                        <a:t>Outdoor CU (AF/yr)</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a:effectLst/>
                        </a:rPr>
                        <a:t>Total CU (AF/yr) in 2038</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08614210"/>
                  </a:ext>
                </a:extLst>
              </a:tr>
              <a:tr h="712739">
                <a:tc>
                  <a:txBody>
                    <a:bodyPr/>
                    <a:lstStyle/>
                    <a:p>
                      <a:pPr marL="0" marR="0">
                        <a:spcBef>
                          <a:spcPts val="0"/>
                        </a:spcBef>
                        <a:spcAft>
                          <a:spcPts val="600"/>
                        </a:spcAft>
                      </a:pPr>
                      <a:r>
                        <a:rPr lang="en-US" sz="2400">
                          <a:effectLst/>
                        </a:rPr>
                        <a:t>West Sound</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400">
                          <a:effectLst/>
                        </a:rPr>
                        <a:t>1,336</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dirty="0">
                          <a:effectLst/>
                        </a:rPr>
                        <a:t>22.4</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a:effectLst/>
                        </a:rPr>
                        <a:t>161.4</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a:effectLst/>
                        </a:rPr>
                        <a:t>183.9</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9346663"/>
                  </a:ext>
                </a:extLst>
              </a:tr>
              <a:tr h="712739">
                <a:tc>
                  <a:txBody>
                    <a:bodyPr/>
                    <a:lstStyle/>
                    <a:p>
                      <a:pPr marL="0" marR="0">
                        <a:spcBef>
                          <a:spcPts val="0"/>
                        </a:spcBef>
                        <a:spcAft>
                          <a:spcPts val="600"/>
                        </a:spcAft>
                      </a:pPr>
                      <a:r>
                        <a:rPr lang="en-US" sz="2400">
                          <a:effectLst/>
                        </a:rPr>
                        <a:t>North Hood Canal</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400">
                          <a:effectLst/>
                        </a:rPr>
                        <a:t>656</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dirty="0">
                          <a:effectLst/>
                        </a:rPr>
                        <a:t>11.0</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a:effectLst/>
                        </a:rPr>
                        <a:t>79.3</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a:effectLst/>
                        </a:rPr>
                        <a:t>90.3</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182801"/>
                  </a:ext>
                </a:extLst>
              </a:tr>
              <a:tr h="712739">
                <a:tc>
                  <a:txBody>
                    <a:bodyPr/>
                    <a:lstStyle/>
                    <a:p>
                      <a:pPr marL="0" marR="0">
                        <a:spcBef>
                          <a:spcPts val="0"/>
                        </a:spcBef>
                        <a:spcAft>
                          <a:spcPts val="600"/>
                        </a:spcAft>
                      </a:pPr>
                      <a:r>
                        <a:rPr lang="en-US" sz="2400">
                          <a:effectLst/>
                        </a:rPr>
                        <a:t>South Hood Canal</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400">
                          <a:effectLst/>
                        </a:rPr>
                        <a:t>1,126</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a:effectLst/>
                        </a:rPr>
                        <a:t>18.9</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dirty="0">
                          <a:effectLst/>
                        </a:rPr>
                        <a:t>136.1</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a:effectLst/>
                        </a:rPr>
                        <a:t>155.0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15165066"/>
                  </a:ext>
                </a:extLst>
              </a:tr>
              <a:tr h="712739">
                <a:tc>
                  <a:txBody>
                    <a:bodyPr/>
                    <a:lstStyle/>
                    <a:p>
                      <a:pPr marL="0" marR="0">
                        <a:spcBef>
                          <a:spcPts val="0"/>
                        </a:spcBef>
                        <a:spcAft>
                          <a:spcPts val="600"/>
                        </a:spcAft>
                      </a:pPr>
                      <a:r>
                        <a:rPr lang="en-US" sz="2400">
                          <a:effectLst/>
                        </a:rPr>
                        <a:t>Bainbridge Island</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400">
                          <a:effectLst/>
                        </a:rPr>
                        <a:t>491</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a:effectLst/>
                        </a:rPr>
                        <a:t>8.3</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dirty="0">
                          <a:effectLst/>
                        </a:rPr>
                        <a:t>59.3</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a:effectLst/>
                        </a:rPr>
                        <a:t>67.6</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9804252"/>
                  </a:ext>
                </a:extLst>
              </a:tr>
              <a:tr h="712739">
                <a:tc>
                  <a:txBody>
                    <a:bodyPr/>
                    <a:lstStyle/>
                    <a:p>
                      <a:pPr marL="0" marR="0">
                        <a:spcBef>
                          <a:spcPts val="0"/>
                        </a:spcBef>
                        <a:spcAft>
                          <a:spcPts val="600"/>
                        </a:spcAft>
                      </a:pPr>
                      <a:r>
                        <a:rPr lang="en-US" sz="2400">
                          <a:effectLst/>
                        </a:rPr>
                        <a:t>South Sound</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400">
                          <a:effectLst/>
                        </a:rPr>
                        <a:t>1,553</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a:effectLst/>
                        </a:rPr>
                        <a:t>26.1</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dirty="0">
                          <a:effectLst/>
                        </a:rPr>
                        <a:t>187.7</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dirty="0">
                          <a:effectLst/>
                        </a:rPr>
                        <a:t>213.8</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74977852"/>
                  </a:ext>
                </a:extLst>
              </a:tr>
              <a:tr h="712739">
                <a:tc>
                  <a:txBody>
                    <a:bodyPr/>
                    <a:lstStyle/>
                    <a:p>
                      <a:pPr marL="0" marR="0">
                        <a:spcBef>
                          <a:spcPts val="0"/>
                        </a:spcBef>
                        <a:spcAft>
                          <a:spcPts val="600"/>
                        </a:spcAft>
                      </a:pPr>
                      <a:r>
                        <a:rPr lang="en-US" sz="2400">
                          <a:effectLst/>
                        </a:rPr>
                        <a:t>Vashon-Maury Island</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2400">
                          <a:effectLst/>
                        </a:rPr>
                        <a:t>368</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a:effectLst/>
                        </a:rPr>
                        <a:t>6.2</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a:effectLst/>
                        </a:rPr>
                        <a:t>44.5</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dirty="0">
                          <a:effectLst/>
                        </a:rPr>
                        <a:t>50.7</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4414823"/>
                  </a:ext>
                </a:extLst>
              </a:tr>
              <a:tr h="712739">
                <a:tc>
                  <a:txBody>
                    <a:bodyPr/>
                    <a:lstStyle/>
                    <a:p>
                      <a:pPr marL="0" marR="0">
                        <a:spcBef>
                          <a:spcPts val="0"/>
                        </a:spcBef>
                        <a:spcAft>
                          <a:spcPts val="600"/>
                        </a:spcAft>
                      </a:pPr>
                      <a:r>
                        <a:rPr lang="en-US" sz="2400">
                          <a:effectLst/>
                        </a:rPr>
                        <a:t>McNeil Island, Anderson Island, Ketron Island</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a:effectLst/>
                        </a:rPr>
                        <a:t>38</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a:effectLst/>
                        </a:rPr>
                        <a:t>0.6</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a:effectLst/>
                        </a:rPr>
                        <a:t>4.6</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dirty="0">
                          <a:effectLst/>
                        </a:rPr>
                        <a:t>5.2</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5663337"/>
                  </a:ext>
                </a:extLst>
              </a:tr>
              <a:tr h="712739">
                <a:tc>
                  <a:txBody>
                    <a:bodyPr/>
                    <a:lstStyle/>
                    <a:p>
                      <a:pPr marL="0" marR="0">
                        <a:spcBef>
                          <a:spcPts val="0"/>
                        </a:spcBef>
                        <a:spcAft>
                          <a:spcPts val="600"/>
                        </a:spcAft>
                      </a:pPr>
                      <a:r>
                        <a:rPr lang="en-US" sz="2400" b="1" dirty="0">
                          <a:effectLst/>
                        </a:rPr>
                        <a:t>Total</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2400" b="1" dirty="0">
                          <a:effectLst/>
                        </a:rPr>
                        <a:t>5,568</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b="1" dirty="0">
                          <a:effectLst/>
                        </a:rPr>
                        <a:t>93.6</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b="1" dirty="0">
                          <a:effectLst/>
                        </a:rPr>
                        <a:t>672.8</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2400" b="1" dirty="0">
                          <a:effectLst/>
                        </a:rPr>
                        <a:t>766.4</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695448"/>
                  </a:ext>
                </a:extLst>
              </a:tr>
            </a:tbl>
          </a:graphicData>
        </a:graphic>
      </p:graphicFrame>
    </p:spTree>
    <p:extLst>
      <p:ext uri="{BB962C8B-B14F-4D97-AF65-F5344CB8AC3E}">
        <p14:creationId xmlns:p14="http://schemas.microsoft.com/office/powerpoint/2010/main" val="39585276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282" y="1398588"/>
            <a:ext cx="3388467" cy="2263888"/>
          </a:xfrm>
        </p:spPr>
        <p:txBody>
          <a:bodyPr>
            <a:normAutofit/>
          </a:bodyPr>
          <a:lstStyle/>
          <a:p>
            <a:r>
              <a:rPr lang="en-US" dirty="0" smtClean="0"/>
              <a:t>Types of Projects &amp; </a:t>
            </a:r>
            <a:r>
              <a:rPr lang="en-US" dirty="0"/>
              <a:t>A</a:t>
            </a:r>
            <a:r>
              <a:rPr lang="en-US" dirty="0" smtClean="0"/>
              <a:t>ctions</a:t>
            </a:r>
            <a:endParaRPr lang="en-US" dirty="0"/>
          </a:p>
        </p:txBody>
      </p:sp>
      <p:sp>
        <p:nvSpPr>
          <p:cNvPr id="3" name="Text Placeholder 2"/>
          <p:cNvSpPr>
            <a:spLocks noGrp="1"/>
          </p:cNvSpPr>
          <p:nvPr>
            <p:ph type="body" sz="quarter" idx="24"/>
          </p:nvPr>
        </p:nvSpPr>
        <p:spPr>
          <a:xfrm>
            <a:off x="715282" y="4354620"/>
            <a:ext cx="4610344" cy="4126189"/>
          </a:xfrm>
        </p:spPr>
        <p:txBody>
          <a:bodyPr>
            <a:noAutofit/>
          </a:bodyPr>
          <a:lstStyle/>
          <a:p>
            <a:pPr algn="l"/>
            <a:r>
              <a:rPr lang="en-US" sz="3200" dirty="0"/>
              <a:t>Water Right Acquisition Offset Projects</a:t>
            </a:r>
          </a:p>
          <a:p>
            <a:pPr algn="l"/>
            <a:r>
              <a:rPr lang="en-US" sz="3200" dirty="0"/>
              <a:t>Non-Acquisition Water Offset Projects</a:t>
            </a:r>
          </a:p>
          <a:p>
            <a:pPr algn="l"/>
            <a:r>
              <a:rPr lang="en-US" sz="3200" dirty="0"/>
              <a:t>Habitat and Other Related Projects</a:t>
            </a:r>
          </a:p>
          <a:p>
            <a:pPr algn="l"/>
            <a:r>
              <a:rPr lang="en-US" sz="3200" dirty="0" smtClean="0"/>
              <a:t>Other Recommendations</a:t>
            </a:r>
            <a:endParaRPr lang="en-US" sz="3200" dirty="0"/>
          </a:p>
          <a:p>
            <a:pPr algn="l"/>
            <a:endParaRPr lang="en-US" sz="3200" dirty="0"/>
          </a:p>
        </p:txBody>
      </p:sp>
      <p:pic>
        <p:nvPicPr>
          <p:cNvPr id="13" name="Picture Placeholder 12" descr="a stream with tall trees on the banks, with large woody debris at the forefront of the image" title="woody debris"/>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1085" r="1085"/>
          <a:stretch>
            <a:fillRect/>
          </a:stretch>
        </p:blipFill>
        <p:spPr>
          <a:xfrm>
            <a:off x="5585794" y="1398588"/>
            <a:ext cx="7076227" cy="7232946"/>
          </a:xfrm>
        </p:spPr>
      </p:pic>
    </p:spTree>
    <p:extLst>
      <p:ext uri="{BB962C8B-B14F-4D97-AF65-F5344CB8AC3E}">
        <p14:creationId xmlns:p14="http://schemas.microsoft.com/office/powerpoint/2010/main" val="7743649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title="waterfall surrounded by evergreen trees"/>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t="7986" b="7986"/>
          <a:stretch>
            <a:fillRect/>
          </a:stretch>
        </p:blipFill>
        <p:spPr>
          <a:xfrm rot="5400000">
            <a:off x="8705312" y="1480234"/>
            <a:ext cx="4540116" cy="2861237"/>
          </a:xfrm>
        </p:spPr>
      </p:pic>
      <p:pic>
        <p:nvPicPr>
          <p:cNvPr id="16" name="Picture Placeholder 15" title="blue lake surrounded by mountains"/>
          <p:cNvPicPr>
            <a:picLocks noGrp="1" noChangeAspect="1"/>
          </p:cNvPicPr>
          <p:nvPr>
            <p:ph type="pic" sz="quarter" idx="17"/>
          </p:nvPr>
        </p:nvPicPr>
        <p:blipFill>
          <a:blip r:embed="rId4" cstate="screen">
            <a:extLst>
              <a:ext uri="{28A0092B-C50C-407E-A947-70E740481C1C}">
                <a14:useLocalDpi xmlns:a14="http://schemas.microsoft.com/office/drawing/2010/main" val="0"/>
              </a:ext>
            </a:extLst>
          </a:blip>
          <a:srcRect l="15395" r="15395"/>
          <a:stretch>
            <a:fillRect/>
          </a:stretch>
        </p:blipFill>
        <p:spPr>
          <a:xfrm>
            <a:off x="9544320" y="5252489"/>
            <a:ext cx="2861669" cy="4133851"/>
          </a:xfrm>
        </p:spPr>
      </p:pic>
      <p:sp>
        <p:nvSpPr>
          <p:cNvPr id="2" name="Title 1"/>
          <p:cNvSpPr>
            <a:spLocks noGrp="1"/>
          </p:cNvSpPr>
          <p:nvPr>
            <p:ph type="title"/>
          </p:nvPr>
        </p:nvSpPr>
        <p:spPr>
          <a:xfrm>
            <a:off x="1135705" y="2539776"/>
            <a:ext cx="4296280" cy="978709"/>
          </a:xfrm>
        </p:spPr>
        <p:txBody>
          <a:bodyPr>
            <a:normAutofit fontScale="90000"/>
          </a:bodyPr>
          <a:lstStyle/>
          <a:p>
            <a:r>
              <a:rPr lang="en-US" sz="4950" dirty="0" smtClean="0"/>
              <a:t>Projects Overview</a:t>
            </a:r>
            <a:endParaRPr lang="en-US" sz="4950" dirty="0"/>
          </a:p>
        </p:txBody>
      </p:sp>
      <p:sp>
        <p:nvSpPr>
          <p:cNvPr id="8" name="Text Placeholder 7"/>
          <p:cNvSpPr>
            <a:spLocks noGrp="1"/>
          </p:cNvSpPr>
          <p:nvPr>
            <p:ph type="body" sz="quarter" idx="12"/>
          </p:nvPr>
        </p:nvSpPr>
        <p:spPr>
          <a:xfrm>
            <a:off x="656733" y="4324075"/>
            <a:ext cx="5530108" cy="3588535"/>
          </a:xfrm>
        </p:spPr>
        <p:txBody>
          <a:bodyPr>
            <a:noAutofit/>
          </a:bodyPr>
          <a:lstStyle/>
          <a:p>
            <a:pPr marL="457200" indent="-457200" algn="l">
              <a:buFont typeface="Arial" panose="020B0604020202020204" pitchFamily="34" charset="0"/>
              <a:buChar char="•"/>
            </a:pPr>
            <a:r>
              <a:rPr lang="en-US" sz="3200" dirty="0" smtClean="0">
                <a:solidFill>
                  <a:schemeClr val="bg1"/>
                </a:solidFill>
              </a:rPr>
              <a:t>Managed Aquifer Recharge</a:t>
            </a:r>
          </a:p>
          <a:p>
            <a:pPr marL="457200" indent="-457200" algn="l">
              <a:buFont typeface="Arial" panose="020B0604020202020204" pitchFamily="34" charset="0"/>
              <a:buChar char="•"/>
            </a:pPr>
            <a:r>
              <a:rPr lang="en-US" sz="3200" dirty="0" smtClean="0">
                <a:solidFill>
                  <a:schemeClr val="bg1"/>
                </a:solidFill>
              </a:rPr>
              <a:t>Water Right Acquisitions</a:t>
            </a:r>
          </a:p>
          <a:p>
            <a:pPr marL="457200" indent="-457200" algn="l">
              <a:buFont typeface="Arial" panose="020B0604020202020204" pitchFamily="34" charset="0"/>
              <a:buChar char="•"/>
            </a:pPr>
            <a:r>
              <a:rPr lang="en-US" sz="3200" dirty="0" smtClean="0">
                <a:solidFill>
                  <a:schemeClr val="bg1"/>
                </a:solidFill>
              </a:rPr>
              <a:t>Community Forest Protection</a:t>
            </a:r>
          </a:p>
          <a:p>
            <a:pPr marL="457200" indent="-457200" algn="l">
              <a:buFont typeface="Arial" panose="020B0604020202020204" pitchFamily="34" charset="0"/>
              <a:buChar char="•"/>
            </a:pPr>
            <a:r>
              <a:rPr lang="en-US" sz="3200" dirty="0" smtClean="0">
                <a:solidFill>
                  <a:schemeClr val="bg1"/>
                </a:solidFill>
              </a:rPr>
              <a:t>Raingarden and Low Impact Development Applications</a:t>
            </a:r>
          </a:p>
          <a:p>
            <a:pPr marL="457200" indent="-457200" algn="l">
              <a:buFont typeface="Arial" panose="020B0604020202020204" pitchFamily="34" charset="0"/>
              <a:buChar char="•"/>
            </a:pPr>
            <a:r>
              <a:rPr lang="en-US" sz="3200" dirty="0" smtClean="0">
                <a:solidFill>
                  <a:schemeClr val="bg1"/>
                </a:solidFill>
              </a:rPr>
              <a:t>Habitat Restoration and Protection </a:t>
            </a:r>
            <a:r>
              <a:rPr lang="en-US" sz="3200" dirty="0">
                <a:solidFill>
                  <a:schemeClr val="bg1"/>
                </a:solidFill>
              </a:rPr>
              <a:t>P</a:t>
            </a:r>
            <a:r>
              <a:rPr lang="en-US" sz="3200" dirty="0" smtClean="0">
                <a:solidFill>
                  <a:schemeClr val="bg1"/>
                </a:solidFill>
              </a:rPr>
              <a:t>rojects</a:t>
            </a:r>
            <a:endParaRPr lang="en-US" sz="3200" dirty="0">
              <a:solidFill>
                <a:schemeClr val="bg1"/>
              </a:solidFill>
            </a:endParaRPr>
          </a:p>
        </p:txBody>
      </p:sp>
      <p:sp>
        <p:nvSpPr>
          <p:cNvPr id="6" name="Slide Number Placeholder 5"/>
          <p:cNvSpPr>
            <a:spLocks noGrp="1"/>
          </p:cNvSpPr>
          <p:nvPr>
            <p:ph type="sldNum" sz="quarter" idx="10"/>
          </p:nvPr>
        </p:nvSpPr>
        <p:spPr/>
        <p:txBody>
          <a:bodyPr/>
          <a:lstStyle/>
          <a:p>
            <a:fld id="{7E65300D-5599-4468-BF5D-B13C6AAEC98A}" type="slidenum">
              <a:rPr kumimoji="1" lang="ja-JP" altLang="en-US" smtClean="0"/>
              <a:pPr/>
              <a:t>25</a:t>
            </a:fld>
            <a:endParaRPr kumimoji="1" lang="ja-JP" altLang="en-US" dirty="0"/>
          </a:p>
        </p:txBody>
      </p:sp>
      <p:pic>
        <p:nvPicPr>
          <p:cNvPr id="32" name="Picture Placeholder 31" title="well cap"/>
          <p:cNvPicPr>
            <a:picLocks noGrp="1" noChangeAspect="1"/>
          </p:cNvPicPr>
          <p:nvPr>
            <p:ph type="pic" sz="quarter" idx="13"/>
          </p:nvPr>
        </p:nvPicPr>
        <p:blipFill>
          <a:blip r:embed="rId5" cstate="screen">
            <a:extLst>
              <a:ext uri="{28A0092B-C50C-407E-A947-70E740481C1C}">
                <a14:useLocalDpi xmlns:a14="http://schemas.microsoft.com/office/drawing/2010/main" val="0"/>
              </a:ext>
            </a:extLst>
          </a:blip>
          <a:srcRect l="9346" r="9346"/>
          <a:stretch>
            <a:fillRect/>
          </a:stretch>
        </p:blipFill>
        <p:spPr>
          <a:xfrm rot="5400000">
            <a:off x="6443954" y="1245764"/>
            <a:ext cx="3100567" cy="2860047"/>
          </a:xfrm>
        </p:spPr>
      </p:pic>
      <p:pic>
        <p:nvPicPr>
          <p:cNvPr id="31" name="Picture Placeholder 24" title="rain barrel"/>
          <p:cNvPicPr>
            <a:picLocks noChangeAspect="1"/>
          </p:cNvPicPr>
          <p:nvPr/>
        </p:nvPicPr>
        <p:blipFill rotWithShape="1">
          <a:blip r:embed="rId6" cstate="screen">
            <a:extLst>
              <a:ext uri="{28A0092B-C50C-407E-A947-70E740481C1C}">
                <a14:useLocalDpi xmlns:a14="http://schemas.microsoft.com/office/drawing/2010/main" val="0"/>
              </a:ext>
            </a:extLst>
          </a:blip>
          <a:srcRect l="1565" t="14028" r="543" b="1862"/>
          <a:stretch/>
        </p:blipFill>
        <p:spPr>
          <a:xfrm rot="5400000">
            <a:off x="5727744" y="5160545"/>
            <a:ext cx="4520809" cy="2847870"/>
          </a:xfrm>
          <a:prstGeom prst="rect">
            <a:avLst/>
          </a:prstGeom>
        </p:spPr>
      </p:pic>
    </p:spTree>
    <p:extLst>
      <p:ext uri="{BB962C8B-B14F-4D97-AF65-F5344CB8AC3E}">
        <p14:creationId xmlns:p14="http://schemas.microsoft.com/office/powerpoint/2010/main" val="138054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lstStyle/>
          <a:p>
            <a:endParaRPr lang="en-US"/>
          </a:p>
        </p:txBody>
      </p:sp>
      <p:sp>
        <p:nvSpPr>
          <p:cNvPr id="8" name="Slide Number Placeholder 7"/>
          <p:cNvSpPr>
            <a:spLocks noGrp="1"/>
          </p:cNvSpPr>
          <p:nvPr>
            <p:ph type="sldNum" sz="quarter" idx="10"/>
          </p:nvPr>
        </p:nvSpPr>
        <p:spPr/>
        <p:txBody>
          <a:bodyPr/>
          <a:lstStyle/>
          <a:p>
            <a:fld id="{B54AD89C-DF1E-4948-B597-5DD47B34A9CA}" type="slidenum">
              <a:rPr kumimoji="1" lang="ja-JP" altLang="en-US" smtClean="0"/>
              <a:pPr/>
              <a:t>26</a:t>
            </a:fld>
            <a:endParaRPr kumimoji="1" lang="ja-JP" altLang="en-US" dirty="0"/>
          </a:p>
        </p:txBody>
      </p:sp>
      <p:sp>
        <p:nvSpPr>
          <p:cNvPr id="9" name="Title 8"/>
          <p:cNvSpPr>
            <a:spLocks noGrp="1"/>
          </p:cNvSpPr>
          <p:nvPr>
            <p:ph type="title"/>
          </p:nvPr>
        </p:nvSpPr>
        <p:spPr/>
        <p:txBody>
          <a:bodyPr/>
          <a:lstStyle/>
          <a:p>
            <a:endParaRPr lang="en-US"/>
          </a:p>
        </p:txBody>
      </p:sp>
      <p:pic>
        <p:nvPicPr>
          <p:cNvPr id="10" name="Picture 9" descr="Map of WRIA15" title="Map of WRIA15"/>
          <p:cNvPicPr/>
          <p:nvPr/>
        </p:nvPicPr>
        <p:blipFill>
          <a:blip r:embed="rId2">
            <a:extLst>
              <a:ext uri="{28A0092B-C50C-407E-A947-70E740481C1C}">
                <a14:useLocalDpi xmlns:a14="http://schemas.microsoft.com/office/drawing/2010/main" val="0"/>
              </a:ext>
            </a:extLst>
          </a:blip>
          <a:srcRect/>
          <a:stretch>
            <a:fillRect/>
          </a:stretch>
        </p:blipFill>
        <p:spPr bwMode="auto">
          <a:xfrm>
            <a:off x="2612571" y="0"/>
            <a:ext cx="8477795" cy="10136777"/>
          </a:xfrm>
          <a:prstGeom prst="rect">
            <a:avLst/>
          </a:prstGeom>
          <a:noFill/>
          <a:ln>
            <a:noFill/>
          </a:ln>
        </p:spPr>
      </p:pic>
    </p:spTree>
    <p:extLst>
      <p:ext uri="{BB962C8B-B14F-4D97-AF65-F5344CB8AC3E}">
        <p14:creationId xmlns:p14="http://schemas.microsoft.com/office/powerpoint/2010/main" val="3025787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Insert final table that shows surplus/deficits by </a:t>
            </a:r>
            <a:r>
              <a:rPr lang="en-US" dirty="0" err="1" smtClean="0"/>
              <a:t>subbasin</a:t>
            </a:r>
            <a:endParaRPr lang="en-US" dirty="0"/>
          </a:p>
        </p:txBody>
      </p:sp>
      <p:sp>
        <p:nvSpPr>
          <p:cNvPr id="7" name="Text Placeholder 6"/>
          <p:cNvSpPr>
            <a:spLocks noGrp="1"/>
          </p:cNvSpPr>
          <p:nvPr>
            <p:ph type="body" sz="quarter" idx="12"/>
          </p:nvPr>
        </p:nvSpPr>
        <p:spPr/>
        <p:txBody>
          <a:bodyPr/>
          <a:lstStyle/>
          <a:p>
            <a:endParaRPr lang="en-US"/>
          </a:p>
        </p:txBody>
      </p:sp>
      <p:sp>
        <p:nvSpPr>
          <p:cNvPr id="8" name="Slide Number Placeholder 7"/>
          <p:cNvSpPr>
            <a:spLocks noGrp="1"/>
          </p:cNvSpPr>
          <p:nvPr>
            <p:ph type="sldNum" sz="quarter" idx="10"/>
          </p:nvPr>
        </p:nvSpPr>
        <p:spPr/>
        <p:txBody>
          <a:bodyPr/>
          <a:lstStyle/>
          <a:p>
            <a:fld id="{B54AD89C-DF1E-4948-B597-5DD47B34A9CA}" type="slidenum">
              <a:rPr kumimoji="1" lang="ja-JP" altLang="en-US" smtClean="0"/>
              <a:pPr/>
              <a:t>27</a:t>
            </a:fld>
            <a:endParaRPr kumimoji="1" lang="ja-JP" altLang="en-US" dirty="0"/>
          </a:p>
        </p:txBody>
      </p:sp>
      <p:graphicFrame>
        <p:nvGraphicFramePr>
          <p:cNvPr id="5" name="Table 4" title="Chart of CU estimate"/>
          <p:cNvGraphicFramePr>
            <a:graphicFrameLocks noGrp="1"/>
          </p:cNvGraphicFramePr>
          <p:nvPr>
            <p:extLst>
              <p:ext uri="{D42A27DB-BD31-4B8C-83A1-F6EECF244321}">
                <p14:modId xmlns:p14="http://schemas.microsoft.com/office/powerpoint/2010/main" val="1393972602"/>
              </p:ext>
            </p:extLst>
          </p:nvPr>
        </p:nvGraphicFramePr>
        <p:xfrm>
          <a:off x="457202" y="250733"/>
          <a:ext cx="12971415" cy="9160308"/>
        </p:xfrm>
        <a:graphic>
          <a:graphicData uri="http://schemas.openxmlformats.org/drawingml/2006/table">
            <a:tbl>
              <a:tblPr firstRow="1" firstCol="1" bandRow="1">
                <a:tableStyleId>{5C22544A-7EE6-4342-B048-85BDC9FD1C3A}</a:tableStyleId>
              </a:tblPr>
              <a:tblGrid>
                <a:gridCol w="2566936">
                  <a:extLst>
                    <a:ext uri="{9D8B030D-6E8A-4147-A177-3AD203B41FA5}">
                      <a16:colId xmlns:a16="http://schemas.microsoft.com/office/drawing/2014/main" val="1356507228"/>
                    </a:ext>
                  </a:extLst>
                </a:gridCol>
                <a:gridCol w="2013770">
                  <a:extLst>
                    <a:ext uri="{9D8B030D-6E8A-4147-A177-3AD203B41FA5}">
                      <a16:colId xmlns:a16="http://schemas.microsoft.com/office/drawing/2014/main" val="3176213951"/>
                    </a:ext>
                  </a:extLst>
                </a:gridCol>
                <a:gridCol w="2013770">
                  <a:extLst>
                    <a:ext uri="{9D8B030D-6E8A-4147-A177-3AD203B41FA5}">
                      <a16:colId xmlns:a16="http://schemas.microsoft.com/office/drawing/2014/main" val="813258833"/>
                    </a:ext>
                  </a:extLst>
                </a:gridCol>
                <a:gridCol w="1678143">
                  <a:extLst>
                    <a:ext uri="{9D8B030D-6E8A-4147-A177-3AD203B41FA5}">
                      <a16:colId xmlns:a16="http://schemas.microsoft.com/office/drawing/2014/main" val="3545017082"/>
                    </a:ext>
                  </a:extLst>
                </a:gridCol>
                <a:gridCol w="1790018">
                  <a:extLst>
                    <a:ext uri="{9D8B030D-6E8A-4147-A177-3AD203B41FA5}">
                      <a16:colId xmlns:a16="http://schemas.microsoft.com/office/drawing/2014/main" val="1395505342"/>
                    </a:ext>
                  </a:extLst>
                </a:gridCol>
                <a:gridCol w="1798435">
                  <a:extLst>
                    <a:ext uri="{9D8B030D-6E8A-4147-A177-3AD203B41FA5}">
                      <a16:colId xmlns:a16="http://schemas.microsoft.com/office/drawing/2014/main" val="3144478494"/>
                    </a:ext>
                  </a:extLst>
                </a:gridCol>
                <a:gridCol w="1110343">
                  <a:extLst>
                    <a:ext uri="{9D8B030D-6E8A-4147-A177-3AD203B41FA5}">
                      <a16:colId xmlns:a16="http://schemas.microsoft.com/office/drawing/2014/main" val="820118788"/>
                    </a:ext>
                  </a:extLst>
                </a:gridCol>
              </a:tblGrid>
              <a:tr h="2076994">
                <a:tc>
                  <a:txBody>
                    <a:bodyPr/>
                    <a:lstStyle/>
                    <a:p>
                      <a:pPr marL="0" marR="0" algn="ctr">
                        <a:lnSpc>
                          <a:spcPct val="115000"/>
                        </a:lnSpc>
                        <a:spcBef>
                          <a:spcPts val="0"/>
                        </a:spcBef>
                        <a:spcAft>
                          <a:spcPts val="1200"/>
                        </a:spcAft>
                      </a:pPr>
                      <a:r>
                        <a:rPr lang="en-US" sz="2400">
                          <a:effectLst/>
                        </a:rPr>
                        <a:t>Subbasin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Offset Project Totals (AF/YR)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Consumptive Use Estimate (AF/YR)</a:t>
                      </a:r>
                      <a:r>
                        <a:rPr lang="en-US" sz="2400" baseline="30000">
                          <a:effectLst/>
                        </a:rPr>
                        <a:t>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CU Estimate Surplus/ Deficit</a:t>
                      </a:r>
                    </a:p>
                    <a:p>
                      <a:pPr marL="0" marR="0" algn="ctr">
                        <a:lnSpc>
                          <a:spcPct val="115000"/>
                        </a:lnSpc>
                        <a:spcBef>
                          <a:spcPts val="0"/>
                        </a:spcBef>
                        <a:spcAft>
                          <a:spcPts val="1200"/>
                        </a:spcAft>
                      </a:pPr>
                      <a:r>
                        <a:rPr lang="en-US" sz="2400">
                          <a:effectLst/>
                        </a:rPr>
                        <a:t>(AF/YR) </a:t>
                      </a:r>
                      <a:r>
                        <a:rPr lang="en-US" sz="2400" baseline="30000">
                          <a:effectLst/>
                        </a:rPr>
                        <a:t>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200"/>
                        </a:spcAft>
                      </a:pPr>
                      <a:r>
                        <a:rPr lang="en-US" sz="2400" dirty="0">
                          <a:effectLst/>
                        </a:rPr>
                        <a:t>Higher Offset Target </a:t>
                      </a:r>
                      <a:r>
                        <a:rPr lang="en-US" sz="2400" dirty="0" smtClean="0">
                          <a:effectLst/>
                        </a:rPr>
                        <a:t> </a:t>
                      </a:r>
                      <a:r>
                        <a:rPr lang="en-US" sz="2400" dirty="0">
                          <a:effectLst/>
                        </a:rPr>
                        <a:t>(AF/YR)</a:t>
                      </a:r>
                      <a:r>
                        <a:rPr lang="en-US" sz="2400" baseline="30000" dirty="0">
                          <a:effectLst/>
                        </a:rPr>
                        <a:t> 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Higher Target Surplus/ Deficit</a:t>
                      </a:r>
                    </a:p>
                    <a:p>
                      <a:pPr marL="0" marR="0" algn="ctr">
                        <a:lnSpc>
                          <a:spcPct val="115000"/>
                        </a:lnSpc>
                        <a:spcBef>
                          <a:spcPts val="0"/>
                        </a:spcBef>
                        <a:spcAft>
                          <a:spcPts val="1200"/>
                        </a:spcAft>
                      </a:pPr>
                      <a:r>
                        <a:rPr lang="en-US" sz="2400">
                          <a:effectLst/>
                        </a:rPr>
                        <a:t>(AF/YR)</a:t>
                      </a:r>
                      <a:r>
                        <a:rPr lang="en-US" sz="2400" baseline="30000">
                          <a:effectLst/>
                        </a:rPr>
                        <a:t>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 </a:t>
                      </a:r>
                    </a:p>
                    <a:p>
                      <a:pPr marL="0" marR="0" algn="ctr">
                        <a:lnSpc>
                          <a:spcPct val="115000"/>
                        </a:lnSpc>
                        <a:spcBef>
                          <a:spcPts val="0"/>
                        </a:spcBef>
                        <a:spcAft>
                          <a:spcPts val="1200"/>
                        </a:spcAft>
                      </a:pPr>
                      <a:r>
                        <a:rPr lang="en-US" sz="2400">
                          <a:effectLst/>
                        </a:rPr>
                        <a:t> </a:t>
                      </a:r>
                    </a:p>
                    <a:p>
                      <a:pPr marL="0" marR="0" algn="ctr">
                        <a:lnSpc>
                          <a:spcPct val="115000"/>
                        </a:lnSpc>
                        <a:spcBef>
                          <a:spcPts val="0"/>
                        </a:spcBef>
                        <a:spcAft>
                          <a:spcPts val="1200"/>
                        </a:spcAft>
                      </a:pPr>
                      <a:r>
                        <a:rPr lang="en-US" sz="2400">
                          <a:effectLst/>
                        </a:rPr>
                        <a:t>County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9293423"/>
                  </a:ext>
                </a:extLst>
              </a:tr>
              <a:tr h="601094">
                <a:tc>
                  <a:txBody>
                    <a:bodyPr/>
                    <a:lstStyle/>
                    <a:p>
                      <a:pPr marL="0" marR="0" algn="ctr">
                        <a:lnSpc>
                          <a:spcPct val="115000"/>
                        </a:lnSpc>
                        <a:spcBef>
                          <a:spcPts val="0"/>
                        </a:spcBef>
                        <a:spcAft>
                          <a:spcPts val="1200"/>
                        </a:spcAft>
                      </a:pPr>
                      <a:r>
                        <a:rPr lang="en-US" sz="2400">
                          <a:effectLst/>
                        </a:rPr>
                        <a:t>Bainbridge Island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200"/>
                        </a:spcAft>
                      </a:pPr>
                      <a:r>
                        <a:rPr lang="en-US" sz="2400" dirty="0">
                          <a:effectLst/>
                        </a:rPr>
                        <a:t>68.2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dirty="0">
                          <a:effectLst/>
                        </a:rPr>
                        <a:t>67.6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+0.6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102.2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-34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Kitsap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5438670"/>
                  </a:ext>
                </a:extLst>
              </a:tr>
              <a:tr h="894683">
                <a:tc>
                  <a:txBody>
                    <a:bodyPr/>
                    <a:lstStyle/>
                    <a:p>
                      <a:pPr marL="0" marR="0" algn="ctr">
                        <a:lnSpc>
                          <a:spcPct val="115000"/>
                        </a:lnSpc>
                        <a:spcBef>
                          <a:spcPts val="0"/>
                        </a:spcBef>
                        <a:spcAft>
                          <a:spcPts val="1200"/>
                        </a:spcAft>
                      </a:pPr>
                      <a:r>
                        <a:rPr lang="en-US" sz="2400" dirty="0">
                          <a:effectLst/>
                        </a:rPr>
                        <a:t>South Sound Islands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200"/>
                        </a:spcAft>
                      </a:pPr>
                      <a:r>
                        <a:rPr lang="en-US" sz="2400">
                          <a:effectLst/>
                        </a:rPr>
                        <a:t>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dirty="0">
                          <a:effectLst/>
                        </a:rPr>
                        <a:t>5.2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dirty="0">
                          <a:effectLst/>
                        </a:rPr>
                        <a:t>+1.8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dirty="0">
                          <a:effectLst/>
                        </a:rPr>
                        <a:t>11.1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-4.1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Pierce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579071"/>
                  </a:ext>
                </a:extLst>
              </a:tr>
              <a:tr h="601094">
                <a:tc>
                  <a:txBody>
                    <a:bodyPr/>
                    <a:lstStyle/>
                    <a:p>
                      <a:pPr marL="0" marR="0" algn="ctr">
                        <a:lnSpc>
                          <a:spcPct val="115000"/>
                        </a:lnSpc>
                        <a:spcBef>
                          <a:spcPts val="0"/>
                        </a:spcBef>
                        <a:spcAft>
                          <a:spcPts val="1200"/>
                        </a:spcAft>
                      </a:pPr>
                      <a:r>
                        <a:rPr lang="en-US" sz="2400">
                          <a:effectLst/>
                        </a:rPr>
                        <a:t>North Hood Canal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200"/>
                        </a:spcAft>
                      </a:pPr>
                      <a:r>
                        <a:rPr lang="en-US" sz="2400">
                          <a:effectLst/>
                        </a:rPr>
                        <a:t>264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90.3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+173.7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dirty="0">
                          <a:effectLst/>
                        </a:rPr>
                        <a:t>136.5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+127.5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Kitsap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7370820"/>
                  </a:ext>
                </a:extLst>
              </a:tr>
              <a:tr h="1355523">
                <a:tc>
                  <a:txBody>
                    <a:bodyPr/>
                    <a:lstStyle/>
                    <a:p>
                      <a:pPr marL="0" marR="0" algn="ctr">
                        <a:lnSpc>
                          <a:spcPct val="115000"/>
                        </a:lnSpc>
                        <a:spcBef>
                          <a:spcPts val="0"/>
                        </a:spcBef>
                        <a:spcAft>
                          <a:spcPts val="1200"/>
                        </a:spcAft>
                      </a:pPr>
                      <a:r>
                        <a:rPr lang="en-US" sz="2400">
                          <a:effectLst/>
                        </a:rPr>
                        <a:t>South Hood Canal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200"/>
                        </a:spcAft>
                      </a:pPr>
                      <a:r>
                        <a:rPr lang="en-US" sz="2400" dirty="0">
                          <a:effectLst/>
                        </a:rPr>
                        <a:t>131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155.0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-24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dirty="0">
                          <a:effectLst/>
                        </a:rPr>
                        <a:t>223.4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dirty="0">
                          <a:effectLst/>
                        </a:rPr>
                        <a:t>-92.4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Kitsap and Mason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8530903"/>
                  </a:ext>
                </a:extLst>
              </a:tr>
              <a:tr h="1355523">
                <a:tc>
                  <a:txBody>
                    <a:bodyPr/>
                    <a:lstStyle/>
                    <a:p>
                      <a:pPr marL="0" marR="0" algn="ctr">
                        <a:lnSpc>
                          <a:spcPct val="115000"/>
                        </a:lnSpc>
                        <a:spcBef>
                          <a:spcPts val="0"/>
                        </a:spcBef>
                        <a:spcAft>
                          <a:spcPts val="1200"/>
                        </a:spcAft>
                      </a:pPr>
                      <a:r>
                        <a:rPr lang="en-US" sz="2400">
                          <a:effectLst/>
                        </a:rPr>
                        <a:t>South Sound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200"/>
                        </a:spcAft>
                      </a:pPr>
                      <a:r>
                        <a:rPr lang="en-US" sz="2400">
                          <a:effectLst/>
                        </a:rPr>
                        <a:t>175.5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213.8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-38.3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394.6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dirty="0">
                          <a:effectLst/>
                        </a:rPr>
                        <a:t>-219.1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dirty="0">
                          <a:effectLst/>
                        </a:rPr>
                        <a:t>Pierce and Kitsap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6145890"/>
                  </a:ext>
                </a:extLst>
              </a:tr>
              <a:tr h="894683">
                <a:tc>
                  <a:txBody>
                    <a:bodyPr/>
                    <a:lstStyle/>
                    <a:p>
                      <a:pPr marL="0" marR="0" algn="ctr">
                        <a:lnSpc>
                          <a:spcPct val="115000"/>
                        </a:lnSpc>
                        <a:spcBef>
                          <a:spcPts val="0"/>
                        </a:spcBef>
                        <a:spcAft>
                          <a:spcPts val="1200"/>
                        </a:spcAft>
                      </a:pPr>
                      <a:r>
                        <a:rPr lang="en-US" sz="2400">
                          <a:effectLst/>
                        </a:rPr>
                        <a:t>Vashon - Maury Island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200"/>
                        </a:spcAft>
                      </a:pPr>
                      <a:r>
                        <a:rPr lang="en-US" sz="2400">
                          <a:effectLst/>
                        </a:rPr>
                        <a:t>56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50.7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+5.3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72.9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-16.9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dirty="0">
                          <a:effectLst/>
                        </a:rPr>
                        <a:t>King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7467871"/>
                  </a:ext>
                </a:extLst>
              </a:tr>
              <a:tr h="601094">
                <a:tc>
                  <a:txBody>
                    <a:bodyPr/>
                    <a:lstStyle/>
                    <a:p>
                      <a:pPr marL="0" marR="0" algn="ctr">
                        <a:lnSpc>
                          <a:spcPct val="115000"/>
                        </a:lnSpc>
                        <a:spcBef>
                          <a:spcPts val="0"/>
                        </a:spcBef>
                        <a:spcAft>
                          <a:spcPts val="1200"/>
                        </a:spcAft>
                      </a:pPr>
                      <a:r>
                        <a:rPr lang="en-US" sz="2400">
                          <a:effectLst/>
                        </a:rPr>
                        <a:t>West Sound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200"/>
                        </a:spcAft>
                      </a:pPr>
                      <a:r>
                        <a:rPr lang="en-US" sz="2400" dirty="0" smtClean="0">
                          <a:effectLst/>
                        </a:rPr>
                        <a:t>365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183.9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dirty="0">
                          <a:effectLst/>
                        </a:rPr>
                        <a:t>+</a:t>
                      </a:r>
                      <a:r>
                        <a:rPr lang="en-US" sz="2400" dirty="0" smtClean="0">
                          <a:effectLst/>
                        </a:rPr>
                        <a:t>181.1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277.9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dirty="0" smtClean="0">
                          <a:effectLst/>
                        </a:rPr>
                        <a:t>87.1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dirty="0">
                          <a:effectLst/>
                        </a:rPr>
                        <a:t>Kitsap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3760900"/>
                  </a:ext>
                </a:extLst>
              </a:tr>
              <a:tr h="601094">
                <a:tc>
                  <a:txBody>
                    <a:bodyPr/>
                    <a:lstStyle/>
                    <a:p>
                      <a:pPr marL="0" marR="0" algn="ctr">
                        <a:lnSpc>
                          <a:spcPct val="115000"/>
                        </a:lnSpc>
                        <a:spcBef>
                          <a:spcPts val="0"/>
                        </a:spcBef>
                        <a:spcAft>
                          <a:spcPts val="1200"/>
                        </a:spcAft>
                      </a:pPr>
                      <a:r>
                        <a:rPr lang="en-US" sz="2400">
                          <a:effectLst/>
                        </a:rPr>
                        <a:t>WRIA 15 Total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dirty="0" smtClean="0">
                          <a:effectLst/>
                        </a:rPr>
                        <a:t>1066.7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dirty="0">
                          <a:effectLst/>
                        </a:rPr>
                        <a:t>766.4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dirty="0" smtClean="0">
                          <a:effectLst/>
                        </a:rPr>
                        <a:t>+300.3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a:effectLst/>
                        </a:rPr>
                        <a:t>1218.7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dirty="0" smtClean="0">
                          <a:effectLst/>
                        </a:rPr>
                        <a:t>-152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20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44292854"/>
                  </a:ext>
                </a:extLst>
              </a:tr>
            </a:tbl>
          </a:graphicData>
        </a:graphic>
      </p:graphicFrame>
    </p:spTree>
    <p:extLst>
      <p:ext uri="{BB962C8B-B14F-4D97-AF65-F5344CB8AC3E}">
        <p14:creationId xmlns:p14="http://schemas.microsoft.com/office/powerpoint/2010/main" val="11651233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Policy and Regulatory Recommendations </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28</a:t>
            </a:fld>
            <a:endParaRPr kumimoji="1" lang="ja-JP" altLang="en-US" dirty="0"/>
          </a:p>
        </p:txBody>
      </p:sp>
      <p:sp>
        <p:nvSpPr>
          <p:cNvPr id="5" name="Text Placeholder 4"/>
          <p:cNvSpPr>
            <a:spLocks noGrp="1"/>
          </p:cNvSpPr>
          <p:nvPr>
            <p:ph type="body" sz="quarter" idx="11"/>
          </p:nvPr>
        </p:nvSpPr>
        <p:spPr>
          <a:xfrm>
            <a:off x="702270" y="5980696"/>
            <a:ext cx="12613807" cy="3397551"/>
          </a:xfrm>
          <a:noFill/>
        </p:spPr>
        <p:txBody>
          <a:bodyPr>
            <a:noAutofit/>
          </a:bodyPr>
          <a:lstStyle/>
          <a:p>
            <a:r>
              <a:rPr kumimoji="1" lang="en-US" altLang="ja-JP" sz="3200" dirty="0">
                <a:latin typeface="+mn-lt"/>
              </a:rPr>
              <a:t>As required by the NEB Guidance, the </a:t>
            </a:r>
            <a:r>
              <a:rPr kumimoji="1" lang="en-US" altLang="ja-JP" sz="3200" dirty="0" smtClean="0">
                <a:latin typeface="+mn-lt"/>
              </a:rPr>
              <a:t>Committee </a:t>
            </a:r>
            <a:r>
              <a:rPr kumimoji="1" lang="en-US" altLang="ja-JP" sz="3200" dirty="0">
                <a:latin typeface="+mn-lt"/>
              </a:rPr>
              <a:t>prepared the watershed plan with implementation in mind. However, as articulated in the Streamflow Restoration Policy and Interpretive Statement (POL-2094), “RCW 90.94.020 and 90.94.030 do not create an obligation on any party to ensure that plans, or projects and actions in those plans or associated with rulemaking, are implemented." </a:t>
            </a:r>
            <a:endParaRPr kumimoji="1" lang="ja-JP" altLang="en-US" sz="3200" dirty="0">
              <a:latin typeface="+mn-lt"/>
            </a:endParaRPr>
          </a:p>
        </p:txBody>
      </p:sp>
      <p:pic>
        <p:nvPicPr>
          <p:cNvPr id="2" name="Picture 1" title="rocky stream bank zoomed in"/>
          <p:cNvPicPr>
            <a:picLocks noChangeAspect="1"/>
          </p:cNvPicPr>
          <p:nvPr/>
        </p:nvPicPr>
        <p:blipFill rotWithShape="1">
          <a:blip r:embed="rId3" cstate="print">
            <a:extLst>
              <a:ext uri="{28A0092B-C50C-407E-A947-70E740481C1C}">
                <a14:useLocalDpi xmlns:a14="http://schemas.microsoft.com/office/drawing/2010/main" val="0"/>
              </a:ext>
            </a:extLst>
          </a:blip>
          <a:srcRect t="12160" b="22205"/>
          <a:stretch/>
        </p:blipFill>
        <p:spPr>
          <a:xfrm>
            <a:off x="2392216" y="1809755"/>
            <a:ext cx="8929980" cy="3907424"/>
          </a:xfrm>
          <a:prstGeom prst="rect">
            <a:avLst/>
          </a:prstGeom>
        </p:spPr>
      </p:pic>
      <p:grpSp>
        <p:nvGrpSpPr>
          <p:cNvPr id="7" name="Group 6" descr="blue black line" title="decorative box"/>
          <p:cNvGrpSpPr/>
          <p:nvPr/>
        </p:nvGrpSpPr>
        <p:grpSpPr>
          <a:xfrm>
            <a:off x="0" y="1363290"/>
            <a:ext cx="13717984" cy="129393"/>
            <a:chOff x="-1191" y="5718934"/>
            <a:chExt cx="13717984" cy="129393"/>
          </a:xfrm>
        </p:grpSpPr>
        <p:sp>
          <p:nvSpPr>
            <p:cNvPr id="8" name="Rectangle 7"/>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9" name="Rectangle 8"/>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198141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fontScale="90000"/>
          </a:bodyPr>
          <a:lstStyle/>
          <a:p>
            <a:r>
              <a:rPr lang="en-US" dirty="0" smtClean="0">
                <a:latin typeface="Franklin Gothic Book" panose="020B0503020102020204" pitchFamily="34" charset="0"/>
              </a:rPr>
              <a:t>Policy and Adaptive Management Recommendations </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29</a:t>
            </a:fld>
            <a:endParaRPr kumimoji="1" lang="ja-JP" altLang="en-US" dirty="0"/>
          </a:p>
        </p:txBody>
      </p:sp>
      <p:sp>
        <p:nvSpPr>
          <p:cNvPr id="5" name="Text Placeholder 4"/>
          <p:cNvSpPr>
            <a:spLocks noGrp="1"/>
          </p:cNvSpPr>
          <p:nvPr>
            <p:ph type="body" sz="quarter" idx="11"/>
          </p:nvPr>
        </p:nvSpPr>
        <p:spPr>
          <a:xfrm>
            <a:off x="702270" y="5980696"/>
            <a:ext cx="12613807" cy="3397551"/>
          </a:xfrm>
          <a:noFill/>
        </p:spPr>
        <p:txBody>
          <a:bodyPr>
            <a:noAutofit/>
          </a:bodyPr>
          <a:lstStyle/>
          <a:p>
            <a:r>
              <a:rPr kumimoji="1" lang="en-US" altLang="ja-JP" sz="3200" dirty="0" smtClean="0">
                <a:latin typeface="+mn-lt"/>
              </a:rPr>
              <a:t>The WRIA 15 Watershed Plan includes additional recommendations, including improvements to the well tracking database, outreach and education around beavers, monitoring, project implementation and adaptive management.</a:t>
            </a:r>
          </a:p>
          <a:p>
            <a:r>
              <a:rPr kumimoji="1" lang="en-US" altLang="ja-JP" sz="3200" dirty="0" smtClean="0">
                <a:latin typeface="+mn-lt"/>
              </a:rPr>
              <a:t>Recommendation to have the Committee reconvene, voluntarily, to assess progress and for Ecology to generate reports annually and every five years.</a:t>
            </a:r>
            <a:endParaRPr kumimoji="1" lang="ja-JP" altLang="en-US" sz="3200" dirty="0">
              <a:latin typeface="+mn-lt"/>
            </a:endParaRPr>
          </a:p>
        </p:txBody>
      </p:sp>
      <p:pic>
        <p:nvPicPr>
          <p:cNvPr id="2" name="Picture 1" title="rocky stream bank zoomed in"/>
          <p:cNvPicPr>
            <a:picLocks noChangeAspect="1"/>
          </p:cNvPicPr>
          <p:nvPr/>
        </p:nvPicPr>
        <p:blipFill rotWithShape="1">
          <a:blip r:embed="rId3" cstate="print">
            <a:extLst>
              <a:ext uri="{28A0092B-C50C-407E-A947-70E740481C1C}">
                <a14:useLocalDpi xmlns:a14="http://schemas.microsoft.com/office/drawing/2010/main" val="0"/>
              </a:ext>
            </a:extLst>
          </a:blip>
          <a:srcRect t="12160" b="22205"/>
          <a:stretch/>
        </p:blipFill>
        <p:spPr>
          <a:xfrm>
            <a:off x="2392216" y="1809755"/>
            <a:ext cx="8929980" cy="3907424"/>
          </a:xfrm>
          <a:prstGeom prst="rect">
            <a:avLst/>
          </a:prstGeom>
        </p:spPr>
      </p:pic>
      <p:grpSp>
        <p:nvGrpSpPr>
          <p:cNvPr id="7" name="Group 6" descr="blue black line" title="decorative box"/>
          <p:cNvGrpSpPr/>
          <p:nvPr/>
        </p:nvGrpSpPr>
        <p:grpSpPr>
          <a:xfrm>
            <a:off x="0" y="1363290"/>
            <a:ext cx="13717984" cy="129393"/>
            <a:chOff x="-1191" y="5718934"/>
            <a:chExt cx="13717984" cy="129393"/>
          </a:xfrm>
        </p:grpSpPr>
        <p:sp>
          <p:nvSpPr>
            <p:cNvPr id="8" name="Rectangle 7"/>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9" name="Rectangle 8"/>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2743410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64" y="2889505"/>
            <a:ext cx="4000084" cy="5157216"/>
          </a:xfrm>
        </p:spPr>
        <p:txBody>
          <a:bodyPr>
            <a:normAutofit/>
          </a:bodyPr>
          <a:lstStyle/>
          <a:p>
            <a:r>
              <a:rPr lang="en-US" dirty="0" smtClean="0"/>
              <a:t>Watershed Restoration and Enhancement Plan Components</a:t>
            </a:r>
            <a:endParaRPr lang="en-US" dirty="0"/>
          </a:p>
        </p:txBody>
      </p:sp>
      <p:sp>
        <p:nvSpPr>
          <p:cNvPr id="3" name="Text Placeholder 2"/>
          <p:cNvSpPr>
            <a:spLocks noGrp="1"/>
          </p:cNvSpPr>
          <p:nvPr>
            <p:ph type="body" sz="quarter" idx="12"/>
          </p:nvPr>
        </p:nvSpPr>
        <p:spPr/>
        <p:txBody>
          <a:bodyPr/>
          <a:lstStyle/>
          <a:p>
            <a:r>
              <a:rPr lang="en-US" dirty="0" smtClean="0"/>
              <a:t>2018 - 2038</a:t>
            </a:r>
            <a:endParaRPr lang="en-US" dirty="0"/>
          </a:p>
        </p:txBody>
      </p:sp>
      <p:sp>
        <p:nvSpPr>
          <p:cNvPr id="4" name="Text Placeholder 3"/>
          <p:cNvSpPr>
            <a:spLocks noGrp="1"/>
          </p:cNvSpPr>
          <p:nvPr>
            <p:ph type="body" sz="quarter" idx="14"/>
          </p:nvPr>
        </p:nvSpPr>
        <p:spPr/>
        <p:txBody>
          <a:bodyPr/>
          <a:lstStyle/>
          <a:p>
            <a:r>
              <a:rPr lang="en-US" sz="3200" dirty="0" smtClean="0"/>
              <a:t>Planning Horizon</a:t>
            </a:r>
            <a:endParaRPr lang="en-US" sz="3200" dirty="0"/>
          </a:p>
        </p:txBody>
      </p:sp>
      <p:sp>
        <p:nvSpPr>
          <p:cNvPr id="5" name="Text Placeholder 4"/>
          <p:cNvSpPr>
            <a:spLocks noGrp="1"/>
          </p:cNvSpPr>
          <p:nvPr>
            <p:ph type="body" sz="quarter" idx="17"/>
          </p:nvPr>
        </p:nvSpPr>
        <p:spPr/>
        <p:txBody>
          <a:bodyPr/>
          <a:lstStyle/>
          <a:p>
            <a:r>
              <a:rPr lang="en-US" dirty="0" smtClean="0"/>
              <a:t>Seven subbasins </a:t>
            </a:r>
            <a:endParaRPr lang="en-US" dirty="0"/>
          </a:p>
        </p:txBody>
      </p:sp>
      <p:sp>
        <p:nvSpPr>
          <p:cNvPr id="6" name="Text Placeholder 5"/>
          <p:cNvSpPr>
            <a:spLocks noGrp="1"/>
          </p:cNvSpPr>
          <p:nvPr>
            <p:ph type="body" sz="quarter" idx="18"/>
          </p:nvPr>
        </p:nvSpPr>
        <p:spPr/>
        <p:txBody>
          <a:bodyPr/>
          <a:lstStyle/>
          <a:p>
            <a:r>
              <a:rPr lang="en-US" sz="3200" dirty="0" smtClean="0"/>
              <a:t>WRIA Subbasin Delineation</a:t>
            </a:r>
            <a:endParaRPr lang="en-US" sz="3200" dirty="0"/>
          </a:p>
        </p:txBody>
      </p:sp>
      <p:sp>
        <p:nvSpPr>
          <p:cNvPr id="7" name="Text Placeholder 6"/>
          <p:cNvSpPr>
            <a:spLocks noGrp="1"/>
          </p:cNvSpPr>
          <p:nvPr>
            <p:ph type="body" sz="quarter" idx="20"/>
          </p:nvPr>
        </p:nvSpPr>
        <p:spPr/>
        <p:txBody>
          <a:bodyPr/>
          <a:lstStyle/>
          <a:p>
            <a:r>
              <a:rPr lang="en-US" dirty="0" smtClean="0"/>
              <a:t>5,568 projected new permit-exempt wells</a:t>
            </a:r>
            <a:endParaRPr lang="en-US" dirty="0"/>
          </a:p>
        </p:txBody>
      </p:sp>
      <p:sp>
        <p:nvSpPr>
          <p:cNvPr id="8" name="Text Placeholder 7"/>
          <p:cNvSpPr>
            <a:spLocks noGrp="1"/>
          </p:cNvSpPr>
          <p:nvPr>
            <p:ph type="body" sz="quarter" idx="21"/>
          </p:nvPr>
        </p:nvSpPr>
        <p:spPr>
          <a:xfrm>
            <a:off x="6408045" y="4620208"/>
            <a:ext cx="7172488" cy="604071"/>
          </a:xfrm>
        </p:spPr>
        <p:txBody>
          <a:bodyPr/>
          <a:lstStyle/>
          <a:p>
            <a:r>
              <a:rPr lang="en-US" sz="3200" dirty="0"/>
              <a:t>Projected New Permit-Exempt </a:t>
            </a:r>
            <a:r>
              <a:rPr lang="en-US" sz="3200" dirty="0" smtClean="0"/>
              <a:t>Wells</a:t>
            </a:r>
            <a:endParaRPr lang="en-US" sz="3200" dirty="0"/>
          </a:p>
        </p:txBody>
      </p:sp>
      <p:sp>
        <p:nvSpPr>
          <p:cNvPr id="9" name="Text Placeholder 8"/>
          <p:cNvSpPr>
            <a:spLocks noGrp="1"/>
          </p:cNvSpPr>
          <p:nvPr>
            <p:ph type="body" sz="quarter" idx="23"/>
          </p:nvPr>
        </p:nvSpPr>
        <p:spPr>
          <a:xfrm>
            <a:off x="6408045" y="6590374"/>
            <a:ext cx="6009353" cy="722442"/>
          </a:xfrm>
        </p:spPr>
        <p:txBody>
          <a:bodyPr/>
          <a:lstStyle/>
          <a:p>
            <a:r>
              <a:rPr lang="en-US" dirty="0" smtClean="0"/>
              <a:t>766.4 acre-feet per year, with a higher goal of offsetting 1218 acre-feet per year through project implementation to benefit streams.</a:t>
            </a:r>
            <a:endParaRPr lang="en-US" dirty="0"/>
          </a:p>
        </p:txBody>
      </p:sp>
      <p:sp>
        <p:nvSpPr>
          <p:cNvPr id="10" name="Text Placeholder 9"/>
          <p:cNvSpPr>
            <a:spLocks noGrp="1"/>
          </p:cNvSpPr>
          <p:nvPr>
            <p:ph type="body" sz="quarter" idx="24"/>
          </p:nvPr>
        </p:nvSpPr>
        <p:spPr>
          <a:xfrm>
            <a:off x="6408045" y="5653843"/>
            <a:ext cx="6009353" cy="999223"/>
          </a:xfrm>
        </p:spPr>
        <p:txBody>
          <a:bodyPr/>
          <a:lstStyle/>
          <a:p>
            <a:r>
              <a:rPr lang="en-US" sz="3200" dirty="0"/>
              <a:t>Estimated Consumptive </a:t>
            </a:r>
            <a:r>
              <a:rPr lang="en-US" sz="3200" dirty="0" smtClean="0"/>
              <a:t>Use</a:t>
            </a:r>
            <a:endParaRPr lang="en-US" sz="3200" dirty="0"/>
          </a:p>
        </p:txBody>
      </p:sp>
      <p:sp>
        <p:nvSpPr>
          <p:cNvPr id="11" name="Text Placeholder 10"/>
          <p:cNvSpPr>
            <a:spLocks noGrp="1"/>
          </p:cNvSpPr>
          <p:nvPr>
            <p:ph type="body" sz="quarter" idx="26"/>
          </p:nvPr>
        </p:nvSpPr>
        <p:spPr/>
        <p:txBody>
          <a:bodyPr/>
          <a:lstStyle/>
          <a:p>
            <a:r>
              <a:rPr lang="en-US" dirty="0" smtClean="0"/>
              <a:t>to offset estimated consumptive use and meet Net Ecological Benefit (NEB)</a:t>
            </a:r>
            <a:endParaRPr lang="en-US" dirty="0"/>
          </a:p>
        </p:txBody>
      </p:sp>
      <p:sp>
        <p:nvSpPr>
          <p:cNvPr id="12" name="Text Placeholder 11"/>
          <p:cNvSpPr>
            <a:spLocks noGrp="1"/>
          </p:cNvSpPr>
          <p:nvPr>
            <p:ph type="body" sz="quarter" idx="27"/>
          </p:nvPr>
        </p:nvSpPr>
        <p:spPr/>
        <p:txBody>
          <a:bodyPr/>
          <a:lstStyle/>
          <a:p>
            <a:r>
              <a:rPr lang="en-US" sz="3200" dirty="0"/>
              <a:t>Projects and Actions</a:t>
            </a:r>
          </a:p>
        </p:txBody>
      </p:sp>
      <p:sp>
        <p:nvSpPr>
          <p:cNvPr id="13" name="Slide Number Placeholder 12"/>
          <p:cNvSpPr>
            <a:spLocks noGrp="1"/>
          </p:cNvSpPr>
          <p:nvPr>
            <p:ph type="sldNum" sz="quarter" idx="10"/>
          </p:nvPr>
        </p:nvSpPr>
        <p:spPr/>
        <p:txBody>
          <a:bodyPr/>
          <a:lstStyle/>
          <a:p>
            <a:fld id="{B54AD89C-DF1E-4948-B597-5DD47B34A9CA}" type="slidenum">
              <a:rPr kumimoji="1" lang="ja-JP" altLang="en-US" smtClean="0"/>
              <a:pPr/>
              <a:t>3</a:t>
            </a:fld>
            <a:endParaRPr kumimoji="1" lang="ja-JP" altLang="en-US" dirty="0"/>
          </a:p>
        </p:txBody>
      </p:sp>
    </p:spTree>
    <p:extLst>
      <p:ext uri="{BB962C8B-B14F-4D97-AF65-F5344CB8AC3E}">
        <p14:creationId xmlns:p14="http://schemas.microsoft.com/office/powerpoint/2010/main" val="2769030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Steps to complete plan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30</a:t>
            </a:fld>
            <a:endParaRPr kumimoji="1" lang="ja-JP" altLang="en-US" dirty="0"/>
          </a:p>
        </p:txBody>
      </p:sp>
      <p:grpSp>
        <p:nvGrpSpPr>
          <p:cNvPr id="5" name="Group 4" descr="blue black line" title="decorative box"/>
          <p:cNvGrpSpPr/>
          <p:nvPr/>
        </p:nvGrpSpPr>
        <p:grpSpPr>
          <a:xfrm>
            <a:off x="0" y="1697270"/>
            <a:ext cx="13717984" cy="129393"/>
            <a:chOff x="-1191" y="5718934"/>
            <a:chExt cx="13717984" cy="129393"/>
          </a:xfrm>
        </p:grpSpPr>
        <p:sp>
          <p:nvSpPr>
            <p:cNvPr id="6" name="Rectangle 5"/>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7" name="Rectangle 6"/>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
        <p:nvSpPr>
          <p:cNvPr id="11" name="Text Placeholder 4"/>
          <p:cNvSpPr>
            <a:spLocks noGrp="1"/>
          </p:cNvSpPr>
          <p:nvPr>
            <p:ph type="body" sz="quarter" idx="11"/>
          </p:nvPr>
        </p:nvSpPr>
        <p:spPr>
          <a:xfrm>
            <a:off x="942866" y="2046650"/>
            <a:ext cx="11719156" cy="7051171"/>
          </a:xfrm>
        </p:spPr>
        <p:txBody>
          <a:bodyPr>
            <a:noAutofit/>
          </a:bodyPr>
          <a:lstStyle/>
          <a:p>
            <a:r>
              <a:rPr lang="en-US" dirty="0" smtClean="0">
                <a:latin typeface="Franklin Gothic Book" panose="020B0503020102020204" pitchFamily="34" charset="0"/>
              </a:rPr>
              <a:t>Committee members meet (virtually) to vote on plan. Meeting anticipated in April 15th.</a:t>
            </a:r>
          </a:p>
          <a:p>
            <a:endParaRPr lang="en-US" dirty="0">
              <a:latin typeface="Franklin Gothic Book" panose="020B0503020102020204" pitchFamily="34" charset="0"/>
            </a:endParaRPr>
          </a:p>
          <a:p>
            <a:r>
              <a:rPr lang="en-US" dirty="0">
                <a:latin typeface="Franklin Gothic Book" panose="020B0503020102020204" pitchFamily="34" charset="0"/>
              </a:rPr>
              <a:t>If </a:t>
            </a:r>
            <a:r>
              <a:rPr lang="en-US" dirty="0" smtClean="0">
                <a:latin typeface="Franklin Gothic Book" panose="020B0503020102020204" pitchFamily="34" charset="0"/>
              </a:rPr>
              <a:t>all members of the </a:t>
            </a:r>
            <a:r>
              <a:rPr lang="en-US" dirty="0">
                <a:latin typeface="Franklin Gothic Book" panose="020B0503020102020204" pitchFamily="34" charset="0"/>
              </a:rPr>
              <a:t>Committee </a:t>
            </a:r>
            <a:r>
              <a:rPr lang="en-US" b="1" dirty="0" smtClean="0">
                <a:latin typeface="Franklin Gothic Book" panose="020B0503020102020204" pitchFamily="34" charset="0"/>
              </a:rPr>
              <a:t>approve </a:t>
            </a:r>
            <a:r>
              <a:rPr lang="en-US" dirty="0" smtClean="0">
                <a:latin typeface="Franklin Gothic Book" panose="020B0503020102020204" pitchFamily="34" charset="0"/>
              </a:rPr>
              <a:t>the </a:t>
            </a:r>
            <a:r>
              <a:rPr lang="en-US" dirty="0">
                <a:latin typeface="Franklin Gothic Book" panose="020B0503020102020204" pitchFamily="34" charset="0"/>
              </a:rPr>
              <a:t>plan, </a:t>
            </a:r>
            <a:r>
              <a:rPr lang="en-US" dirty="0" smtClean="0">
                <a:latin typeface="Franklin Gothic Book" panose="020B0503020102020204" pitchFamily="34" charset="0"/>
              </a:rPr>
              <a:t>the Committee chair will submit the plan to Ecology for review and NEB determination. The Director must adopt the plan by June 30, 2021.</a:t>
            </a:r>
          </a:p>
          <a:p>
            <a:endParaRPr lang="en-US" dirty="0" smtClean="0">
              <a:latin typeface="Franklin Gothic Book" panose="020B0503020102020204" pitchFamily="34" charset="0"/>
            </a:endParaRPr>
          </a:p>
          <a:p>
            <a:r>
              <a:rPr lang="en-US" dirty="0" smtClean="0">
                <a:latin typeface="Franklin Gothic Book" panose="020B0503020102020204" pitchFamily="34" charset="0"/>
              </a:rPr>
              <a:t>If </a:t>
            </a:r>
            <a:r>
              <a:rPr lang="en-US" dirty="0">
                <a:latin typeface="Franklin Gothic Book" panose="020B0503020102020204" pitchFamily="34" charset="0"/>
              </a:rPr>
              <a:t>the Committee </a:t>
            </a:r>
            <a:r>
              <a:rPr lang="en-US" b="1" dirty="0" smtClean="0">
                <a:latin typeface="Franklin Gothic Book" panose="020B0503020102020204" pitchFamily="34" charset="0"/>
              </a:rPr>
              <a:t>does not approve the plan</a:t>
            </a:r>
            <a:r>
              <a:rPr lang="en-US" dirty="0" smtClean="0">
                <a:latin typeface="Franklin Gothic Book" panose="020B0503020102020204" pitchFamily="34" charset="0"/>
              </a:rPr>
              <a:t>, Ecology will prepare the plan. Ecology will send the plan to the Salmon Recovery Funding Board for technical review. Ecology will then finalize the plan and the Director shall initiate rulemaking.</a:t>
            </a:r>
          </a:p>
          <a:p>
            <a:endParaRPr lang="en-US" dirty="0" smtClean="0">
              <a:latin typeface="Franklin Gothic Book" panose="020B0503020102020204" pitchFamily="34" charset="0"/>
            </a:endParaRPr>
          </a:p>
          <a:p>
            <a:pPr marL="0" indent="0">
              <a:buNone/>
            </a:pPr>
            <a:endParaRPr lang="en-US" dirty="0" smtClean="0">
              <a:latin typeface="Franklin Gothic Book" panose="020B0503020102020204" pitchFamily="34" charset="0"/>
            </a:endParaRPr>
          </a:p>
        </p:txBody>
      </p:sp>
    </p:spTree>
    <p:extLst>
      <p:ext uri="{BB962C8B-B14F-4D97-AF65-F5344CB8AC3E}">
        <p14:creationId xmlns:p14="http://schemas.microsoft.com/office/powerpoint/2010/main" val="30673529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Your role to complete plan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31</a:t>
            </a:fld>
            <a:endParaRPr kumimoji="1" lang="ja-JP" altLang="en-US" dirty="0"/>
          </a:p>
        </p:txBody>
      </p:sp>
      <p:grpSp>
        <p:nvGrpSpPr>
          <p:cNvPr id="5" name="Group 4" descr="blue black line" title="decorative box"/>
          <p:cNvGrpSpPr/>
          <p:nvPr/>
        </p:nvGrpSpPr>
        <p:grpSpPr>
          <a:xfrm>
            <a:off x="0" y="1697270"/>
            <a:ext cx="13717984" cy="129393"/>
            <a:chOff x="-1191" y="5718934"/>
            <a:chExt cx="13717984" cy="129393"/>
          </a:xfrm>
        </p:grpSpPr>
        <p:sp>
          <p:nvSpPr>
            <p:cNvPr id="6" name="Rectangle 5"/>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7" name="Rectangle 6"/>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
        <p:nvSpPr>
          <p:cNvPr id="11" name="Text Placeholder 4"/>
          <p:cNvSpPr>
            <a:spLocks noGrp="1"/>
          </p:cNvSpPr>
          <p:nvPr>
            <p:ph type="body" sz="quarter" idx="11"/>
          </p:nvPr>
        </p:nvSpPr>
        <p:spPr>
          <a:xfrm>
            <a:off x="942866" y="2317898"/>
            <a:ext cx="11719156" cy="6779923"/>
          </a:xfrm>
        </p:spPr>
        <p:txBody>
          <a:bodyPr>
            <a:noAutofit/>
          </a:bodyPr>
          <a:lstStyle/>
          <a:p>
            <a:r>
              <a:rPr lang="en-US" dirty="0">
                <a:latin typeface="Franklin Gothic Book" panose="020B0503020102020204" pitchFamily="34" charset="0"/>
              </a:rPr>
              <a:t>R</a:t>
            </a:r>
            <a:r>
              <a:rPr lang="en-US" dirty="0" smtClean="0">
                <a:latin typeface="Franklin Gothic Book" panose="020B0503020102020204" pitchFamily="34" charset="0"/>
              </a:rPr>
              <a:t>eview the plan.</a:t>
            </a:r>
          </a:p>
          <a:p>
            <a:r>
              <a:rPr lang="en-US" dirty="0">
                <a:latin typeface="Franklin Gothic Book" panose="020B0503020102020204" pitchFamily="34" charset="0"/>
              </a:rPr>
              <a:t>P</a:t>
            </a:r>
            <a:r>
              <a:rPr lang="en-US" dirty="0" smtClean="0">
                <a:latin typeface="Franklin Gothic Book" panose="020B0503020102020204" pitchFamily="34" charset="0"/>
              </a:rPr>
              <a:t>rovide </a:t>
            </a:r>
            <a:r>
              <a:rPr lang="en-US" dirty="0">
                <a:latin typeface="Franklin Gothic Book" panose="020B0503020102020204" pitchFamily="34" charset="0"/>
              </a:rPr>
              <a:t>direction to the committee representative on whether to approve the </a:t>
            </a:r>
            <a:r>
              <a:rPr lang="en-US" dirty="0" smtClean="0">
                <a:latin typeface="Franklin Gothic Book" panose="020B0503020102020204" pitchFamily="34" charset="0"/>
              </a:rPr>
              <a:t>plan. </a:t>
            </a:r>
          </a:p>
        </p:txBody>
      </p:sp>
    </p:spTree>
    <p:extLst>
      <p:ext uri="{BB962C8B-B14F-4D97-AF65-F5344CB8AC3E}">
        <p14:creationId xmlns:p14="http://schemas.microsoft.com/office/powerpoint/2010/main" val="2237150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42866" y="0"/>
            <a:ext cx="11828681" cy="1988038"/>
          </a:xfrm>
        </p:spPr>
        <p:txBody>
          <a:bodyPr/>
          <a:lstStyle/>
          <a:p>
            <a:r>
              <a:rPr lang="en-US" dirty="0" smtClean="0">
                <a:latin typeface="Franklin Gothic Book" panose="020B0503020102020204" pitchFamily="34" charset="0"/>
              </a:rPr>
              <a:t>Post Plan Submission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32</a:t>
            </a:fld>
            <a:endParaRPr kumimoji="1" lang="ja-JP" altLang="en-US" dirty="0"/>
          </a:p>
        </p:txBody>
      </p:sp>
      <p:sp>
        <p:nvSpPr>
          <p:cNvPr id="5" name="Text Placeholder 4"/>
          <p:cNvSpPr>
            <a:spLocks noGrp="1"/>
          </p:cNvSpPr>
          <p:nvPr>
            <p:ph type="body" sz="quarter" idx="11"/>
          </p:nvPr>
        </p:nvSpPr>
        <p:spPr>
          <a:xfrm>
            <a:off x="942866" y="3091543"/>
            <a:ext cx="11719156" cy="3761434"/>
          </a:xfrm>
        </p:spPr>
        <p:txBody>
          <a:bodyPr>
            <a:noAutofit/>
          </a:bodyPr>
          <a:lstStyle/>
          <a:p>
            <a:r>
              <a:rPr lang="en-US" dirty="0" smtClean="0">
                <a:latin typeface="Franklin Gothic Book" panose="020B0503020102020204" pitchFamily="34" charset="0"/>
              </a:rPr>
              <a:t>SEPA public comment period. </a:t>
            </a:r>
          </a:p>
          <a:p>
            <a:endParaRPr lang="en-US" dirty="0">
              <a:latin typeface="Franklin Gothic Book" panose="020B0503020102020204" pitchFamily="34" charset="0"/>
            </a:endParaRPr>
          </a:p>
          <a:p>
            <a:r>
              <a:rPr lang="en-US" dirty="0">
                <a:latin typeface="Franklin Gothic Book" panose="020B0503020102020204" pitchFamily="34" charset="0"/>
              </a:rPr>
              <a:t>No changes to plan after </a:t>
            </a:r>
            <a:r>
              <a:rPr lang="en-US" dirty="0" smtClean="0">
                <a:latin typeface="Franklin Gothic Book" panose="020B0503020102020204" pitchFamily="34" charset="0"/>
              </a:rPr>
              <a:t>submission.</a:t>
            </a:r>
            <a:endParaRPr lang="en-US" dirty="0">
              <a:latin typeface="Franklin Gothic Book" panose="020B0503020102020204" pitchFamily="34" charset="0"/>
            </a:endParaRPr>
          </a:p>
          <a:p>
            <a:pPr marL="0" indent="0">
              <a:buNone/>
            </a:pPr>
            <a:endParaRPr lang="en-US" dirty="0" smtClean="0">
              <a:latin typeface="Franklin Gothic Book" panose="020B0503020102020204" pitchFamily="34" charset="0"/>
            </a:endParaRPr>
          </a:p>
          <a:p>
            <a:r>
              <a:rPr lang="en-US" dirty="0" smtClean="0">
                <a:latin typeface="Franklin Gothic Book" panose="020B0503020102020204" pitchFamily="34" charset="0"/>
              </a:rPr>
              <a:t>Ecology will review plan.</a:t>
            </a:r>
          </a:p>
          <a:p>
            <a:pPr marL="0" indent="0">
              <a:buNone/>
            </a:pPr>
            <a:endParaRPr lang="en-US" dirty="0">
              <a:latin typeface="Franklin Gothic Book" panose="020B0503020102020204" pitchFamily="34" charset="0"/>
            </a:endParaRPr>
          </a:p>
          <a:p>
            <a:r>
              <a:rPr lang="en-US" dirty="0" smtClean="0">
                <a:latin typeface="Franklin Gothic Book" panose="020B0503020102020204" pitchFamily="34" charset="0"/>
              </a:rPr>
              <a:t>Ecology will determine action by June 30, 2021.</a:t>
            </a:r>
          </a:p>
          <a:p>
            <a:endParaRPr lang="en-US" dirty="0">
              <a:latin typeface="Franklin Gothic Book" panose="020B0503020102020204" pitchFamily="34" charset="0"/>
            </a:endParaRPr>
          </a:p>
          <a:p>
            <a:r>
              <a:rPr lang="en-US" dirty="0" smtClean="0">
                <a:latin typeface="Franklin Gothic Book" panose="020B0503020102020204" pitchFamily="34" charset="0"/>
              </a:rPr>
              <a:t>If achieves NEB, adopt plan.</a:t>
            </a:r>
            <a:endParaRPr lang="en-US" dirty="0">
              <a:latin typeface="Franklin Gothic Book" panose="020B0503020102020204" pitchFamily="34" charset="0"/>
            </a:endParaRPr>
          </a:p>
        </p:txBody>
      </p:sp>
      <p:grpSp>
        <p:nvGrpSpPr>
          <p:cNvPr id="6" name="Group 5" descr="blue black line" title="decorative box"/>
          <p:cNvGrpSpPr/>
          <p:nvPr/>
        </p:nvGrpSpPr>
        <p:grpSpPr>
          <a:xfrm>
            <a:off x="0" y="1697270"/>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32518102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kumimoji="1" lang="en-US" altLang="ja-JP" dirty="0"/>
              <a:t>Thank you for </a:t>
            </a:r>
            <a:r>
              <a:rPr kumimoji="1" lang="en-US" altLang="ja-JP" dirty="0" smtClean="0"/>
              <a:t>your time!</a:t>
            </a:r>
            <a:endParaRPr kumimoji="1" lang="ja-JP" altLang="en-US" dirty="0"/>
          </a:p>
        </p:txBody>
      </p:sp>
      <p:sp>
        <p:nvSpPr>
          <p:cNvPr id="8" name="Text Placeholder 7"/>
          <p:cNvSpPr>
            <a:spLocks noGrp="1"/>
          </p:cNvSpPr>
          <p:nvPr>
            <p:ph type="body" sz="quarter" idx="12"/>
          </p:nvPr>
        </p:nvSpPr>
        <p:spPr/>
        <p:txBody>
          <a:bodyPr/>
          <a:lstStyle/>
          <a:p>
            <a:r>
              <a:rPr kumimoji="1" lang="en-US" altLang="ja-JP" dirty="0"/>
              <a:t>Any questions?</a:t>
            </a:r>
            <a:endParaRPr kumimoji="1" lang="ja-JP" altLang="en-US" dirty="0"/>
          </a:p>
        </p:txBody>
      </p:sp>
      <p:sp>
        <p:nvSpPr>
          <p:cNvPr id="5" name="Slide Number Placeholder 1"/>
          <p:cNvSpPr>
            <a:spLocks noGrp="1"/>
          </p:cNvSpPr>
          <p:nvPr>
            <p:ph type="sldNum" sz="quarter" idx="10"/>
          </p:nvPr>
        </p:nvSpPr>
        <p:spPr>
          <a:xfrm>
            <a:off x="10168690" y="9435376"/>
            <a:ext cx="3085743" cy="547603"/>
          </a:xfrm>
        </p:spPr>
        <p:txBody>
          <a:bodyPr/>
          <a:lstStyle/>
          <a:p>
            <a:fld id="{2BB6E7A8-74BF-4262-A864-344CFCC4B1B8}" type="slidenum">
              <a:rPr kumimoji="1" lang="ja-JP" altLang="en-US" smtClean="0"/>
              <a:t>33</a:t>
            </a:fld>
            <a:endParaRPr kumimoji="1" lang="ja-JP" altLang="en-US" dirty="0"/>
          </a:p>
        </p:txBody>
      </p:sp>
    </p:spTree>
    <p:extLst>
      <p:ext uri="{BB962C8B-B14F-4D97-AF65-F5344CB8AC3E}">
        <p14:creationId xmlns:p14="http://schemas.microsoft.com/office/powerpoint/2010/main" val="3179972516"/>
      </p:ext>
    </p:extLst>
  </p:cSld>
  <p:clrMapOvr>
    <a:masterClrMapping/>
  </p:clrMapOvr>
  <mc:AlternateContent xmlns:mc="http://schemas.openxmlformats.org/markup-compatibility/2006" xmlns:p14="http://schemas.microsoft.com/office/powerpoint/2010/main">
    <mc:Choice Requires="p14">
      <p:transition p14:dur="0" advTm="13544"/>
    </mc:Choice>
    <mc:Fallback xmlns="">
      <p:transition advTm="13544"/>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Ecology’s Policy Interpretation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34</a:t>
            </a:fld>
            <a:endParaRPr kumimoji="1" lang="ja-JP" altLang="en-US" dirty="0"/>
          </a:p>
        </p:txBody>
      </p:sp>
      <p:grpSp>
        <p:nvGrpSpPr>
          <p:cNvPr id="6" name="Group 5" descr="blue black line" title="decorative box"/>
          <p:cNvGrpSpPr/>
          <p:nvPr/>
        </p:nvGrpSpPr>
        <p:grpSpPr>
          <a:xfrm>
            <a:off x="0" y="1345577"/>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
        <p:nvSpPr>
          <p:cNvPr id="9" name="Text Placeholder 4"/>
          <p:cNvSpPr>
            <a:spLocks noGrp="1"/>
          </p:cNvSpPr>
          <p:nvPr>
            <p:ph type="body" sz="quarter" idx="11"/>
          </p:nvPr>
        </p:nvSpPr>
        <p:spPr>
          <a:xfrm>
            <a:off x="1045029" y="2600514"/>
            <a:ext cx="11778342" cy="1383657"/>
          </a:xfrm>
          <a:noFill/>
        </p:spPr>
        <p:txBody>
          <a:bodyPr>
            <a:noAutofit/>
          </a:bodyPr>
          <a:lstStyle/>
          <a:p>
            <a:pPr defTabSz="1371509">
              <a:lnSpc>
                <a:spcPct val="100000"/>
              </a:lnSpc>
              <a:spcBef>
                <a:spcPts val="0"/>
              </a:spcBef>
              <a:defRPr/>
            </a:pPr>
            <a:r>
              <a:rPr kumimoji="1" lang="en-US" dirty="0" smtClean="0">
                <a:latin typeface="Franklin Gothic Book" panose="020B0503020102020204" pitchFamily="34" charset="0"/>
              </a:rPr>
              <a:t>More information on the Streamflow Restoration law can be found </a:t>
            </a:r>
            <a:r>
              <a:rPr kumimoji="1" lang="en-US" dirty="0" smtClean="0">
                <a:latin typeface="Franklin Gothic Book" panose="020B0503020102020204" pitchFamily="34" charset="0"/>
                <a:hlinkClick r:id="rId3"/>
              </a:rPr>
              <a:t>online</a:t>
            </a:r>
            <a:endParaRPr kumimoji="1" lang="en-US" dirty="0" smtClean="0">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pic>
        <p:nvPicPr>
          <p:cNvPr id="2" name="Picture 1" descr="Screen Clipping of Streamflow Restoration Policy and Interpretative Statement document" title="POL 20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0672" y="3984171"/>
            <a:ext cx="6759526" cy="4671465"/>
          </a:xfrm>
          <a:prstGeom prst="rect">
            <a:avLst/>
          </a:prstGeom>
        </p:spPr>
      </p:pic>
    </p:spTree>
    <p:extLst>
      <p:ext uri="{BB962C8B-B14F-4D97-AF65-F5344CB8AC3E}">
        <p14:creationId xmlns:p14="http://schemas.microsoft.com/office/powerpoint/2010/main" val="29548458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Ecology’s NEB Guidance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35</a:t>
            </a:fld>
            <a:endParaRPr kumimoji="1" lang="ja-JP" altLang="en-US" dirty="0"/>
          </a:p>
        </p:txBody>
      </p:sp>
      <p:grpSp>
        <p:nvGrpSpPr>
          <p:cNvPr id="6" name="Group 5" descr="blue black line" title="decorative box"/>
          <p:cNvGrpSpPr/>
          <p:nvPr/>
        </p:nvGrpSpPr>
        <p:grpSpPr>
          <a:xfrm>
            <a:off x="0" y="1345577"/>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
        <p:nvSpPr>
          <p:cNvPr id="9" name="Text Placeholder 4"/>
          <p:cNvSpPr>
            <a:spLocks noGrp="1"/>
          </p:cNvSpPr>
          <p:nvPr>
            <p:ph type="body" sz="quarter" idx="11"/>
          </p:nvPr>
        </p:nvSpPr>
        <p:spPr>
          <a:xfrm>
            <a:off x="1045029" y="2600514"/>
            <a:ext cx="11778342" cy="1383657"/>
          </a:xfrm>
          <a:noFill/>
        </p:spPr>
        <p:txBody>
          <a:bodyPr>
            <a:noAutofit/>
          </a:bodyPr>
          <a:lstStyle/>
          <a:p>
            <a:pPr defTabSz="1371509">
              <a:lnSpc>
                <a:spcPct val="100000"/>
              </a:lnSpc>
              <a:spcBef>
                <a:spcPts val="0"/>
              </a:spcBef>
              <a:defRPr/>
            </a:pPr>
            <a:r>
              <a:rPr kumimoji="1" lang="en-US" dirty="0" smtClean="0">
                <a:latin typeface="Franklin Gothic Book" panose="020B0503020102020204" pitchFamily="34" charset="0"/>
              </a:rPr>
              <a:t>More information on the Final Guidance for Determining Net Ecological Benefit can be found </a:t>
            </a:r>
            <a:r>
              <a:rPr kumimoji="1" lang="en-US" dirty="0" smtClean="0">
                <a:latin typeface="Franklin Gothic Book" panose="020B0503020102020204" pitchFamily="34" charset="0"/>
                <a:hlinkClick r:id="rId3"/>
              </a:rPr>
              <a:t>online</a:t>
            </a:r>
            <a:endParaRPr kumimoji="1" lang="en-US" dirty="0" smtClean="0">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799" y="4535993"/>
            <a:ext cx="7635902" cy="4290432"/>
          </a:xfrm>
          <a:prstGeom prst="rect">
            <a:avLst/>
          </a:prstGeom>
        </p:spPr>
      </p:pic>
    </p:spTree>
    <p:extLst>
      <p:ext uri="{BB962C8B-B14F-4D97-AF65-F5344CB8AC3E}">
        <p14:creationId xmlns:p14="http://schemas.microsoft.com/office/powerpoint/2010/main" val="17918841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WRIA 15 Committee Brochure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36</a:t>
            </a:fld>
            <a:endParaRPr kumimoji="1" lang="ja-JP" altLang="en-US" dirty="0"/>
          </a:p>
        </p:txBody>
      </p:sp>
      <p:grpSp>
        <p:nvGrpSpPr>
          <p:cNvPr id="6" name="Group 5" descr="blue black line" title="decorative box"/>
          <p:cNvGrpSpPr/>
          <p:nvPr/>
        </p:nvGrpSpPr>
        <p:grpSpPr>
          <a:xfrm>
            <a:off x="0" y="1345577"/>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
        <p:nvSpPr>
          <p:cNvPr id="9" name="Text Placeholder 4"/>
          <p:cNvSpPr>
            <a:spLocks noGrp="1"/>
          </p:cNvSpPr>
          <p:nvPr>
            <p:ph type="body" sz="quarter" idx="11"/>
          </p:nvPr>
        </p:nvSpPr>
        <p:spPr>
          <a:xfrm>
            <a:off x="1045029" y="2600514"/>
            <a:ext cx="11778342" cy="1383657"/>
          </a:xfrm>
          <a:noFill/>
        </p:spPr>
        <p:txBody>
          <a:bodyPr>
            <a:noAutofit/>
          </a:bodyPr>
          <a:lstStyle/>
          <a:p>
            <a:pPr defTabSz="1371509">
              <a:lnSpc>
                <a:spcPct val="100000"/>
              </a:lnSpc>
              <a:spcBef>
                <a:spcPts val="0"/>
              </a:spcBef>
              <a:defRPr/>
            </a:pPr>
            <a:r>
              <a:rPr kumimoji="1" lang="en-US" dirty="0" smtClean="0">
                <a:latin typeface="Franklin Gothic Book" panose="020B0503020102020204" pitchFamily="34" charset="0"/>
              </a:rPr>
              <a:t>More information on WRIA 15 Committee can be found </a:t>
            </a:r>
            <a:r>
              <a:rPr kumimoji="1" lang="en-US" dirty="0" smtClean="0">
                <a:solidFill>
                  <a:srgbClr val="FF0000"/>
                </a:solidFill>
                <a:latin typeface="Franklin Gothic Book" panose="020B0503020102020204" pitchFamily="34" charset="0"/>
                <a:hlinkClick r:id="rId3"/>
              </a:rPr>
              <a:t>online</a:t>
            </a:r>
            <a:endParaRPr kumimoji="1" lang="en-US" dirty="0" smtClean="0">
              <a:solidFill>
                <a:srgbClr val="FF0000"/>
              </a:solidFill>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pic>
        <p:nvPicPr>
          <p:cNvPr id="5" name="Picture 4" descr="Screen Clipping of WRIA 15 brochure" title="WRIA 15 Committe Overview Broch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5864" y="3441753"/>
            <a:ext cx="7308213" cy="5936494"/>
          </a:xfrm>
          <a:prstGeom prst="rect">
            <a:avLst/>
          </a:prstGeom>
        </p:spPr>
      </p:pic>
    </p:spTree>
    <p:extLst>
      <p:ext uri="{BB962C8B-B14F-4D97-AF65-F5344CB8AC3E}">
        <p14:creationId xmlns:p14="http://schemas.microsoft.com/office/powerpoint/2010/main" val="484227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kumimoji="1" lang="en-US" altLang="ja-JP" dirty="0" smtClean="0">
                <a:latin typeface="Franklin Gothic Book" panose="020B0503020102020204" pitchFamily="34" charset="0"/>
              </a:rPr>
              <a:t>Presentation Outline</a:t>
            </a:r>
            <a:endParaRPr kumimoji="1" lang="ja-JP" altLang="en-US" dirty="0">
              <a:latin typeface="Franklin Gothic Book" panose="020B0503020102020204" pitchFamily="34" charset="0"/>
            </a:endParaRPr>
          </a:p>
        </p:txBody>
      </p:sp>
      <p:sp>
        <p:nvSpPr>
          <p:cNvPr id="8" name="Text Placeholder 7"/>
          <p:cNvSpPr>
            <a:spLocks noGrp="1"/>
          </p:cNvSpPr>
          <p:nvPr>
            <p:ph type="body" sz="quarter" idx="14"/>
          </p:nvPr>
        </p:nvSpPr>
        <p:spPr>
          <a:xfrm>
            <a:off x="6372329" y="1317498"/>
            <a:ext cx="6212541" cy="7650417"/>
          </a:xfrm>
        </p:spPr>
        <p:txBody>
          <a:bodyPr/>
          <a:lstStyle/>
          <a:p>
            <a:pPr marL="742950" indent="-742950">
              <a:buAutoNum type="arabicPeriod"/>
            </a:pPr>
            <a:r>
              <a:rPr kumimoji="1" lang="en-US" altLang="ja-JP" sz="4000" dirty="0" smtClean="0">
                <a:solidFill>
                  <a:schemeClr val="tx1"/>
                </a:solidFill>
                <a:latin typeface="Franklin Gothic Book" panose="020B0503020102020204" pitchFamily="34" charset="0"/>
              </a:rPr>
              <a:t>Background</a:t>
            </a:r>
          </a:p>
          <a:p>
            <a:pPr marL="742950" indent="-742950">
              <a:buAutoNum type="arabicPeriod"/>
            </a:pPr>
            <a:endParaRPr kumimoji="1" lang="en-US" altLang="ja-JP" sz="4000" dirty="0" smtClean="0">
              <a:solidFill>
                <a:schemeClr val="tx1"/>
              </a:solidFill>
              <a:latin typeface="Franklin Gothic Book" panose="020B0503020102020204" pitchFamily="34" charset="0"/>
            </a:endParaRPr>
          </a:p>
          <a:p>
            <a:pPr marL="742950" indent="-742950">
              <a:buAutoNum type="arabicPeriod"/>
            </a:pPr>
            <a:r>
              <a:rPr kumimoji="1" lang="en-US" altLang="ja-JP" sz="4000" dirty="0" smtClean="0">
                <a:solidFill>
                  <a:schemeClr val="tx1"/>
                </a:solidFill>
                <a:latin typeface="Franklin Gothic Book" panose="020B0503020102020204" pitchFamily="34" charset="0"/>
              </a:rPr>
              <a:t>Streamflow Restoration law</a:t>
            </a:r>
          </a:p>
          <a:p>
            <a:pPr marL="742950" indent="-742950">
              <a:buAutoNum type="arabicPeriod"/>
            </a:pPr>
            <a:endParaRPr kumimoji="1" lang="en-US" altLang="ja-JP" sz="4000" dirty="0" smtClean="0">
              <a:solidFill>
                <a:schemeClr val="tx1"/>
              </a:solidFill>
              <a:latin typeface="Franklin Gothic Book" panose="020B0503020102020204" pitchFamily="34" charset="0"/>
            </a:endParaRPr>
          </a:p>
          <a:p>
            <a:pPr marL="742950" indent="-742950">
              <a:buAutoNum type="arabicPeriod"/>
            </a:pPr>
            <a:r>
              <a:rPr kumimoji="1" lang="en-US" altLang="ja-JP" sz="4000" dirty="0" smtClean="0">
                <a:solidFill>
                  <a:schemeClr val="tx1"/>
                </a:solidFill>
                <a:latin typeface="Franklin Gothic Book" panose="020B0503020102020204" pitchFamily="34" charset="0"/>
              </a:rPr>
              <a:t>Role of the Committee</a:t>
            </a:r>
          </a:p>
          <a:p>
            <a:endParaRPr kumimoji="1" lang="en-US" altLang="ja-JP" sz="4000" dirty="0" smtClean="0">
              <a:solidFill>
                <a:schemeClr val="tx1"/>
              </a:solidFill>
              <a:latin typeface="Franklin Gothic Book" panose="020B0503020102020204" pitchFamily="34" charset="0"/>
            </a:endParaRPr>
          </a:p>
          <a:p>
            <a:pPr marL="742950" indent="-742950">
              <a:buFont typeface="+mj-lt"/>
              <a:buAutoNum type="arabicPeriod" startAt="4"/>
            </a:pPr>
            <a:r>
              <a:rPr kumimoji="1" lang="en-US" altLang="ja-JP" sz="4000" dirty="0" smtClean="0">
                <a:solidFill>
                  <a:schemeClr val="tx1"/>
                </a:solidFill>
                <a:latin typeface="Franklin Gothic Book" panose="020B0503020102020204" pitchFamily="34" charset="0"/>
              </a:rPr>
              <a:t>Elements of the Watershed Plan</a:t>
            </a:r>
          </a:p>
          <a:p>
            <a:pPr marL="742950" indent="-742950">
              <a:buAutoNum type="arabicPeriod" startAt="4"/>
            </a:pPr>
            <a:endParaRPr kumimoji="1" lang="en-US" altLang="ja-JP" sz="4000" dirty="0" smtClean="0">
              <a:solidFill>
                <a:schemeClr val="tx1"/>
              </a:solidFill>
              <a:latin typeface="Franklin Gothic Book" panose="020B0503020102020204" pitchFamily="34" charset="0"/>
            </a:endParaRPr>
          </a:p>
          <a:p>
            <a:pPr marL="742950" indent="-742950">
              <a:buAutoNum type="arabicPeriod" startAt="4"/>
            </a:pPr>
            <a:r>
              <a:rPr kumimoji="1" lang="en-US" altLang="ja-JP" sz="4000" dirty="0" smtClean="0">
                <a:solidFill>
                  <a:schemeClr val="tx1"/>
                </a:solidFill>
                <a:latin typeface="Franklin Gothic Book" panose="020B0503020102020204" pitchFamily="34" charset="0"/>
              </a:rPr>
              <a:t>Steps to complete plan</a:t>
            </a:r>
          </a:p>
          <a:p>
            <a:endParaRPr kumimoji="1" lang="en-US" altLang="ja-JP" sz="4000" dirty="0">
              <a:solidFill>
                <a:schemeClr val="tx1"/>
              </a:solidFill>
              <a:latin typeface="Franklin Gothic Book" panose="020B0503020102020204" pitchFamily="34" charset="0"/>
            </a:endParaRPr>
          </a:p>
        </p:txBody>
      </p:sp>
      <p:sp>
        <p:nvSpPr>
          <p:cNvPr id="22" name="Slide Number Placeholder 2"/>
          <p:cNvSpPr txBox="1">
            <a:spLocks/>
          </p:cNvSpPr>
          <p:nvPr/>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723BDFD-7262-408B-8F5A-D1845D962466}" type="slidenum">
              <a:rPr kumimoji="1" lang="ja-JP" altLang="en-US" smtClean="0"/>
              <a:t>4</a:t>
            </a:fld>
            <a:endParaRPr kumimoji="1" lang="ja-JP" altLang="en-US" dirty="0"/>
          </a:p>
        </p:txBody>
      </p:sp>
    </p:spTree>
    <p:extLst>
      <p:ext uri="{BB962C8B-B14F-4D97-AF65-F5344CB8AC3E}">
        <p14:creationId xmlns:p14="http://schemas.microsoft.com/office/powerpoint/2010/main" val="724171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What is a permit-exempt domestic well?</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5</a:t>
            </a:fld>
            <a:endParaRPr kumimoji="1" lang="ja-JP" altLang="en-US" dirty="0"/>
          </a:p>
        </p:txBody>
      </p:sp>
      <p:sp>
        <p:nvSpPr>
          <p:cNvPr id="5" name="Text Placeholder 4"/>
          <p:cNvSpPr>
            <a:spLocks noGrp="1"/>
          </p:cNvSpPr>
          <p:nvPr>
            <p:ph type="body" sz="quarter" idx="11"/>
          </p:nvPr>
        </p:nvSpPr>
        <p:spPr>
          <a:xfrm>
            <a:off x="1045029" y="2600514"/>
            <a:ext cx="11778342" cy="5084385"/>
          </a:xfrm>
          <a:noFill/>
        </p:spPr>
        <p:txBody>
          <a:bodyPr>
            <a:noAutofit/>
          </a:bodyPr>
          <a:lstStyle/>
          <a:p>
            <a:pPr defTabSz="1371509">
              <a:lnSpc>
                <a:spcPct val="100000"/>
              </a:lnSpc>
              <a:spcBef>
                <a:spcPts val="0"/>
              </a:spcBef>
              <a:defRPr/>
            </a:pPr>
            <a:r>
              <a:rPr kumimoji="1" lang="en-US" dirty="0" smtClean="0">
                <a:latin typeface="Franklin Gothic Book" panose="020B0503020102020204" pitchFamily="34" charset="0"/>
              </a:rPr>
              <a:t>Serve </a:t>
            </a:r>
            <a:r>
              <a:rPr kumimoji="1" lang="en-US" dirty="0">
                <a:latin typeface="Franklin Gothic Book" panose="020B0503020102020204" pitchFamily="34" charset="0"/>
              </a:rPr>
              <a:t>single homes, small developments, irrigation of small lawns and </a:t>
            </a:r>
            <a:r>
              <a:rPr kumimoji="1" lang="en-US" dirty="0" smtClean="0">
                <a:latin typeface="Franklin Gothic Book" panose="020B0503020102020204" pitchFamily="34" charset="0"/>
              </a:rPr>
              <a:t>gardens.</a:t>
            </a:r>
          </a:p>
          <a:p>
            <a:pPr marL="0" indent="0" defTabSz="1371509">
              <a:lnSpc>
                <a:spcPct val="100000"/>
              </a:lnSpc>
              <a:spcBef>
                <a:spcPts val="0"/>
              </a:spcBef>
              <a:buNone/>
              <a:defRPr/>
            </a:pPr>
            <a:endParaRPr kumimoji="1" lang="en-US" dirty="0">
              <a:latin typeface="Franklin Gothic Book" panose="020B0503020102020204" pitchFamily="34" charset="0"/>
            </a:endParaRPr>
          </a:p>
          <a:p>
            <a:pPr defTabSz="1371509">
              <a:lnSpc>
                <a:spcPct val="100000"/>
              </a:lnSpc>
              <a:spcBef>
                <a:spcPts val="0"/>
              </a:spcBef>
              <a:defRPr/>
            </a:pPr>
            <a:r>
              <a:rPr kumimoji="1" lang="en-US" dirty="0" smtClean="0">
                <a:latin typeface="Franklin Gothic Book" panose="020B0503020102020204" pitchFamily="34" charset="0"/>
              </a:rPr>
              <a:t>Chapter 90.94 RCW establishes withdrawal limits for permit-exempt domestic well connections in this watershed.</a:t>
            </a: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7534360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p:spPr>
        <p:txBody>
          <a:bodyPr>
            <a:normAutofit/>
          </a:bodyPr>
          <a:lstStyle/>
          <a:p>
            <a:r>
              <a:rPr lang="en-US" dirty="0" smtClean="0">
                <a:latin typeface="Franklin Gothic Book" panose="020B0503020102020204" pitchFamily="34" charset="0"/>
              </a:rPr>
              <a:t>What is consumptive water use?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6</a:t>
            </a:fld>
            <a:endParaRPr kumimoji="1" lang="ja-JP" altLang="en-US" dirty="0"/>
          </a:p>
        </p:txBody>
      </p:sp>
      <p:sp>
        <p:nvSpPr>
          <p:cNvPr id="5" name="Text Placeholder 4"/>
          <p:cNvSpPr>
            <a:spLocks noGrp="1"/>
          </p:cNvSpPr>
          <p:nvPr>
            <p:ph type="body" sz="quarter" idx="11"/>
          </p:nvPr>
        </p:nvSpPr>
        <p:spPr>
          <a:xfrm>
            <a:off x="942867" y="2535643"/>
            <a:ext cx="11719156" cy="6629003"/>
          </a:xfrm>
          <a:noFill/>
        </p:spPr>
        <p:txBody>
          <a:bodyPr>
            <a:noAutofit/>
          </a:bodyPr>
          <a:lstStyle/>
          <a:p>
            <a:pPr marL="0" indent="0" defTabSz="1371509">
              <a:lnSpc>
                <a:spcPct val="100000"/>
              </a:lnSpc>
              <a:spcBef>
                <a:spcPts val="0"/>
              </a:spcBef>
              <a:buNone/>
              <a:defRPr/>
            </a:pPr>
            <a:r>
              <a:rPr kumimoji="1" lang="en-US" sz="3200" dirty="0"/>
              <a:t>W</a:t>
            </a:r>
            <a:r>
              <a:rPr kumimoji="1" lang="en-US" sz="3200" dirty="0" smtClean="0">
                <a:latin typeface="Franklin Gothic Book" panose="020B0503020102020204" pitchFamily="34" charset="0"/>
              </a:rPr>
              <a:t>ater </a:t>
            </a:r>
            <a:r>
              <a:rPr kumimoji="1" lang="en-US" sz="3200" dirty="0">
                <a:latin typeface="Franklin Gothic Book" panose="020B0503020102020204" pitchFamily="34" charset="0"/>
              </a:rPr>
              <a:t>that </a:t>
            </a:r>
            <a:r>
              <a:rPr kumimoji="1" lang="en-US" sz="3200" dirty="0" smtClean="0">
                <a:latin typeface="Franklin Gothic Book" panose="020B0503020102020204" pitchFamily="34" charset="0"/>
              </a:rPr>
              <a:t>is evaporated</a:t>
            </a:r>
            <a:r>
              <a:rPr kumimoji="1" lang="en-US" sz="3200" dirty="0">
                <a:latin typeface="Franklin Gothic Book" panose="020B0503020102020204" pitchFamily="34" charset="0"/>
              </a:rPr>
              <a:t>, transpired, consumed by humans, or otherwise removed from an </a:t>
            </a:r>
            <a:r>
              <a:rPr kumimoji="1" lang="en-US" sz="3200" dirty="0" smtClean="0">
                <a:latin typeface="Franklin Gothic Book" panose="020B0503020102020204" pitchFamily="34" charset="0"/>
              </a:rPr>
              <a:t>immediate water environment </a:t>
            </a:r>
            <a:r>
              <a:rPr kumimoji="1" lang="en-US" sz="3200" dirty="0">
                <a:latin typeface="Franklin Gothic Book" panose="020B0503020102020204" pitchFamily="34" charset="0"/>
              </a:rPr>
              <a:t>due to the use of new permit-exempt domestic </a:t>
            </a:r>
            <a:r>
              <a:rPr kumimoji="1" lang="en-US" sz="3200" dirty="0" smtClean="0">
                <a:latin typeface="Franklin Gothic Book" panose="020B0503020102020204" pitchFamily="34" charset="0"/>
              </a:rPr>
              <a:t>wells. </a:t>
            </a:r>
          </a:p>
          <a:p>
            <a:pPr marL="0" indent="0" defTabSz="1371509">
              <a:lnSpc>
                <a:spcPct val="100000"/>
              </a:lnSpc>
              <a:spcBef>
                <a:spcPts val="0"/>
              </a:spcBef>
              <a:buNone/>
              <a:defRPr/>
            </a:pPr>
            <a:endParaRPr kumimoji="1" lang="en-US" sz="3200" dirty="0">
              <a:latin typeface="Franklin Gothic Book" panose="020B0503020102020204" pitchFamily="34" charset="0"/>
            </a:endParaRPr>
          </a:p>
          <a:p>
            <a:pPr marL="0" indent="0" defTabSz="1371509">
              <a:lnSpc>
                <a:spcPct val="100000"/>
              </a:lnSpc>
              <a:spcBef>
                <a:spcPts val="0"/>
              </a:spcBef>
              <a:buNone/>
              <a:defRPr/>
            </a:pPr>
            <a:r>
              <a:rPr kumimoji="1" lang="en-US" sz="3200" dirty="0" smtClean="0">
                <a:latin typeface="Franklin Gothic Book" panose="020B0503020102020204" pitchFamily="34" charset="0"/>
              </a:rPr>
              <a:t>Indoor Consumptive Use</a:t>
            </a:r>
          </a:p>
          <a:p>
            <a:pPr marL="0" indent="0" algn="r" defTabSz="1371509">
              <a:lnSpc>
                <a:spcPct val="100000"/>
              </a:lnSpc>
              <a:spcBef>
                <a:spcPts val="0"/>
              </a:spcBef>
              <a:buNone/>
              <a:defRPr/>
            </a:pPr>
            <a:r>
              <a:rPr kumimoji="1" lang="en-US" sz="3200" dirty="0" smtClean="0">
                <a:latin typeface="Franklin Gothic Book" panose="020B0503020102020204" pitchFamily="34" charset="0"/>
              </a:rPr>
              <a:t>Outdoor Consumptive Use </a:t>
            </a:r>
          </a:p>
        </p:txBody>
      </p:sp>
      <p:grpSp>
        <p:nvGrpSpPr>
          <p:cNvPr id="7" name="Group 6" descr="diagram showing how water is consumed inside of home" title="indoor consumptive use"/>
          <p:cNvGrpSpPr/>
          <p:nvPr/>
        </p:nvGrpSpPr>
        <p:grpSpPr>
          <a:xfrm>
            <a:off x="1474317" y="5089066"/>
            <a:ext cx="5312335" cy="4207925"/>
            <a:chOff x="2959795" y="2804760"/>
            <a:chExt cx="7861297" cy="5677453"/>
          </a:xfrm>
        </p:grpSpPr>
        <p:pic>
          <p:nvPicPr>
            <p:cNvPr id="8" name="Picture 2" descr="Picture showing a home on a well and septic system. 10% of indoor water use is consumptive. 90% of indoor water use is returned through the septic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795" y="2804760"/>
              <a:ext cx="7777331" cy="56774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7703862" y="3429257"/>
              <a:ext cx="3117230" cy="3975275"/>
              <a:chOff x="7703862" y="3429257"/>
              <a:chExt cx="3117230" cy="3975275"/>
            </a:xfrm>
          </p:grpSpPr>
          <p:grpSp>
            <p:nvGrpSpPr>
              <p:cNvPr id="10" name="Group 9"/>
              <p:cNvGrpSpPr/>
              <p:nvPr/>
            </p:nvGrpSpPr>
            <p:grpSpPr>
              <a:xfrm>
                <a:off x="7703862" y="3429257"/>
                <a:ext cx="1773777" cy="1112547"/>
                <a:chOff x="6792686" y="1999062"/>
                <a:chExt cx="1576873" cy="989045"/>
              </a:xfrm>
            </p:grpSpPr>
            <p:sp>
              <p:nvSpPr>
                <p:cNvPr id="14" name="Cloud 13"/>
                <p:cNvSpPr/>
                <p:nvPr/>
              </p:nvSpPr>
              <p:spPr>
                <a:xfrm>
                  <a:off x="6792686" y="1999062"/>
                  <a:ext cx="1576873" cy="989045"/>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a:p>
              </p:txBody>
            </p:sp>
            <p:sp>
              <p:nvSpPr>
                <p:cNvPr id="15" name="TextBox 14" descr="10% of indoor use is consumptive"/>
                <p:cNvSpPr txBox="1"/>
                <p:nvPr/>
              </p:nvSpPr>
              <p:spPr>
                <a:xfrm>
                  <a:off x="7119257" y="2201196"/>
                  <a:ext cx="923730" cy="44299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solidFill>
                        <a:schemeClr val="accent1">
                          <a:lumMod val="75000"/>
                        </a:schemeClr>
                      </a:solidFill>
                    </a:rPr>
                    <a:t>10%</a:t>
                  </a:r>
                </a:p>
              </p:txBody>
            </p:sp>
          </p:grpSp>
          <p:grpSp>
            <p:nvGrpSpPr>
              <p:cNvPr id="11" name="Group 10"/>
              <p:cNvGrpSpPr/>
              <p:nvPr/>
            </p:nvGrpSpPr>
            <p:grpSpPr>
              <a:xfrm>
                <a:off x="9257229" y="5945627"/>
                <a:ext cx="1563863" cy="1458905"/>
                <a:chOff x="8154955" y="4516016"/>
                <a:chExt cx="1390261" cy="1296955"/>
              </a:xfrm>
            </p:grpSpPr>
            <p:sp>
              <p:nvSpPr>
                <p:cNvPr id="12" name="Down Arrow Callout 11"/>
                <p:cNvSpPr/>
                <p:nvPr/>
              </p:nvSpPr>
              <p:spPr>
                <a:xfrm>
                  <a:off x="8154955" y="4516016"/>
                  <a:ext cx="1390261" cy="1296955"/>
                </a:xfrm>
                <a:prstGeom prst="down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a:p>
              </p:txBody>
            </p:sp>
            <p:sp>
              <p:nvSpPr>
                <p:cNvPr id="13" name="TextBox 12" descr="90% of indoor use is returned to the water environment."/>
                <p:cNvSpPr txBox="1"/>
                <p:nvPr/>
              </p:nvSpPr>
              <p:spPr>
                <a:xfrm>
                  <a:off x="8346232" y="4599992"/>
                  <a:ext cx="1007706" cy="442997"/>
                </a:xfrm>
                <a:prstGeom prst="rect">
                  <a:avLst/>
                </a:prstGeom>
                <a:noFill/>
              </p:spPr>
              <p:txBody>
                <a:bodyPr wrap="square" rtlCol="0">
                  <a:spAutoFit/>
                </a:bodyPr>
                <a:lstStyle/>
                <a:p>
                  <a:r>
                    <a:rPr lang="en-US" b="1" dirty="0">
                      <a:solidFill>
                        <a:schemeClr val="accent1">
                          <a:lumMod val="75000"/>
                        </a:schemeClr>
                      </a:solidFill>
                    </a:rPr>
                    <a:t>90%</a:t>
                  </a:r>
                </a:p>
              </p:txBody>
            </p:sp>
          </p:grpSp>
        </p:grpSp>
      </p:grpSp>
      <p:grpSp>
        <p:nvGrpSpPr>
          <p:cNvPr id="16" name="Group 15" descr="diagram showing how water is consumed in nature" title="outdoor consumptive use"/>
          <p:cNvGrpSpPr/>
          <p:nvPr/>
        </p:nvGrpSpPr>
        <p:grpSpPr>
          <a:xfrm>
            <a:off x="7480758" y="5786125"/>
            <a:ext cx="5225593" cy="3424191"/>
            <a:chOff x="2298026" y="2880186"/>
            <a:chExt cx="9271424" cy="5987875"/>
          </a:xfrm>
        </p:grpSpPr>
        <p:pic>
          <p:nvPicPr>
            <p:cNvPr id="17" name="Picture 4" descr="Image showing the water cycle. 80% of precipitation is consumed through evapo-transpiration. 20% is returned to the groundwa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209" y="2880186"/>
              <a:ext cx="6957995" cy="575194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9795673" y="3827544"/>
              <a:ext cx="1773777" cy="1112547"/>
              <a:chOff x="6792686" y="1999062"/>
              <a:chExt cx="1576873" cy="989045"/>
            </a:xfrm>
          </p:grpSpPr>
          <p:sp>
            <p:nvSpPr>
              <p:cNvPr id="22" name="Cloud 21"/>
              <p:cNvSpPr/>
              <p:nvPr/>
            </p:nvSpPr>
            <p:spPr>
              <a:xfrm>
                <a:off x="6792686" y="1999062"/>
                <a:ext cx="1576873" cy="989045"/>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a:p>
            </p:txBody>
          </p:sp>
          <p:sp>
            <p:nvSpPr>
              <p:cNvPr id="23" name="TextBox 22" descr="80 percent of outdoor irrigation water is consumptive."/>
              <p:cNvSpPr txBox="1"/>
              <p:nvPr/>
            </p:nvSpPr>
            <p:spPr>
              <a:xfrm>
                <a:off x="7119257" y="2201196"/>
                <a:ext cx="923730" cy="57415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solidFill>
                      <a:schemeClr val="accent1">
                        <a:lumMod val="75000"/>
                      </a:schemeClr>
                    </a:solidFill>
                  </a:rPr>
                  <a:t>80%</a:t>
                </a:r>
              </a:p>
            </p:txBody>
          </p:sp>
        </p:grpSp>
        <p:grpSp>
          <p:nvGrpSpPr>
            <p:cNvPr id="19" name="Group 18" descr="20% of outdoor irrigation water is returned to the water environment."/>
            <p:cNvGrpSpPr/>
            <p:nvPr/>
          </p:nvGrpSpPr>
          <p:grpSpPr>
            <a:xfrm>
              <a:off x="2298026" y="7409156"/>
              <a:ext cx="1563863" cy="1458905"/>
              <a:chOff x="8154955" y="4516016"/>
              <a:chExt cx="1390261" cy="1296955"/>
            </a:xfrm>
          </p:grpSpPr>
          <p:sp>
            <p:nvSpPr>
              <p:cNvPr id="20" name="Down Arrow Callout 19"/>
              <p:cNvSpPr/>
              <p:nvPr/>
            </p:nvSpPr>
            <p:spPr>
              <a:xfrm>
                <a:off x="8154955" y="4516016"/>
                <a:ext cx="1390261" cy="1296955"/>
              </a:xfrm>
              <a:prstGeom prst="down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a:p>
            </p:txBody>
          </p:sp>
          <p:sp>
            <p:nvSpPr>
              <p:cNvPr id="21" name="TextBox 20"/>
              <p:cNvSpPr txBox="1"/>
              <p:nvPr/>
            </p:nvSpPr>
            <p:spPr>
              <a:xfrm>
                <a:off x="8346232" y="4599993"/>
                <a:ext cx="1007706" cy="574155"/>
              </a:xfrm>
              <a:prstGeom prst="rect">
                <a:avLst/>
              </a:prstGeom>
              <a:noFill/>
            </p:spPr>
            <p:txBody>
              <a:bodyPr wrap="square" rtlCol="0">
                <a:spAutoFit/>
              </a:bodyPr>
              <a:lstStyle/>
              <a:p>
                <a:r>
                  <a:rPr lang="en-US" b="1" dirty="0">
                    <a:solidFill>
                      <a:schemeClr val="accent1">
                        <a:lumMod val="75000"/>
                      </a:schemeClr>
                    </a:solidFill>
                  </a:rPr>
                  <a:t>20%</a:t>
                </a:r>
              </a:p>
            </p:txBody>
          </p:sp>
        </p:grpSp>
      </p:grpSp>
    </p:spTree>
    <p:extLst>
      <p:ext uri="{BB962C8B-B14F-4D97-AF65-F5344CB8AC3E}">
        <p14:creationId xmlns:p14="http://schemas.microsoft.com/office/powerpoint/2010/main" val="2600463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fontScale="90000"/>
          </a:bodyPr>
          <a:lstStyle/>
          <a:p>
            <a:r>
              <a:rPr lang="en-US" dirty="0" smtClean="0">
                <a:latin typeface="Franklin Gothic Book" panose="020B0503020102020204" pitchFamily="34" charset="0"/>
              </a:rPr>
              <a:t>How are groundwater and streamflows connected?</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7</a:t>
            </a:fld>
            <a:endParaRPr kumimoji="1" lang="ja-JP" altLang="en-US" dirty="0"/>
          </a:p>
        </p:txBody>
      </p:sp>
      <p:pic>
        <p:nvPicPr>
          <p:cNvPr id="6" name="Picture 5" descr="water flow underground between aquifers and streams" title="groundwater flow paths"/>
          <p:cNvPicPr>
            <a:picLocks noChangeAspect="1"/>
          </p:cNvPicPr>
          <p:nvPr/>
        </p:nvPicPr>
        <p:blipFill>
          <a:blip r:embed="rId3"/>
          <a:stretch>
            <a:fillRect/>
          </a:stretch>
        </p:blipFill>
        <p:spPr>
          <a:xfrm>
            <a:off x="1518764" y="1746914"/>
            <a:ext cx="10286549" cy="7752318"/>
          </a:xfrm>
          <a:prstGeom prst="rect">
            <a:avLst/>
          </a:prstGeom>
        </p:spPr>
      </p:pic>
    </p:spTree>
    <p:extLst>
      <p:ext uri="{BB962C8B-B14F-4D97-AF65-F5344CB8AC3E}">
        <p14:creationId xmlns:p14="http://schemas.microsoft.com/office/powerpoint/2010/main" val="560936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How do wells affect streamflows?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8</a:t>
            </a:fld>
            <a:endParaRPr kumimoji="1" lang="ja-JP" altLang="en-US" dirty="0"/>
          </a:p>
        </p:txBody>
      </p:sp>
      <p:pic>
        <p:nvPicPr>
          <p:cNvPr id="5" name="Picture 4" descr="diagram showing water flow paths when a deep well is inserted into an aquifer" title="groundwater flow paths"/>
          <p:cNvPicPr>
            <a:picLocks noChangeAspect="1"/>
          </p:cNvPicPr>
          <p:nvPr/>
        </p:nvPicPr>
        <p:blipFill>
          <a:blip r:embed="rId3"/>
          <a:stretch>
            <a:fillRect/>
          </a:stretch>
        </p:blipFill>
        <p:spPr>
          <a:xfrm>
            <a:off x="1402967" y="1446662"/>
            <a:ext cx="10989200" cy="7982913"/>
          </a:xfrm>
          <a:prstGeom prst="rect">
            <a:avLst/>
          </a:prstGeom>
        </p:spPr>
      </p:pic>
    </p:spTree>
    <p:extLst>
      <p:ext uri="{BB962C8B-B14F-4D97-AF65-F5344CB8AC3E}">
        <p14:creationId xmlns:p14="http://schemas.microsoft.com/office/powerpoint/2010/main" val="1161296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Franklin Gothic Book" panose="020B0503020102020204" pitchFamily="34" charset="0"/>
              </a:rPr>
              <a:t>Streamflow Restoration law</a:t>
            </a:r>
            <a:br>
              <a:rPr lang="en-US" dirty="0" smtClean="0">
                <a:latin typeface="Franklin Gothic Book" panose="020B0503020102020204" pitchFamily="34" charset="0"/>
              </a:rPr>
            </a:br>
            <a:r>
              <a:rPr lang="en-US" dirty="0" smtClean="0">
                <a:latin typeface="Franklin Gothic Book" panose="020B0503020102020204" pitchFamily="34" charset="0"/>
              </a:rPr>
              <a:t>RCW 90.94</a:t>
            </a:r>
            <a:endParaRPr lang="en-US" dirty="0">
              <a:latin typeface="Franklin Gothic Book" panose="020B0503020102020204" pitchFamily="34" charset="0"/>
            </a:endParaRPr>
          </a:p>
        </p:txBody>
      </p:sp>
      <p:sp>
        <p:nvSpPr>
          <p:cNvPr id="9" name="Text Placeholder 4"/>
          <p:cNvSpPr>
            <a:spLocks noGrp="1"/>
          </p:cNvSpPr>
          <p:nvPr>
            <p:ph type="body" sz="quarter" idx="4294967295"/>
          </p:nvPr>
        </p:nvSpPr>
        <p:spPr>
          <a:xfrm>
            <a:off x="7705344" y="3061576"/>
            <a:ext cx="4949952" cy="4160688"/>
          </a:xfrm>
          <a:prstGeom prst="rect">
            <a:avLst/>
          </a:prstGeom>
          <a:noFill/>
        </p:spPr>
        <p:txBody>
          <a:bodyPr>
            <a:noAutofit/>
          </a:bodyPr>
          <a:lstStyle/>
          <a:p>
            <a:pPr marL="514255" lvl="1" indent="0">
              <a:buNone/>
            </a:pPr>
            <a:r>
              <a:rPr lang="en-US" sz="3200" dirty="0"/>
              <a:t>C</a:t>
            </a:r>
            <a:r>
              <a:rPr lang="en-US" sz="3200" dirty="0" smtClean="0"/>
              <a:t>larifies </a:t>
            </a:r>
            <a:r>
              <a:rPr lang="en-US" sz="3200" dirty="0"/>
              <a:t>how local governments can issue building permits for homes intending to use a permit-exempt well for their domestic water supply </a:t>
            </a:r>
            <a:r>
              <a:rPr lang="en-US" sz="3200" b="1" dirty="0"/>
              <a:t>and offsets those impacts through a local watershed planning effort</a:t>
            </a:r>
            <a:r>
              <a:rPr lang="en-US" sz="3200" dirty="0" smtClean="0"/>
              <a:t>. </a:t>
            </a:r>
          </a:p>
          <a:p>
            <a:pPr marL="514255" lvl="1" indent="0">
              <a:buNone/>
            </a:pPr>
            <a:endParaRPr lang="en-US" dirty="0">
              <a:latin typeface="Franklin Gothic Book" panose="020B0503020102020204" pitchFamily="34" charset="0"/>
            </a:endParaRPr>
          </a:p>
        </p:txBody>
      </p:sp>
    </p:spTree>
    <p:extLst>
      <p:ext uri="{BB962C8B-B14F-4D97-AF65-F5344CB8AC3E}">
        <p14:creationId xmlns:p14="http://schemas.microsoft.com/office/powerpoint/2010/main" val="2427683406"/>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nt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EZview xmlns="81b753b0-5f84-4476-b087-97d9c3e0d4e3">Needs to be posted</EZview>
    <WRIA xmlns="81b753b0-5f84-4476-b087-97d9c3e0d4e3">15</WRIA>
    <Accessibility xmlns="81b753b0-5f84-4476-b087-97d9c3e0d4e3">Needs review</Accessibility>
    <_dlc_DocId xmlns="ef268caf-1fb8-457d-9d19-5700d63503a6">Z7ARTAUZ4RFD-1961471117-765</_dlc_DocId>
    <_dlc_DocIdUrl xmlns="ef268caf-1fb8-457d-9d19-5700d63503a6">
      <Url>http://teams/sites/WR/srs/_layouts/15/DocIdRedir.aspx?ID=Z7ARTAUZ4RFD-1961471117-765</Url>
      <Description>Z7ARTAUZ4RFD-1961471117-765</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E87ED565BBD1434694F55D60D1AC51F4" ma:contentTypeVersion="4" ma:contentTypeDescription="Create a new document." ma:contentTypeScope="" ma:versionID="ee249dc0a406b10b84e22323f148e259">
  <xsd:schema xmlns:xsd="http://www.w3.org/2001/XMLSchema" xmlns:xs="http://www.w3.org/2001/XMLSchema" xmlns:p="http://schemas.microsoft.com/office/2006/metadata/properties" xmlns:ns2="81b753b0-5f84-4476-b087-97d9c3e0d4e3" xmlns:ns3="fa9a4940-7a8b-4399-b0b9-597dee2fdc40" xmlns:ns4="ef268caf-1fb8-457d-9d19-5700d63503a6" targetNamespace="http://schemas.microsoft.com/office/2006/metadata/properties" ma:root="true" ma:fieldsID="0764d0944c6b9679e62927a78d6cad85" ns2:_="" ns3:_="" ns4:_="">
    <xsd:import namespace="81b753b0-5f84-4476-b087-97d9c3e0d4e3"/>
    <xsd:import namespace="fa9a4940-7a8b-4399-b0b9-597dee2fdc40"/>
    <xsd:import namespace="ef268caf-1fb8-457d-9d19-5700d63503a6"/>
    <xsd:element name="properties">
      <xsd:complexType>
        <xsd:sequence>
          <xsd:element name="documentManagement">
            <xsd:complexType>
              <xsd:all>
                <xsd:element ref="ns2:WRIA"/>
                <xsd:element ref="ns2:Accessibility" minOccurs="0"/>
                <xsd:element ref="ns2:EZview" minOccurs="0"/>
                <xsd:element ref="ns3:SharedWithUsers"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753b0-5f84-4476-b087-97d9c3e0d4e3" elementFormDefault="qualified">
    <xsd:import namespace="http://schemas.microsoft.com/office/2006/documentManagement/types"/>
    <xsd:import namespace="http://schemas.microsoft.com/office/infopath/2007/PartnerControls"/>
    <xsd:element name="WRIA" ma:index="8" ma:displayName="WRIA" ma:default="Multiple" ma:description="Committee's WRIA" ma:format="Dropdown" ma:internalName="WRIA">
      <xsd:simpleType>
        <xsd:restriction base="dms:Choice">
          <xsd:enumeration value="7"/>
          <xsd:enumeration value="8"/>
          <xsd:enumeration value="9"/>
          <xsd:enumeration value="10"/>
          <xsd:enumeration value="12"/>
          <xsd:enumeration value="Multiple"/>
          <xsd:enumeration value="13"/>
          <xsd:enumeration value="14"/>
          <xsd:enumeration value="15"/>
        </xsd:restriction>
      </xsd:simpleType>
    </xsd:element>
    <xsd:element name="Accessibility" ma:index="9" nillable="true" ma:displayName="Accessibility" ma:default="Needs review" ma:description="Status of Accessibility check." ma:format="Dropdown" ma:internalName="Accessibility">
      <xsd:simpleType>
        <xsd:restriction base="dms:Choice">
          <xsd:enumeration value="Sent Back to Planner"/>
          <xsd:enumeration value="Needs review"/>
          <xsd:enumeration value="In Progress"/>
          <xsd:enumeration value="Completed"/>
          <xsd:enumeration value="Does Not Pass"/>
        </xsd:restriction>
      </xsd:simpleType>
    </xsd:element>
    <xsd:element name="EZview" ma:index="10" nillable="true" ma:displayName="EZview" ma:default="Needs to be posted" ma:description="Status of document on EZview." ma:format="Dropdown" ma:internalName="EZview">
      <xsd:simpleType>
        <xsd:restriction base="dms:Choice">
          <xsd:enumeration value="Needs to be posted"/>
          <xsd:enumeration value="Pending review"/>
          <xsd:enumeration value="Posted"/>
          <xsd:enumeration value="Removed"/>
        </xsd:restriction>
      </xsd:simple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f268caf-1fb8-457d-9d19-5700d63503a6"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E8A675-86C9-45FC-8898-4341DBAF3AA1}">
  <ds:schemaRefs>
    <ds:schemaRef ds:uri="http://schemas.microsoft.com/sharepoint/v3/contenttype/forms"/>
  </ds:schemaRefs>
</ds:datastoreItem>
</file>

<file path=customXml/itemProps2.xml><?xml version="1.0" encoding="utf-8"?>
<ds:datastoreItem xmlns:ds="http://schemas.openxmlformats.org/officeDocument/2006/customXml" ds:itemID="{C11F7F39-4090-4103-88EE-7B150FC89110}">
  <ds:schemaRefs>
    <ds:schemaRef ds:uri="http://schemas.microsoft.com/sharepoint/events"/>
  </ds:schemaRefs>
</ds:datastoreItem>
</file>

<file path=customXml/itemProps3.xml><?xml version="1.0" encoding="utf-8"?>
<ds:datastoreItem xmlns:ds="http://schemas.openxmlformats.org/officeDocument/2006/customXml" ds:itemID="{DFBD3E23-31D7-4FD5-A842-ED2822B53B2A}">
  <ds:schemaRefs>
    <ds:schemaRef ds:uri="http://schemas.openxmlformats.org/package/2006/metadata/core-properties"/>
    <ds:schemaRef ds:uri="http://purl.org/dc/elements/1.1/"/>
    <ds:schemaRef ds:uri="fa9a4940-7a8b-4399-b0b9-597dee2fdc40"/>
    <ds:schemaRef ds:uri="http://schemas.microsoft.com/office/infopath/2007/PartnerControls"/>
    <ds:schemaRef ds:uri="http://purl.org/dc/terms/"/>
    <ds:schemaRef ds:uri="ef268caf-1fb8-457d-9d19-5700d63503a6"/>
    <ds:schemaRef ds:uri="81b753b0-5f84-4476-b087-97d9c3e0d4e3"/>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4.xml><?xml version="1.0" encoding="utf-8"?>
<ds:datastoreItem xmlns:ds="http://schemas.openxmlformats.org/officeDocument/2006/customXml" ds:itemID="{906C6ED9-D9E1-4A78-B42F-A591DEF960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b753b0-5f84-4476-b087-97d9c3e0d4e3"/>
    <ds:schemaRef ds:uri="fa9a4940-7a8b-4399-b0b9-597dee2fdc40"/>
    <ds:schemaRef ds:uri="ef268caf-1fb8-457d-9d19-5700d63503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10370</TotalTime>
  <Words>3139</Words>
  <Application>Microsoft Office PowerPoint</Application>
  <PresentationFormat>Custom</PresentationFormat>
  <Paragraphs>454</Paragraphs>
  <Slides>36</Slides>
  <Notes>35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36</vt:i4>
      </vt:variant>
    </vt:vector>
  </HeadingPairs>
  <TitlesOfParts>
    <vt:vector size="50" baseType="lpstr">
      <vt:lpstr>Arial</vt:lpstr>
      <vt:lpstr>Yu Gothic</vt:lpstr>
      <vt:lpstr>Calibri</vt:lpstr>
      <vt:lpstr>Franklin Gothic Book</vt:lpstr>
      <vt:lpstr>Roboto Medium</vt:lpstr>
      <vt:lpstr>Roboto</vt:lpstr>
      <vt:lpstr>Arial Bold</vt:lpstr>
      <vt:lpstr>Courier New</vt:lpstr>
      <vt:lpstr>Wingdings</vt:lpstr>
      <vt:lpstr>Symbol</vt:lpstr>
      <vt:lpstr>Times New Roman</vt:lpstr>
      <vt:lpstr>Calibri Light</vt:lpstr>
      <vt:lpstr>Franklin Gothic Medium</vt:lpstr>
      <vt:lpstr>Contents</vt:lpstr>
      <vt:lpstr>Streamflow Restoration Planning</vt:lpstr>
      <vt:lpstr>Streamflow Restoration law RCW 90.94</vt:lpstr>
      <vt:lpstr>Watershed Restoration and Enhancement Plan Components</vt:lpstr>
      <vt:lpstr>Presentation Outline</vt:lpstr>
      <vt:lpstr>What is a permit-exempt domestic well?</vt:lpstr>
      <vt:lpstr>What is consumptive water use?</vt:lpstr>
      <vt:lpstr>How are groundwater and streamflows connected?</vt:lpstr>
      <vt:lpstr>How do wells affect streamflows?</vt:lpstr>
      <vt:lpstr>Streamflow Restoration law RCW 90.94</vt:lpstr>
      <vt:lpstr>Streamflow Restoration Planning Map</vt:lpstr>
      <vt:lpstr>Streamflow Restoration Funding Program Overview</vt:lpstr>
      <vt:lpstr>Overview of the Watershed Plan</vt:lpstr>
      <vt:lpstr>What is offset?</vt:lpstr>
      <vt:lpstr>What is Net Ecological Benefit (NEB)?</vt:lpstr>
      <vt:lpstr>Watershed Restoration and Enhancement Committee</vt:lpstr>
      <vt:lpstr>What is the Committee’s role?</vt:lpstr>
      <vt:lpstr>Watershed Restoration and Enhancement Plan Components</vt:lpstr>
      <vt:lpstr>Delineate Subbasins</vt:lpstr>
      <vt:lpstr>Subbasin Delineation</vt:lpstr>
      <vt:lpstr>Project New Permit-Exempt Wells</vt:lpstr>
      <vt:lpstr>Projected New Permit-Exempt Wells</vt:lpstr>
      <vt:lpstr>Estimate New Consumptive Water Use</vt:lpstr>
      <vt:lpstr>Estimated New Consumptive Water Use</vt:lpstr>
      <vt:lpstr>Types of Projects &amp; Actions</vt:lpstr>
      <vt:lpstr>Projects Overview</vt:lpstr>
      <vt:lpstr>PowerPoint Presentation</vt:lpstr>
      <vt:lpstr>Insert final table that shows surplus/deficits by subbasin</vt:lpstr>
      <vt:lpstr>Policy and Regulatory Recommendations </vt:lpstr>
      <vt:lpstr>Policy and Adaptive Management Recommendations </vt:lpstr>
      <vt:lpstr>Steps to complete plan</vt:lpstr>
      <vt:lpstr>Your role to complete plan</vt:lpstr>
      <vt:lpstr>Post Plan Submission</vt:lpstr>
      <vt:lpstr>Thank you for your time!</vt:lpstr>
      <vt:lpstr>Ecology’s Policy Interpretation</vt:lpstr>
      <vt:lpstr>Ecology’s NEB Guidance</vt:lpstr>
      <vt:lpstr>WRIA 15 Committee Brochure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WRIA15TemplatePPTLocalReview</dc:title>
  <dc:creator>Camille St. Onge</dc:creator>
  <cp:lastModifiedBy>Drapeau, Andrew (ECY)</cp:lastModifiedBy>
  <cp:revision>460</cp:revision>
  <cp:lastPrinted>2019-01-10T20:44:52Z</cp:lastPrinted>
  <dcterms:created xsi:type="dcterms:W3CDTF">2016-10-08T14:15:50Z</dcterms:created>
  <dcterms:modified xsi:type="dcterms:W3CDTF">2021-02-01T21:35:02Z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0x010100E87ED565BBD1434694F55D60D1AC51F4</vt:lpwstr>
  </property>
  <property fmtid="{D5CDD505-2E9C-101B-9397-08002B2CF9AE}" pid="3" name="Order">
    <vt:r8>122400</vt:r8>
  </property>
  <property fmtid="{D5CDD505-2E9C-101B-9397-08002B2CF9AE}" pid="4" name="xd_ProgID">
    <vt:lpwstr/>
  </property>
  <property fmtid="{D5CDD505-2E9C-101B-9397-08002B2CF9AE}" pid="5" name="TemplateUrl">
    <vt:lpwstr/>
  </property>
  <property fmtid="{D5CDD505-2E9C-101B-9397-08002B2CF9AE}" pid="6" name="_dlc_DocIdItemGuid">
    <vt:lpwstr>6e1bdaee-0699-46c3-aab4-dfe73b065304</vt:lpwstr>
  </property>
</Properties>
</file>