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63"/>
  </p:notesMasterIdLst>
  <p:handoutMasterIdLst>
    <p:handoutMasterId r:id="rId64"/>
  </p:handoutMasterIdLst>
  <p:sldIdLst>
    <p:sldId id="735" r:id="rId2"/>
    <p:sldId id="1170" r:id="rId3"/>
    <p:sldId id="264" r:id="rId4"/>
    <p:sldId id="267" r:id="rId5"/>
    <p:sldId id="1236" r:id="rId6"/>
    <p:sldId id="608" r:id="rId7"/>
    <p:sldId id="1274" r:id="rId8"/>
    <p:sldId id="257" r:id="rId9"/>
    <p:sldId id="307" r:id="rId10"/>
    <p:sldId id="1271" r:id="rId11"/>
    <p:sldId id="1237" r:id="rId12"/>
    <p:sldId id="1244" r:id="rId13"/>
    <p:sldId id="1246" r:id="rId14"/>
    <p:sldId id="1247" r:id="rId15"/>
    <p:sldId id="1248" r:id="rId16"/>
    <p:sldId id="1249" r:id="rId17"/>
    <p:sldId id="1250" r:id="rId18"/>
    <p:sldId id="1251" r:id="rId19"/>
    <p:sldId id="1252" r:id="rId20"/>
    <p:sldId id="1253" r:id="rId21"/>
    <p:sldId id="1283" r:id="rId22"/>
    <p:sldId id="1284" r:id="rId23"/>
    <p:sldId id="1285" r:id="rId24"/>
    <p:sldId id="1286" r:id="rId25"/>
    <p:sldId id="1287" r:id="rId26"/>
    <p:sldId id="1269" r:id="rId27"/>
    <p:sldId id="842" r:id="rId28"/>
    <p:sldId id="843" r:id="rId29"/>
    <p:sldId id="864" r:id="rId30"/>
    <p:sldId id="1272" r:id="rId31"/>
    <p:sldId id="1227" r:id="rId32"/>
    <p:sldId id="1228" r:id="rId33"/>
    <p:sldId id="1229" r:id="rId34"/>
    <p:sldId id="1230" r:id="rId35"/>
    <p:sldId id="1294" r:id="rId36"/>
    <p:sldId id="1295" r:id="rId37"/>
    <p:sldId id="1296" r:id="rId38"/>
    <p:sldId id="846" r:id="rId39"/>
    <p:sldId id="1270" r:id="rId40"/>
    <p:sldId id="1238" r:id="rId41"/>
    <p:sldId id="1239" r:id="rId42"/>
    <p:sldId id="1240" r:id="rId43"/>
    <p:sldId id="1241" r:id="rId44"/>
    <p:sldId id="1242" r:id="rId45"/>
    <p:sldId id="1299" r:id="rId46"/>
    <p:sldId id="1243" r:id="rId47"/>
    <p:sldId id="1006" r:id="rId48"/>
    <p:sldId id="1275" r:id="rId49"/>
    <p:sldId id="1276" r:id="rId50"/>
    <p:sldId id="1277" r:id="rId51"/>
    <p:sldId id="1278" r:id="rId52"/>
    <p:sldId id="1280" r:id="rId53"/>
    <p:sldId id="1281" r:id="rId54"/>
    <p:sldId id="1288" r:id="rId55"/>
    <p:sldId id="1114" r:id="rId56"/>
    <p:sldId id="1289" r:id="rId57"/>
    <p:sldId id="1293" r:id="rId58"/>
    <p:sldId id="1291" r:id="rId59"/>
    <p:sldId id="1235" r:id="rId60"/>
    <p:sldId id="1298" r:id="rId61"/>
    <p:sldId id="1297" r:id="rId62"/>
  </p:sldIdLst>
  <p:sldSz cx="96012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6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FF00"/>
    <a:srgbClr val="FFD319"/>
    <a:srgbClr val="FFCC29"/>
    <a:srgbClr val="FFDD4B"/>
    <a:srgbClr val="FFCC66"/>
    <a:srgbClr val="00FF00"/>
    <a:srgbClr val="FF7C8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18" autoAdjust="0"/>
    <p:restoredTop sz="94617" autoAdjust="0"/>
  </p:normalViewPr>
  <p:slideViewPr>
    <p:cSldViewPr>
      <p:cViewPr varScale="1">
        <p:scale>
          <a:sx n="91" d="100"/>
          <a:sy n="91" d="100"/>
        </p:scale>
        <p:origin x="-102" y="-252"/>
      </p:cViewPr>
      <p:guideLst>
        <p:guide orient="horz" pos="2160"/>
        <p:guide pos="3024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52"/>
    </p:cViewPr>
  </p:sorterViewPr>
  <p:notesViewPr>
    <p:cSldViewPr>
      <p:cViewPr varScale="1">
        <p:scale>
          <a:sx n="80" d="100"/>
          <a:sy n="80" d="100"/>
        </p:scale>
        <p:origin x="-1080" y="-96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2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1573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Puget Sound Partnership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264"/>
            <a:ext cx="303784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9169E87-B929-47B0-A439-BD130B96FB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83327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52513" y="685800"/>
            <a:ext cx="4905375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9600"/>
            <a:ext cx="514096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9200"/>
            <a:ext cx="303784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D7A7BEA-7A6E-4D26-A062-856853667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167440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In the next  90 minutes we’ll cover these 4 topics.</a:t>
            </a:r>
          </a:p>
          <a:p>
            <a:endParaRPr lang="en-US" b="1" dirty="0" smtClean="0"/>
          </a:p>
          <a:p>
            <a:r>
              <a:rPr lang="en-US" b="1" dirty="0" smtClean="0"/>
              <a:t>We have a couple of handouts for you that will capture these major points.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1158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43372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9136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2001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0679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864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4285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61329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Research was conducted with over 300 workshop attendees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486896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9973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0486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0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98130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29435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6773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68608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7589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Desired Behavior was to Scoop the Poop. Bag It.  And Place It In the Trash.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3671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Watch what they did to overcome these barriers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82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Watch what they did to overcome these barriers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708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5951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196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D7A7BEA-7A6E-4D26-A062-85685366729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3" name="Slide Image Placeholder 12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xmlns="" val="1249763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538839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They held a press conference in a park .</a:t>
            </a:r>
          </a:p>
          <a:p>
            <a:endParaRPr lang="en-US" b="1" dirty="0" smtClean="0"/>
          </a:p>
          <a:p>
            <a:r>
              <a:rPr lang="en-US" b="1" dirty="0" smtClean="0"/>
              <a:t>The pile in the back is the estimated amount of pet waste each day.</a:t>
            </a:r>
          </a:p>
          <a:p>
            <a:endParaRPr lang="en-US" b="1" dirty="0" smtClean="0"/>
          </a:p>
          <a:p>
            <a:r>
              <a:rPr lang="en-US" b="1" dirty="0" smtClean="0"/>
              <a:t>(It’s dirt, though)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6384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They held a press conference in a park .</a:t>
            </a:r>
          </a:p>
          <a:p>
            <a:endParaRPr lang="en-US" b="1" dirty="0" smtClean="0"/>
          </a:p>
          <a:p>
            <a:r>
              <a:rPr lang="en-US" b="1" dirty="0" smtClean="0"/>
              <a:t>The pile in the back is the estimated amount of pet waste each day.</a:t>
            </a:r>
          </a:p>
          <a:p>
            <a:endParaRPr lang="en-US" b="1" dirty="0" smtClean="0"/>
          </a:p>
          <a:p>
            <a:r>
              <a:rPr lang="en-US" b="1" dirty="0" smtClean="0"/>
              <a:t>(It’s dirt, though)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20991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They held a press conference in a park .</a:t>
            </a:r>
          </a:p>
          <a:p>
            <a:endParaRPr lang="en-US" b="1" dirty="0" smtClean="0"/>
          </a:p>
          <a:p>
            <a:r>
              <a:rPr lang="en-US" b="1" dirty="0" smtClean="0"/>
              <a:t>The pile in the back is the estimated amount of pet waste each day.</a:t>
            </a:r>
          </a:p>
          <a:p>
            <a:endParaRPr lang="en-US" b="1" dirty="0" smtClean="0"/>
          </a:p>
          <a:p>
            <a:r>
              <a:rPr lang="en-US" b="1" dirty="0" smtClean="0"/>
              <a:t>(It’s dirt, though)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5919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They held a press conference in a park .</a:t>
            </a:r>
          </a:p>
          <a:p>
            <a:endParaRPr lang="en-US" b="1" dirty="0" smtClean="0"/>
          </a:p>
          <a:p>
            <a:r>
              <a:rPr lang="en-US" b="1" dirty="0" smtClean="0"/>
              <a:t>The pile in the back is the estimated amount of pet waste each day.</a:t>
            </a:r>
          </a:p>
          <a:p>
            <a:endParaRPr lang="en-US" b="1" dirty="0" smtClean="0"/>
          </a:p>
          <a:p>
            <a:r>
              <a:rPr lang="en-US" b="1" dirty="0" smtClean="0"/>
              <a:t>(It’s dirt, though)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2997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Imagine if you on Austin’s City Council.</a:t>
            </a:r>
          </a:p>
          <a:p>
            <a:endParaRPr lang="en-US" b="1" dirty="0" smtClean="0"/>
          </a:p>
          <a:p>
            <a:r>
              <a:rPr lang="en-US" b="1" dirty="0" smtClean="0"/>
              <a:t>Wouldn’t this data give you sound reason to continue funding the project?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613006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793275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343259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34779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In other words, they figured out </a:t>
            </a:r>
            <a:r>
              <a:rPr lang="en-US" b="1" i="1" dirty="0" smtClean="0"/>
              <a:t>What’s In it for Me </a:t>
            </a:r>
            <a:r>
              <a:rPr lang="en-US" b="1" dirty="0" smtClean="0"/>
              <a:t>to do this behavior?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174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What you should notice about these is how specific they are.  </a:t>
            </a:r>
          </a:p>
          <a:p>
            <a:endParaRPr lang="en-US" b="1" dirty="0" smtClean="0"/>
          </a:p>
          <a:p>
            <a:r>
              <a:rPr lang="en-US" b="1" dirty="0" smtClean="0"/>
              <a:t>It doesn’t say “eat healthy”.   It says  “Eat 5 a Day”.</a:t>
            </a:r>
          </a:p>
          <a:p>
            <a:endParaRPr lang="en-US" b="1" dirty="0" smtClean="0"/>
          </a:p>
          <a:p>
            <a:r>
              <a:rPr lang="en-US" b="1" dirty="0" smtClean="0"/>
              <a:t>You want the target audience to know exactly what to do.</a:t>
            </a:r>
          </a:p>
          <a:p>
            <a:endParaRPr lang="en-US" b="1" dirty="0" smtClean="0"/>
          </a:p>
          <a:p>
            <a:r>
              <a:rPr lang="en-US" b="1" dirty="0" smtClean="0"/>
              <a:t>And you want to be able to measure whether or not they have done it.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46331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Bar Coasters for Restaurants and Bars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62589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For videos, you may need to download to your desktop in environments that have intermittent or no Internet access.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36567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Telephone Survey to measure behavior change intent.</a:t>
            </a:r>
          </a:p>
          <a:p>
            <a:endParaRPr lang="en-US" b="1" dirty="0" smtClean="0"/>
          </a:p>
          <a:p>
            <a:r>
              <a:rPr lang="en-US" b="1" dirty="0" smtClean="0"/>
              <a:t>(Too soon to measure actual behavior change)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8189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b="1" dirty="0" smtClean="0"/>
              <a:t>These are the Intervention Tools.</a:t>
            </a:r>
          </a:p>
          <a:p>
            <a:endParaRPr lang="en-US" b="1" dirty="0" smtClean="0"/>
          </a:p>
          <a:p>
            <a:r>
              <a:rPr lang="en-US" b="1" dirty="0" smtClean="0"/>
              <a:t>Most of the time we need all 4Ps to remove barriers &amp; provide benefits.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81114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60823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350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This is the fundamental marketing theory.</a:t>
            </a:r>
          </a:p>
          <a:p>
            <a:endParaRPr lang="en-US" dirty="0" smtClean="0"/>
          </a:p>
          <a:p>
            <a:r>
              <a:rPr lang="en-US" dirty="0" smtClean="0"/>
              <a:t>And your job as a social marketer is to increase benefits and decrease costs so that costs equal benefits.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8108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140960" cy="4191000"/>
          </a:xfrm>
        </p:spPr>
        <p:txBody>
          <a:bodyPr>
            <a:normAutofit/>
          </a:bodyPr>
          <a:lstStyle/>
          <a:p>
            <a:endParaRPr lang="en-US" b="1" dirty="0" smtClean="0"/>
          </a:p>
          <a:p>
            <a:r>
              <a:rPr lang="en-US" b="1" dirty="0" smtClean="0"/>
              <a:t>Distinguished more than 40 years ago by Philip Kotler and initially focused on  improving health and preventing injuries.</a:t>
            </a:r>
          </a:p>
          <a:p>
            <a:endParaRPr lang="en-US" b="1" dirty="0" smtClean="0"/>
          </a:p>
          <a:p>
            <a:r>
              <a:rPr lang="en-US" b="1" dirty="0" smtClean="0"/>
              <a:t>In past couple of decades, used to influence behaviors to protect the environment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585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0456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Education  is something social marketers might use, but it is rarely enough to change behaviors since it takes more than words and knowledge to remove barriers and provide benefits.  </a:t>
            </a:r>
          </a:p>
          <a:p>
            <a:endParaRPr lang="en-US" b="1" dirty="0" smtClean="0"/>
          </a:p>
          <a:p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8774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So if you want to catch a crab you’ll need to use the bait they want, put the trap down where they hang out and when they are hungry.</a:t>
            </a:r>
          </a:p>
          <a:p>
            <a:endParaRPr lang="en-US" b="1" dirty="0" smtClean="0"/>
          </a:p>
          <a:p>
            <a:r>
              <a:rPr lang="en-US" b="1" dirty="0" smtClean="0"/>
              <a:t>If you do, you’ll get more crab (than starfish) and in a shorter period of time.</a:t>
            </a:r>
            <a:endParaRPr lang="en-US" b="1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  <a:p>
            <a:pPr>
              <a:defRPr/>
            </a:pP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D7A7BEA-7A6E-4D26-A062-85685366729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0427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6012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">
            <a:xfrm>
              <a:off x="1008" y="0"/>
              <a:ext cx="4752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ltGray">
            <a:xfrm>
              <a:off x="0" y="0"/>
              <a:ext cx="1008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0"/>
              <a:ext cx="5760" cy="24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1008" y="2400"/>
                </a:cxn>
                <a:cxn ang="0">
                  <a:pos x="5760" y="1536"/>
                </a:cxn>
                <a:cxn ang="0">
                  <a:pos x="5760" y="0"/>
                </a:cxn>
                <a:cxn ang="0">
                  <a:pos x="0" y="0"/>
                </a:cxn>
                <a:cxn ang="0">
                  <a:pos x="0" y="1200"/>
                </a:cxn>
              </a:cxnLst>
              <a:rect l="0" t="0" r="r" b="b"/>
              <a:pathLst>
                <a:path w="5760" h="2400">
                  <a:moveTo>
                    <a:pt x="0" y="1200"/>
                  </a:moveTo>
                  <a:lnTo>
                    <a:pt x="1008" y="2400"/>
                  </a:lnTo>
                  <a:lnTo>
                    <a:pt x="5760" y="1536"/>
                  </a:lnTo>
                  <a:lnTo>
                    <a:pt x="5760" y="0"/>
                  </a:lnTo>
                  <a:lnTo>
                    <a:pt x="0" y="0"/>
                  </a:lnTo>
                  <a:lnTo>
                    <a:pt x="0" y="120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8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20090" y="1447800"/>
            <a:ext cx="81610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160270" y="3886200"/>
            <a:ext cx="6720840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1760220" y="6400800"/>
            <a:ext cx="2000250" cy="457200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0520" y="6400800"/>
            <a:ext cx="3040380" cy="457200"/>
          </a:xfrm>
        </p:spPr>
        <p:txBody>
          <a:bodyPr/>
          <a:lstStyle>
            <a:lvl1pPr>
              <a:defRPr sz="1400"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00950" y="6400800"/>
            <a:ext cx="2000250" cy="457200"/>
          </a:xfr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pPr>
              <a:defRPr/>
            </a:pPr>
            <a:fld id="{1E715B19-E9B1-4482-9C38-8ED092151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456CF-637B-4C73-9913-61F45D1CA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9246" y="152400"/>
            <a:ext cx="219194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100" y="152400"/>
            <a:ext cx="6419136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05180-58AB-40A2-8FEC-119D269AA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90" y="152400"/>
            <a:ext cx="816102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30166" y="1981200"/>
            <a:ext cx="816102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F6033-09ED-4C46-B3AE-9854579A7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52400"/>
            <a:ext cx="816102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0166" y="1981200"/>
            <a:ext cx="4000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5490686" y="1981200"/>
            <a:ext cx="40005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210" y="6400800"/>
            <a:ext cx="20002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40230" y="6172200"/>
            <a:ext cx="736092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20940" y="6400800"/>
            <a:ext cx="2000250" cy="457200"/>
          </a:xfrm>
        </p:spPr>
        <p:txBody>
          <a:bodyPr/>
          <a:lstStyle>
            <a:lvl1pPr>
              <a:defRPr/>
            </a:lvl1pPr>
          </a:lstStyle>
          <a:p>
            <a:fld id="{A15A77E2-CABB-4BDC-BA3D-763643700A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52400"/>
            <a:ext cx="81610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30166" y="1981200"/>
            <a:ext cx="4000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686" y="1981200"/>
            <a:ext cx="40005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80210" y="6400800"/>
            <a:ext cx="200025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40230" y="6172200"/>
            <a:ext cx="736092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20940" y="6400800"/>
            <a:ext cx="2000250" cy="457200"/>
          </a:xfrm>
        </p:spPr>
        <p:txBody>
          <a:bodyPr/>
          <a:lstStyle>
            <a:lvl1pPr>
              <a:defRPr/>
            </a:lvl1pPr>
          </a:lstStyle>
          <a:p>
            <a:fld id="{139A09D1-2D20-4649-B258-27F1F655DB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90" y="0"/>
            <a:ext cx="8161020" cy="1143000"/>
          </a:xfrm>
        </p:spPr>
        <p:txBody>
          <a:bodyPr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For Social Marketing Trainers.</a:t>
            </a:r>
            <a:endParaRPr lang="en-US" dirty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EB01C-B275-42EE-8B3B-331E12B5F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0482" name="Picture 2" descr="C:\Users\Nancy\AppData\Local\Microsoft\Windows\Temporary Internet Files\Content.Outlook\LZO9KYXG\Logo_white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6001406"/>
            <a:ext cx="3810000" cy="1313793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9" y="4407153"/>
            <a:ext cx="816102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9" y="2906713"/>
            <a:ext cx="816102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53CA6-4806-47E3-8D32-6E63AE4601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0166" y="19812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686" y="1981200"/>
            <a:ext cx="4000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51502-21D3-479A-83FA-F9066785C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060" y="274638"/>
            <a:ext cx="86410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535113"/>
            <a:ext cx="42421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174875"/>
            <a:ext cx="42421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85" y="1535113"/>
            <a:ext cx="42438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85" y="2174875"/>
            <a:ext cx="42438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98D13-6A27-482E-906D-2D7F067943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29471-359F-436C-91F3-6303260DB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313BE-5BF0-4C8D-93C8-FF150FAB3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193" y="273050"/>
            <a:ext cx="31587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2" y="273303"/>
            <a:ext cx="5367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193" y="1435103"/>
            <a:ext cx="31587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244B2-256F-4CE3-84CB-564DD0B9C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2" y="4800600"/>
            <a:ext cx="5760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2" y="612775"/>
            <a:ext cx="57607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2" y="5367338"/>
            <a:ext cx="5760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96A7D-7864-4B59-B1AB-93CD9F9D5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/>
          <a:srcRect/>
          <a:stretch>
            <a:fillRect/>
          </a:stretch>
        </a:blip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9601200" cy="6858000"/>
            <a:chOff x="0" y="0"/>
            <a:chExt cx="5760" cy="4320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blackGray">
            <a:xfrm>
              <a:off x="1008" y="0"/>
              <a:ext cx="4752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2" name="Rectangle 4"/>
            <p:cNvSpPr>
              <a:spLocks noChangeArrowheads="1"/>
            </p:cNvSpPr>
            <p:nvPr/>
          </p:nvSpPr>
          <p:spPr bwMode="ltGray">
            <a:xfrm>
              <a:off x="0" y="0"/>
              <a:ext cx="1008" cy="432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solidFill>
                  <a:schemeClr val="tx2"/>
                </a:solidFill>
              </a:endParaRPr>
            </a:p>
          </p:txBody>
        </p:sp>
        <p:sp>
          <p:nvSpPr>
            <p:cNvPr id="2053" name="Freeform 5"/>
            <p:cNvSpPr>
              <a:spLocks/>
            </p:cNvSpPr>
            <p:nvPr/>
          </p:nvSpPr>
          <p:spPr bwMode="ltGray">
            <a:xfrm>
              <a:off x="0" y="0"/>
              <a:ext cx="5760" cy="12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08" y="1200"/>
                </a:cxn>
                <a:cxn ang="0">
                  <a:pos x="5760" y="336"/>
                </a:cxn>
                <a:cxn ang="0">
                  <a:pos x="5760" y="0"/>
                </a:cxn>
                <a:cxn ang="0">
                  <a:pos x="0" y="0"/>
                </a:cxn>
              </a:cxnLst>
              <a:rect l="0" t="0" r="r" b="b"/>
              <a:pathLst>
                <a:path w="5760" h="1200">
                  <a:moveTo>
                    <a:pt x="0" y="0"/>
                  </a:moveTo>
                  <a:lnTo>
                    <a:pt x="1008" y="1200"/>
                  </a:lnTo>
                  <a:lnTo>
                    <a:pt x="5760" y="336"/>
                  </a:lnTo>
                  <a:lnTo>
                    <a:pt x="576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17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20090" y="152400"/>
            <a:ext cx="81610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7172" name="Rectangle 7"/>
          <p:cNvSpPr>
            <a:spLocks noGrp="1" noChangeArrowheads="1"/>
          </p:cNvSpPr>
          <p:nvPr>
            <p:ph type="body" idx="1"/>
          </p:nvPr>
        </p:nvSpPr>
        <p:spPr bwMode="white">
          <a:xfrm>
            <a:off x="1330166" y="1981200"/>
            <a:ext cx="816102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80210" y="6400800"/>
            <a:ext cx="200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80510" y="6400800"/>
            <a:ext cx="304038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800">
                <a:latin typeface="+mn-lt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Nancy Lee - Social Marketing Services, Inc.</a:t>
            </a:r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0940" y="6400800"/>
            <a:ext cx="2000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folHlink"/>
                </a:solidFill>
                <a:latin typeface="+mn-lt"/>
              </a:defRPr>
            </a:lvl1pPr>
          </a:lstStyle>
          <a:p>
            <a:pPr>
              <a:defRPr/>
            </a:pPr>
            <a:fld id="{F04DD35D-368D-421C-B6A2-A07496609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40" r:id="rId13"/>
    <p:sldLayoutId id="2147483741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AMOBPQ55zKw" TargetMode="Externa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file:///C:\Users\emily.sanford\AppData\Local\Microsoft\Windows\Temporary%20Internet%20Files\Content.Outlook\NQ4O3UCJ\Crabs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mily.sanford\AppData\Local\Microsoft\Windows\Temporary%20Internet%20Files\Content.Outlook\NQ4O3UCJ\Crabs.wmv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>
                <a:solidFill>
                  <a:schemeClr val="tx2"/>
                </a:solidFill>
              </a:rPr>
              <a:t>SOCIAL MARKETING</a:t>
            </a: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80160" y="1295400"/>
            <a:ext cx="8321040" cy="4495800"/>
          </a:xfrm>
        </p:spPr>
        <p:txBody>
          <a:bodyPr/>
          <a:lstStyle/>
          <a:p>
            <a:pPr lvl="2"/>
            <a:endParaRPr lang="en-US" sz="2800" b="1" smtClean="0"/>
          </a:p>
          <a:p>
            <a:pPr marL="514350" lvl="2" indent="-514350">
              <a:buFont typeface="+mj-lt"/>
              <a:buAutoNum type="arabicPeriod"/>
            </a:pPr>
            <a:r>
              <a:rPr lang="en-US" b="1" smtClean="0"/>
              <a:t>What is Social Marketing?</a:t>
            </a:r>
          </a:p>
          <a:p>
            <a:pPr marL="514350" lvl="2" indent="-514350">
              <a:buFont typeface="+mj-lt"/>
              <a:buAutoNum type="arabicPeriod"/>
            </a:pPr>
            <a:r>
              <a:rPr lang="en-US" b="1" smtClean="0"/>
              <a:t>What are Principles for Success?</a:t>
            </a:r>
          </a:p>
          <a:p>
            <a:pPr marL="514350" lvl="2" indent="-514350">
              <a:buAutoNum type="arabicPeriod" startAt="3"/>
            </a:pPr>
            <a:r>
              <a:rPr lang="en-US" b="1" smtClean="0"/>
              <a:t>How PSP Supports a Social Marketing Approach</a:t>
            </a:r>
            <a:endParaRPr lang="en-US" b="1" dirty="0" smtClean="0"/>
          </a:p>
        </p:txBody>
      </p:sp>
      <p:pic>
        <p:nvPicPr>
          <p:cNvPr id="7" name="Picture 15" descr="april point lodge cigarette but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3429000"/>
            <a:ext cx="4419600" cy="29905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37E20-67EA-4EB9-9816-8C9C550DDA79}" type="slidenum">
              <a:rPr lang="en-US"/>
              <a:pPr/>
              <a:t>10</a:t>
            </a:fld>
            <a:endParaRPr lang="en-US"/>
          </a:p>
        </p:txBody>
      </p:sp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90" y="152400"/>
            <a:ext cx="8161020" cy="990600"/>
          </a:xfrm>
        </p:spPr>
        <p:txBody>
          <a:bodyPr/>
          <a:lstStyle/>
          <a:p>
            <a:r>
              <a:rPr lang="en-US" sz="4800" dirty="0"/>
              <a:t>WHY IT’S </a:t>
            </a:r>
            <a:r>
              <a:rPr lang="en-US" sz="4800" dirty="0" smtClean="0"/>
              <a:t>SO HARD </a:t>
            </a:r>
            <a:r>
              <a:rPr lang="en-US" sz="4800" dirty="0"/>
              <a:t/>
            </a:r>
            <a:br>
              <a:rPr lang="en-US" sz="4800" dirty="0"/>
            </a:br>
            <a:endParaRPr lang="en-US" sz="4800" b="0" dirty="0"/>
          </a:p>
        </p:txBody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800" b="1" dirty="0"/>
              <a:t>	</a:t>
            </a:r>
            <a:r>
              <a:rPr lang="en-US" sz="2800" b="1" dirty="0">
                <a:solidFill>
                  <a:srgbClr val="FFC000"/>
                </a:solidFill>
              </a:rPr>
              <a:t>We ask people to . . . 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Be uncomfortable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Risk rejection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Reduce pleasure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Give up looking good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Be embarrassed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Go out of their way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Spend more time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Spend more money</a:t>
            </a:r>
          </a:p>
          <a:p>
            <a:pPr>
              <a:lnSpc>
                <a:spcPct val="90000"/>
              </a:lnSpc>
            </a:pPr>
            <a:endParaRPr lang="en-US" sz="2800" b="1" dirty="0"/>
          </a:p>
        </p:txBody>
      </p:sp>
      <p:pic>
        <p:nvPicPr>
          <p:cNvPr id="372738" name="Picture 2" descr="http://t3.gstatic.com/images?q=tbn:ANd9GcSpKjOhxXBLEJFytKOWLl1-uDmyrNTy0BGYVHXTbIIaXhEbUyDV85s6h4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895600"/>
            <a:ext cx="3413758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52400"/>
            <a:ext cx="8161020" cy="990600"/>
          </a:xfrm>
        </p:spPr>
        <p:txBody>
          <a:bodyPr/>
          <a:lstStyle/>
          <a:p>
            <a:r>
              <a:rPr lang="en-US" sz="4000" dirty="0" smtClean="0"/>
              <a:t>PRINCIPLES FOR SUCCESS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A Clear </a:t>
            </a:r>
            <a:r>
              <a:rPr lang="en-US" sz="2400" b="1" dirty="0" smtClean="0">
                <a:solidFill>
                  <a:srgbClr val="FFC000"/>
                </a:solidFill>
              </a:rPr>
              <a:t>Target Audience </a:t>
            </a:r>
            <a:r>
              <a:rPr lang="en-US" sz="2400" b="1" dirty="0" smtClean="0"/>
              <a:t>is Identified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A Single, Simple Desired </a:t>
            </a:r>
            <a:r>
              <a:rPr lang="en-US" sz="2400" b="1" dirty="0" smtClean="0">
                <a:solidFill>
                  <a:srgbClr val="FFC000"/>
                </a:solidFill>
              </a:rPr>
              <a:t>Behavior</a:t>
            </a:r>
            <a:r>
              <a:rPr lang="en-US" sz="2400" b="1" dirty="0" smtClean="0"/>
              <a:t> is Selected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Audience </a:t>
            </a:r>
            <a:r>
              <a:rPr lang="en-US" sz="2400" b="1" dirty="0" smtClean="0">
                <a:solidFill>
                  <a:srgbClr val="FFC000"/>
                </a:solidFill>
              </a:rPr>
              <a:t>Barriers &amp; Benefits </a:t>
            </a:r>
            <a:r>
              <a:rPr lang="en-US" sz="2400" b="1" dirty="0" smtClean="0"/>
              <a:t>are Understood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All </a:t>
            </a:r>
            <a:r>
              <a:rPr lang="en-US" sz="2400" b="1" dirty="0" smtClean="0">
                <a:solidFill>
                  <a:srgbClr val="FFC000"/>
                </a:solidFill>
              </a:rPr>
              <a:t>4Ps</a:t>
            </a:r>
            <a:r>
              <a:rPr lang="en-US" sz="2400" b="1" dirty="0" smtClean="0"/>
              <a:t> in the Marketing Toolbox are Considered</a:t>
            </a:r>
          </a:p>
          <a:p>
            <a:pPr marL="514350" indent="-514350">
              <a:buFont typeface="+mj-lt"/>
              <a:buAutoNum type="arabicPeriod"/>
            </a:pPr>
            <a:endParaRPr lang="en-US" sz="2400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Changes in Behavior are </a:t>
            </a:r>
            <a:r>
              <a:rPr lang="en-US" sz="2400" b="1" dirty="0" smtClean="0">
                <a:solidFill>
                  <a:srgbClr val="FFC000"/>
                </a:solidFill>
              </a:rPr>
              <a:t>Measured</a:t>
            </a:r>
            <a:r>
              <a:rPr lang="en-US" sz="2400" b="1" dirty="0" smtClean="0"/>
              <a:t> and Reported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0D7B17-8F0A-40A5-9E1D-02186ACC1AB3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2391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chemeClr val="tx2"/>
                </a:solidFill>
              </a:rPr>
              <a:t>#1  A CLEAR TARGET AUDIENCE IS</a:t>
            </a:r>
            <a:br>
              <a:rPr lang="en-US" sz="3600" b="1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          </a:t>
            </a:r>
            <a:r>
              <a:rPr lang="en-US" sz="3600" b="1" dirty="0" smtClean="0">
                <a:solidFill>
                  <a:schemeClr val="tx2"/>
                </a:solidFill>
              </a:rPr>
              <a:t> IDENTIFIED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b="1" dirty="0" smtClean="0"/>
              <a:t>Helps Develop Strategies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Increased Effectiveness</a:t>
            </a:r>
          </a:p>
          <a:p>
            <a:pPr>
              <a:lnSpc>
                <a:spcPct val="90000"/>
              </a:lnSpc>
            </a:pPr>
            <a:endParaRPr lang="en-US" b="1" dirty="0" smtClean="0"/>
          </a:p>
          <a:p>
            <a:pPr>
              <a:lnSpc>
                <a:spcPct val="90000"/>
              </a:lnSpc>
            </a:pPr>
            <a:r>
              <a:rPr lang="en-US" b="1" dirty="0" smtClean="0"/>
              <a:t>Increased Efficiencies, Return on Investment</a:t>
            </a:r>
          </a:p>
          <a:p>
            <a:pPr>
              <a:lnSpc>
                <a:spcPct val="90000"/>
              </a:lnSpc>
              <a:buNone/>
            </a:pPr>
            <a:endParaRPr lang="en-US" b="1" dirty="0" smtClean="0"/>
          </a:p>
        </p:txBody>
      </p:sp>
      <p:pic>
        <p:nvPicPr>
          <p:cNvPr id="370690" name="Picture 2" descr="http://sphotos-a.xx.fbcdn.net/hphotos-ash4/484533_4188836637177_24984943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600200"/>
            <a:ext cx="3505200" cy="4693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23910" cy="1143000"/>
          </a:xfrm>
        </p:spPr>
        <p:txBody>
          <a:bodyPr/>
          <a:lstStyle/>
          <a:p>
            <a:r>
              <a:rPr lang="en-US" dirty="0" smtClean="0"/>
              <a:t>#1  A CLEAR TARGET AUDIENCE IS</a:t>
            </a:r>
            <a:br>
              <a:rPr lang="en-US" dirty="0" smtClean="0"/>
            </a:br>
            <a:r>
              <a:rPr lang="en-US" dirty="0" smtClean="0"/>
              <a:t>           IDENTIFIED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Spring 2000 </a:t>
            </a:r>
          </a:p>
          <a:p>
            <a:r>
              <a:rPr lang="en-US" b="1" dirty="0" smtClean="0"/>
              <a:t>King County DNRP</a:t>
            </a:r>
          </a:p>
          <a:p>
            <a:pPr lvl="1"/>
            <a:r>
              <a:rPr lang="en-US" b="1" dirty="0" smtClean="0"/>
              <a:t>Results of $1.5 million ad campaign</a:t>
            </a:r>
          </a:p>
          <a:p>
            <a:pPr lvl="2"/>
            <a:r>
              <a:rPr lang="en-US" b="1" dirty="0" smtClean="0">
                <a:solidFill>
                  <a:srgbClr val="FFC000"/>
                </a:solidFill>
              </a:rPr>
              <a:t>Leave grass clippings on the lawn</a:t>
            </a:r>
          </a:p>
          <a:p>
            <a:pPr lvl="2"/>
            <a:r>
              <a:rPr lang="en-US" b="1" dirty="0" smtClean="0">
                <a:solidFill>
                  <a:srgbClr val="FFC000"/>
                </a:solidFill>
              </a:rPr>
              <a:t>Not to use pesticides</a:t>
            </a:r>
          </a:p>
          <a:p>
            <a:r>
              <a:rPr lang="en-US" b="1" dirty="0" smtClean="0"/>
              <a:t>40% awareness</a:t>
            </a:r>
          </a:p>
          <a:p>
            <a:r>
              <a:rPr lang="en-US" b="1" dirty="0" smtClean="0"/>
              <a:t>Little/no behavior change</a:t>
            </a:r>
          </a:p>
          <a:p>
            <a:endParaRPr lang="en-US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347710" cy="1143000"/>
          </a:xfrm>
        </p:spPr>
        <p:txBody>
          <a:bodyPr/>
          <a:lstStyle/>
          <a:p>
            <a:r>
              <a:rPr lang="en-US" dirty="0" smtClean="0"/>
              <a:t>#1  A CLEAR TARGET AUDIENCE IS</a:t>
            </a:r>
            <a:br>
              <a:rPr lang="en-US" dirty="0" smtClean="0"/>
            </a:br>
            <a:r>
              <a:rPr lang="en-US" dirty="0" smtClean="0"/>
              <a:t>           IDENTIFIED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0259" y="1981200"/>
            <a:ext cx="7490936" cy="4114800"/>
          </a:xfrm>
        </p:spPr>
        <p:txBody>
          <a:bodyPr/>
          <a:lstStyle/>
          <a:p>
            <a:pPr marL="742950" indent="280988"/>
            <a:r>
              <a:rPr lang="en-US" sz="2400" b="1" dirty="0" smtClean="0"/>
              <a:t>2000 Piloted new strategy </a:t>
            </a:r>
          </a:p>
          <a:p>
            <a:pPr marL="742950" indent="280988"/>
            <a:r>
              <a:rPr lang="en-US" sz="2400" b="1" dirty="0" smtClean="0"/>
              <a:t>Targeting “One Neighborhood at a</a:t>
            </a:r>
          </a:p>
          <a:p>
            <a:pPr marL="742950" indent="280988">
              <a:buNone/>
            </a:pPr>
            <a:r>
              <a:rPr lang="en-US" sz="2400" b="1" dirty="0" smtClean="0"/>
              <a:t> Time” vs. 500,000 home gardeners</a:t>
            </a:r>
          </a:p>
          <a:p>
            <a:pPr marL="742950" indent="0"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24 Desired Behaviors:</a:t>
            </a:r>
          </a:p>
          <a:p>
            <a:pPr lvl="1" indent="280988"/>
            <a:r>
              <a:rPr lang="en-US" sz="2000" b="1" dirty="0" smtClean="0"/>
              <a:t>Building healthy soils</a:t>
            </a:r>
          </a:p>
          <a:p>
            <a:pPr lvl="1" indent="280988"/>
            <a:r>
              <a:rPr lang="en-US" sz="2000" b="1" dirty="0" smtClean="0"/>
              <a:t>Practicing natural lawn care</a:t>
            </a:r>
          </a:p>
          <a:p>
            <a:pPr lvl="1" indent="280988"/>
            <a:r>
              <a:rPr lang="en-US" sz="2000" b="1" dirty="0" smtClean="0"/>
              <a:t>Choosing the best/right plants for the site</a:t>
            </a:r>
          </a:p>
          <a:p>
            <a:pPr lvl="1" indent="280988"/>
            <a:r>
              <a:rPr lang="en-US" sz="2000" b="1" dirty="0" smtClean="0"/>
              <a:t>Controlling pests and diseases w/o pesticides</a:t>
            </a:r>
          </a:p>
          <a:p>
            <a:pPr lvl="1" indent="280988"/>
            <a:r>
              <a:rPr lang="en-US" sz="2000" b="1" dirty="0" smtClean="0"/>
              <a:t>Water deeply and less frequently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93" y="2362203"/>
            <a:ext cx="2230279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00110" cy="1143000"/>
          </a:xfrm>
        </p:spPr>
        <p:txBody>
          <a:bodyPr/>
          <a:lstStyle/>
          <a:p>
            <a:r>
              <a:rPr lang="en-US" dirty="0" smtClean="0"/>
              <a:t>#1  A CLEAR TARGET AUDIENCE IS</a:t>
            </a:r>
            <a:br>
              <a:rPr lang="en-US" dirty="0" smtClean="0"/>
            </a:br>
            <a:r>
              <a:rPr lang="en-US" dirty="0" smtClean="0"/>
              <a:t>           IDENTIFIED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Formative Research with 400 households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Barriers</a:t>
            </a:r>
            <a:r>
              <a:rPr lang="en-US" sz="2800" b="1" dirty="0" smtClean="0"/>
              <a:t> to Natural Gardening:</a:t>
            </a:r>
          </a:p>
          <a:p>
            <a:pPr lvl="1"/>
            <a:r>
              <a:rPr lang="en-US" sz="2000" b="1" dirty="0" smtClean="0"/>
              <a:t>Not knowing ideal practices</a:t>
            </a:r>
          </a:p>
          <a:p>
            <a:pPr lvl="1"/>
            <a:r>
              <a:rPr lang="en-US" sz="2000" b="1" dirty="0" smtClean="0"/>
              <a:t>Not knowing how to do</a:t>
            </a:r>
          </a:p>
          <a:p>
            <a:pPr lvl="1"/>
            <a:r>
              <a:rPr lang="en-US" sz="2000" b="1" dirty="0" smtClean="0"/>
              <a:t>Concern lawn won’t look as good</a:t>
            </a:r>
          </a:p>
          <a:p>
            <a:pPr lvl="1"/>
            <a:r>
              <a:rPr lang="en-US" sz="2000" b="1" dirty="0" smtClean="0"/>
              <a:t>Natural pesticides don’t work </a:t>
            </a:r>
          </a:p>
          <a:p>
            <a:pPr lvl="1"/>
            <a:r>
              <a:rPr lang="en-US" sz="2000" b="1" dirty="0" smtClean="0"/>
              <a:t>Don’t believe pesticides a real problem </a:t>
            </a:r>
          </a:p>
          <a:p>
            <a:pPr lvl="1"/>
            <a:r>
              <a:rPr lang="en-US" sz="2000" b="1" dirty="0" smtClean="0"/>
              <a:t>Perception natural products more costly</a:t>
            </a:r>
          </a:p>
          <a:p>
            <a:pPr lvl="1"/>
            <a:r>
              <a:rPr lang="en-US" sz="2000" b="1" dirty="0" smtClean="0"/>
              <a:t>Natural ways take more time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Benefit/Motivator</a:t>
            </a:r>
            <a:r>
              <a:rPr lang="en-US" sz="2800" b="1" dirty="0" smtClean="0"/>
              <a:t>:  Neighbor’s success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91ABA-0260-4AA5-A99C-DC7C58D61158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401638" algn="l"/>
              </a:tabLst>
            </a:pPr>
            <a:r>
              <a:rPr lang="en-US" b="1" dirty="0" smtClean="0"/>
              <a:t>	2-hour neighborhood workshops</a:t>
            </a:r>
          </a:p>
          <a:p>
            <a:r>
              <a:rPr lang="en-US" b="1" dirty="0" smtClean="0"/>
              <a:t>First 7 years, 5 practices</a:t>
            </a:r>
          </a:p>
          <a:p>
            <a:r>
              <a:rPr lang="en-US" b="1" dirty="0" smtClean="0"/>
              <a:t>2008, added garden design</a:t>
            </a:r>
          </a:p>
          <a:p>
            <a:pPr>
              <a:buFontTx/>
              <a:buNone/>
            </a:pPr>
            <a:endParaRPr lang="en-US" b="1" dirty="0" smtClean="0"/>
          </a:p>
          <a:p>
            <a:endParaRPr lang="en-US" dirty="0" smtClean="0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PRODUCT</a:t>
            </a: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29603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45605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616077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47113" name="Rectangle 8"/>
          <p:cNvSpPr>
            <a:spLocks noChangeArrowheads="1"/>
          </p:cNvSpPr>
          <p:nvPr/>
        </p:nvSpPr>
        <p:spPr bwMode="auto">
          <a:xfrm>
            <a:off x="800101" y="152400"/>
            <a:ext cx="1848565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07522" name="Picture 2" descr="Photo of a rain gard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86200"/>
            <a:ext cx="2720340" cy="1994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b="1" dirty="0" smtClean="0"/>
              <a:t>Free</a:t>
            </a:r>
          </a:p>
          <a:p>
            <a:r>
              <a:rPr lang="en-US" sz="2400" b="1" dirty="0" smtClean="0"/>
              <a:t>Door prizes like mulch mowers</a:t>
            </a:r>
          </a:p>
          <a:p>
            <a:pPr lvl="1"/>
            <a:r>
              <a:rPr lang="en-US" sz="2000" b="1" dirty="0" smtClean="0"/>
              <a:t>Attending all 3 sessions increases likelihood)	   </a:t>
            </a:r>
          </a:p>
          <a:p>
            <a:r>
              <a:rPr lang="en-US" sz="2400" b="1" dirty="0" smtClean="0"/>
              <a:t>Free information kit valued at $15</a:t>
            </a:r>
          </a:p>
          <a:p>
            <a:r>
              <a:rPr lang="en-US" sz="2400" b="1" dirty="0" smtClean="0"/>
              <a:t>Extra materials to give to neighbors (Diffusion)</a:t>
            </a:r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A5D2-08B7-48B3-8E51-7EC4968D2D6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2960380" y="228600"/>
            <a:ext cx="1218486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PRICE</a:t>
            </a:r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45605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616077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48137" name="Rectangle 8"/>
          <p:cNvSpPr>
            <a:spLocks noChangeArrowheads="1"/>
          </p:cNvSpPr>
          <p:nvPr/>
        </p:nvSpPr>
        <p:spPr bwMode="auto">
          <a:xfrm>
            <a:off x="2880360" y="152400"/>
            <a:ext cx="136017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710" y="1981202"/>
            <a:ext cx="352044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r>
              <a:rPr lang="en-US" sz="2400" b="1" dirty="0" smtClean="0"/>
              <a:t>2 hour workshop</a:t>
            </a:r>
          </a:p>
          <a:p>
            <a:r>
              <a:rPr lang="en-US" sz="2400" b="1" dirty="0" smtClean="0"/>
              <a:t>Weekday evenings (7pm – 9pm)</a:t>
            </a:r>
          </a:p>
          <a:p>
            <a:r>
              <a:rPr lang="en-US" sz="2400" b="1" dirty="0" smtClean="0"/>
              <a:t>Spring and fall</a:t>
            </a:r>
          </a:p>
          <a:p>
            <a:r>
              <a:rPr lang="en-US" sz="2400" b="1" dirty="0" smtClean="0"/>
              <a:t>Familiar location with free parking</a:t>
            </a:r>
          </a:p>
          <a:p>
            <a:pPr lvl="1"/>
            <a:r>
              <a:rPr lang="en-US" sz="2000" b="1" dirty="0" smtClean="0"/>
              <a:t>Schools, churches, community centers</a:t>
            </a:r>
          </a:p>
          <a:p>
            <a:r>
              <a:rPr lang="en-US" sz="2400" b="1" dirty="0" smtClean="0"/>
              <a:t>Register by phone or email or at door</a:t>
            </a:r>
            <a:endParaRPr lang="en-US" sz="24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78034-A3F2-430E-8DF5-585B2162B697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9603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4480570" y="228600"/>
            <a:ext cx="1218486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PLACE</a:t>
            </a:r>
          </a:p>
        </p:txBody>
      </p:sp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600075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4400550" y="152400"/>
            <a:ext cx="136017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9160" name="Rectangle 7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pic>
        <p:nvPicPr>
          <p:cNvPr id="11" name="Picture 2" descr="Seattle Til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0350" y="4567186"/>
            <a:ext cx="4480560" cy="22908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11E69-2D91-4C05-9DBA-8856EA0D27BC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80036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32055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840730" y="228600"/>
            <a:ext cx="1865234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PROMOTION</a:t>
            </a: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5760720" y="152400"/>
            <a:ext cx="200025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80010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r>
              <a:rPr lang="en-US" sz="2800" b="1" dirty="0" smtClean="0"/>
              <a:t>Fun, informative and free</a:t>
            </a:r>
          </a:p>
          <a:p>
            <a:r>
              <a:rPr lang="en-US" sz="2800" b="1" dirty="0" smtClean="0"/>
              <a:t>Direct mail, door-to-door calls</a:t>
            </a:r>
          </a:p>
          <a:p>
            <a:r>
              <a:rPr lang="en-US" sz="2800" b="1" dirty="0" smtClean="0"/>
              <a:t>Email reminders (Prompt)</a:t>
            </a:r>
            <a:endParaRPr lang="en-US" b="1" dirty="0"/>
          </a:p>
        </p:txBody>
      </p:sp>
      <p:pic>
        <p:nvPicPr>
          <p:cNvPr id="14" name="Content Placeholder 4" descr="NYC_10_Recruit_Postcard_Ke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white">
          <a:xfrm>
            <a:off x="2880360" y="3429000"/>
            <a:ext cx="537601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161020" cy="1143000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DEFINITIONS</a:t>
            </a:r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169" y="1981200"/>
            <a:ext cx="4590574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FF00"/>
                </a:solidFill>
              </a:rPr>
              <a:t>	</a:t>
            </a:r>
            <a:r>
              <a:rPr lang="en-US" sz="2400" b="1" dirty="0" smtClean="0">
                <a:solidFill>
                  <a:srgbClr val="FFCC00"/>
                </a:solidFill>
              </a:rPr>
              <a:t>FORMAL: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rgbClr val="FFCC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/>
              <a:t>    “A process that applies marketing principles and techniques to influence target audience </a:t>
            </a:r>
            <a:r>
              <a:rPr lang="en-US" sz="2400" b="1" dirty="0" smtClean="0">
                <a:solidFill>
                  <a:srgbClr val="FFC000"/>
                </a:solidFill>
              </a:rPr>
              <a:t>behaviors</a:t>
            </a:r>
            <a:r>
              <a:rPr lang="en-US" sz="2400" b="1" dirty="0" smtClean="0"/>
              <a:t> that benefit society as well as the target audience.”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000" b="1" dirty="0" smtClean="0"/>
              <a:t>	</a:t>
            </a:r>
            <a:endParaRPr lang="en-US" sz="20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2000" b="1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b="1" dirty="0" smtClean="0"/>
              <a:t>	</a:t>
            </a:r>
            <a:endParaRPr lang="en-US" sz="2000" b="1" dirty="0" smtClean="0"/>
          </a:p>
        </p:txBody>
      </p:sp>
      <p:pic>
        <p:nvPicPr>
          <p:cNvPr id="111618" name="Picture 2" descr="http://www.socialmarketingservice.com/images/SM4%20Cov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79597"/>
            <a:ext cx="3484212" cy="4206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76310" cy="1143000"/>
          </a:xfrm>
        </p:spPr>
        <p:txBody>
          <a:bodyPr/>
          <a:lstStyle/>
          <a:p>
            <a:r>
              <a:rPr lang="en-US" dirty="0" smtClean="0"/>
              <a:t>#1  A CLEAR TARGET AUDIENCE IS</a:t>
            </a:r>
            <a:br>
              <a:rPr lang="en-US" dirty="0" smtClean="0"/>
            </a:br>
            <a:r>
              <a:rPr lang="en-US" dirty="0" smtClean="0"/>
              <a:t>           IDENTIFIED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Behavior Change Research (18 months later):</a:t>
            </a:r>
          </a:p>
          <a:p>
            <a:pPr lvl="1"/>
            <a:r>
              <a:rPr lang="en-US" sz="2000" b="1" dirty="0" smtClean="0"/>
              <a:t>99% mower at 2 inches</a:t>
            </a:r>
          </a:p>
          <a:p>
            <a:pPr lvl="1"/>
            <a:r>
              <a:rPr lang="en-US" sz="2000" b="1" dirty="0" smtClean="0"/>
              <a:t>99% avoiding pesticides</a:t>
            </a:r>
          </a:p>
          <a:p>
            <a:pPr lvl="1"/>
            <a:r>
              <a:rPr lang="en-US" sz="2000" b="1" dirty="0" smtClean="0"/>
              <a:t>58% choosing native plants</a:t>
            </a:r>
          </a:p>
          <a:p>
            <a:pPr lvl="1"/>
            <a:r>
              <a:rPr lang="en-US" sz="2000" b="1" dirty="0" smtClean="0"/>
              <a:t>45% watering deeply/infrequently</a:t>
            </a:r>
          </a:p>
          <a:p>
            <a:pPr lvl="1"/>
            <a:r>
              <a:rPr lang="en-US" sz="2000" b="1" dirty="0" smtClean="0"/>
              <a:t>43% using organic or slow-release fertilizers</a:t>
            </a:r>
          </a:p>
          <a:p>
            <a:pPr lvl="1"/>
            <a:r>
              <a:rPr lang="en-US" sz="2000" b="1" dirty="0" smtClean="0"/>
              <a:t>39% planted drought-tolerant plants</a:t>
            </a:r>
          </a:p>
          <a:p>
            <a:pPr lvl="1"/>
            <a:r>
              <a:rPr lang="en-US" sz="2000" b="1" dirty="0" smtClean="0"/>
              <a:t>39% applying organic layer of mulch</a:t>
            </a:r>
          </a:p>
          <a:p>
            <a:pPr lvl="1"/>
            <a:r>
              <a:rPr lang="en-US" sz="2000" b="1" dirty="0" smtClean="0"/>
              <a:t>26% called the garden hotline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Attendees shared workshop and tips w/ 5 others</a:t>
            </a:r>
          </a:p>
          <a:p>
            <a:r>
              <a:rPr lang="en-US" sz="2400" b="1" dirty="0" smtClean="0">
                <a:solidFill>
                  <a:srgbClr val="FFC000"/>
                </a:solidFill>
              </a:rPr>
              <a:t>Average cost to reach a gardener and friends </a:t>
            </a:r>
            <a:r>
              <a:rPr lang="en-US" sz="1800" b="1" dirty="0" smtClean="0">
                <a:solidFill>
                  <a:srgbClr val="FFC000"/>
                </a:solidFill>
              </a:rPr>
              <a:t>($17)</a:t>
            </a:r>
            <a:r>
              <a:rPr lang="en-US" sz="2400" b="1" dirty="0" smtClean="0">
                <a:solidFill>
                  <a:srgbClr val="FFC000"/>
                </a:solidFill>
              </a:rPr>
              <a:t>	</a:t>
            </a:r>
          </a:p>
          <a:p>
            <a:pPr lvl="1"/>
            <a:endParaRPr lang="en-US" b="1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220200" cy="1295400"/>
          </a:xfrm>
        </p:spPr>
        <p:txBody>
          <a:bodyPr/>
          <a:lstStyle/>
          <a:p>
            <a:r>
              <a:rPr lang="en-US" sz="4000" dirty="0" smtClean="0"/>
              <a:t>#2  A SINGLE, DESIRED BEHAVIOR</a:t>
            </a:r>
            <a:br>
              <a:rPr lang="en-US" sz="4000" dirty="0" smtClean="0"/>
            </a:br>
            <a:r>
              <a:rPr lang="en-US" sz="4000" dirty="0" smtClean="0"/>
              <a:t>      IS SELECTED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Year 2000.  Metro Regional Government</a:t>
            </a:r>
          </a:p>
          <a:p>
            <a:r>
              <a:rPr lang="en-US" sz="2800" b="1" dirty="0" smtClean="0"/>
              <a:t>Perfect  storm in Portland Oregon:</a:t>
            </a:r>
          </a:p>
          <a:p>
            <a:pPr lvl="1"/>
            <a:r>
              <a:rPr lang="en-US" sz="2400" b="1" dirty="0" smtClean="0"/>
              <a:t>180,000 tons food disposed annually in solid waste system</a:t>
            </a:r>
          </a:p>
          <a:p>
            <a:pPr lvl="1"/>
            <a:r>
              <a:rPr lang="en-US" sz="2400" b="1" dirty="0" smtClean="0"/>
              <a:t>Oregon Food Bank struggling</a:t>
            </a:r>
            <a:endParaRPr lang="en-US" b="1" dirty="0" smtClean="0"/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4848-256C-4AD1-B4E4-9C84B99F762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17187" name="Picture 3" descr="C:\Users\Nancy\AppData\Local\Microsoft\Windows\Temporary Internet Files\Content.IE5\JK2D6EW3\MP900398755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4267200"/>
            <a:ext cx="2768439" cy="1883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9056370" cy="1143000"/>
          </a:xfrm>
        </p:spPr>
        <p:txBody>
          <a:bodyPr/>
          <a:lstStyle/>
          <a:p>
            <a:r>
              <a:rPr lang="en-US" sz="4000" dirty="0" smtClean="0"/>
              <a:t> </a:t>
            </a:r>
            <a:r>
              <a:rPr lang="en-US" dirty="0" smtClean="0"/>
              <a:t>#2  A SINGLE, DESIRED BEHAVIOR</a:t>
            </a:r>
            <a:br>
              <a:rPr lang="en-US" dirty="0" smtClean="0"/>
            </a:br>
            <a:r>
              <a:rPr lang="en-US" dirty="0" smtClean="0"/>
              <a:t>      IS SELECTED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i="1" dirty="0" smtClean="0">
                <a:solidFill>
                  <a:srgbClr val="FFC000"/>
                </a:solidFill>
              </a:rPr>
              <a:t>Food Rescue Program</a:t>
            </a:r>
          </a:p>
          <a:p>
            <a:r>
              <a:rPr lang="en-US" sz="2000" b="1" dirty="0" smtClean="0"/>
              <a:t>Partners: Restaurant Association, Chef’s, Food Bank, 3 Counties, 25 cities, Food Alliance</a:t>
            </a:r>
          </a:p>
          <a:p>
            <a:r>
              <a:rPr lang="en-US" sz="2000" b="1" dirty="0" smtClean="0"/>
              <a:t>Provide food business a safe and convenient way to donate their perishable and surplus prepared foods to agencies that serve the hungry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4848-256C-4AD1-B4E4-9C84B99F762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 descr="C:\Users\Nancy\AppData\Local\Microsoft\Windows\Temporary Internet Files\Content.Outlook\LZO9KYXG\JH_001101 (4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91000"/>
            <a:ext cx="2800350" cy="1779270"/>
          </a:xfrm>
          <a:prstGeom prst="rect">
            <a:avLst/>
          </a:prstGeom>
          <a:noFill/>
        </p:spPr>
      </p:pic>
      <p:pic>
        <p:nvPicPr>
          <p:cNvPr id="6" name="Picture 3" descr="C:\Users\Nancy\AppData\Local\Microsoft\Windows\Temporary Internet Files\Content.Outlook\LZO9KYXG\newforklogo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4267200"/>
            <a:ext cx="1800225" cy="1838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152400"/>
            <a:ext cx="8961120" cy="1143000"/>
          </a:xfrm>
        </p:spPr>
        <p:txBody>
          <a:bodyPr/>
          <a:lstStyle/>
          <a:p>
            <a:r>
              <a:rPr lang="en-US" dirty="0" smtClean="0"/>
              <a:t>#2  A SINGLE, DESIRED BEHAVIOR</a:t>
            </a:r>
            <a:br>
              <a:rPr lang="en-US" dirty="0" smtClean="0"/>
            </a:br>
            <a:r>
              <a:rPr lang="en-US" dirty="0" smtClean="0"/>
              <a:t>      IS SELECTED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Restaurant  Barriers/Concerns:</a:t>
            </a:r>
          </a:p>
          <a:p>
            <a:pPr lvl="1"/>
            <a:r>
              <a:rPr lang="en-US" sz="2400" b="1" dirty="0" smtClean="0"/>
              <a:t>How do we get involved?</a:t>
            </a:r>
          </a:p>
          <a:p>
            <a:pPr lvl="1"/>
            <a:r>
              <a:rPr lang="en-US" sz="2400" b="1" dirty="0" smtClean="0"/>
              <a:t>How do we get the food to you?</a:t>
            </a:r>
          </a:p>
          <a:p>
            <a:pPr lvl="1"/>
            <a:r>
              <a:rPr lang="en-US" sz="2400" b="1" dirty="0" smtClean="0"/>
              <a:t>Can we select the agency closest to us?</a:t>
            </a:r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sz="2400" b="1" dirty="0" smtClean="0"/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4848-256C-4AD1-B4E4-9C84B99F762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C:\Users\Nancy\AppData\Local\Microsoft\Windows\Temporary Internet Files\Content.Outlook\LZO9KYXG\JH_001100 (6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886200"/>
            <a:ext cx="3323845" cy="2138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52400"/>
            <a:ext cx="8641080" cy="1143000"/>
          </a:xfrm>
        </p:spPr>
        <p:txBody>
          <a:bodyPr/>
          <a:lstStyle/>
          <a:p>
            <a:r>
              <a:rPr lang="en-US" dirty="0" smtClean="0"/>
              <a:t>#2  A SINGLE, DESIRED BEHAVIOR</a:t>
            </a:r>
            <a:br>
              <a:rPr lang="en-US" dirty="0" smtClean="0"/>
            </a:br>
            <a:r>
              <a:rPr lang="en-US" dirty="0" smtClean="0"/>
              <a:t>      IS SELECTED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Response of Fork it Over:</a:t>
            </a:r>
          </a:p>
          <a:p>
            <a:pPr lvl="1"/>
            <a:r>
              <a:rPr lang="en-US" b="1" dirty="0" smtClean="0"/>
              <a:t>Online registration</a:t>
            </a:r>
          </a:p>
          <a:p>
            <a:pPr lvl="1"/>
            <a:r>
              <a:rPr lang="en-US" b="1" dirty="0" smtClean="0"/>
              <a:t>Online selection of agency</a:t>
            </a:r>
          </a:p>
          <a:p>
            <a:pPr lvl="1"/>
            <a:r>
              <a:rPr lang="en-US" b="1" dirty="0" smtClean="0"/>
              <a:t>Picked up at scheduled 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4848-256C-4AD1-B4E4-9C84B99F762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2" descr="C:\Users\Nancy\AppData\Local\Microsoft\Windows\Temporary Internet Files\Content.Outlook\LZO9KYXG\JH_001176 (4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4114800"/>
            <a:ext cx="3280410" cy="2084288"/>
          </a:xfrm>
          <a:prstGeom prst="rect">
            <a:avLst/>
          </a:prstGeom>
          <a:noFill/>
        </p:spPr>
      </p:pic>
      <p:pic>
        <p:nvPicPr>
          <p:cNvPr id="6" name="Picture 3" descr="C:\Users\Nancy\AppData\Local\Microsoft\Windows\Temporary Internet Files\Content.Outlook\LZO9KYXG\JH_001237 (3)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4114800"/>
            <a:ext cx="3199714" cy="2033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52400"/>
            <a:ext cx="8641080" cy="1143000"/>
          </a:xfrm>
        </p:spPr>
        <p:txBody>
          <a:bodyPr/>
          <a:lstStyle/>
          <a:p>
            <a:r>
              <a:rPr lang="en-US" dirty="0" smtClean="0"/>
              <a:t>#2  A SINGLE, DESIRED BEHAVIOR</a:t>
            </a:r>
            <a:br>
              <a:rPr lang="en-US" dirty="0" smtClean="0"/>
            </a:br>
            <a:r>
              <a:rPr lang="en-US" dirty="0" smtClean="0"/>
              <a:t>      IS SELECTED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Making a difference:</a:t>
            </a:r>
          </a:p>
          <a:p>
            <a:pPr lvl="1"/>
            <a:r>
              <a:rPr lang="en-US" sz="2000" b="1" dirty="0" smtClean="0"/>
              <a:t>1999 -2005, 18 million pounds forked over</a:t>
            </a:r>
          </a:p>
          <a:p>
            <a:pPr lvl="1"/>
            <a:r>
              <a:rPr lang="en-US" sz="2000" b="1" dirty="0" smtClean="0"/>
              <a:t>Spent $700,000 to administer program</a:t>
            </a:r>
          </a:p>
          <a:p>
            <a:pPr lvl="1"/>
            <a:r>
              <a:rPr lang="en-US" sz="2000" b="1" dirty="0" smtClean="0"/>
              <a:t>Saved $647,650 in disposal costs</a:t>
            </a:r>
          </a:p>
          <a:p>
            <a:pPr lvl="1"/>
            <a:r>
              <a:rPr lang="en-US" sz="2000" b="1" dirty="0" smtClean="0"/>
              <a:t>Food worth $17 million</a:t>
            </a:r>
          </a:p>
          <a:p>
            <a:pPr lvl="1"/>
            <a:r>
              <a:rPr lang="en-US" sz="2000" b="1" dirty="0" smtClean="0"/>
              <a:t>Every dollar invested, $31 benefit 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BB4848-256C-4AD1-B4E4-9C84B99F762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115139" name="Picture 3" descr="C:\Users\Nancy\AppData\Local\Microsoft\Windows\Temporary Internet Files\Content.Outlook\LZO9KYXG\JH_001106 (3)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4114800"/>
            <a:ext cx="3139440" cy="1994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19DC38-DC82-435E-8C4E-52DBDEFD330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839200" cy="838200"/>
          </a:xfrm>
        </p:spPr>
        <p:txBody>
          <a:bodyPr/>
          <a:lstStyle/>
          <a:p>
            <a:r>
              <a:rPr lang="en-US" dirty="0" smtClean="0"/>
              <a:t>#3  BARRIERS ARE UNDERSTOOD</a:t>
            </a:r>
            <a:br>
              <a:rPr lang="en-US" dirty="0" smtClean="0"/>
            </a:br>
            <a:endParaRPr lang="en-US" sz="4400" b="1" dirty="0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/>
              <a:t>May be Internal or External</a:t>
            </a:r>
          </a:p>
          <a:p>
            <a:pPr>
              <a:lnSpc>
                <a:spcPct val="80000"/>
              </a:lnSpc>
            </a:pPr>
            <a:r>
              <a:rPr lang="en-US" sz="2800" b="1" dirty="0" smtClean="0"/>
              <a:t>Real or Perceived: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Knowledge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Belief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Skills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Infrastructure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Technology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Economic status</a:t>
            </a:r>
          </a:p>
          <a:p>
            <a:pPr lvl="1">
              <a:lnSpc>
                <a:spcPct val="8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Cultural</a:t>
            </a:r>
          </a:p>
          <a:p>
            <a:pPr>
              <a:lnSpc>
                <a:spcPct val="80000"/>
              </a:lnSpc>
            </a:pPr>
            <a:r>
              <a:rPr lang="en-US" sz="2800" b="1" dirty="0" smtClean="0"/>
              <a:t>Costs, objections, reasons don’t want to or don’t think can do the behavior</a:t>
            </a:r>
          </a:p>
          <a:p>
            <a:pPr>
              <a:lnSpc>
                <a:spcPct val="80000"/>
              </a:lnSpc>
            </a:pPr>
            <a:r>
              <a:rPr lang="en-US" sz="2400" b="1" dirty="0" smtClean="0"/>
              <a:t>A GIFT!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991600" cy="1066800"/>
          </a:xfrm>
        </p:spPr>
        <p:txBody>
          <a:bodyPr/>
          <a:lstStyle/>
          <a:p>
            <a:r>
              <a:rPr lang="en-US" sz="4000" dirty="0" smtClean="0"/>
              <a:t>#3 BARRIERS ARE UNDERSTOOD</a:t>
            </a:r>
            <a:br>
              <a:rPr lang="en-US" sz="4000" dirty="0" smtClean="0"/>
            </a:b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72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b="1" i="1" dirty="0"/>
              <a:t>Scooping the Poop </a:t>
            </a:r>
            <a:r>
              <a:rPr lang="en-US" sz="2400" b="1" dirty="0" smtClean="0"/>
              <a:t>in</a:t>
            </a:r>
            <a:r>
              <a:rPr lang="en-US" sz="2400" b="1" i="1" dirty="0" smtClean="0"/>
              <a:t> </a:t>
            </a:r>
            <a:r>
              <a:rPr lang="en-US" sz="2400" b="1" dirty="0" smtClean="0"/>
              <a:t>Snohomish County 2006-08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/>
              <a:t>157,000 dogs 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25 tons in BACKYARDS </a:t>
            </a:r>
            <a:r>
              <a:rPr lang="en-US" sz="2400" b="1" dirty="0" smtClean="0"/>
              <a:t>alone every day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Target Audience:</a:t>
            </a:r>
          </a:p>
          <a:p>
            <a:pPr>
              <a:lnSpc>
                <a:spcPct val="90000"/>
              </a:lnSpc>
            </a:pPr>
            <a:endParaRPr lang="en-US" sz="2400" b="1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Urban and Suburban dog owners who do not regularly pick up in their yards and dispose of it properly</a:t>
            </a:r>
          </a:p>
          <a:p>
            <a:pPr lvl="1">
              <a:lnSpc>
                <a:spcPct val="90000"/>
              </a:lnSpc>
              <a:buNone/>
            </a:pPr>
            <a:endParaRPr lang="en-US" sz="2400" b="1" dirty="0" smtClean="0"/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About 41% of all dog-owning households</a:t>
            </a:r>
            <a:endParaRPr lang="en-US" sz="2400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119C5-0840-4B0C-82C4-7C8D2031CCC0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991600" cy="1295400"/>
          </a:xfrm>
        </p:spPr>
        <p:txBody>
          <a:bodyPr/>
          <a:lstStyle/>
          <a:p>
            <a:r>
              <a:rPr lang="en-US" sz="4000" dirty="0" smtClean="0">
                <a:solidFill>
                  <a:schemeClr val="tx2"/>
                </a:solidFill>
              </a:rPr>
              <a:t>#3 BARRIERS ARE UNDERSTOOD </a:t>
            </a:r>
            <a:r>
              <a:rPr lang="en-US" sz="9600" dirty="0" smtClean="0">
                <a:solidFill>
                  <a:schemeClr val="tx2"/>
                </a:solidFill>
              </a:rPr>
              <a:t/>
            </a:r>
            <a:br>
              <a:rPr lang="en-US" sz="9600" dirty="0" smtClean="0">
                <a:solidFill>
                  <a:schemeClr val="tx2"/>
                </a:solidFill>
              </a:rPr>
            </a:br>
            <a:endParaRPr lang="en-US" sz="5400" b="1" dirty="0">
              <a:solidFill>
                <a:schemeClr val="tx2"/>
              </a:solidFill>
            </a:endParaRPr>
          </a:p>
        </p:txBody>
      </p:sp>
      <p:sp>
        <p:nvSpPr>
          <p:cNvPr id="724995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dirty="0"/>
              <a:t>Behavior </a:t>
            </a:r>
            <a:r>
              <a:rPr lang="en-US" sz="3600" b="1" dirty="0" smtClean="0"/>
              <a:t>Objective</a:t>
            </a:r>
          </a:p>
          <a:p>
            <a:endParaRPr lang="en-US" sz="3600" b="1" dirty="0" smtClean="0"/>
          </a:p>
          <a:p>
            <a:pPr lvl="1"/>
            <a:r>
              <a:rPr lang="en-US" b="1" i="1" dirty="0" smtClean="0"/>
              <a:t>Regularly pick up dog waste in their yards and dispose of it in the trash</a:t>
            </a:r>
          </a:p>
          <a:p>
            <a:pPr lvl="1"/>
            <a:endParaRPr lang="en-US" b="1" dirty="0" smtClean="0"/>
          </a:p>
          <a:p>
            <a:pPr lvl="1"/>
            <a:endParaRPr lang="en-US" sz="3600" b="1" dirty="0"/>
          </a:p>
          <a:p>
            <a:pPr lvl="1">
              <a:buNone/>
            </a:pPr>
            <a:endParaRPr lang="en-US" sz="24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ONE OF YOUR POSTERS HERE</a:t>
            </a:r>
          </a:p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F1C9-3003-4F05-91E4-CB42D6BBFA3A}" type="slidenum">
              <a:rPr lang="en-US"/>
              <a:pPr/>
              <a:t>28</a:t>
            </a:fld>
            <a:endParaRPr lang="en-US"/>
          </a:p>
        </p:txBody>
      </p:sp>
      <p:graphicFrame>
        <p:nvGraphicFramePr>
          <p:cNvPr id="484354" name="Object 2"/>
          <p:cNvGraphicFramePr>
            <a:graphicFrameLocks noChangeAspect="1"/>
          </p:cNvGraphicFramePr>
          <p:nvPr/>
        </p:nvGraphicFramePr>
        <p:xfrm>
          <a:off x="5257800" y="1295400"/>
          <a:ext cx="3810000" cy="5524500"/>
        </p:xfrm>
        <a:graphic>
          <a:graphicData uri="http://schemas.openxmlformats.org/presentationml/2006/ole">
            <p:oleObj spid="_x0000_s484359" name="Acrobat Document" r:id="rId4" imgW="4569480" imgH="662940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991600" cy="1143000"/>
          </a:xfrm>
        </p:spPr>
        <p:txBody>
          <a:bodyPr/>
          <a:lstStyle/>
          <a:p>
            <a:r>
              <a:rPr lang="en-US" sz="4000" dirty="0" smtClean="0"/>
              <a:t>#3 BARRIERS ARE UNDERSTOOD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Barriers to Scooping in the Backyard:</a:t>
            </a:r>
          </a:p>
          <a:p>
            <a:pPr lvl="1"/>
            <a:r>
              <a:rPr lang="en-US" sz="2400" b="1" dirty="0" smtClean="0"/>
              <a:t>Self admitted laziness</a:t>
            </a:r>
          </a:p>
          <a:p>
            <a:pPr lvl="1"/>
            <a:r>
              <a:rPr lang="en-US" sz="2400" b="1" dirty="0" smtClean="0"/>
              <a:t>It’s gross</a:t>
            </a:r>
          </a:p>
          <a:p>
            <a:pPr lvl="1"/>
            <a:r>
              <a:rPr lang="en-US" sz="2400" b="1" dirty="0" smtClean="0"/>
              <a:t>Can’t find it in the dark in winter</a:t>
            </a:r>
          </a:p>
          <a:p>
            <a:pPr lvl="1"/>
            <a:r>
              <a:rPr lang="en-US" sz="2400" b="1" dirty="0" smtClean="0"/>
              <a:t>It’s raining</a:t>
            </a:r>
          </a:p>
          <a:p>
            <a:pPr lvl="1"/>
            <a:r>
              <a:rPr lang="en-US" sz="2400" b="1" dirty="0" smtClean="0"/>
              <a:t>Can’t find it in the bushes</a:t>
            </a:r>
          </a:p>
          <a:p>
            <a:pPr lvl="1"/>
            <a:r>
              <a:rPr lang="en-US" sz="2400" b="1" dirty="0" smtClean="0"/>
              <a:t>Believing “one little” pile can’t be a problem</a:t>
            </a:r>
          </a:p>
          <a:p>
            <a:pPr lvl="1"/>
            <a:r>
              <a:rPr lang="en-US" sz="2400" b="1" dirty="0" smtClean="0"/>
              <a:t>It’ll wash away anyway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BA41FF-6D04-4475-A992-12602E0922DA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" y="0"/>
            <a:ext cx="8401050" cy="1295400"/>
          </a:xfrm>
        </p:spPr>
        <p:txBody>
          <a:bodyPr/>
          <a:lstStyle/>
          <a:p>
            <a:r>
              <a:rPr lang="en-US" sz="4400" b="1" dirty="0" smtClean="0"/>
              <a:t>DEFINITIONS: INFORMAL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0230" y="1981200"/>
            <a:ext cx="776097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 smtClean="0"/>
              <a:t>Influencing Public Behaviors for Good</a:t>
            </a:r>
          </a:p>
          <a:p>
            <a:pPr>
              <a:buFontTx/>
              <a:buNone/>
            </a:pPr>
            <a:endParaRPr lang="en-US" sz="2800" b="1" dirty="0" smtClean="0"/>
          </a:p>
          <a:p>
            <a:pPr>
              <a:buFontTx/>
              <a:buNone/>
            </a:pPr>
            <a:endParaRPr lang="en-US" b="1" dirty="0" smtClean="0"/>
          </a:p>
          <a:p>
            <a:pPr>
              <a:buFontTx/>
              <a:buNone/>
            </a:pPr>
            <a:endParaRPr lang="en-US" b="1" dirty="0" smtClean="0"/>
          </a:p>
        </p:txBody>
      </p:sp>
      <p:graphicFrame>
        <p:nvGraphicFramePr>
          <p:cNvPr id="2050" name="Object 8"/>
          <p:cNvGraphicFramePr>
            <a:graphicFrameLocks noChangeAspect="1"/>
          </p:cNvGraphicFramePr>
          <p:nvPr/>
        </p:nvGraphicFramePr>
        <p:xfrm>
          <a:off x="2480310" y="2972053"/>
          <a:ext cx="5440680" cy="2551113"/>
        </p:xfrm>
        <a:graphic>
          <a:graphicData uri="http://schemas.openxmlformats.org/presentationml/2006/ole">
            <p:oleObj spid="_x0000_s2055" name="HP Deskscan" r:id="rId4" imgW="5724640" imgH="2822215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#3 BARRIERS ARE UNDERSTOOD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Barriers to Disposal in Trash:</a:t>
            </a:r>
          </a:p>
          <a:p>
            <a:pPr lvl="1"/>
            <a:r>
              <a:rPr lang="en-US" b="1" dirty="0" smtClean="0"/>
              <a:t>Concern about plastic bags in landfill</a:t>
            </a:r>
          </a:p>
          <a:p>
            <a:pPr lvl="1"/>
            <a:r>
              <a:rPr lang="en-US" b="1" dirty="0" smtClean="0"/>
              <a:t>Concern about the garbage man</a:t>
            </a:r>
          </a:p>
          <a:p>
            <a:pPr lvl="1"/>
            <a:r>
              <a:rPr lang="en-US" b="1" dirty="0" smtClean="0"/>
              <a:t>Belief that it’s not allowed</a:t>
            </a:r>
          </a:p>
          <a:p>
            <a:pPr lvl="1"/>
            <a:r>
              <a:rPr lang="en-US" b="1" dirty="0" smtClean="0"/>
              <a:t>Concern about landfill volume </a:t>
            </a:r>
            <a:endParaRPr lang="en-US" sz="2400" b="1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A91ABA-0260-4AA5-A99C-DC7C58D61158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smtClean="0"/>
              <a:t>Branded Flashlights</a:t>
            </a:r>
          </a:p>
          <a:p>
            <a:r>
              <a:rPr lang="en-US" sz="2800" b="1" dirty="0" smtClean="0"/>
              <a:t>Trash can stickers to “warn the garbage man” AND create norms</a:t>
            </a:r>
            <a:endParaRPr lang="en-US" sz="2800" b="1" dirty="0" smtClean="0">
              <a:solidFill>
                <a:srgbClr val="FFC000"/>
              </a:solidFill>
            </a:endParaRPr>
          </a:p>
          <a:p>
            <a:pPr>
              <a:buNone/>
            </a:pPr>
            <a:endParaRPr lang="en-US" b="1" dirty="0" smtClean="0"/>
          </a:p>
        </p:txBody>
      </p:sp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PRODUCT</a:t>
            </a:r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>
            <a:off x="29603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47111" name="Rectangle 6"/>
          <p:cNvSpPr>
            <a:spLocks noChangeArrowheads="1"/>
          </p:cNvSpPr>
          <p:nvPr/>
        </p:nvSpPr>
        <p:spPr bwMode="auto">
          <a:xfrm>
            <a:off x="45605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47112" name="Rectangle 7"/>
          <p:cNvSpPr>
            <a:spLocks noChangeArrowheads="1"/>
          </p:cNvSpPr>
          <p:nvPr/>
        </p:nvSpPr>
        <p:spPr bwMode="auto">
          <a:xfrm>
            <a:off x="616077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47113" name="Rectangle 8"/>
          <p:cNvSpPr>
            <a:spLocks noChangeArrowheads="1"/>
          </p:cNvSpPr>
          <p:nvPr/>
        </p:nvSpPr>
        <p:spPr bwMode="auto">
          <a:xfrm>
            <a:off x="800101" y="152400"/>
            <a:ext cx="1848565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478209" name="Picture 1" descr="C:\Users\Nancy\AppData\Local\Microsoft\Windows\Temporary Internet Files\Content.Outlook\LZO9KYXG\Flashl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657600"/>
            <a:ext cx="4343400" cy="2571655"/>
          </a:xfrm>
          <a:prstGeom prst="rect">
            <a:avLst/>
          </a:prstGeom>
          <a:noFill/>
        </p:spPr>
      </p:pic>
      <p:pic>
        <p:nvPicPr>
          <p:cNvPr id="478210" name="Picture 2" descr="C:\Users\Nancy\AppData\Local\Microsoft\Windows\Temporary Internet Files\Content.Outlook\LZO9KYXG\Sticker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657600"/>
            <a:ext cx="2641559" cy="259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idx="1"/>
          </p:nvPr>
        </p:nvSpPr>
        <p:spPr>
          <a:xfrm>
            <a:off x="1330166" y="1752600"/>
            <a:ext cx="8161020" cy="4343400"/>
          </a:xfrm>
        </p:spPr>
        <p:txBody>
          <a:bodyPr/>
          <a:lstStyle/>
          <a:p>
            <a:pPr marL="401638" lvl="1" indent="-401638">
              <a:buFont typeface="Arial" pitchFamily="34" charset="0"/>
              <a:buChar char="•"/>
            </a:pPr>
            <a:r>
              <a:rPr lang="en-US" b="1" dirty="0" smtClean="0"/>
              <a:t>Flashlights were free</a:t>
            </a:r>
          </a:p>
          <a:p>
            <a:pPr marL="401638" lvl="1" indent="-401638">
              <a:buFont typeface="Arial" pitchFamily="34" charset="0"/>
              <a:buChar char="•"/>
            </a:pPr>
            <a:r>
              <a:rPr lang="en-US" b="1" dirty="0" smtClean="0"/>
              <a:t>Photo contest (Recognition)</a:t>
            </a:r>
          </a:p>
          <a:p>
            <a:pPr marL="401638" lvl="1" indent="-401638">
              <a:buFont typeface="Arial" pitchFamily="34" charset="0"/>
              <a:buChar char="•"/>
            </a:pPr>
            <a:r>
              <a:rPr lang="en-US" b="1" dirty="0" smtClean="0"/>
              <a:t>Highlighted in pet waste calendar</a:t>
            </a:r>
          </a:p>
          <a:p>
            <a:pPr marL="401638" lvl="1" indent="-401638">
              <a:buFont typeface="Arial" pitchFamily="34" charset="0"/>
              <a:buChar char="•"/>
            </a:pPr>
            <a:endParaRPr lang="en-US" sz="3200" b="1" dirty="0" smtClean="0"/>
          </a:p>
          <a:p>
            <a:endParaRPr lang="en-US" b="1" dirty="0" smtClean="0"/>
          </a:p>
          <a:p>
            <a:endParaRPr lang="en-US" dirty="0" smtClean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70A5D2-08B7-48B3-8E51-7EC4968D2D6A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48133" name="Rectangle 4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sp>
        <p:nvSpPr>
          <p:cNvPr id="48134" name="Rectangle 5"/>
          <p:cNvSpPr>
            <a:spLocks noChangeArrowheads="1"/>
          </p:cNvSpPr>
          <p:nvPr/>
        </p:nvSpPr>
        <p:spPr bwMode="auto">
          <a:xfrm>
            <a:off x="2960380" y="228600"/>
            <a:ext cx="1218486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PRICE</a:t>
            </a:r>
          </a:p>
        </p:txBody>
      </p:sp>
      <p:sp>
        <p:nvSpPr>
          <p:cNvPr id="48135" name="Rectangle 6"/>
          <p:cNvSpPr>
            <a:spLocks noChangeArrowheads="1"/>
          </p:cNvSpPr>
          <p:nvPr/>
        </p:nvSpPr>
        <p:spPr bwMode="auto">
          <a:xfrm>
            <a:off x="45605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48136" name="Rectangle 7"/>
          <p:cNvSpPr>
            <a:spLocks noChangeArrowheads="1"/>
          </p:cNvSpPr>
          <p:nvPr/>
        </p:nvSpPr>
        <p:spPr bwMode="auto">
          <a:xfrm>
            <a:off x="616077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48137" name="Rectangle 8"/>
          <p:cNvSpPr>
            <a:spLocks noChangeArrowheads="1"/>
          </p:cNvSpPr>
          <p:nvPr/>
        </p:nvSpPr>
        <p:spPr bwMode="auto">
          <a:xfrm>
            <a:off x="2880360" y="152400"/>
            <a:ext cx="136017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graphicFrame>
        <p:nvGraphicFramePr>
          <p:cNvPr id="476161" name="Object 1"/>
          <p:cNvGraphicFramePr>
            <a:graphicFrameLocks noChangeAspect="1"/>
          </p:cNvGraphicFramePr>
          <p:nvPr/>
        </p:nvGraphicFramePr>
        <p:xfrm>
          <a:off x="3276600" y="3505200"/>
          <a:ext cx="3733800" cy="2711918"/>
        </p:xfrm>
        <a:graphic>
          <a:graphicData uri="http://schemas.openxmlformats.org/presentationml/2006/ole">
            <p:oleObj spid="_x0000_s476166" name="Acrobat Document" r:id="rId4" imgW="10852920" imgH="788652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pPr marL="401638" lvl="1" indent="-401638">
              <a:lnSpc>
                <a:spcPct val="90000"/>
              </a:lnSpc>
              <a:buNone/>
            </a:pPr>
            <a:endParaRPr lang="en-US" sz="3200" b="1" dirty="0" smtClean="0"/>
          </a:p>
          <a:p>
            <a:pPr marL="401638" lvl="1" indent="-401638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/>
              <a:t>Flashlights, trash can stickers, water bottles, pens and calendars mailed to homes or delivered door to door on select holidays</a:t>
            </a:r>
            <a:endParaRPr lang="en-US" sz="3200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078034-A3F2-430E-8DF5-585B2162B697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96038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4480570" y="228600"/>
            <a:ext cx="1218486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PLACE</a:t>
            </a:r>
          </a:p>
        </p:txBody>
      </p:sp>
      <p:sp>
        <p:nvSpPr>
          <p:cNvPr id="49158" name="Rectangle 5"/>
          <p:cNvSpPr>
            <a:spLocks noChangeArrowheads="1"/>
          </p:cNvSpPr>
          <p:nvPr/>
        </p:nvSpPr>
        <p:spPr bwMode="auto">
          <a:xfrm>
            <a:off x="600075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49159" name="Rectangle 6"/>
          <p:cNvSpPr>
            <a:spLocks noChangeArrowheads="1"/>
          </p:cNvSpPr>
          <p:nvPr/>
        </p:nvSpPr>
        <p:spPr bwMode="auto">
          <a:xfrm>
            <a:off x="4400550" y="152400"/>
            <a:ext cx="136017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9160" name="Rectangle 7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pic>
        <p:nvPicPr>
          <p:cNvPr id="474113" name="Picture 1" descr="C:\Users\Nancy\AppData\Local\Microsoft\Windows\Temporary Internet Files\Content.Outlook\LZO9KYXG\Ruby and Pet Waste C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2133600" cy="28359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72068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295400" y="1524000"/>
          <a:ext cx="3448134" cy="5334000"/>
        </p:xfrm>
        <a:graphic>
          <a:graphicData uri="http://schemas.openxmlformats.org/presentationml/2006/ole">
            <p:oleObj spid="_x0000_s472087" name="Acrobat Document" r:id="rId4" imgW="10053360" imgH="15544800" progId="AcroExch.Document.11">
              <p:embed/>
            </p:oleObj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4"/>
          </p:nvPr>
        </p:nvSpPr>
        <p:spPr>
          <a:xfrm>
            <a:off x="4877285" y="1295400"/>
            <a:ext cx="4243864" cy="483076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At Vet Clinics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11E69-2D91-4C05-9DBA-8856EA0D27BC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80036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32055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840730" y="228600"/>
            <a:ext cx="1865234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PROMOTION</a:t>
            </a: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5760720" y="152400"/>
            <a:ext cx="200025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80010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graphicFrame>
        <p:nvGraphicFramePr>
          <p:cNvPr id="472069" name="Object 5"/>
          <p:cNvGraphicFramePr>
            <a:graphicFrameLocks noChangeAspect="1"/>
          </p:cNvGraphicFramePr>
          <p:nvPr/>
        </p:nvGraphicFramePr>
        <p:xfrm>
          <a:off x="5943600" y="4572000"/>
          <a:ext cx="2759075" cy="4267200"/>
        </p:xfrm>
        <a:graphic>
          <a:graphicData uri="http://schemas.openxmlformats.org/presentationml/2006/ole">
            <p:oleObj spid="_x0000_s472088" name="Acrobat Document" r:id="rId5" imgW="10053360" imgH="15544800" progId="AcroExch.Document.11">
              <p:embed/>
            </p:oleObj>
          </a:graphicData>
        </a:graphic>
      </p:graphicFrame>
      <p:graphicFrame>
        <p:nvGraphicFramePr>
          <p:cNvPr id="472070" name="Object 6"/>
          <p:cNvGraphicFramePr>
            <a:graphicFrameLocks noChangeAspect="1"/>
          </p:cNvGraphicFramePr>
          <p:nvPr/>
        </p:nvGraphicFramePr>
        <p:xfrm>
          <a:off x="7400925" y="2706688"/>
          <a:ext cx="2759075" cy="4267200"/>
        </p:xfrm>
        <a:graphic>
          <a:graphicData uri="http://schemas.openxmlformats.org/presentationml/2006/ole">
            <p:oleObj spid="_x0000_s472089" name="Acrobat Document" r:id="rId6" imgW="10053360" imgH="15544800" progId="AcroExch.Document.11">
              <p:embed/>
            </p:oleObj>
          </a:graphicData>
        </a:graphic>
      </p:graphicFrame>
      <p:graphicFrame>
        <p:nvGraphicFramePr>
          <p:cNvPr id="472076" name="Object 12"/>
          <p:cNvGraphicFramePr>
            <a:graphicFrameLocks noChangeAspect="1"/>
          </p:cNvGraphicFramePr>
          <p:nvPr/>
        </p:nvGraphicFramePr>
        <p:xfrm>
          <a:off x="5105400" y="2362200"/>
          <a:ext cx="2660537" cy="4114800"/>
        </p:xfrm>
        <a:graphic>
          <a:graphicData uri="http://schemas.openxmlformats.org/presentationml/2006/ole">
            <p:oleObj spid="_x0000_s472090" name="Acrobat Document" r:id="rId7" imgW="10053360" imgH="1554480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 marL="463550" lvl="1" indent="-4635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2800" b="1" dirty="0" smtClean="0"/>
              <a:t>Promotional Items</a:t>
            </a:r>
          </a:p>
          <a:p>
            <a:pPr marL="463550" lvl="1" indent="-463550">
              <a:lnSpc>
                <a:spcPct val="9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lvl="1">
              <a:lnSpc>
                <a:spcPct val="90000"/>
              </a:lnSpc>
              <a:buNone/>
            </a:pPr>
            <a:endParaRPr lang="en-US" dirty="0" smtClean="0"/>
          </a:p>
          <a:p>
            <a:pPr lvl="1">
              <a:lnSpc>
                <a:spcPct val="90000"/>
              </a:lnSpc>
            </a:pPr>
            <a:endParaRPr lang="en-US" b="1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11E69-2D91-4C05-9DBA-8856EA0D27BC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80036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32055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840730" y="228600"/>
            <a:ext cx="1865234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PROMOTION</a:t>
            </a: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5760720" y="152400"/>
            <a:ext cx="200025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80010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pic>
        <p:nvPicPr>
          <p:cNvPr id="472065" name="Picture 1" descr="C:\Users\Nancy\AppData\Local\Microsoft\Windows\Temporary Internet Files\Content.Outlook\LZO9KYXG\FortuneCook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3319013" cy="2743200"/>
          </a:xfrm>
          <a:prstGeom prst="rect">
            <a:avLst/>
          </a:prstGeom>
          <a:noFill/>
        </p:spPr>
      </p:pic>
      <p:pic>
        <p:nvPicPr>
          <p:cNvPr id="472066" name="Picture 2" descr="C:\Users\Nancy\AppData\Local\Microsoft\Windows\Temporary Internet Files\Content.Outlook\LZO9KYXG\P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4419600"/>
            <a:ext cx="5779393" cy="22496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330166" y="1981200"/>
            <a:ext cx="3241834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 marL="463550" lvl="1" indent="-463550">
              <a:lnSpc>
                <a:spcPct val="90000"/>
              </a:lnSpc>
              <a:buFont typeface="Arial" pitchFamily="34" charset="0"/>
              <a:buChar char="•"/>
            </a:pPr>
            <a:r>
              <a:rPr lang="en-US" b="1" dirty="0" smtClean="0"/>
              <a:t>Yard signs</a:t>
            </a:r>
          </a:p>
          <a:p>
            <a:pPr marL="463550" lvl="1" indent="-463550">
              <a:lnSpc>
                <a:spcPct val="90000"/>
              </a:lnSpc>
              <a:buNone/>
            </a:pPr>
            <a:endParaRPr lang="en-US" b="1" dirty="0" smtClean="0"/>
          </a:p>
          <a:p>
            <a:pPr marL="512763" lvl="1" indent="-512763">
              <a:lnSpc>
                <a:spcPct val="90000"/>
              </a:lnSpc>
            </a:pPr>
            <a:r>
              <a:rPr lang="en-US" b="1" dirty="0" smtClean="0"/>
              <a:t>Locations where dogs were walked</a:t>
            </a:r>
          </a:p>
          <a:p>
            <a:pPr marL="512763" lvl="1" indent="-512763">
              <a:lnSpc>
                <a:spcPct val="90000"/>
              </a:lnSpc>
              <a:buNone/>
            </a:pPr>
            <a:endParaRPr lang="en-US" b="1" dirty="0" smtClean="0"/>
          </a:p>
          <a:p>
            <a:pPr marL="512763" lvl="1" indent="-512763">
              <a:lnSpc>
                <a:spcPct val="90000"/>
              </a:lnSpc>
            </a:pPr>
            <a:r>
              <a:rPr lang="en-US" b="1" dirty="0" smtClean="0"/>
              <a:t>An intern mapped them!</a:t>
            </a:r>
          </a:p>
          <a:p>
            <a:pPr lvl="1">
              <a:lnSpc>
                <a:spcPct val="90000"/>
              </a:lnSpc>
            </a:pPr>
            <a:endParaRPr lang="en-US" b="1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11E69-2D91-4C05-9DBA-8856EA0D27BC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80036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32055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840730" y="228600"/>
            <a:ext cx="1865234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PROMOTION</a:t>
            </a: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5760720" y="152400"/>
            <a:ext cx="200025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80010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pic>
        <p:nvPicPr>
          <p:cNvPr id="527362" name="Picture 2" descr="C:\Users\Nancy\AppData\Local\Microsoft\Windows\Temporary Internet Files\Content.Outlook\LZO9KYXG\100_03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2802" y="1828800"/>
            <a:ext cx="4978398" cy="3733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330166" y="1981200"/>
            <a:ext cx="4003834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 marL="463550" lvl="1" indent="-4635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/>
              <a:t>Utility Insert</a:t>
            </a:r>
          </a:p>
          <a:p>
            <a:pPr marL="463550" lvl="1" indent="-463550">
              <a:lnSpc>
                <a:spcPct val="90000"/>
              </a:lnSpc>
              <a:buFont typeface="Arial" pitchFamily="34" charset="0"/>
              <a:buChar char="•"/>
            </a:pPr>
            <a:endParaRPr lang="en-US" sz="3200" b="1" dirty="0" smtClean="0"/>
          </a:p>
          <a:p>
            <a:pPr marL="463550" lvl="1" indent="-4635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/>
              <a:t>Notice overcoming a barrier</a:t>
            </a:r>
          </a:p>
          <a:p>
            <a:pPr lvl="1">
              <a:lnSpc>
                <a:spcPct val="90000"/>
              </a:lnSpc>
            </a:pPr>
            <a:endParaRPr lang="en-US" sz="3200" b="1" dirty="0" smtClean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811E69-2D91-4C05-9DBA-8856EA0D27BC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280036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auto">
          <a:xfrm>
            <a:off x="4320550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50182" name="Rectangle 5"/>
          <p:cNvSpPr>
            <a:spLocks noChangeArrowheads="1"/>
          </p:cNvSpPr>
          <p:nvPr/>
        </p:nvSpPr>
        <p:spPr bwMode="auto">
          <a:xfrm>
            <a:off x="5840730" y="228600"/>
            <a:ext cx="1865234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Tahoma" charset="0"/>
              </a:rPr>
              <a:t>PROMOTION</a:t>
            </a:r>
          </a:p>
        </p:txBody>
      </p:sp>
      <p:sp>
        <p:nvSpPr>
          <p:cNvPr id="50183" name="Rectangle 6"/>
          <p:cNvSpPr>
            <a:spLocks noChangeArrowheads="1"/>
          </p:cNvSpPr>
          <p:nvPr/>
        </p:nvSpPr>
        <p:spPr bwMode="auto">
          <a:xfrm>
            <a:off x="5760720" y="152400"/>
            <a:ext cx="200025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50184" name="Rectangle 7"/>
          <p:cNvSpPr>
            <a:spLocks noChangeArrowheads="1"/>
          </p:cNvSpPr>
          <p:nvPr/>
        </p:nvSpPr>
        <p:spPr bwMode="auto">
          <a:xfrm>
            <a:off x="80010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graphicFrame>
        <p:nvGraphicFramePr>
          <p:cNvPr id="528386" name="Object 2"/>
          <p:cNvGraphicFramePr>
            <a:graphicFrameLocks noChangeAspect="1"/>
          </p:cNvGraphicFramePr>
          <p:nvPr/>
        </p:nvGraphicFramePr>
        <p:xfrm>
          <a:off x="5791200" y="1371600"/>
          <a:ext cx="2895600" cy="5308600"/>
        </p:xfrm>
        <a:graphic>
          <a:graphicData uri="http://schemas.openxmlformats.org/presentationml/2006/ole">
            <p:oleObj spid="_x0000_s528391" name="Acrobat Document" r:id="rId4" imgW="2741760" imgH="502920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20090" y="152400"/>
            <a:ext cx="8161020" cy="990600"/>
          </a:xfrm>
        </p:spPr>
        <p:txBody>
          <a:bodyPr/>
          <a:lstStyle/>
          <a:p>
            <a:r>
              <a:rPr lang="en-US" dirty="0" smtClean="0"/>
              <a:t>#3 BARRIERS ARE UNDERSTOOD</a:t>
            </a:r>
            <a:br>
              <a:rPr lang="en-US" dirty="0" smtClean="0"/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OUTCOMES</a:t>
            </a:r>
          </a:p>
          <a:p>
            <a:pPr lvl="1"/>
            <a:r>
              <a:rPr lang="en-US" b="1" dirty="0" smtClean="0"/>
              <a:t>50% of target audience households made some form of personal response to the campaign (e.g., talked to the vet)</a:t>
            </a:r>
          </a:p>
          <a:p>
            <a:pPr lvl="1">
              <a:buNone/>
            </a:pPr>
            <a:endParaRPr lang="en-US" b="1" dirty="0" smtClean="0"/>
          </a:p>
          <a:p>
            <a:pPr lvl="1"/>
            <a:r>
              <a:rPr lang="en-US" b="1" dirty="0" smtClean="0"/>
              <a:t>48% increase in number of households scooping the poop and placing it in the trash</a:t>
            </a:r>
            <a:endParaRPr lang="en-US" b="1" dirty="0"/>
          </a:p>
        </p:txBody>
      </p:sp>
      <p:sp>
        <p:nvSpPr>
          <p:cNvPr id="4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EC3AB-983B-4B9D-8FA2-F7A4136753A4}" type="slidenum">
              <a:rPr lang="en-US"/>
              <a:pPr/>
              <a:t>38</a:t>
            </a:fld>
            <a:endParaRPr lang="en-US"/>
          </a:p>
        </p:txBody>
      </p:sp>
      <p:sp>
        <p:nvSpPr>
          <p:cNvPr id="728067" name="Rectangle 3"/>
          <p:cNvSpPr>
            <a:spLocks noChangeArrowheads="1"/>
          </p:cNvSpPr>
          <p:nvPr/>
        </p:nvSpPr>
        <p:spPr bwMode="auto">
          <a:xfrm>
            <a:off x="3" y="2009383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9144000" cy="990600"/>
          </a:xfrm>
        </p:spPr>
        <p:txBody>
          <a:bodyPr/>
          <a:lstStyle/>
          <a:p>
            <a:r>
              <a:rPr lang="en-US" sz="4000" dirty="0" smtClean="0"/>
              <a:t>#3  BENEFITS ARE UNDERSTOOD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BENEFITS</a:t>
            </a:r>
          </a:p>
          <a:p>
            <a:pPr lvl="1"/>
            <a:r>
              <a:rPr lang="en-US" b="1" dirty="0" smtClean="0"/>
              <a:t>What your target audience wants or needs that the behavior could provide</a:t>
            </a:r>
          </a:p>
          <a:p>
            <a:pPr lvl="1"/>
            <a:endParaRPr lang="en-US" b="1" dirty="0" smtClean="0"/>
          </a:p>
          <a:p>
            <a:r>
              <a:rPr lang="en-US" sz="2800" b="1" dirty="0" smtClean="0"/>
              <a:t>Some are </a:t>
            </a:r>
            <a:r>
              <a:rPr lang="en-US" sz="2800" b="1" i="1" dirty="0" smtClean="0"/>
              <a:t>Intrinsic</a:t>
            </a:r>
          </a:p>
          <a:p>
            <a:pPr lvl="1"/>
            <a:r>
              <a:rPr lang="en-US" sz="2400" b="1" dirty="0" smtClean="0"/>
              <a:t>Pride, Belonging, Looking Good</a:t>
            </a:r>
          </a:p>
          <a:p>
            <a:r>
              <a:rPr lang="en-US" sz="2800" b="1" dirty="0" smtClean="0"/>
              <a:t>Some are </a:t>
            </a:r>
            <a:r>
              <a:rPr lang="en-US" sz="2800" b="1" i="1" dirty="0" smtClean="0"/>
              <a:t>Extrinsic</a:t>
            </a:r>
          </a:p>
          <a:p>
            <a:pPr lvl="1"/>
            <a:r>
              <a:rPr lang="en-US" sz="2400" b="1" dirty="0" smtClean="0"/>
              <a:t>Save Time, Save Money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274E2-B010-4AD6-9B6D-E9EC14D74DBE}" type="slidenum">
              <a:rPr lang="en-US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560070" y="76200"/>
            <a:ext cx="8161020" cy="1143000"/>
          </a:xfrm>
        </p:spPr>
        <p:txBody>
          <a:bodyPr/>
          <a:lstStyle/>
          <a:p>
            <a:r>
              <a:rPr lang="en-US" sz="4000" b="1" dirty="0" smtClean="0"/>
              <a:t>IT’S ALL ABOUT  BEHAVIORS</a:t>
            </a:r>
            <a:br>
              <a:rPr lang="en-US" sz="4000" b="1" dirty="0" smtClean="0"/>
            </a:br>
            <a:endParaRPr lang="en-US" sz="4000" b="1" dirty="0" smtClean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/>
          </a:p>
          <a:p>
            <a:pPr>
              <a:lnSpc>
                <a:spcPct val="90000"/>
              </a:lnSpc>
            </a:pPr>
            <a:endParaRPr lang="en-US" sz="2400" b="1" dirty="0" smtClean="0"/>
          </a:p>
          <a:p>
            <a:pPr>
              <a:lnSpc>
                <a:spcPct val="90000"/>
              </a:lnSpc>
            </a:pPr>
            <a:r>
              <a:rPr lang="en-US" sz="2400" b="1" dirty="0" smtClean="0"/>
              <a:t>Eat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smtClean="0"/>
              <a:t>5 fruits and vegetables a day.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Replace half of your lawn with native plants.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Exercise 30 minutes, 5X a week.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Don’t idle more than 10 seconds, except in traffic.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Pick up after your pet and place in trash.</a:t>
            </a:r>
          </a:p>
          <a:p>
            <a:pPr>
              <a:lnSpc>
                <a:spcPct val="90000"/>
              </a:lnSpc>
            </a:pPr>
            <a:r>
              <a:rPr lang="en-US" sz="2400" b="1" dirty="0" smtClean="0"/>
              <a:t>Wash cars at a commercial car wash.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2400" b="1" dirty="0" smtClean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</a:pPr>
            <a:endParaRPr lang="en-US" sz="2800" dirty="0" smtClean="0"/>
          </a:p>
        </p:txBody>
      </p:sp>
      <p:pic>
        <p:nvPicPr>
          <p:cNvPr id="17413" name="Picture 10" descr="5 a d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990600"/>
            <a:ext cx="2118360" cy="201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423910" cy="990600"/>
          </a:xfrm>
        </p:spPr>
        <p:txBody>
          <a:bodyPr/>
          <a:lstStyle/>
          <a:p>
            <a:r>
              <a:rPr lang="en-US" dirty="0" smtClean="0"/>
              <a:t>#3  BENEFITS ARE UNDERSTOOD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Background</a:t>
            </a:r>
          </a:p>
          <a:p>
            <a:pPr lvl="1"/>
            <a:r>
              <a:rPr lang="en-US" sz="2400" b="1" dirty="0" smtClean="0"/>
              <a:t>2003 Chesapeake Bay </a:t>
            </a:r>
          </a:p>
          <a:p>
            <a:pPr lvl="1"/>
            <a:r>
              <a:rPr lang="en-US" sz="2400" b="1" dirty="0" smtClean="0"/>
              <a:t>Concern with declining blue crabs </a:t>
            </a:r>
          </a:p>
          <a:p>
            <a:pPr lvl="1"/>
            <a:r>
              <a:rPr lang="en-US" sz="2400" b="1" dirty="0" smtClean="0"/>
              <a:t>From 78 million pounds/year to 50 million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5" name="Picture 2" descr="http://www.statesymbolsusa.org/IMAGES/Maryland/BlueCrab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3810000"/>
            <a:ext cx="3352800" cy="23948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9144000" cy="1143000"/>
          </a:xfrm>
        </p:spPr>
        <p:txBody>
          <a:bodyPr/>
          <a:lstStyle/>
          <a:p>
            <a:r>
              <a:rPr lang="en-US" sz="4000" dirty="0" smtClean="0"/>
              <a:t>#3  BENEFITS ARE UNDERSTOOD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752600"/>
            <a:ext cx="8161020" cy="4724400"/>
          </a:xfrm>
        </p:spPr>
        <p:txBody>
          <a:bodyPr/>
          <a:lstStyle/>
          <a:p>
            <a:r>
              <a:rPr lang="en-US" sz="2800" b="1" dirty="0" smtClean="0"/>
              <a:t>Target Audience</a:t>
            </a:r>
          </a:p>
          <a:p>
            <a:pPr lvl="1"/>
            <a:r>
              <a:rPr lang="en-US" sz="2400" b="1" dirty="0" smtClean="0"/>
              <a:t>Commercial Practices</a:t>
            </a:r>
          </a:p>
          <a:p>
            <a:pPr lvl="1"/>
            <a:r>
              <a:rPr lang="en-US" sz="2400" b="1" dirty="0" smtClean="0"/>
              <a:t>Industry Regulation</a:t>
            </a:r>
          </a:p>
          <a:p>
            <a:pPr lvl="1">
              <a:buFont typeface="Wingdings"/>
              <a:buChar char="ü"/>
            </a:pPr>
            <a:r>
              <a:rPr lang="en-US" sz="2400" b="1" dirty="0" smtClean="0">
                <a:solidFill>
                  <a:srgbClr val="FFC000"/>
                </a:solidFill>
              </a:rPr>
              <a:t>Residential Gardening</a:t>
            </a:r>
          </a:p>
          <a:p>
            <a:pPr lvl="1">
              <a:buNone/>
            </a:pP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/>
              <a:t>Rationale:</a:t>
            </a:r>
          </a:p>
          <a:p>
            <a:pPr lvl="1"/>
            <a:r>
              <a:rPr lang="en-US" sz="2400" b="1" dirty="0" smtClean="0"/>
              <a:t>Larger audience</a:t>
            </a:r>
          </a:p>
          <a:p>
            <a:pPr lvl="1"/>
            <a:r>
              <a:rPr lang="en-US" sz="2400" b="1" dirty="0" smtClean="0"/>
              <a:t>Not focused on in past</a:t>
            </a:r>
          </a:p>
          <a:p>
            <a:pPr lvl="1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229378" name="Picture 2" descr="http://home-remodeling-pic.com/wp-content/uploads/2011/12/Residential-Garden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667000"/>
            <a:ext cx="3522483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9067800" cy="990600"/>
          </a:xfrm>
        </p:spPr>
        <p:txBody>
          <a:bodyPr/>
          <a:lstStyle/>
          <a:p>
            <a:r>
              <a:rPr lang="en-US" sz="4000" dirty="0" smtClean="0"/>
              <a:t>#3  BENEFITS ARE UNDERSTOOD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Behavior</a:t>
            </a:r>
          </a:p>
          <a:p>
            <a:pPr lvl="1"/>
            <a:r>
              <a:rPr lang="en-US" sz="2000" b="1" dirty="0" smtClean="0"/>
              <a:t>Skip the spring lawn fertilizer</a:t>
            </a:r>
          </a:p>
          <a:p>
            <a:pPr lvl="1"/>
            <a:r>
              <a:rPr lang="en-US" sz="2000" b="1" dirty="0" smtClean="0"/>
              <a:t>Wait until Fall</a:t>
            </a:r>
            <a:endParaRPr lang="en-US" b="1" dirty="0" smtClean="0"/>
          </a:p>
          <a:p>
            <a:r>
              <a:rPr lang="en-US" sz="2800" b="1" dirty="0" smtClean="0"/>
              <a:t>Positioning</a:t>
            </a:r>
          </a:p>
          <a:p>
            <a:pPr lvl="1"/>
            <a:r>
              <a:rPr lang="en-US" sz="2000" b="1" dirty="0" smtClean="0"/>
              <a:t>Reframing the problem of a polluted bay as a culinary, not an environmental, problem</a:t>
            </a:r>
          </a:p>
          <a:p>
            <a:pPr lv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5" name="Picture 4" descr="img_bumperstick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4648200"/>
            <a:ext cx="5689115" cy="144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3C8D3E-BBB6-4CC5-8A35-744504DCDF51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560070" y="152400"/>
            <a:ext cx="8321040" cy="1143000"/>
          </a:xfrm>
        </p:spPr>
        <p:txBody>
          <a:bodyPr/>
          <a:lstStyle/>
          <a:p>
            <a:r>
              <a:rPr lang="en-US" dirty="0" smtClean="0"/>
              <a:t>#3  BENEFITS ARE UNDERSTOOD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dirty="0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0000"/>
              </a:spcBef>
              <a:buFontTx/>
              <a:buNone/>
            </a:pPr>
            <a:r>
              <a:rPr lang="en-US" b="1" smtClean="0"/>
              <a:t>	</a:t>
            </a:r>
            <a:endParaRPr lang="en-US" sz="3600" b="1" smtClean="0">
              <a:solidFill>
                <a:srgbClr val="FFFF00"/>
              </a:solidFill>
            </a:endParaRPr>
          </a:p>
          <a:p>
            <a:pPr>
              <a:spcBef>
                <a:spcPct val="40000"/>
              </a:spcBef>
              <a:buFontTx/>
              <a:buNone/>
            </a:pPr>
            <a:endParaRPr lang="en-US" sz="3600" b="1" smtClean="0">
              <a:solidFill>
                <a:srgbClr val="FFFF00"/>
              </a:solidFill>
            </a:endParaRPr>
          </a:p>
          <a:p>
            <a:pPr>
              <a:spcBef>
                <a:spcPct val="40000"/>
              </a:spcBef>
              <a:buFontTx/>
              <a:buNone/>
            </a:pPr>
            <a:endParaRPr lang="en-US" b="1" smtClean="0"/>
          </a:p>
          <a:p>
            <a:pPr>
              <a:lnSpc>
                <a:spcPct val="75000"/>
              </a:lnSpc>
              <a:spcBef>
                <a:spcPct val="40000"/>
              </a:spcBef>
              <a:buFontTx/>
              <a:buNone/>
            </a:pPr>
            <a:endParaRPr lang="en-US" b="1" smtClean="0"/>
          </a:p>
          <a:p>
            <a:pPr lvl="1">
              <a:lnSpc>
                <a:spcPct val="60000"/>
              </a:lnSpc>
            </a:pPr>
            <a:endParaRPr lang="en-US" sz="3200" b="1" smtClean="0"/>
          </a:p>
          <a:p>
            <a:pPr>
              <a:lnSpc>
                <a:spcPct val="60000"/>
              </a:lnSpc>
              <a:buFontTx/>
              <a:buNone/>
            </a:pPr>
            <a:endParaRPr lang="en-US" sz="2800" b="1" smtClean="0"/>
          </a:p>
          <a:p>
            <a:pPr>
              <a:lnSpc>
                <a:spcPct val="60000"/>
              </a:lnSpc>
            </a:pPr>
            <a:endParaRPr lang="en-US" sz="2800" b="1" smtClean="0">
              <a:solidFill>
                <a:srgbClr val="FFFF00"/>
              </a:solidFill>
            </a:endParaRPr>
          </a:p>
        </p:txBody>
      </p:sp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220" y="2209800"/>
            <a:ext cx="3920490" cy="343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0786" y="2209800"/>
            <a:ext cx="3558779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2E18A3-0F0F-413C-8E81-A3685A6D276D}" type="slidenum">
              <a:rPr lang="en-US"/>
              <a:pPr>
                <a:defRPr/>
              </a:pPr>
              <a:t>44</a:t>
            </a:fld>
            <a:endParaRPr lang="en-US"/>
          </a:p>
        </p:txBody>
      </p:sp>
      <p:pic>
        <p:nvPicPr>
          <p:cNvPr id="35843" name="Picture 5" descr="Billboard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2514600"/>
            <a:ext cx="40005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7" descr="Billboard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52400"/>
            <a:ext cx="3060383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 descr="Billboard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52400"/>
            <a:ext cx="2880360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Rectangle 10"/>
          <p:cNvSpPr>
            <a:spLocks noChangeArrowheads="1"/>
          </p:cNvSpPr>
          <p:nvPr/>
        </p:nvSpPr>
        <p:spPr bwMode="auto">
          <a:xfrm>
            <a:off x="1680210" y="5486400"/>
            <a:ext cx="54009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>
                <a:hlinkClick r:id="rId6"/>
              </a:rPr>
              <a:t>http://www.youtube.com/watch?v=AMOBPQ55zKw</a:t>
            </a:r>
            <a:r>
              <a:rPr lang="en-US" sz="1800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Crab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685800"/>
            <a:ext cx="6908800" cy="5181600"/>
          </a:xfrm>
          <a:prstGeom prst="rect">
            <a:avLst/>
          </a:prstGeom>
        </p:spPr>
      </p:pic>
      <p:pic>
        <p:nvPicPr>
          <p:cNvPr id="6" name="Crabs.wmv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link="rId3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52600" y="1143000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52692-DBFA-4413-BB82-68A326E83BA1}" type="slidenum">
              <a:rPr lang="en-US"/>
              <a:pPr/>
              <a:t>46</a:t>
            </a:fld>
            <a:endParaRPr lang="en-US"/>
          </a:p>
        </p:txBody>
      </p:sp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23910" cy="838200"/>
          </a:xfrm>
        </p:spPr>
        <p:txBody>
          <a:bodyPr/>
          <a:lstStyle/>
          <a:p>
            <a:r>
              <a:rPr lang="en-US" dirty="0" smtClean="0"/>
              <a:t>#3  BENEFITS ARE UNDERSTOOD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buFontTx/>
              <a:buNone/>
            </a:pPr>
            <a:r>
              <a:rPr lang="en-US" b="1" dirty="0">
                <a:solidFill>
                  <a:srgbClr val="FFFFFF"/>
                </a:solidFill>
              </a:rPr>
              <a:t>BEHAVIOR CHANGE OUTCOMES</a:t>
            </a:r>
          </a:p>
          <a:p>
            <a:pPr lvl="2"/>
            <a:r>
              <a:rPr lang="en-US" sz="2800" b="1" dirty="0">
                <a:solidFill>
                  <a:srgbClr val="FFFFFF"/>
                </a:solidFill>
              </a:rPr>
              <a:t>Before campaign:  </a:t>
            </a:r>
          </a:p>
          <a:p>
            <a:pPr lvl="3"/>
            <a:r>
              <a:rPr lang="en-US" sz="2400" b="1" dirty="0">
                <a:solidFill>
                  <a:srgbClr val="FFC000"/>
                </a:solidFill>
              </a:rPr>
              <a:t>52% planning to fertilize in spring</a:t>
            </a:r>
          </a:p>
          <a:p>
            <a:pPr lvl="2"/>
            <a:r>
              <a:rPr lang="en-US" sz="2800" b="1" dirty="0">
                <a:solidFill>
                  <a:srgbClr val="FFFFFF"/>
                </a:solidFill>
              </a:rPr>
              <a:t>After 2 weeks of campaign:  </a:t>
            </a:r>
          </a:p>
          <a:p>
            <a:pPr lvl="3"/>
            <a:r>
              <a:rPr lang="en-US" sz="2400" b="1" dirty="0">
                <a:solidFill>
                  <a:srgbClr val="FFC000"/>
                </a:solidFill>
              </a:rPr>
              <a:t>39% planning to fertilize in spring (25% improvement)</a:t>
            </a:r>
          </a:p>
          <a:p>
            <a:pPr lvl="3"/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9220200" cy="1143000"/>
          </a:xfrm>
        </p:spPr>
        <p:txBody>
          <a:bodyPr/>
          <a:lstStyle/>
          <a:p>
            <a:r>
              <a:rPr lang="en-US" sz="3200" dirty="0" smtClean="0"/>
              <a:t>#4:  ALL 4Ps IN THE MARKETING TOOLBOX</a:t>
            </a:r>
            <a:br>
              <a:rPr lang="en-US" sz="3200" dirty="0" smtClean="0"/>
            </a:br>
            <a:r>
              <a:rPr lang="en-US" sz="3200" dirty="0" smtClean="0"/>
              <a:t>           ARE CONSIDERED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981200"/>
            <a:ext cx="8161020" cy="4419600"/>
          </a:xfrm>
        </p:spPr>
        <p:txBody>
          <a:bodyPr/>
          <a:lstStyle/>
          <a:p>
            <a:r>
              <a:rPr lang="en-US" b="1" dirty="0" smtClean="0"/>
              <a:t>To Overcome Barriers &amp; Provide Benefits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Product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Price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Place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Promotion</a:t>
            </a:r>
            <a:endParaRPr lang="en-US" b="1" dirty="0">
              <a:solidFill>
                <a:srgbClr val="FFC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5" name="Picture 4" descr="IN00533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667000"/>
            <a:ext cx="3383087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D37B3-3420-4871-96C6-0D5D51E3FC61}" type="slidenum">
              <a:rPr lang="en-US"/>
              <a:pPr/>
              <a:t>48</a:t>
            </a:fld>
            <a:endParaRPr lang="en-US"/>
          </a:p>
        </p:txBody>
      </p:sp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9296400" cy="990600"/>
          </a:xfrm>
        </p:spPr>
        <p:txBody>
          <a:bodyPr/>
          <a:lstStyle/>
          <a:p>
            <a:r>
              <a:rPr lang="en-US" sz="3200" dirty="0" smtClean="0"/>
              <a:t>#4:  ALL 4Ps IN THE MARKETING TOOLBOX</a:t>
            </a:r>
            <a:br>
              <a:rPr lang="en-US" sz="3200" dirty="0" smtClean="0"/>
            </a:br>
            <a:r>
              <a:rPr lang="en-US" sz="3200" dirty="0" smtClean="0"/>
              <a:t>        ARE CONSIDERED</a:t>
            </a:r>
            <a:endParaRPr lang="en-US" sz="3200" dirty="0"/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>
                <a:solidFill>
                  <a:srgbClr val="FFC000"/>
                </a:solidFill>
              </a:rPr>
              <a:t>Situation: </a:t>
            </a:r>
            <a:r>
              <a:rPr lang="en-US" sz="2800" b="1" dirty="0"/>
              <a:t>City of </a:t>
            </a:r>
            <a:r>
              <a:rPr lang="en-US" sz="2800" b="1" dirty="0" smtClean="0"/>
              <a:t>Kirkland</a:t>
            </a:r>
            <a:endParaRPr lang="en-US" sz="2800" b="1" dirty="0"/>
          </a:p>
          <a:p>
            <a:pPr lvl="1">
              <a:lnSpc>
                <a:spcPct val="80000"/>
              </a:lnSpc>
            </a:pPr>
            <a:r>
              <a:rPr lang="en-US" sz="2400" b="1" dirty="0" smtClean="0"/>
              <a:t>Orange pedestrian </a:t>
            </a:r>
            <a:r>
              <a:rPr lang="en-US" sz="2400" b="1" dirty="0"/>
              <a:t>flags since 1996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C000"/>
                </a:solidFill>
              </a:rPr>
              <a:t>Target </a:t>
            </a:r>
            <a:r>
              <a:rPr lang="en-US" sz="2800" b="1" dirty="0">
                <a:solidFill>
                  <a:srgbClr val="FFC000"/>
                </a:solidFill>
              </a:rPr>
              <a:t>Audience</a:t>
            </a:r>
            <a:r>
              <a:rPr lang="en-US" sz="2800" dirty="0">
                <a:solidFill>
                  <a:srgbClr val="FFC000"/>
                </a:solidFill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Workers, shoppers</a:t>
            </a:r>
          </a:p>
          <a:p>
            <a:pPr>
              <a:lnSpc>
                <a:spcPct val="80000"/>
              </a:lnSpc>
            </a:pPr>
            <a:endParaRPr lang="en-US" sz="2800" b="1" dirty="0" smtClean="0">
              <a:solidFill>
                <a:srgbClr val="FFC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C000"/>
                </a:solidFill>
              </a:rPr>
              <a:t>Behavior</a:t>
            </a:r>
            <a:r>
              <a:rPr lang="en-US" sz="2800" b="1" dirty="0">
                <a:solidFill>
                  <a:srgbClr val="FFC000"/>
                </a:solidFill>
              </a:rPr>
              <a:t>:</a:t>
            </a:r>
          </a:p>
          <a:p>
            <a:pPr lvl="1">
              <a:lnSpc>
                <a:spcPct val="80000"/>
              </a:lnSpc>
            </a:pPr>
            <a:r>
              <a:rPr lang="en-US" sz="2400" b="1" dirty="0"/>
              <a:t>Use a flag every time</a:t>
            </a:r>
          </a:p>
          <a:p>
            <a:pPr>
              <a:lnSpc>
                <a:spcPct val="80000"/>
              </a:lnSpc>
            </a:pPr>
            <a:endParaRPr lang="en-US" sz="2800" b="1" dirty="0"/>
          </a:p>
        </p:txBody>
      </p:sp>
      <p:pic>
        <p:nvPicPr>
          <p:cNvPr id="727044" name="Picture 4" descr="IMG_85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2971800"/>
            <a:ext cx="360045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277F6-E8D8-44F8-AC02-CAB4F503E41E}" type="slidenum">
              <a:rPr lang="en-US"/>
              <a:pPr/>
              <a:t>49</a:t>
            </a:fld>
            <a:endParaRPr lang="en-US"/>
          </a:p>
        </p:txBody>
      </p:sp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76310" cy="1143000"/>
          </a:xfrm>
        </p:spPr>
        <p:txBody>
          <a:bodyPr/>
          <a:lstStyle/>
          <a:p>
            <a:r>
              <a:rPr lang="en-US" sz="3200" dirty="0" smtClean="0"/>
              <a:t>#4:  ALL 4Ps IN THE MARKETING</a:t>
            </a:r>
            <a:br>
              <a:rPr lang="en-US" sz="3200" dirty="0" smtClean="0"/>
            </a:br>
            <a:r>
              <a:rPr lang="en-US" sz="3200" dirty="0" smtClean="0"/>
              <a:t>      TOOLBOX ARE CONSIDERED</a:t>
            </a:r>
            <a:endParaRPr lang="en-US" sz="3200" dirty="0"/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What are they for?</a:t>
            </a:r>
          </a:p>
          <a:p>
            <a:r>
              <a:rPr lang="en-US" b="1"/>
              <a:t>No flags on my side.</a:t>
            </a:r>
          </a:p>
          <a:p>
            <a:r>
              <a:rPr lang="en-US" b="1"/>
              <a:t>Holder hard to use.</a:t>
            </a:r>
          </a:p>
          <a:p>
            <a:r>
              <a:rPr lang="en-US" b="1"/>
              <a:t>I feel safe.</a:t>
            </a:r>
          </a:p>
        </p:txBody>
      </p:sp>
      <p:pic>
        <p:nvPicPr>
          <p:cNvPr id="7280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780" y="2057400"/>
            <a:ext cx="318706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6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IT’S ALL ABOUT THE EXCHANGE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 order for </a:t>
            </a:r>
            <a:r>
              <a:rPr lang="en-US" b="1" i="1" dirty="0" smtClean="0"/>
              <a:t>Exchange</a:t>
            </a:r>
            <a:r>
              <a:rPr lang="en-US" b="1" dirty="0" smtClean="0"/>
              <a:t> to happen</a:t>
            </a:r>
          </a:p>
          <a:p>
            <a:r>
              <a:rPr lang="en-US" b="1" i="1" dirty="0" smtClean="0"/>
              <a:t>Benefits</a:t>
            </a:r>
            <a:r>
              <a:rPr lang="en-US" b="1" dirty="0" smtClean="0"/>
              <a:t>  must equal </a:t>
            </a:r>
            <a:r>
              <a:rPr lang="en-US" b="1" i="1" dirty="0" smtClean="0"/>
              <a:t>Costs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347138" name="Picture 2" descr="C:\Users\Nancy\AppData\Local\Microsoft\Windows\Temporary Internet Files\Content.IE5\ETDPQB64\MC900434802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276600"/>
            <a:ext cx="2743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7C17BD-4CC5-4726-8AD0-095E9822E025}" type="slidenum">
              <a:rPr lang="en-US"/>
              <a:pPr/>
              <a:t>50</a:t>
            </a:fld>
            <a:endParaRPr lang="en-US"/>
          </a:p>
        </p:txBody>
      </p:sp>
      <p:sp>
        <p:nvSpPr>
          <p:cNvPr id="7290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30167" y="1981200"/>
            <a:ext cx="4005501" cy="4114800"/>
          </a:xfrm>
        </p:spPr>
        <p:txBody>
          <a:bodyPr/>
          <a:lstStyle/>
          <a:p>
            <a:r>
              <a:rPr lang="en-US" b="1"/>
              <a:t>Old Design</a:t>
            </a:r>
          </a:p>
          <a:p>
            <a:pPr>
              <a:buFontTx/>
              <a:buNone/>
            </a:pPr>
            <a:endParaRPr lang="en-US" b="1"/>
          </a:p>
          <a:p>
            <a:pPr>
              <a:buFontTx/>
              <a:buNone/>
            </a:pPr>
            <a:endParaRPr lang="en-US" b="1"/>
          </a:p>
        </p:txBody>
      </p:sp>
      <p:sp>
        <p:nvSpPr>
          <p:cNvPr id="7290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85686" y="1981200"/>
            <a:ext cx="4005500" cy="4114800"/>
          </a:xfrm>
        </p:spPr>
        <p:txBody>
          <a:bodyPr/>
          <a:lstStyle/>
          <a:p>
            <a:r>
              <a:rPr lang="en-US" b="1"/>
              <a:t>New Design</a:t>
            </a:r>
          </a:p>
        </p:txBody>
      </p:sp>
      <p:pic>
        <p:nvPicPr>
          <p:cNvPr id="729092" name="Picture 4" descr="PED FLAG Buck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620" y="2743201"/>
            <a:ext cx="4200525" cy="3000375"/>
          </a:xfrm>
          <a:prstGeom prst="rect">
            <a:avLst/>
          </a:prstGeom>
          <a:noFill/>
        </p:spPr>
      </p:pic>
      <p:pic>
        <p:nvPicPr>
          <p:cNvPr id="7290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2757488"/>
            <a:ext cx="4480560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9104" name="Rectangle 16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latin typeface="Tahoma" charset="0"/>
              </a:rPr>
              <a:t>PRODUCT</a:t>
            </a:r>
          </a:p>
        </p:txBody>
      </p:sp>
      <p:sp>
        <p:nvSpPr>
          <p:cNvPr id="729105" name="Rectangle 17"/>
          <p:cNvSpPr>
            <a:spLocks noChangeArrowheads="1"/>
          </p:cNvSpPr>
          <p:nvPr/>
        </p:nvSpPr>
        <p:spPr bwMode="auto">
          <a:xfrm>
            <a:off x="2960371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729106" name="Rectangle 18"/>
          <p:cNvSpPr>
            <a:spLocks noChangeArrowheads="1"/>
          </p:cNvSpPr>
          <p:nvPr/>
        </p:nvSpPr>
        <p:spPr bwMode="auto">
          <a:xfrm>
            <a:off x="4560571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729107" name="Rectangle 19"/>
          <p:cNvSpPr>
            <a:spLocks noChangeArrowheads="1"/>
          </p:cNvSpPr>
          <p:nvPr/>
        </p:nvSpPr>
        <p:spPr bwMode="auto">
          <a:xfrm>
            <a:off x="616077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729108" name="Rectangle 20"/>
          <p:cNvSpPr>
            <a:spLocks noChangeArrowheads="1"/>
          </p:cNvSpPr>
          <p:nvPr/>
        </p:nvSpPr>
        <p:spPr bwMode="auto">
          <a:xfrm>
            <a:off x="800100" y="152400"/>
            <a:ext cx="1848565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C72AF-2A35-408B-AF37-D975C2B99EEC}" type="slidenum">
              <a:rPr lang="en-US"/>
              <a:pPr/>
              <a:t>51</a:t>
            </a:fld>
            <a:endParaRPr lang="en-US"/>
          </a:p>
        </p:txBody>
      </p:sp>
      <p:sp>
        <p:nvSpPr>
          <p:cNvPr id="73011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30167" y="1981200"/>
            <a:ext cx="4190524" cy="4114800"/>
          </a:xfrm>
        </p:spPr>
        <p:txBody>
          <a:bodyPr/>
          <a:lstStyle/>
          <a:p>
            <a:r>
              <a:rPr lang="en-US" sz="2800" b="1"/>
              <a:t>Adopt a Crosswalk Partners</a:t>
            </a:r>
          </a:p>
          <a:p>
            <a:endParaRPr lang="en-US" sz="2800" b="1"/>
          </a:p>
        </p:txBody>
      </p:sp>
      <p:pic>
        <p:nvPicPr>
          <p:cNvPr id="730115" name="Picture 3" descr="CouponPg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0230" y="3124201"/>
            <a:ext cx="336042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0116" name="Picture 4" descr="PedFlagCoupon2A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00701" y="2209800"/>
            <a:ext cx="3663791" cy="4267200"/>
          </a:xfrm>
          <a:noFill/>
          <a:ln/>
        </p:spPr>
      </p:pic>
      <p:sp>
        <p:nvSpPr>
          <p:cNvPr id="730128" name="Rectangle 16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  <p:sp>
        <p:nvSpPr>
          <p:cNvPr id="730129" name="Rectangle 17"/>
          <p:cNvSpPr>
            <a:spLocks noChangeArrowheads="1"/>
          </p:cNvSpPr>
          <p:nvPr/>
        </p:nvSpPr>
        <p:spPr bwMode="auto">
          <a:xfrm>
            <a:off x="2960371" y="228600"/>
            <a:ext cx="1218486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latin typeface="Tahoma" charset="0"/>
              </a:rPr>
              <a:t>PRICE</a:t>
            </a:r>
          </a:p>
        </p:txBody>
      </p:sp>
      <p:sp>
        <p:nvSpPr>
          <p:cNvPr id="730130" name="Rectangle 18"/>
          <p:cNvSpPr>
            <a:spLocks noChangeArrowheads="1"/>
          </p:cNvSpPr>
          <p:nvPr/>
        </p:nvSpPr>
        <p:spPr bwMode="auto">
          <a:xfrm>
            <a:off x="4560571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730131" name="Rectangle 19"/>
          <p:cNvSpPr>
            <a:spLocks noChangeArrowheads="1"/>
          </p:cNvSpPr>
          <p:nvPr/>
        </p:nvSpPr>
        <p:spPr bwMode="auto">
          <a:xfrm>
            <a:off x="616077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730132" name="Rectangle 20"/>
          <p:cNvSpPr>
            <a:spLocks noChangeArrowheads="1"/>
          </p:cNvSpPr>
          <p:nvPr/>
        </p:nvSpPr>
        <p:spPr bwMode="auto">
          <a:xfrm>
            <a:off x="2880360" y="152400"/>
            <a:ext cx="136017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16E19-E858-4371-8DDF-694C89561204}" type="slidenum">
              <a:rPr lang="en-US"/>
              <a:pPr/>
              <a:t>52</a:t>
            </a:fld>
            <a:endParaRPr lang="en-US"/>
          </a:p>
        </p:txBody>
      </p:sp>
      <p:sp>
        <p:nvSpPr>
          <p:cNvPr id="7311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30167" y="1981200"/>
            <a:ext cx="4005501" cy="4114800"/>
          </a:xfrm>
        </p:spPr>
        <p:txBody>
          <a:bodyPr/>
          <a:lstStyle/>
          <a:p>
            <a:r>
              <a:rPr lang="en-US" sz="2800" b="1"/>
              <a:t>Improving Access </a:t>
            </a:r>
          </a:p>
          <a:p>
            <a:endParaRPr lang="en-US" sz="2800" b="1"/>
          </a:p>
        </p:txBody>
      </p:sp>
      <p:graphicFrame>
        <p:nvGraphicFramePr>
          <p:cNvPr id="731139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960620" y="2514600"/>
          <a:ext cx="4348877" cy="4267200"/>
        </p:xfrm>
        <a:graphic>
          <a:graphicData uri="http://schemas.openxmlformats.org/presentationml/2006/ole">
            <p:oleObj spid="_x0000_s446471" name="Acrobat Document" r:id="rId3" imgW="4114286" imgH="4238095" progId="AcroExch.Document.11">
              <p:embed/>
            </p:oleObj>
          </a:graphicData>
        </a:graphic>
      </p:graphicFrame>
      <p:pic>
        <p:nvPicPr>
          <p:cNvPr id="731140" name="Picture 4" descr="IMGP09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0230" y="2590800"/>
            <a:ext cx="3002042" cy="381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31151" name="Rectangle 15"/>
          <p:cNvSpPr>
            <a:spLocks noChangeArrowheads="1"/>
          </p:cNvSpPr>
          <p:nvPr/>
        </p:nvSpPr>
        <p:spPr bwMode="auto">
          <a:xfrm>
            <a:off x="2960371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731152" name="Rectangle 16"/>
          <p:cNvSpPr>
            <a:spLocks noChangeArrowheads="1"/>
          </p:cNvSpPr>
          <p:nvPr/>
        </p:nvSpPr>
        <p:spPr bwMode="auto">
          <a:xfrm>
            <a:off x="4480561" y="228600"/>
            <a:ext cx="1218486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latin typeface="Tahoma" charset="0"/>
              </a:rPr>
              <a:t>PLACE</a:t>
            </a:r>
          </a:p>
        </p:txBody>
      </p:sp>
      <p:sp>
        <p:nvSpPr>
          <p:cNvPr id="731153" name="Rectangle 17"/>
          <p:cNvSpPr>
            <a:spLocks noChangeArrowheads="1"/>
          </p:cNvSpPr>
          <p:nvPr/>
        </p:nvSpPr>
        <p:spPr bwMode="auto">
          <a:xfrm>
            <a:off x="6000750" y="228600"/>
            <a:ext cx="1625204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PROMOTION</a:t>
            </a:r>
          </a:p>
        </p:txBody>
      </p:sp>
      <p:sp>
        <p:nvSpPr>
          <p:cNvPr id="731154" name="Rectangle 18"/>
          <p:cNvSpPr>
            <a:spLocks noChangeArrowheads="1"/>
          </p:cNvSpPr>
          <p:nvPr/>
        </p:nvSpPr>
        <p:spPr bwMode="auto">
          <a:xfrm>
            <a:off x="4400550" y="152400"/>
            <a:ext cx="136017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31155" name="Rectangle 19"/>
          <p:cNvSpPr>
            <a:spLocks noChangeArrowheads="1"/>
          </p:cNvSpPr>
          <p:nvPr/>
        </p:nvSpPr>
        <p:spPr bwMode="auto">
          <a:xfrm>
            <a:off x="88011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5541E-AD0A-428F-89AA-FE06AF82E859}" type="slidenum">
              <a:rPr lang="en-US"/>
              <a:pPr/>
              <a:t>53</a:t>
            </a:fld>
            <a:endParaRPr lang="en-US"/>
          </a:p>
        </p:txBody>
      </p:sp>
      <p:sp>
        <p:nvSpPr>
          <p:cNvPr id="73216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30167" y="1981200"/>
            <a:ext cx="4005501" cy="4114800"/>
          </a:xfrm>
        </p:spPr>
        <p:txBody>
          <a:bodyPr/>
          <a:lstStyle/>
          <a:p>
            <a:r>
              <a:rPr lang="en-US" b="1"/>
              <a:t>Drink Coasters</a:t>
            </a: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485686" y="1981200"/>
            <a:ext cx="4005500" cy="4114800"/>
          </a:xfrm>
        </p:spPr>
        <p:txBody>
          <a:bodyPr/>
          <a:lstStyle/>
          <a:p>
            <a:r>
              <a:rPr lang="en-US" b="1"/>
              <a:t>Posters</a:t>
            </a:r>
          </a:p>
        </p:txBody>
      </p:sp>
      <p:pic>
        <p:nvPicPr>
          <p:cNvPr id="732164" name="Picture 4" descr="CoyoteCreekPst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514600"/>
            <a:ext cx="3397091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2165" name="Picture 5" descr="PedCrssngCoaste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0220" y="2590800"/>
            <a:ext cx="325374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2176" name="Rectangle 16"/>
          <p:cNvSpPr>
            <a:spLocks noChangeArrowheads="1"/>
          </p:cNvSpPr>
          <p:nvPr/>
        </p:nvSpPr>
        <p:spPr bwMode="auto">
          <a:xfrm>
            <a:off x="2800351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PRICE</a:t>
            </a:r>
          </a:p>
        </p:txBody>
      </p:sp>
      <p:sp>
        <p:nvSpPr>
          <p:cNvPr id="732177" name="Rectangle 17"/>
          <p:cNvSpPr>
            <a:spLocks noChangeArrowheads="1"/>
          </p:cNvSpPr>
          <p:nvPr/>
        </p:nvSpPr>
        <p:spPr bwMode="auto">
          <a:xfrm>
            <a:off x="4320541" y="228600"/>
            <a:ext cx="1218486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PLACE</a:t>
            </a:r>
          </a:p>
        </p:txBody>
      </p:sp>
      <p:sp>
        <p:nvSpPr>
          <p:cNvPr id="732178" name="Rectangle 18"/>
          <p:cNvSpPr>
            <a:spLocks noChangeArrowheads="1"/>
          </p:cNvSpPr>
          <p:nvPr/>
        </p:nvSpPr>
        <p:spPr bwMode="auto">
          <a:xfrm>
            <a:off x="5840730" y="228600"/>
            <a:ext cx="1865234" cy="533400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latin typeface="Tahoma" charset="0"/>
              </a:rPr>
              <a:t>PROMOTION</a:t>
            </a:r>
          </a:p>
        </p:txBody>
      </p:sp>
      <p:sp>
        <p:nvSpPr>
          <p:cNvPr id="732179" name="Rectangle 19"/>
          <p:cNvSpPr>
            <a:spLocks noChangeArrowheads="1"/>
          </p:cNvSpPr>
          <p:nvPr/>
        </p:nvSpPr>
        <p:spPr bwMode="auto">
          <a:xfrm>
            <a:off x="5760720" y="152400"/>
            <a:ext cx="2000250" cy="685800"/>
          </a:xfrm>
          <a:prstGeom prst="rect">
            <a:avLst/>
          </a:prstGeom>
          <a:noFill/>
          <a:ln w="76200">
            <a:solidFill>
              <a:schemeClr val="bg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732180" name="Rectangle 20"/>
          <p:cNvSpPr>
            <a:spLocks noChangeArrowheads="1"/>
          </p:cNvSpPr>
          <p:nvPr/>
        </p:nvSpPr>
        <p:spPr bwMode="auto">
          <a:xfrm>
            <a:off x="800100" y="228600"/>
            <a:ext cx="168021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Tahoma" charset="0"/>
              </a:rPr>
              <a:t>PRODUCT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2A9-C044-4C63-9E2E-B83A921543BD}" type="slidenum">
              <a:rPr lang="en-US"/>
              <a:pPr/>
              <a:t>54</a:t>
            </a:fld>
            <a:endParaRPr 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RESULTS:  </a:t>
            </a:r>
            <a:r>
              <a:rPr lang="en-US" sz="4000" dirty="0">
                <a:solidFill>
                  <a:schemeClr val="tx2"/>
                </a:solidFill>
              </a:rPr>
              <a:t>5 MONTHS LATER</a:t>
            </a:r>
          </a:p>
        </p:txBody>
      </p:sp>
      <p:graphicFrame>
        <p:nvGraphicFramePr>
          <p:cNvPr id="734245" name="Group 37"/>
          <p:cNvGraphicFramePr>
            <a:graphicFrameLocks noGrp="1"/>
          </p:cNvGraphicFramePr>
          <p:nvPr>
            <p:ph type="tbl" idx="1"/>
          </p:nvPr>
        </p:nvGraphicFramePr>
        <p:xfrm>
          <a:off x="1680210" y="1905001"/>
          <a:ext cx="7520940" cy="4114798"/>
        </p:xfrm>
        <a:graphic>
          <a:graphicData uri="http://schemas.openxmlformats.org/drawingml/2006/table">
            <a:tbl>
              <a:tblPr/>
              <a:tblGrid>
                <a:gridCol w="1880235"/>
                <a:gridCol w="1621870"/>
                <a:gridCol w="1635204"/>
                <a:gridCol w="2383631"/>
              </a:tblGrid>
              <a:tr h="135371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2007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2008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% CHANGE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3720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# </a:t>
                      </a: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People</a:t>
                      </a:r>
                      <a:r>
                        <a:rPr kumimoji="1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/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Groups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2426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2363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3% Decrease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387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# Flags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267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438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charset="0"/>
                        </a:rPr>
                        <a:t>64% Increase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B415FA-01C6-4B2C-9DC3-FB4C2C39B78C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500110" cy="1143000"/>
          </a:xfrm>
        </p:spPr>
        <p:txBody>
          <a:bodyPr/>
          <a:lstStyle/>
          <a:p>
            <a:r>
              <a:rPr lang="en-US" b="1" dirty="0" smtClean="0"/>
              <a:t>#5   CHANGES IN BEHAVIOR ARE</a:t>
            </a:r>
            <a:br>
              <a:rPr lang="en-US" b="1" dirty="0" smtClean="0"/>
            </a:br>
            <a:r>
              <a:rPr lang="en-US" dirty="0" smtClean="0"/>
              <a:t> </a:t>
            </a:r>
            <a:r>
              <a:rPr lang="en-US" b="1" dirty="0" smtClean="0"/>
              <a:t> MEASURED &amp; REPORTED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C000"/>
                </a:solidFill>
              </a:rPr>
              <a:t>Input Measures</a:t>
            </a:r>
          </a:p>
          <a:p>
            <a:pPr lvl="1"/>
            <a:r>
              <a:rPr lang="en-US" b="1" dirty="0" smtClean="0"/>
              <a:t>How much money was spent?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Output Measures</a:t>
            </a:r>
          </a:p>
          <a:p>
            <a:pPr lvl="1"/>
            <a:r>
              <a:rPr lang="en-US" b="1" dirty="0" smtClean="0"/>
              <a:t>What was the money spent on?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Outcome Measures</a:t>
            </a:r>
          </a:p>
          <a:p>
            <a:pPr lvl="1"/>
            <a:r>
              <a:rPr lang="en-US" b="1" dirty="0" smtClean="0"/>
              <a:t>How many people changed their behaviors?</a:t>
            </a:r>
          </a:p>
          <a:p>
            <a:pPr>
              <a:buFontTx/>
              <a:buNone/>
            </a:pPr>
            <a:endParaRPr lang="en-US" b="1" dirty="0" smtClean="0">
              <a:solidFill>
                <a:srgbClr val="FFCC00"/>
              </a:solidFill>
            </a:endParaRPr>
          </a:p>
          <a:p>
            <a:pPr lvl="1"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#5   CHANGES IN BEHAVIOR ARE</a:t>
            </a:r>
            <a:br>
              <a:rPr lang="en-US" dirty="0" smtClean="0"/>
            </a:br>
            <a:r>
              <a:rPr lang="en-US" dirty="0" smtClean="0"/>
              <a:t>  MEASURED &amp; REPORTED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rgbClr val="FFC000"/>
                </a:solidFill>
              </a:rPr>
              <a:t>	Shore Stewards Program</a:t>
            </a:r>
          </a:p>
          <a:p>
            <a:r>
              <a:rPr lang="en-US" sz="2800" b="1" dirty="0" smtClean="0"/>
              <a:t>Started in early 2000 </a:t>
            </a:r>
          </a:p>
          <a:p>
            <a:r>
              <a:rPr lang="en-US" sz="2800" b="1" dirty="0" smtClean="0"/>
              <a:t>Engage Shoreline landowners in Puget Sound Friendly behaviors</a:t>
            </a:r>
          </a:p>
          <a:p>
            <a:r>
              <a:rPr lang="en-US" sz="2800" b="1" dirty="0" smtClean="0"/>
              <a:t>Currently in 8 counties</a:t>
            </a:r>
          </a:p>
          <a:p>
            <a:r>
              <a:rPr lang="en-US" sz="2800" b="1" dirty="0" smtClean="0"/>
              <a:t>Coordinated by WSU Extension</a:t>
            </a:r>
          </a:p>
          <a:p>
            <a:r>
              <a:rPr lang="en-US" sz="2800" b="1" dirty="0" smtClean="0"/>
              <a:t>Partnership with Marine Resources Committees and WSU Beach Watchers</a:t>
            </a:r>
          </a:p>
          <a:p>
            <a:endParaRPr lang="en-US" sz="2800" b="1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09282" name="Picture 3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91400" y="1066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#5   CHANGES IN BEHAVIOR ARE</a:t>
            </a:r>
            <a:br>
              <a:rPr lang="en-US" dirty="0" smtClean="0"/>
            </a:br>
            <a:r>
              <a:rPr lang="en-US" dirty="0" smtClean="0"/>
              <a:t>  MEASURED &amp; REPORTED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C000"/>
                </a:solidFill>
              </a:rPr>
              <a:t>Inputs:</a:t>
            </a:r>
          </a:p>
          <a:p>
            <a:pPr lvl="1"/>
            <a:r>
              <a:rPr lang="en-US" sz="2400" b="1" dirty="0" smtClean="0"/>
              <a:t>County coordinators</a:t>
            </a:r>
          </a:p>
          <a:p>
            <a:pPr lvl="1"/>
            <a:r>
              <a:rPr lang="en-US" sz="2400" b="1" dirty="0" smtClean="0"/>
              <a:t>Grant funding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r>
              <a:rPr lang="en-US" sz="2800" b="1" dirty="0" smtClean="0">
                <a:solidFill>
                  <a:srgbClr val="FFC000"/>
                </a:solidFill>
              </a:rPr>
              <a:t>Outputs:</a:t>
            </a:r>
          </a:p>
          <a:p>
            <a:pPr lvl="1"/>
            <a:r>
              <a:rPr lang="en-US" sz="2400" b="1" dirty="0" smtClean="0"/>
              <a:t>3000+ landowners</a:t>
            </a:r>
          </a:p>
          <a:p>
            <a:pPr lvl="1"/>
            <a:r>
              <a:rPr lang="en-US" sz="2400" b="1" dirty="0" smtClean="0"/>
              <a:t>Guide for Shoreline Living, </a:t>
            </a:r>
          </a:p>
          <a:p>
            <a:pPr lvl="1"/>
            <a:r>
              <a:rPr lang="en-US" sz="2400" b="1" dirty="0" smtClean="0"/>
              <a:t>Metal Signs, DVD</a:t>
            </a:r>
          </a:p>
          <a:p>
            <a:pPr lvl="1"/>
            <a:r>
              <a:rPr lang="en-US" sz="2400" b="1" dirty="0" smtClean="0"/>
              <a:t>Promotional Mailers</a:t>
            </a:r>
          </a:p>
          <a:p>
            <a:pPr lvl="1"/>
            <a:r>
              <a:rPr lang="en-US" sz="2400" b="1" dirty="0" smtClean="0"/>
              <a:t>Site Visits, Assessments, Free Native Plants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608258" name="Picture 5" descr="image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1122310"/>
            <a:ext cx="2819400" cy="444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2A9-C044-4C63-9E2E-B83A921543BD}" type="slidenum">
              <a:rPr lang="en-US"/>
              <a:pPr/>
              <a:t>58</a:t>
            </a:fld>
            <a:endParaRPr lang="en-US"/>
          </a:p>
        </p:txBody>
      </p:sp>
      <p:sp>
        <p:nvSpPr>
          <p:cNvPr id="73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423910" cy="1295400"/>
          </a:xfrm>
        </p:spPr>
        <p:txBody>
          <a:bodyPr/>
          <a:lstStyle/>
          <a:p>
            <a:r>
              <a:rPr lang="en-US" sz="3600" dirty="0" smtClean="0">
                <a:solidFill>
                  <a:schemeClr val="tx2"/>
                </a:solidFill>
              </a:rPr>
              <a:t>#5   CHANGES IN BEHAVIOR ARE</a:t>
            </a:r>
            <a:br>
              <a:rPr lang="en-US" sz="3600" dirty="0" smtClean="0">
                <a:solidFill>
                  <a:schemeClr val="tx2"/>
                </a:solidFill>
              </a:rPr>
            </a:br>
            <a:r>
              <a:rPr lang="en-US" sz="3600" dirty="0" smtClean="0">
                <a:solidFill>
                  <a:schemeClr val="tx2"/>
                </a:solidFill>
              </a:rPr>
              <a:t>    MEASURED &amp; REPORTED</a:t>
            </a:r>
            <a:endParaRPr lang="en-US" sz="3200" dirty="0">
              <a:solidFill>
                <a:schemeClr val="tx2"/>
              </a:solidFill>
            </a:endParaRPr>
          </a:p>
        </p:txBody>
      </p:sp>
      <p:graphicFrame>
        <p:nvGraphicFramePr>
          <p:cNvPr id="734245" name="Group 37"/>
          <p:cNvGraphicFramePr>
            <a:graphicFrameLocks noGrp="1"/>
          </p:cNvGraphicFramePr>
          <p:nvPr>
            <p:ph type="tbl" idx="1"/>
          </p:nvPr>
        </p:nvGraphicFramePr>
        <p:xfrm>
          <a:off x="1676400" y="1828800"/>
          <a:ext cx="7692389" cy="4746820"/>
        </p:xfrm>
        <a:graphic>
          <a:graphicData uri="http://schemas.openxmlformats.org/drawingml/2006/table">
            <a:tbl>
              <a:tblPr/>
              <a:tblGrid>
                <a:gridCol w="2739390"/>
                <a:gridCol w="1548960"/>
                <a:gridCol w="1651440"/>
                <a:gridCol w="1752599"/>
              </a:tblGrid>
              <a:tr h="96475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BEHAVIOR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BEFORE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2007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AFTER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2011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% CHANGE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6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Fertilize Safely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58%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69%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charset="0"/>
                        </a:rPr>
                        <a:t>+19%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30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Preserve eelgrass &amp; spawning habitats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33%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57%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charset="0"/>
                        </a:rPr>
                        <a:t>+73%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46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Manage water runoff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41%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73%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charset="0"/>
                        </a:rPr>
                        <a:t>+78%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867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Use soft armoring techniques</a:t>
                      </a:r>
                    </a:p>
                  </a:txBody>
                  <a:tcPr marL="96012" marR="960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20%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charset="0"/>
                        </a:rPr>
                        <a:t>32%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ahoma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ahoma" charset="0"/>
                        </a:rPr>
                        <a:t>+60%</a:t>
                      </a:r>
                    </a:p>
                  </a:txBody>
                  <a:tcPr marL="96012" marR="960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90" y="152400"/>
            <a:ext cx="8161020" cy="990600"/>
          </a:xfrm>
        </p:spPr>
        <p:txBody>
          <a:bodyPr/>
          <a:lstStyle/>
          <a:p>
            <a:r>
              <a:rPr lang="en-US" dirty="0" smtClean="0"/>
              <a:t>THE 5 BIG QUESTIONS TO ASK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b="1" dirty="0" smtClean="0"/>
              <a:t>	</a:t>
            </a:r>
            <a:r>
              <a:rPr lang="en-US" sz="2800" b="1" dirty="0" smtClean="0">
                <a:solidFill>
                  <a:srgbClr val="FFC000"/>
                </a:solidFill>
              </a:rPr>
              <a:t>To Assure A Social Marketing Approach</a:t>
            </a:r>
            <a:endParaRPr lang="en-US" sz="24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en-US" sz="2400" b="1" dirty="0" smtClean="0"/>
              <a:t>	1.  Have you selected a clear target audience?</a:t>
            </a:r>
          </a:p>
          <a:p>
            <a:pPr>
              <a:buNone/>
            </a:pPr>
            <a:r>
              <a:rPr lang="en-US" sz="2400" b="1" dirty="0" smtClean="0"/>
              <a:t>	2.  Are you encouraging a single, simple desired</a:t>
            </a:r>
          </a:p>
          <a:p>
            <a:pPr marL="401638" lvl="1" indent="452438">
              <a:buNone/>
              <a:tabLst>
                <a:tab pos="804863" algn="l"/>
              </a:tabLst>
            </a:pPr>
            <a:r>
              <a:rPr lang="en-US" sz="2400" b="1" dirty="0" smtClean="0"/>
              <a:t>behavior?</a:t>
            </a:r>
          </a:p>
          <a:p>
            <a:pPr marL="798513" lvl="1" indent="-457200">
              <a:buAutoNum type="arabicPeriod" startAt="3"/>
              <a:tabLst>
                <a:tab pos="804863" algn="l"/>
              </a:tabLst>
            </a:pPr>
            <a:r>
              <a:rPr lang="en-US" sz="2400" b="1" dirty="0" smtClean="0"/>
              <a:t>Have you identified audience barriers and</a:t>
            </a:r>
          </a:p>
          <a:p>
            <a:pPr marL="798513" lvl="1" indent="-457200">
              <a:buNone/>
              <a:tabLst>
                <a:tab pos="804863" algn="l"/>
              </a:tabLst>
            </a:pPr>
            <a:r>
              <a:rPr lang="en-US" sz="2400" b="1" dirty="0" smtClean="0"/>
              <a:t>      desired benefits?</a:t>
            </a:r>
          </a:p>
          <a:p>
            <a:pPr marL="798513" lvl="1" indent="-457200">
              <a:buAutoNum type="arabicPeriod" startAt="4"/>
              <a:tabLst>
                <a:tab pos="804863" algn="l"/>
              </a:tabLst>
            </a:pPr>
            <a:r>
              <a:rPr lang="en-US" sz="2400" b="1" dirty="0" smtClean="0"/>
              <a:t>Have you considered all 4Ps?</a:t>
            </a:r>
          </a:p>
          <a:p>
            <a:pPr marL="798513" lvl="1" indent="-457200">
              <a:buAutoNum type="arabicPeriod" startAt="4"/>
              <a:tabLst>
                <a:tab pos="804863" algn="l"/>
              </a:tabLst>
            </a:pPr>
            <a:r>
              <a:rPr lang="en-US" sz="2400" b="1" dirty="0" smtClean="0"/>
              <a:t>Will you report on levels of behavior change?</a:t>
            </a:r>
          </a:p>
          <a:p>
            <a:pPr marL="401638" lvl="1" indent="452438">
              <a:buNone/>
              <a:tabLst>
                <a:tab pos="804863" algn="l"/>
              </a:tabLst>
            </a:pPr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</a:rPr>
              <a:t>TYPICAL  APPLICATIONS</a:t>
            </a:r>
          </a:p>
        </p:txBody>
      </p:sp>
      <p:sp>
        <p:nvSpPr>
          <p:cNvPr id="3077" name="Rectangle 307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b="1" dirty="0" smtClean="0"/>
              <a:t>IMPROVING  </a:t>
            </a:r>
            <a:r>
              <a:rPr lang="en-US" sz="2800" b="1" dirty="0" smtClean="0">
                <a:solidFill>
                  <a:srgbClr val="FFC000"/>
                </a:solidFill>
              </a:rPr>
              <a:t>HEALTH</a:t>
            </a:r>
          </a:p>
          <a:p>
            <a:r>
              <a:rPr lang="en-US" sz="2800" b="1" dirty="0" smtClean="0"/>
              <a:t>PREVENTING </a:t>
            </a:r>
            <a:r>
              <a:rPr lang="en-US" sz="2800" b="1" dirty="0" smtClean="0">
                <a:solidFill>
                  <a:srgbClr val="FFC000"/>
                </a:solidFill>
              </a:rPr>
              <a:t>INJURIES</a:t>
            </a:r>
          </a:p>
          <a:p>
            <a:r>
              <a:rPr lang="en-US" sz="2800" b="1" dirty="0" smtClean="0"/>
              <a:t>PROTECTING THE </a:t>
            </a:r>
            <a:r>
              <a:rPr lang="en-US" sz="2800" b="1" dirty="0" smtClean="0">
                <a:solidFill>
                  <a:srgbClr val="FFC000"/>
                </a:solidFill>
              </a:rPr>
              <a:t>ENVIRONMENT</a:t>
            </a:r>
          </a:p>
          <a:p>
            <a:r>
              <a:rPr lang="en-US" sz="2800" b="1" dirty="0" smtClean="0"/>
              <a:t>INVOLVING THE  </a:t>
            </a:r>
            <a:r>
              <a:rPr lang="en-US" sz="2800" b="1" dirty="0" smtClean="0">
                <a:solidFill>
                  <a:srgbClr val="FFC000"/>
                </a:solidFill>
              </a:rPr>
              <a:t>COMMUNITY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E89679-BA10-4DBD-867D-C8565130AB5A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3074" name="Object 3076"/>
          <p:cNvGraphicFramePr>
            <a:graphicFrameLocks noChangeAspect="1"/>
          </p:cNvGraphicFramePr>
          <p:nvPr/>
        </p:nvGraphicFramePr>
        <p:xfrm>
          <a:off x="5638800" y="1447800"/>
          <a:ext cx="2971800" cy="4386852"/>
        </p:xfrm>
        <a:graphic>
          <a:graphicData uri="http://schemas.openxmlformats.org/presentationml/2006/ole">
            <p:oleObj spid="_x0000_s3079" name="HP Deskscan" r:id="rId4" imgW="2493480" imgH="386519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7234" name="Object 2"/>
          <p:cNvGraphicFramePr>
            <a:graphicFrameLocks noChangeAspect="1"/>
          </p:cNvGraphicFramePr>
          <p:nvPr/>
        </p:nvGraphicFramePr>
        <p:xfrm>
          <a:off x="914400" y="380999"/>
          <a:ext cx="8153400" cy="6300355"/>
        </p:xfrm>
        <a:graphic>
          <a:graphicData uri="http://schemas.openxmlformats.org/presentationml/2006/ole">
            <p:oleObj spid="_x0000_s607239" name="Acrobat Document" r:id="rId3" imgW="10053360" imgH="77724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PSP IS DOING TO SUPPORT SOCIAL MARKETING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166" y="1828800"/>
            <a:ext cx="8161020" cy="4495800"/>
          </a:xfrm>
        </p:spPr>
        <p:txBody>
          <a:bodyPr/>
          <a:lstStyle/>
          <a:p>
            <a:r>
              <a:rPr lang="en-US" sz="2800" b="1" dirty="0" smtClean="0"/>
              <a:t>Immersion Trainings</a:t>
            </a:r>
          </a:p>
          <a:p>
            <a:r>
              <a:rPr lang="en-US" sz="2800" b="1" dirty="0" smtClean="0"/>
              <a:t>Train the Trainer</a:t>
            </a:r>
          </a:p>
          <a:p>
            <a:r>
              <a:rPr lang="en-US" sz="2800" b="1" dirty="0" smtClean="0"/>
              <a:t>Diffusion Stewardship Grants</a:t>
            </a:r>
          </a:p>
          <a:p>
            <a:r>
              <a:rPr lang="en-US" sz="2800" b="1" dirty="0" smtClean="0"/>
              <a:t>ECO Net Social Marketing Grants</a:t>
            </a:r>
          </a:p>
          <a:p>
            <a:r>
              <a:rPr lang="en-US" sz="2800" b="1" dirty="0" smtClean="0"/>
              <a:t>BMP Support</a:t>
            </a:r>
          </a:p>
          <a:p>
            <a:r>
              <a:rPr lang="en-US" sz="2800" b="1" dirty="0" smtClean="0"/>
              <a:t>Sustainability via Web/My Puget Sound</a:t>
            </a:r>
          </a:p>
          <a:p>
            <a:r>
              <a:rPr lang="en-US" sz="2800" b="1" dirty="0" smtClean="0"/>
              <a:t>Infrastructure for Program Implementation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8EB01C-B275-42EE-8B3B-331E12B5F878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51502-21D3-479A-83FA-F9066785C8D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525313" name="Object 1"/>
          <p:cNvGraphicFramePr>
            <a:graphicFrameLocks noChangeAspect="1"/>
          </p:cNvGraphicFramePr>
          <p:nvPr/>
        </p:nvGraphicFramePr>
        <p:xfrm>
          <a:off x="609600" y="304800"/>
          <a:ext cx="8382000" cy="6477000"/>
        </p:xfrm>
        <a:graphic>
          <a:graphicData uri="http://schemas.openxmlformats.org/presentationml/2006/ole">
            <p:oleObj spid="_x0000_s525318" name="Acrobat Document" r:id="rId3" imgW="10053360" imgH="777240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A75952-6BCC-457B-984F-144C97EBE5CA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/>
              <a:t>HOW DIFFERS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166" y="1828800"/>
            <a:ext cx="8161020" cy="42672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Commercial Sector Marketing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Typically goods and services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For a profit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Benefit of shareholders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Non-Profit Marketing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Promoting services of the organization 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Supporting fundraising</a:t>
            </a:r>
          </a:p>
          <a:p>
            <a:pPr>
              <a:lnSpc>
                <a:spcPct val="90000"/>
              </a:lnSpc>
            </a:pPr>
            <a:r>
              <a:rPr lang="en-US" sz="2400" b="1" dirty="0" smtClean="0">
                <a:solidFill>
                  <a:srgbClr val="FFC000"/>
                </a:solidFill>
              </a:rPr>
              <a:t>Social Marketing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Benefit society and the target audience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5B7BB4-F546-4D79-8343-230B8B01CE9F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/>
              <a:t>HOW DIFFERS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0166" y="1981200"/>
            <a:ext cx="8161020" cy="4419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en-US" sz="2800" b="1" dirty="0" smtClean="0">
                <a:solidFill>
                  <a:srgbClr val="FFFF00"/>
                </a:solidFill>
              </a:rPr>
              <a:t>	</a:t>
            </a:r>
            <a:r>
              <a:rPr lang="en-US" sz="2800" b="1" dirty="0" smtClean="0">
                <a:solidFill>
                  <a:srgbClr val="FFC000"/>
                </a:solidFill>
              </a:rPr>
              <a:t>From Education: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Education typically just informs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Social Marketing is intent on influencing behavior change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b="1" dirty="0" smtClean="0"/>
              <a:t>	</a:t>
            </a:r>
            <a:r>
              <a:rPr lang="en-US" sz="2800" b="1" dirty="0" smtClean="0">
                <a:solidFill>
                  <a:srgbClr val="FFC000"/>
                </a:solidFill>
              </a:rPr>
              <a:t>From Advertising and Social Media: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Advertising and social media are only two of  the many communication options (Promotion Tool) for influencing behaviors</a:t>
            </a:r>
          </a:p>
          <a:p>
            <a:pPr lvl="1">
              <a:lnSpc>
                <a:spcPct val="90000"/>
              </a:lnSpc>
            </a:pPr>
            <a:r>
              <a:rPr lang="en-US" sz="2400" b="1" dirty="0" smtClean="0"/>
              <a:t>There are 3 other powerful tools: Product, Price and Place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NGLES">
  <a:themeElements>
    <a:clrScheme name="Custom 126">
      <a:dk1>
        <a:srgbClr val="F8F8F8"/>
      </a:dk1>
      <a:lt1>
        <a:srgbClr val="FFFFFF"/>
      </a:lt1>
      <a:dk2>
        <a:srgbClr val="003399"/>
      </a:dk2>
      <a:lt2>
        <a:srgbClr val="000000"/>
      </a:lt2>
      <a:accent1>
        <a:srgbClr val="0084B4"/>
      </a:accent1>
      <a:accent2>
        <a:srgbClr val="000000"/>
      </a:accent2>
      <a:accent3>
        <a:srgbClr val="AAAAAA"/>
      </a:accent3>
      <a:accent4>
        <a:srgbClr val="DADADA"/>
      </a:accent4>
      <a:accent5>
        <a:srgbClr val="FFAAAA"/>
      </a:accent5>
      <a:accent6>
        <a:srgbClr val="2D2DE7"/>
      </a:accent6>
      <a:hlink>
        <a:srgbClr val="008000"/>
      </a:hlink>
      <a:folHlink>
        <a:srgbClr val="808080"/>
      </a:folHlink>
    </a:clrScheme>
    <a:fontScheme name="ANGLE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6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NGLES 1">
        <a:dk1>
          <a:srgbClr val="F8F8F8"/>
        </a:dk1>
        <a:lt1>
          <a:srgbClr val="FFFFFF"/>
        </a:lt1>
        <a:dk2>
          <a:srgbClr val="000000"/>
        </a:dk2>
        <a:lt2>
          <a:srgbClr val="000000"/>
        </a:lt2>
        <a:accent1>
          <a:srgbClr val="FF0000"/>
        </a:accent1>
        <a:accent2>
          <a:srgbClr val="3333FF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S 2">
        <a:dk1>
          <a:srgbClr val="360036"/>
        </a:dk1>
        <a:lt1>
          <a:srgbClr val="FFFFFF"/>
        </a:lt1>
        <a:dk2>
          <a:srgbClr val="FFFFCC"/>
        </a:dk2>
        <a:lt2>
          <a:srgbClr val="666633"/>
        </a:lt2>
        <a:accent1>
          <a:srgbClr val="996600"/>
        </a:accent1>
        <a:accent2>
          <a:srgbClr val="CCCC00"/>
        </a:accent2>
        <a:accent3>
          <a:srgbClr val="FFFFFF"/>
        </a:accent3>
        <a:accent4>
          <a:srgbClr val="2D002D"/>
        </a:accent4>
        <a:accent5>
          <a:srgbClr val="CAB8AA"/>
        </a:accent5>
        <a:accent6>
          <a:srgbClr val="B9B900"/>
        </a:accent6>
        <a:hlink>
          <a:srgbClr val="99CC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S 3">
        <a:dk1>
          <a:srgbClr val="000000"/>
        </a:dk1>
        <a:lt1>
          <a:srgbClr val="FFFFFF"/>
        </a:lt1>
        <a:dk2>
          <a:srgbClr val="FFFFFF"/>
        </a:dk2>
        <a:lt2>
          <a:srgbClr val="393939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S 4">
        <a:dk1>
          <a:srgbClr val="360036"/>
        </a:dk1>
        <a:lt1>
          <a:srgbClr val="FFFFFF"/>
        </a:lt1>
        <a:dk2>
          <a:srgbClr val="FFFFCC"/>
        </a:dk2>
        <a:lt2>
          <a:srgbClr val="660066"/>
        </a:lt2>
        <a:accent1>
          <a:srgbClr val="C3A3C2"/>
        </a:accent1>
        <a:accent2>
          <a:srgbClr val="9999FF"/>
        </a:accent2>
        <a:accent3>
          <a:srgbClr val="FFFFFF"/>
        </a:accent3>
        <a:accent4>
          <a:srgbClr val="2D002D"/>
        </a:accent4>
        <a:accent5>
          <a:srgbClr val="DECEDD"/>
        </a:accent5>
        <a:accent6>
          <a:srgbClr val="8A8AE7"/>
        </a:accent6>
        <a:hlink>
          <a:srgbClr val="0099CC"/>
        </a:hlink>
        <a:folHlink>
          <a:srgbClr val="C99D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S 5">
        <a:dk1>
          <a:srgbClr val="000000"/>
        </a:dk1>
        <a:lt1>
          <a:srgbClr val="99CCFF"/>
        </a:lt1>
        <a:dk2>
          <a:srgbClr val="CCECFF"/>
        </a:dk2>
        <a:lt2>
          <a:srgbClr val="002244"/>
        </a:lt2>
        <a:accent1>
          <a:srgbClr val="336699"/>
        </a:accent1>
        <a:accent2>
          <a:srgbClr val="CC99FF"/>
        </a:accent2>
        <a:accent3>
          <a:srgbClr val="CAE2FF"/>
        </a:accent3>
        <a:accent4>
          <a:srgbClr val="000000"/>
        </a:accent4>
        <a:accent5>
          <a:srgbClr val="ADB8CA"/>
        </a:accent5>
        <a:accent6>
          <a:srgbClr val="B98AE7"/>
        </a:accent6>
        <a:hlink>
          <a:srgbClr val="33CCCC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GLES 6">
        <a:dk1>
          <a:srgbClr val="FF3300"/>
        </a:dk1>
        <a:lt1>
          <a:srgbClr val="FFFFFF"/>
        </a:lt1>
        <a:dk2>
          <a:srgbClr val="0066FF"/>
        </a:dk2>
        <a:lt2>
          <a:srgbClr val="000000"/>
        </a:lt2>
        <a:accent1>
          <a:srgbClr val="33CC33"/>
        </a:accent1>
        <a:accent2>
          <a:srgbClr val="3333FF"/>
        </a:accent2>
        <a:accent3>
          <a:srgbClr val="AAB8FF"/>
        </a:accent3>
        <a:accent4>
          <a:srgbClr val="DADADA"/>
        </a:accent4>
        <a:accent5>
          <a:srgbClr val="ADE2AD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S 7">
        <a:dk1>
          <a:srgbClr val="FF3300"/>
        </a:dk1>
        <a:lt1>
          <a:srgbClr val="FFFFFF"/>
        </a:lt1>
        <a:dk2>
          <a:srgbClr val="3366FF"/>
        </a:dk2>
        <a:lt2>
          <a:srgbClr val="000000"/>
        </a:lt2>
        <a:accent1>
          <a:srgbClr val="33CC33"/>
        </a:accent1>
        <a:accent2>
          <a:srgbClr val="3333FF"/>
        </a:accent2>
        <a:accent3>
          <a:srgbClr val="ADB8FF"/>
        </a:accent3>
        <a:accent4>
          <a:srgbClr val="DADADA"/>
        </a:accent4>
        <a:accent5>
          <a:srgbClr val="ADE2AD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S 8">
        <a:dk1>
          <a:srgbClr val="FF3300"/>
        </a:dk1>
        <a:lt1>
          <a:srgbClr val="FFFFFF"/>
        </a:lt1>
        <a:dk2>
          <a:srgbClr val="3333CC"/>
        </a:dk2>
        <a:lt2>
          <a:srgbClr val="000000"/>
        </a:lt2>
        <a:accent1>
          <a:srgbClr val="33CC33"/>
        </a:accent1>
        <a:accent2>
          <a:srgbClr val="3333FF"/>
        </a:accent2>
        <a:accent3>
          <a:srgbClr val="ADADE2"/>
        </a:accent3>
        <a:accent4>
          <a:srgbClr val="DADADA"/>
        </a:accent4>
        <a:accent5>
          <a:srgbClr val="ADE2AD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S 9">
        <a:dk1>
          <a:srgbClr val="FF3300"/>
        </a:dk1>
        <a:lt1>
          <a:srgbClr val="FFFFFF"/>
        </a:lt1>
        <a:dk2>
          <a:srgbClr val="5151D3"/>
        </a:dk2>
        <a:lt2>
          <a:srgbClr val="000000"/>
        </a:lt2>
        <a:accent1>
          <a:srgbClr val="33CC33"/>
        </a:accent1>
        <a:accent2>
          <a:srgbClr val="3333FF"/>
        </a:accent2>
        <a:accent3>
          <a:srgbClr val="B3B3E6"/>
        </a:accent3>
        <a:accent4>
          <a:srgbClr val="DADADA"/>
        </a:accent4>
        <a:accent5>
          <a:srgbClr val="ADE2AD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S 10">
        <a:dk1>
          <a:srgbClr val="FF5D37"/>
        </a:dk1>
        <a:lt1>
          <a:srgbClr val="FFFFFF"/>
        </a:lt1>
        <a:dk2>
          <a:srgbClr val="5151D3"/>
        </a:dk2>
        <a:lt2>
          <a:srgbClr val="000000"/>
        </a:lt2>
        <a:accent1>
          <a:srgbClr val="33CC33"/>
        </a:accent1>
        <a:accent2>
          <a:srgbClr val="3333FF"/>
        </a:accent2>
        <a:accent3>
          <a:srgbClr val="B3B3E6"/>
        </a:accent3>
        <a:accent4>
          <a:srgbClr val="DADADA"/>
        </a:accent4>
        <a:accent5>
          <a:srgbClr val="ADE2AD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GLES 11">
        <a:dk1>
          <a:srgbClr val="FF5D37"/>
        </a:dk1>
        <a:lt1>
          <a:srgbClr val="FFFFFF"/>
        </a:lt1>
        <a:dk2>
          <a:srgbClr val="5151D3"/>
        </a:dk2>
        <a:lt2>
          <a:srgbClr val="000000"/>
        </a:lt2>
        <a:accent1>
          <a:srgbClr val="FFCC00"/>
        </a:accent1>
        <a:accent2>
          <a:srgbClr val="3333FF"/>
        </a:accent2>
        <a:accent3>
          <a:srgbClr val="B3B3E6"/>
        </a:accent3>
        <a:accent4>
          <a:srgbClr val="DADADA"/>
        </a:accent4>
        <a:accent5>
          <a:srgbClr val="FFE2AA"/>
        </a:accent5>
        <a:accent6>
          <a:srgbClr val="2D2DE7"/>
        </a:accent6>
        <a:hlink>
          <a:srgbClr val="008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12825</TotalTime>
  <Words>2081</Words>
  <Application>Microsoft Office PowerPoint</Application>
  <PresentationFormat>Custom</PresentationFormat>
  <Paragraphs>656</Paragraphs>
  <Slides>61</Slides>
  <Notes>45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ANGLES</vt:lpstr>
      <vt:lpstr>HP Deskscan</vt:lpstr>
      <vt:lpstr>Acrobat Document</vt:lpstr>
      <vt:lpstr>SOCIAL MARKETING</vt:lpstr>
      <vt:lpstr>DEFINITIONS</vt:lpstr>
      <vt:lpstr>DEFINITIONS: INFORMAL</vt:lpstr>
      <vt:lpstr>IT’S ALL ABOUT  BEHAVIORS </vt:lpstr>
      <vt:lpstr>AND IT’S ALL ABOUT THE EXCHANGE THEORY</vt:lpstr>
      <vt:lpstr>TYPICAL  APPLICATIONS</vt:lpstr>
      <vt:lpstr> </vt:lpstr>
      <vt:lpstr>HOW DIFFERS</vt:lpstr>
      <vt:lpstr>HOW DIFFERS</vt:lpstr>
      <vt:lpstr>WHY IT’S SO HARD  </vt:lpstr>
      <vt:lpstr>PRINCIPLES FOR SUCCESS</vt:lpstr>
      <vt:lpstr>#1  A CLEAR TARGET AUDIENCE IS            IDENTIFIED</vt:lpstr>
      <vt:lpstr>#1  A CLEAR TARGET AUDIENCE IS            IDENTIFIED</vt:lpstr>
      <vt:lpstr>#1  A CLEAR TARGET AUDIENCE IS            IDENTIFIED</vt:lpstr>
      <vt:lpstr>#1  A CLEAR TARGET AUDIENCE IS            IDENTIFIED</vt:lpstr>
      <vt:lpstr>Slide 16</vt:lpstr>
      <vt:lpstr>Slide 17</vt:lpstr>
      <vt:lpstr>Slide 18</vt:lpstr>
      <vt:lpstr>Slide 19</vt:lpstr>
      <vt:lpstr>#1  A CLEAR TARGET AUDIENCE IS            IDENTIFIED</vt:lpstr>
      <vt:lpstr>#2  A SINGLE, DESIRED BEHAVIOR       IS SELECTED</vt:lpstr>
      <vt:lpstr> #2  A SINGLE, DESIRED BEHAVIOR       IS SELECTED</vt:lpstr>
      <vt:lpstr>#2  A SINGLE, DESIRED BEHAVIOR       IS SELECTED</vt:lpstr>
      <vt:lpstr>#2  A SINGLE, DESIRED BEHAVIOR       IS SELECTED</vt:lpstr>
      <vt:lpstr>#2  A SINGLE, DESIRED BEHAVIOR       IS SELECTED</vt:lpstr>
      <vt:lpstr>#3  BARRIERS ARE UNDERSTOOD </vt:lpstr>
      <vt:lpstr>#3 BARRIERS ARE UNDERSTOOD </vt:lpstr>
      <vt:lpstr>#3 BARRIERS ARE UNDERSTOOD  </vt:lpstr>
      <vt:lpstr>#3 BARRIERS ARE UNDERSTOOD</vt:lpstr>
      <vt:lpstr>#3 BARRIERS ARE UNDERSTOOD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#3 BARRIERS ARE UNDERSTOOD </vt:lpstr>
      <vt:lpstr>#3  BENEFITS ARE UNDERSTOOD</vt:lpstr>
      <vt:lpstr>#3  BENEFITS ARE UNDERSTOOD</vt:lpstr>
      <vt:lpstr>#3  BENEFITS ARE UNDERSTOOD</vt:lpstr>
      <vt:lpstr>#3  BENEFITS ARE UNDERSTOOD</vt:lpstr>
      <vt:lpstr>#3  BENEFITS ARE UNDERSTOOD  </vt:lpstr>
      <vt:lpstr>Slide 44</vt:lpstr>
      <vt:lpstr>Slide 45</vt:lpstr>
      <vt:lpstr>#3  BENEFITS ARE UNDERSTOOD </vt:lpstr>
      <vt:lpstr>#4:  ALL 4Ps IN THE MARKETING TOOLBOX            ARE CONSIDERED</vt:lpstr>
      <vt:lpstr>#4:  ALL 4Ps IN THE MARKETING TOOLBOX         ARE CONSIDERED</vt:lpstr>
      <vt:lpstr>#4:  ALL 4Ps IN THE MARKETING       TOOLBOX ARE CONSIDERED</vt:lpstr>
      <vt:lpstr>Slide 50</vt:lpstr>
      <vt:lpstr>Slide 51</vt:lpstr>
      <vt:lpstr>Slide 52</vt:lpstr>
      <vt:lpstr>Slide 53</vt:lpstr>
      <vt:lpstr>RESULTS:  5 MONTHS LATER</vt:lpstr>
      <vt:lpstr>#5   CHANGES IN BEHAVIOR ARE   MEASURED &amp; REPORTED</vt:lpstr>
      <vt:lpstr>#5   CHANGES IN BEHAVIOR ARE   MEASURED &amp; REPORTED</vt:lpstr>
      <vt:lpstr>#5   CHANGES IN BEHAVIOR ARE   MEASURED &amp; REPORTED</vt:lpstr>
      <vt:lpstr>#5   CHANGES IN BEHAVIOR ARE     MEASURED &amp; REPORTED</vt:lpstr>
      <vt:lpstr>THE 5 BIG QUESTIONS TO ASK </vt:lpstr>
      <vt:lpstr>Slide 60</vt:lpstr>
      <vt:lpstr>WHAT PSP IS DOING TO SUPPORT SOCIAL MARKETING</vt:lpstr>
    </vt:vector>
  </TitlesOfParts>
  <Company>Social Marketing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R. Lee</dc:creator>
  <cp:lastModifiedBy>Heidi 2</cp:lastModifiedBy>
  <cp:revision>799</cp:revision>
  <dcterms:created xsi:type="dcterms:W3CDTF">2001-07-23T20:35:23Z</dcterms:created>
  <dcterms:modified xsi:type="dcterms:W3CDTF">2017-05-15T17:24:57Z</dcterms:modified>
</cp:coreProperties>
</file>