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2" r:id="rId5"/>
  </p:sldMasterIdLst>
  <p:notesMasterIdLst>
    <p:notesMasterId r:id="rId28"/>
  </p:notesMasterIdLst>
  <p:sldIdLst>
    <p:sldId id="274" r:id="rId6"/>
    <p:sldId id="293" r:id="rId7"/>
    <p:sldId id="294" r:id="rId8"/>
    <p:sldId id="291" r:id="rId9"/>
    <p:sldId id="295" r:id="rId10"/>
    <p:sldId id="296" r:id="rId11"/>
    <p:sldId id="297" r:id="rId12"/>
    <p:sldId id="298" r:id="rId13"/>
    <p:sldId id="279" r:id="rId14"/>
    <p:sldId id="280" r:id="rId15"/>
    <p:sldId id="283" r:id="rId16"/>
    <p:sldId id="281" r:id="rId17"/>
    <p:sldId id="299" r:id="rId18"/>
    <p:sldId id="282" r:id="rId19"/>
    <p:sldId id="284" r:id="rId20"/>
    <p:sldId id="285" r:id="rId21"/>
    <p:sldId id="292" r:id="rId22"/>
    <p:sldId id="286" r:id="rId23"/>
    <p:sldId id="287" r:id="rId24"/>
    <p:sldId id="288" r:id="rId25"/>
    <p:sldId id="289" r:id="rId26"/>
    <p:sldId id="29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Jessica Branom-Zwick" initials="JB" lastIdx="1" clrIdx="1">
    <p:extLst>
      <p:ext uri="{19B8F6BF-5375-455C-9EA6-DF929625EA0E}">
        <p15:presenceInfo xmlns:p15="http://schemas.microsoft.com/office/powerpoint/2012/main" userId="S-1-5-21-150586000-4232654947-2784890945-1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CB82"/>
    <a:srgbClr val="5D9768"/>
    <a:srgbClr val="51A370"/>
    <a:srgbClr val="354935"/>
    <a:srgbClr val="A09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646" autoAdjust="0"/>
  </p:normalViewPr>
  <p:slideViewPr>
    <p:cSldViewPr snapToGrid="0">
      <p:cViewPr varScale="1">
        <p:scale>
          <a:sx n="87" d="100"/>
          <a:sy n="87" d="100"/>
        </p:scale>
        <p:origin x="14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9D9DD-64E2-4D05-8F16-FD3B60A7A020}"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B54DA2F8-3A44-4AFD-8058-3D499D827FF4}">
      <dgm:prSet phldrT="[Text]"/>
      <dgm:spPr/>
      <dgm:t>
        <a:bodyPr/>
        <a:lstStyle/>
        <a:p>
          <a:r>
            <a:rPr lang="en-US" b="1" dirty="0"/>
            <a:t>Reduce Developer COSTS</a:t>
          </a:r>
        </a:p>
      </dgm:t>
    </dgm:pt>
    <dgm:pt modelId="{4BD12B46-6259-488B-A22B-D63BE77A3345}" type="parTrans" cxnId="{23A78811-6FAD-4115-9433-7C970D8B62DE}">
      <dgm:prSet/>
      <dgm:spPr/>
      <dgm:t>
        <a:bodyPr/>
        <a:lstStyle/>
        <a:p>
          <a:endParaRPr lang="en-US"/>
        </a:p>
      </dgm:t>
    </dgm:pt>
    <dgm:pt modelId="{41DF4199-6780-4BAC-BFF0-E896D7F9DD3C}" type="sibTrans" cxnId="{23A78811-6FAD-4115-9433-7C970D8B62DE}">
      <dgm:prSet/>
      <dgm:spPr/>
      <dgm:t>
        <a:bodyPr/>
        <a:lstStyle/>
        <a:p>
          <a:endParaRPr lang="en-US"/>
        </a:p>
      </dgm:t>
    </dgm:pt>
    <dgm:pt modelId="{8E9ABC39-DDDA-47CE-B718-3CE8EC95E5A3}">
      <dgm:prSet/>
      <dgm:spPr/>
      <dgm:t>
        <a:bodyPr/>
        <a:lstStyle/>
        <a:p>
          <a:r>
            <a:rPr lang="en-US" dirty="0"/>
            <a:t>Materials discounts</a:t>
          </a:r>
        </a:p>
      </dgm:t>
    </dgm:pt>
    <dgm:pt modelId="{9ED65559-E7F3-4189-ADAB-B3FD124CEF5D}" type="parTrans" cxnId="{F9535432-BF51-48D4-8292-9BCECBAA48C1}">
      <dgm:prSet/>
      <dgm:spPr/>
      <dgm:t>
        <a:bodyPr/>
        <a:lstStyle/>
        <a:p>
          <a:endParaRPr lang="en-US"/>
        </a:p>
      </dgm:t>
    </dgm:pt>
    <dgm:pt modelId="{9929E13F-E92E-4E0A-AB9C-916232BBEC27}" type="sibTrans" cxnId="{F9535432-BF51-48D4-8292-9BCECBAA48C1}">
      <dgm:prSet/>
      <dgm:spPr/>
      <dgm:t>
        <a:bodyPr/>
        <a:lstStyle/>
        <a:p>
          <a:endParaRPr lang="en-US"/>
        </a:p>
      </dgm:t>
    </dgm:pt>
    <dgm:pt modelId="{DEB475F0-C0F4-4206-8900-F017965AB78F}">
      <dgm:prSet/>
      <dgm:spPr/>
      <dgm:t>
        <a:bodyPr/>
        <a:lstStyle/>
        <a:p>
          <a:r>
            <a:rPr lang="en-US" dirty="0"/>
            <a:t>Tax rebates</a:t>
          </a:r>
        </a:p>
      </dgm:t>
    </dgm:pt>
    <dgm:pt modelId="{8E5DFA44-653E-43A6-92F9-63D3E7211128}" type="parTrans" cxnId="{D512DC95-4E04-4E7E-BF9C-A0249D90DF4C}">
      <dgm:prSet/>
      <dgm:spPr/>
      <dgm:t>
        <a:bodyPr/>
        <a:lstStyle/>
        <a:p>
          <a:endParaRPr lang="en-US"/>
        </a:p>
      </dgm:t>
    </dgm:pt>
    <dgm:pt modelId="{D7485E36-A398-497D-AA9A-3B3AAD8CEA6D}" type="sibTrans" cxnId="{D512DC95-4E04-4E7E-BF9C-A0249D90DF4C}">
      <dgm:prSet/>
      <dgm:spPr/>
      <dgm:t>
        <a:bodyPr/>
        <a:lstStyle/>
        <a:p>
          <a:endParaRPr lang="en-US"/>
        </a:p>
      </dgm:t>
    </dgm:pt>
    <dgm:pt modelId="{8B4D8A6A-5369-4835-A6F2-A63F9685B395}">
      <dgm:prSet/>
      <dgm:spPr/>
      <dgm:t>
        <a:bodyPr/>
        <a:lstStyle/>
        <a:p>
          <a:r>
            <a:rPr lang="en-US" dirty="0"/>
            <a:t>Grants</a:t>
          </a:r>
        </a:p>
      </dgm:t>
    </dgm:pt>
    <dgm:pt modelId="{F67A1A23-2CF9-43BB-B485-E9FB96A4D89E}" type="parTrans" cxnId="{6288C850-A42C-47FA-8931-484B0A72FD26}">
      <dgm:prSet/>
      <dgm:spPr/>
      <dgm:t>
        <a:bodyPr/>
        <a:lstStyle/>
        <a:p>
          <a:endParaRPr lang="en-US"/>
        </a:p>
      </dgm:t>
    </dgm:pt>
    <dgm:pt modelId="{9EA7A36E-99D9-41E8-9B9E-1328FFE44442}" type="sibTrans" cxnId="{6288C850-A42C-47FA-8931-484B0A72FD26}">
      <dgm:prSet/>
      <dgm:spPr/>
      <dgm:t>
        <a:bodyPr/>
        <a:lstStyle/>
        <a:p>
          <a:endParaRPr lang="en-US"/>
        </a:p>
      </dgm:t>
    </dgm:pt>
    <dgm:pt modelId="{9535F99A-DB64-4565-A705-1F218B2CAA34}">
      <dgm:prSet/>
      <dgm:spPr/>
      <dgm:t>
        <a:bodyPr/>
        <a:lstStyle/>
        <a:p>
          <a:r>
            <a:rPr lang="en-US" dirty="0"/>
            <a:t>Offer incentives to increase LID adoption specifically in redevelopment projects</a:t>
          </a:r>
        </a:p>
      </dgm:t>
    </dgm:pt>
    <dgm:pt modelId="{F2DF48F3-22CF-411D-B0A0-6B98F2882280}" type="parTrans" cxnId="{DC0A819E-3353-4524-A9F2-C252BEF4F6CA}">
      <dgm:prSet/>
      <dgm:spPr/>
      <dgm:t>
        <a:bodyPr/>
        <a:lstStyle/>
        <a:p>
          <a:endParaRPr lang="en-US"/>
        </a:p>
      </dgm:t>
    </dgm:pt>
    <dgm:pt modelId="{65567730-8BF7-4AA1-9D7D-52B3D4BE7714}" type="sibTrans" cxnId="{DC0A819E-3353-4524-A9F2-C252BEF4F6CA}">
      <dgm:prSet/>
      <dgm:spPr/>
      <dgm:t>
        <a:bodyPr/>
        <a:lstStyle/>
        <a:p>
          <a:endParaRPr lang="en-US"/>
        </a:p>
      </dgm:t>
    </dgm:pt>
    <dgm:pt modelId="{D0C74845-7176-4248-910F-6F80667D9414}">
      <dgm:prSet/>
      <dgm:spPr/>
      <dgm:t>
        <a:bodyPr/>
        <a:lstStyle/>
        <a:p>
          <a:r>
            <a:rPr lang="en-US" dirty="0"/>
            <a:t>Public-private partnerships</a:t>
          </a:r>
        </a:p>
      </dgm:t>
    </dgm:pt>
    <dgm:pt modelId="{C6C97EFE-E955-42D2-95AF-96FE0D3B421B}" type="parTrans" cxnId="{7B0BEDD7-7954-467D-8B5F-3CD514935FB7}">
      <dgm:prSet/>
      <dgm:spPr/>
      <dgm:t>
        <a:bodyPr/>
        <a:lstStyle/>
        <a:p>
          <a:endParaRPr lang="en-US"/>
        </a:p>
      </dgm:t>
    </dgm:pt>
    <dgm:pt modelId="{971D1F53-AE0E-4EFA-8CB5-B0C62F6576DC}" type="sibTrans" cxnId="{7B0BEDD7-7954-467D-8B5F-3CD514935FB7}">
      <dgm:prSet/>
      <dgm:spPr/>
      <dgm:t>
        <a:bodyPr/>
        <a:lstStyle/>
        <a:p>
          <a:endParaRPr lang="en-US"/>
        </a:p>
      </dgm:t>
    </dgm:pt>
    <dgm:pt modelId="{D50A9B5E-5F8B-44D8-9047-D55159569088}">
      <dgm:prSet/>
      <dgm:spPr/>
      <dgm:t>
        <a:bodyPr/>
        <a:lstStyle/>
        <a:p>
          <a:r>
            <a:rPr lang="en-US" b="1" dirty="0"/>
            <a:t>Reduce Developer RISKS</a:t>
          </a:r>
        </a:p>
      </dgm:t>
    </dgm:pt>
    <dgm:pt modelId="{90F60442-9764-469F-8AA2-20FF4B09CBD3}" type="parTrans" cxnId="{BF25B45C-09CE-42A7-B786-4AD1269B4806}">
      <dgm:prSet/>
      <dgm:spPr/>
      <dgm:t>
        <a:bodyPr/>
        <a:lstStyle/>
        <a:p>
          <a:endParaRPr lang="en-US"/>
        </a:p>
      </dgm:t>
    </dgm:pt>
    <dgm:pt modelId="{5D80714B-9F5B-43D8-ADE2-E11EAA3BE3B5}" type="sibTrans" cxnId="{BF25B45C-09CE-42A7-B786-4AD1269B4806}">
      <dgm:prSet/>
      <dgm:spPr/>
      <dgm:t>
        <a:bodyPr/>
        <a:lstStyle/>
        <a:p>
          <a:endParaRPr lang="en-US"/>
        </a:p>
      </dgm:t>
    </dgm:pt>
    <dgm:pt modelId="{AC453BBF-94E0-494E-8CB0-DC320B06966C}">
      <dgm:prSet/>
      <dgm:spPr/>
      <dgm:t>
        <a:bodyPr/>
        <a:lstStyle/>
        <a:p>
          <a:r>
            <a:rPr lang="en-US" dirty="0"/>
            <a:t>Expedited, or “fast-track”, permitting</a:t>
          </a:r>
        </a:p>
      </dgm:t>
    </dgm:pt>
    <dgm:pt modelId="{1C605A3C-32AB-402F-BD01-FDD644A2436E}" type="parTrans" cxnId="{75BE849A-8552-463C-9E7F-75599BC7ABD8}">
      <dgm:prSet/>
      <dgm:spPr/>
      <dgm:t>
        <a:bodyPr/>
        <a:lstStyle/>
        <a:p>
          <a:endParaRPr lang="en-US"/>
        </a:p>
      </dgm:t>
    </dgm:pt>
    <dgm:pt modelId="{EA2BA0A3-32CD-47F6-AAA9-26891E0381F6}" type="sibTrans" cxnId="{75BE849A-8552-463C-9E7F-75599BC7ABD8}">
      <dgm:prSet/>
      <dgm:spPr/>
      <dgm:t>
        <a:bodyPr/>
        <a:lstStyle/>
        <a:p>
          <a:endParaRPr lang="en-US"/>
        </a:p>
      </dgm:t>
    </dgm:pt>
    <dgm:pt modelId="{D8B3EAA7-AB0F-482A-A0EF-3B0A60C4A83E}">
      <dgm:prSet/>
      <dgm:spPr/>
      <dgm:t>
        <a:bodyPr/>
        <a:lstStyle/>
        <a:p>
          <a:r>
            <a:rPr lang="en-US" dirty="0"/>
            <a:t>Clearly defined guidelines</a:t>
          </a:r>
        </a:p>
      </dgm:t>
    </dgm:pt>
    <dgm:pt modelId="{B0EB646E-7D4A-4A75-82B1-E06072527458}" type="parTrans" cxnId="{E19CEBC2-AE82-4432-A7A0-4BEFE9FD3932}">
      <dgm:prSet/>
      <dgm:spPr/>
      <dgm:t>
        <a:bodyPr/>
        <a:lstStyle/>
        <a:p>
          <a:endParaRPr lang="en-US"/>
        </a:p>
      </dgm:t>
    </dgm:pt>
    <dgm:pt modelId="{409713FA-1AF0-461F-9807-FB1D07A952FB}" type="sibTrans" cxnId="{E19CEBC2-AE82-4432-A7A0-4BEFE9FD3932}">
      <dgm:prSet/>
      <dgm:spPr/>
      <dgm:t>
        <a:bodyPr/>
        <a:lstStyle/>
        <a:p>
          <a:endParaRPr lang="en-US"/>
        </a:p>
      </dgm:t>
    </dgm:pt>
    <dgm:pt modelId="{51748B69-36AA-477E-84A2-A64E8B9BBE11}">
      <dgm:prSet/>
      <dgm:spPr/>
      <dgm:t>
        <a:bodyPr/>
        <a:lstStyle/>
        <a:p>
          <a:r>
            <a:rPr lang="en-US" dirty="0"/>
            <a:t>Common rating system for LID (similar to LEED)</a:t>
          </a:r>
        </a:p>
      </dgm:t>
    </dgm:pt>
    <dgm:pt modelId="{42F020E0-EB52-4095-BD06-AF82CEC230F3}" type="parTrans" cxnId="{865DF7A6-CAE4-4B29-B0E5-B8C9482958C6}">
      <dgm:prSet/>
      <dgm:spPr/>
      <dgm:t>
        <a:bodyPr/>
        <a:lstStyle/>
        <a:p>
          <a:endParaRPr lang="en-US"/>
        </a:p>
      </dgm:t>
    </dgm:pt>
    <dgm:pt modelId="{3E80442A-EF7A-4B3C-BFE0-BA3BE9B16F78}" type="sibTrans" cxnId="{865DF7A6-CAE4-4B29-B0E5-B8C9482958C6}">
      <dgm:prSet/>
      <dgm:spPr/>
      <dgm:t>
        <a:bodyPr/>
        <a:lstStyle/>
        <a:p>
          <a:endParaRPr lang="en-US"/>
        </a:p>
      </dgm:t>
    </dgm:pt>
    <dgm:pt modelId="{8FA4BE70-5167-4F08-95CE-344C1A8D013F}">
      <dgm:prSet/>
      <dgm:spPr/>
      <dgm:t>
        <a:bodyPr/>
        <a:lstStyle/>
        <a:p>
          <a:r>
            <a:rPr lang="en-US" dirty="0"/>
            <a:t>Free technical assistance</a:t>
          </a:r>
        </a:p>
      </dgm:t>
    </dgm:pt>
    <dgm:pt modelId="{AABAF6FD-7C80-4D6E-8F4C-B5BB5737B429}" type="parTrans" cxnId="{CF69031D-4272-43D6-8D76-E9DC4A31E081}">
      <dgm:prSet/>
      <dgm:spPr/>
      <dgm:t>
        <a:bodyPr/>
        <a:lstStyle/>
        <a:p>
          <a:endParaRPr lang="en-US"/>
        </a:p>
      </dgm:t>
    </dgm:pt>
    <dgm:pt modelId="{531B8559-4B26-4EB9-9770-606BC56169FE}" type="sibTrans" cxnId="{CF69031D-4272-43D6-8D76-E9DC4A31E081}">
      <dgm:prSet/>
      <dgm:spPr/>
      <dgm:t>
        <a:bodyPr/>
        <a:lstStyle/>
        <a:p>
          <a:endParaRPr lang="en-US"/>
        </a:p>
      </dgm:t>
    </dgm:pt>
    <dgm:pt modelId="{E764FB2D-4E72-436A-A818-F55884A4B181}">
      <dgm:prSet/>
      <dgm:spPr/>
      <dgm:t>
        <a:bodyPr/>
        <a:lstStyle/>
        <a:p>
          <a:r>
            <a:rPr lang="en-US" dirty="0"/>
            <a:t>LID education outreach</a:t>
          </a:r>
        </a:p>
      </dgm:t>
    </dgm:pt>
    <dgm:pt modelId="{6FAD99F2-0E67-41A0-9263-3C8D6683CF67}" type="parTrans" cxnId="{B2A0B1CD-4049-4B70-BDA0-85117BF81684}">
      <dgm:prSet/>
      <dgm:spPr/>
      <dgm:t>
        <a:bodyPr/>
        <a:lstStyle/>
        <a:p>
          <a:endParaRPr lang="en-US"/>
        </a:p>
      </dgm:t>
    </dgm:pt>
    <dgm:pt modelId="{52FC43CD-D303-43E3-9D4D-3FA9730BD201}" type="sibTrans" cxnId="{B2A0B1CD-4049-4B70-BDA0-85117BF81684}">
      <dgm:prSet/>
      <dgm:spPr/>
      <dgm:t>
        <a:bodyPr/>
        <a:lstStyle/>
        <a:p>
          <a:endParaRPr lang="en-US"/>
        </a:p>
      </dgm:t>
    </dgm:pt>
    <dgm:pt modelId="{9D4E6C9C-3497-4071-BCF4-E0176C75B3EA}">
      <dgm:prSet/>
      <dgm:spPr/>
      <dgm:t>
        <a:bodyPr/>
        <a:lstStyle/>
        <a:p>
          <a:r>
            <a:rPr lang="en-US" b="1" dirty="0"/>
            <a:t>Increase Developer REVENUE</a:t>
          </a:r>
        </a:p>
      </dgm:t>
    </dgm:pt>
    <dgm:pt modelId="{C19ABDC0-8084-4869-9351-06112AF1F249}" type="parTrans" cxnId="{B67ECAA2-98E4-4156-9DA7-91BCFB8608D3}">
      <dgm:prSet/>
      <dgm:spPr/>
      <dgm:t>
        <a:bodyPr/>
        <a:lstStyle/>
        <a:p>
          <a:endParaRPr lang="en-US"/>
        </a:p>
      </dgm:t>
    </dgm:pt>
    <dgm:pt modelId="{8B04B557-115A-4472-B691-3EF7F99736F9}" type="sibTrans" cxnId="{B67ECAA2-98E4-4156-9DA7-91BCFB8608D3}">
      <dgm:prSet/>
      <dgm:spPr/>
      <dgm:t>
        <a:bodyPr/>
        <a:lstStyle/>
        <a:p>
          <a:endParaRPr lang="en-US"/>
        </a:p>
      </dgm:t>
    </dgm:pt>
    <dgm:pt modelId="{0DEBCC8B-5605-4E25-A6EC-DF22146DFFD0}">
      <dgm:prSet/>
      <dgm:spPr/>
      <dgm:t>
        <a:bodyPr/>
        <a:lstStyle/>
        <a:p>
          <a:r>
            <a:rPr lang="en-US" dirty="0"/>
            <a:t>Increase consumer demand</a:t>
          </a:r>
        </a:p>
      </dgm:t>
    </dgm:pt>
    <dgm:pt modelId="{BC82457F-EF35-4CF1-8D53-55A067CB627E}" type="parTrans" cxnId="{32A37186-370F-463F-806A-8CBBED472C91}">
      <dgm:prSet/>
      <dgm:spPr/>
      <dgm:t>
        <a:bodyPr/>
        <a:lstStyle/>
        <a:p>
          <a:endParaRPr lang="en-US"/>
        </a:p>
      </dgm:t>
    </dgm:pt>
    <dgm:pt modelId="{994A1BDA-1C92-4CDE-B506-4FD960B2C885}" type="sibTrans" cxnId="{32A37186-370F-463F-806A-8CBBED472C91}">
      <dgm:prSet/>
      <dgm:spPr/>
      <dgm:t>
        <a:bodyPr/>
        <a:lstStyle/>
        <a:p>
          <a:endParaRPr lang="en-US"/>
        </a:p>
      </dgm:t>
    </dgm:pt>
    <dgm:pt modelId="{1591E836-8F68-4330-8329-2E8FEA1EDC9A}">
      <dgm:prSet/>
      <dgm:spPr/>
      <dgm:t>
        <a:bodyPr/>
        <a:lstStyle/>
        <a:p>
          <a:r>
            <a:rPr lang="en-US"/>
            <a:t>Awards and recognition</a:t>
          </a:r>
        </a:p>
      </dgm:t>
    </dgm:pt>
    <dgm:pt modelId="{240EC6B3-7FFD-4498-953E-9CB3847B6F0B}" type="parTrans" cxnId="{6A144BA5-9F1C-4204-96F9-46C0B170F291}">
      <dgm:prSet/>
      <dgm:spPr/>
      <dgm:t>
        <a:bodyPr/>
        <a:lstStyle/>
        <a:p>
          <a:endParaRPr lang="en-US"/>
        </a:p>
      </dgm:t>
    </dgm:pt>
    <dgm:pt modelId="{41802F1C-72D0-4D21-B15D-A989C0275EA6}" type="sibTrans" cxnId="{6A144BA5-9F1C-4204-96F9-46C0B170F291}">
      <dgm:prSet/>
      <dgm:spPr/>
      <dgm:t>
        <a:bodyPr/>
        <a:lstStyle/>
        <a:p>
          <a:endParaRPr lang="en-US"/>
        </a:p>
      </dgm:t>
    </dgm:pt>
    <dgm:pt modelId="{46BDD263-E3E3-4905-B45C-503482B4D0F1}">
      <dgm:prSet/>
      <dgm:spPr/>
      <dgm:t>
        <a:bodyPr/>
        <a:lstStyle/>
        <a:p>
          <a:r>
            <a:rPr lang="en-US"/>
            <a:t>Density bonuses</a:t>
          </a:r>
        </a:p>
      </dgm:t>
    </dgm:pt>
    <dgm:pt modelId="{5EDE86E9-DB89-4FD3-B96A-301905B5DB6E}" type="parTrans" cxnId="{2880A467-F006-465B-966A-F53303D7D7F2}">
      <dgm:prSet/>
      <dgm:spPr/>
      <dgm:t>
        <a:bodyPr/>
        <a:lstStyle/>
        <a:p>
          <a:endParaRPr lang="en-US"/>
        </a:p>
      </dgm:t>
    </dgm:pt>
    <dgm:pt modelId="{09A56AEA-9785-4E66-88EA-F7BED943C630}" type="sibTrans" cxnId="{2880A467-F006-465B-966A-F53303D7D7F2}">
      <dgm:prSet/>
      <dgm:spPr/>
      <dgm:t>
        <a:bodyPr/>
        <a:lstStyle/>
        <a:p>
          <a:endParaRPr lang="en-US"/>
        </a:p>
      </dgm:t>
    </dgm:pt>
    <dgm:pt modelId="{DC453BC6-67FE-41CE-A69E-7464D91908AC}">
      <dgm:prSet/>
      <dgm:spPr/>
      <dgm:t>
        <a:bodyPr/>
        <a:lstStyle/>
        <a:p>
          <a:r>
            <a:rPr lang="en-US" dirty="0"/>
            <a:t>Zoning variance</a:t>
          </a:r>
        </a:p>
      </dgm:t>
    </dgm:pt>
    <dgm:pt modelId="{8019A4ED-3960-4557-8DC2-42AE36EB18D2}" type="parTrans" cxnId="{3DC83374-0F29-4609-8C3F-6C83CA18CBA3}">
      <dgm:prSet/>
      <dgm:spPr/>
      <dgm:t>
        <a:bodyPr/>
        <a:lstStyle/>
        <a:p>
          <a:endParaRPr lang="en-US"/>
        </a:p>
      </dgm:t>
    </dgm:pt>
    <dgm:pt modelId="{1FA419D6-34D3-41E4-A638-0234134DBA01}" type="sibTrans" cxnId="{3DC83374-0F29-4609-8C3F-6C83CA18CBA3}">
      <dgm:prSet/>
      <dgm:spPr/>
      <dgm:t>
        <a:bodyPr/>
        <a:lstStyle/>
        <a:p>
          <a:endParaRPr lang="en-US"/>
        </a:p>
      </dgm:t>
    </dgm:pt>
    <dgm:pt modelId="{B02724EF-AC57-4876-9338-0C820178B4B9}">
      <dgm:prSet phldrT="[Text]"/>
      <dgm:spPr/>
      <dgm:t>
        <a:bodyPr/>
        <a:lstStyle/>
        <a:p>
          <a:r>
            <a:rPr lang="en-US" dirty="0"/>
            <a:t>Reduced fees</a:t>
          </a:r>
        </a:p>
      </dgm:t>
    </dgm:pt>
    <dgm:pt modelId="{9DE4846D-B0BA-4D72-BCBA-118B6AF39700}" type="parTrans" cxnId="{A08640AC-56A4-43F8-82B6-78FC7A62379A}">
      <dgm:prSet/>
      <dgm:spPr/>
      <dgm:t>
        <a:bodyPr/>
        <a:lstStyle/>
        <a:p>
          <a:endParaRPr lang="en-US"/>
        </a:p>
      </dgm:t>
    </dgm:pt>
    <dgm:pt modelId="{3774584D-1500-40A4-B485-84522C16DDD0}" type="sibTrans" cxnId="{A08640AC-56A4-43F8-82B6-78FC7A62379A}">
      <dgm:prSet/>
      <dgm:spPr/>
      <dgm:t>
        <a:bodyPr/>
        <a:lstStyle/>
        <a:p>
          <a:endParaRPr lang="en-US"/>
        </a:p>
      </dgm:t>
    </dgm:pt>
    <dgm:pt modelId="{B924FDB0-2205-4A1F-A3D5-A9F49BC0BF73}" type="pres">
      <dgm:prSet presAssocID="{2B69D9DD-64E2-4D05-8F16-FD3B60A7A020}" presName="Name0" presStyleCnt="0">
        <dgm:presLayoutVars>
          <dgm:dir/>
          <dgm:animLvl val="lvl"/>
          <dgm:resizeHandles val="exact"/>
        </dgm:presLayoutVars>
      </dgm:prSet>
      <dgm:spPr/>
      <dgm:t>
        <a:bodyPr/>
        <a:lstStyle/>
        <a:p>
          <a:endParaRPr lang="en-US"/>
        </a:p>
      </dgm:t>
    </dgm:pt>
    <dgm:pt modelId="{88857BCA-01C4-4ACB-B778-21A958894C71}" type="pres">
      <dgm:prSet presAssocID="{B54DA2F8-3A44-4AFD-8058-3D499D827FF4}" presName="composite" presStyleCnt="0"/>
      <dgm:spPr/>
    </dgm:pt>
    <dgm:pt modelId="{EB0AF7DD-8CAF-40D6-B505-5ED55B9BADE2}" type="pres">
      <dgm:prSet presAssocID="{B54DA2F8-3A44-4AFD-8058-3D499D827FF4}" presName="parTx" presStyleLbl="alignNode1" presStyleIdx="0" presStyleCnt="3">
        <dgm:presLayoutVars>
          <dgm:chMax val="0"/>
          <dgm:chPref val="0"/>
          <dgm:bulletEnabled val="1"/>
        </dgm:presLayoutVars>
      </dgm:prSet>
      <dgm:spPr/>
      <dgm:t>
        <a:bodyPr/>
        <a:lstStyle/>
        <a:p>
          <a:endParaRPr lang="en-US"/>
        </a:p>
      </dgm:t>
    </dgm:pt>
    <dgm:pt modelId="{21FC5C4A-F27C-4002-A9C5-57F0E6987433}" type="pres">
      <dgm:prSet presAssocID="{B54DA2F8-3A44-4AFD-8058-3D499D827FF4}" presName="desTx" presStyleLbl="alignAccFollowNode1" presStyleIdx="0" presStyleCnt="3">
        <dgm:presLayoutVars>
          <dgm:bulletEnabled val="1"/>
        </dgm:presLayoutVars>
      </dgm:prSet>
      <dgm:spPr/>
      <dgm:t>
        <a:bodyPr/>
        <a:lstStyle/>
        <a:p>
          <a:endParaRPr lang="en-US"/>
        </a:p>
      </dgm:t>
    </dgm:pt>
    <dgm:pt modelId="{31042B0E-221D-4690-9E6E-23164309675C}" type="pres">
      <dgm:prSet presAssocID="{41DF4199-6780-4BAC-BFF0-E896D7F9DD3C}" presName="space" presStyleCnt="0"/>
      <dgm:spPr/>
    </dgm:pt>
    <dgm:pt modelId="{2B6C75AF-DF10-4ABE-80DF-B2582E512F31}" type="pres">
      <dgm:prSet presAssocID="{D50A9B5E-5F8B-44D8-9047-D55159569088}" presName="composite" presStyleCnt="0"/>
      <dgm:spPr/>
    </dgm:pt>
    <dgm:pt modelId="{9FCA3E20-C45E-407C-829F-8FBDB4557B5C}" type="pres">
      <dgm:prSet presAssocID="{D50A9B5E-5F8B-44D8-9047-D55159569088}" presName="parTx" presStyleLbl="alignNode1" presStyleIdx="1" presStyleCnt="3">
        <dgm:presLayoutVars>
          <dgm:chMax val="0"/>
          <dgm:chPref val="0"/>
          <dgm:bulletEnabled val="1"/>
        </dgm:presLayoutVars>
      </dgm:prSet>
      <dgm:spPr/>
      <dgm:t>
        <a:bodyPr/>
        <a:lstStyle/>
        <a:p>
          <a:endParaRPr lang="en-US"/>
        </a:p>
      </dgm:t>
    </dgm:pt>
    <dgm:pt modelId="{C889C891-5813-4C9F-86F4-8140A65C5BA5}" type="pres">
      <dgm:prSet presAssocID="{D50A9B5E-5F8B-44D8-9047-D55159569088}" presName="desTx" presStyleLbl="alignAccFollowNode1" presStyleIdx="1" presStyleCnt="3">
        <dgm:presLayoutVars>
          <dgm:bulletEnabled val="1"/>
        </dgm:presLayoutVars>
      </dgm:prSet>
      <dgm:spPr/>
      <dgm:t>
        <a:bodyPr/>
        <a:lstStyle/>
        <a:p>
          <a:endParaRPr lang="en-US"/>
        </a:p>
      </dgm:t>
    </dgm:pt>
    <dgm:pt modelId="{7290A314-8E4C-41D9-A8B8-FC9F2DE9B41A}" type="pres">
      <dgm:prSet presAssocID="{5D80714B-9F5B-43D8-ADE2-E11EAA3BE3B5}" presName="space" presStyleCnt="0"/>
      <dgm:spPr/>
    </dgm:pt>
    <dgm:pt modelId="{94947917-22C5-4CDA-9BDE-774276988EBB}" type="pres">
      <dgm:prSet presAssocID="{9D4E6C9C-3497-4071-BCF4-E0176C75B3EA}" presName="composite" presStyleCnt="0"/>
      <dgm:spPr/>
    </dgm:pt>
    <dgm:pt modelId="{0E7024E2-F642-4E35-B69A-FAFB00C33136}" type="pres">
      <dgm:prSet presAssocID="{9D4E6C9C-3497-4071-BCF4-E0176C75B3EA}" presName="parTx" presStyleLbl="alignNode1" presStyleIdx="2" presStyleCnt="3">
        <dgm:presLayoutVars>
          <dgm:chMax val="0"/>
          <dgm:chPref val="0"/>
          <dgm:bulletEnabled val="1"/>
        </dgm:presLayoutVars>
      </dgm:prSet>
      <dgm:spPr/>
      <dgm:t>
        <a:bodyPr/>
        <a:lstStyle/>
        <a:p>
          <a:endParaRPr lang="en-US"/>
        </a:p>
      </dgm:t>
    </dgm:pt>
    <dgm:pt modelId="{E4845EAC-A538-4773-A4C9-9F48F00F9288}" type="pres">
      <dgm:prSet presAssocID="{9D4E6C9C-3497-4071-BCF4-E0176C75B3EA}" presName="desTx" presStyleLbl="alignAccFollowNode1" presStyleIdx="2" presStyleCnt="3">
        <dgm:presLayoutVars>
          <dgm:bulletEnabled val="1"/>
        </dgm:presLayoutVars>
      </dgm:prSet>
      <dgm:spPr/>
      <dgm:t>
        <a:bodyPr/>
        <a:lstStyle/>
        <a:p>
          <a:endParaRPr lang="en-US"/>
        </a:p>
      </dgm:t>
    </dgm:pt>
  </dgm:ptLst>
  <dgm:cxnLst>
    <dgm:cxn modelId="{3635A98A-85D2-4AC8-B052-F863ADC3474A}" type="presOf" srcId="{8B4D8A6A-5369-4835-A6F2-A63F9685B395}" destId="{21FC5C4A-F27C-4002-A9C5-57F0E6987433}" srcOrd="0" destOrd="3" presId="urn:microsoft.com/office/officeart/2005/8/layout/hList1"/>
    <dgm:cxn modelId="{05171C07-A45D-4E75-AA23-240C666FB323}" type="presOf" srcId="{B54DA2F8-3A44-4AFD-8058-3D499D827FF4}" destId="{EB0AF7DD-8CAF-40D6-B505-5ED55B9BADE2}" srcOrd="0" destOrd="0" presId="urn:microsoft.com/office/officeart/2005/8/layout/hList1"/>
    <dgm:cxn modelId="{455CBDC3-1A4F-4876-BEB2-2651561C12C1}" type="presOf" srcId="{8E9ABC39-DDDA-47CE-B718-3CE8EC95E5A3}" destId="{21FC5C4A-F27C-4002-A9C5-57F0E6987433}" srcOrd="0" destOrd="1" presId="urn:microsoft.com/office/officeart/2005/8/layout/hList1"/>
    <dgm:cxn modelId="{D5C78D2F-D8D7-4019-8D9C-525C0C02629E}" type="presOf" srcId="{AC453BBF-94E0-494E-8CB0-DC320B06966C}" destId="{C889C891-5813-4C9F-86F4-8140A65C5BA5}" srcOrd="0" destOrd="0" presId="urn:microsoft.com/office/officeart/2005/8/layout/hList1"/>
    <dgm:cxn modelId="{B67ECAA2-98E4-4156-9DA7-91BCFB8608D3}" srcId="{2B69D9DD-64E2-4D05-8F16-FD3B60A7A020}" destId="{9D4E6C9C-3497-4071-BCF4-E0176C75B3EA}" srcOrd="2" destOrd="0" parTransId="{C19ABDC0-8084-4869-9351-06112AF1F249}" sibTransId="{8B04B557-115A-4472-B691-3EF7F99736F9}"/>
    <dgm:cxn modelId="{75BE849A-8552-463C-9E7F-75599BC7ABD8}" srcId="{D50A9B5E-5F8B-44D8-9047-D55159569088}" destId="{AC453BBF-94E0-494E-8CB0-DC320B06966C}" srcOrd="0" destOrd="0" parTransId="{1C605A3C-32AB-402F-BD01-FDD644A2436E}" sibTransId="{EA2BA0A3-32CD-47F6-AAA9-26891E0381F6}"/>
    <dgm:cxn modelId="{7B0BEDD7-7954-467D-8B5F-3CD514935FB7}" srcId="{B54DA2F8-3A44-4AFD-8058-3D499D827FF4}" destId="{D0C74845-7176-4248-910F-6F80667D9414}" srcOrd="5" destOrd="0" parTransId="{C6C97EFE-E955-42D2-95AF-96FE0D3B421B}" sibTransId="{971D1F53-AE0E-4EFA-8CB5-B0C62F6576DC}"/>
    <dgm:cxn modelId="{27E4D23A-CEC9-413B-99B2-80B95BC2908A}" type="presOf" srcId="{9D4E6C9C-3497-4071-BCF4-E0176C75B3EA}" destId="{0E7024E2-F642-4E35-B69A-FAFB00C33136}" srcOrd="0" destOrd="0" presId="urn:microsoft.com/office/officeart/2005/8/layout/hList1"/>
    <dgm:cxn modelId="{CF69031D-4272-43D6-8D76-E9DC4A31E081}" srcId="{D50A9B5E-5F8B-44D8-9047-D55159569088}" destId="{8FA4BE70-5167-4F08-95CE-344C1A8D013F}" srcOrd="3" destOrd="0" parTransId="{AABAF6FD-7C80-4D6E-8F4C-B5BB5737B429}" sibTransId="{531B8559-4B26-4EB9-9770-606BC56169FE}"/>
    <dgm:cxn modelId="{6288C850-A42C-47FA-8931-484B0A72FD26}" srcId="{B54DA2F8-3A44-4AFD-8058-3D499D827FF4}" destId="{8B4D8A6A-5369-4835-A6F2-A63F9685B395}" srcOrd="3" destOrd="0" parTransId="{F67A1A23-2CF9-43BB-B485-E9FB96A4D89E}" sibTransId="{9EA7A36E-99D9-41E8-9B9E-1328FFE44442}"/>
    <dgm:cxn modelId="{BF5C2ACB-7DBB-4D68-977A-8F961D73008A}" type="presOf" srcId="{D50A9B5E-5F8B-44D8-9047-D55159569088}" destId="{9FCA3E20-C45E-407C-829F-8FBDB4557B5C}" srcOrd="0" destOrd="0" presId="urn:microsoft.com/office/officeart/2005/8/layout/hList1"/>
    <dgm:cxn modelId="{A8C9445B-273D-4CD3-AE21-B5E8F7E11F6F}" type="presOf" srcId="{E764FB2D-4E72-436A-A818-F55884A4B181}" destId="{C889C891-5813-4C9F-86F4-8140A65C5BA5}" srcOrd="0" destOrd="4" presId="urn:microsoft.com/office/officeart/2005/8/layout/hList1"/>
    <dgm:cxn modelId="{D512DC95-4E04-4E7E-BF9C-A0249D90DF4C}" srcId="{B54DA2F8-3A44-4AFD-8058-3D499D827FF4}" destId="{DEB475F0-C0F4-4206-8900-F017965AB78F}" srcOrd="2" destOrd="0" parTransId="{8E5DFA44-653E-43A6-92F9-63D3E7211128}" sibTransId="{D7485E36-A398-497D-AA9A-3B3AAD8CEA6D}"/>
    <dgm:cxn modelId="{B8749ADE-F7EC-40F9-A1CD-0A126B378C74}" type="presOf" srcId="{0DEBCC8B-5605-4E25-A6EC-DF22146DFFD0}" destId="{E4845EAC-A538-4773-A4C9-9F48F00F9288}" srcOrd="0" destOrd="0" presId="urn:microsoft.com/office/officeart/2005/8/layout/hList1"/>
    <dgm:cxn modelId="{B7867BE6-E8F7-4476-A62E-D0EFB14C04A2}" type="presOf" srcId="{9535F99A-DB64-4565-A705-1F218B2CAA34}" destId="{21FC5C4A-F27C-4002-A9C5-57F0E6987433}" srcOrd="0" destOrd="4" presId="urn:microsoft.com/office/officeart/2005/8/layout/hList1"/>
    <dgm:cxn modelId="{44842346-96FB-4C3D-ACCE-0F3C3B821BF6}" type="presOf" srcId="{51748B69-36AA-477E-84A2-A64E8B9BBE11}" destId="{C889C891-5813-4C9F-86F4-8140A65C5BA5}" srcOrd="0" destOrd="2" presId="urn:microsoft.com/office/officeart/2005/8/layout/hList1"/>
    <dgm:cxn modelId="{1CC00E87-2FEF-44D9-839D-B988E8C5B130}" type="presOf" srcId="{B02724EF-AC57-4876-9338-0C820178B4B9}" destId="{21FC5C4A-F27C-4002-A9C5-57F0E6987433}" srcOrd="0" destOrd="0" presId="urn:microsoft.com/office/officeart/2005/8/layout/hList1"/>
    <dgm:cxn modelId="{46D415F3-57F9-4145-8103-1103C6C20B25}" type="presOf" srcId="{DEB475F0-C0F4-4206-8900-F017965AB78F}" destId="{21FC5C4A-F27C-4002-A9C5-57F0E6987433}" srcOrd="0" destOrd="2" presId="urn:microsoft.com/office/officeart/2005/8/layout/hList1"/>
    <dgm:cxn modelId="{B37A3902-8EEA-41B8-A7BF-4F21AFC922D6}" type="presOf" srcId="{D8B3EAA7-AB0F-482A-A0EF-3B0A60C4A83E}" destId="{C889C891-5813-4C9F-86F4-8140A65C5BA5}" srcOrd="0" destOrd="1" presId="urn:microsoft.com/office/officeart/2005/8/layout/hList1"/>
    <dgm:cxn modelId="{A08640AC-56A4-43F8-82B6-78FC7A62379A}" srcId="{B54DA2F8-3A44-4AFD-8058-3D499D827FF4}" destId="{B02724EF-AC57-4876-9338-0C820178B4B9}" srcOrd="0" destOrd="0" parTransId="{9DE4846D-B0BA-4D72-BCBA-118B6AF39700}" sibTransId="{3774584D-1500-40A4-B485-84522C16DDD0}"/>
    <dgm:cxn modelId="{0D34C7BD-0D81-415D-A046-F6E23D6D6512}" type="presOf" srcId="{1591E836-8F68-4330-8329-2E8FEA1EDC9A}" destId="{E4845EAC-A538-4773-A4C9-9F48F00F9288}" srcOrd="0" destOrd="1" presId="urn:microsoft.com/office/officeart/2005/8/layout/hList1"/>
    <dgm:cxn modelId="{2880A467-F006-465B-966A-F53303D7D7F2}" srcId="{9D4E6C9C-3497-4071-BCF4-E0176C75B3EA}" destId="{46BDD263-E3E3-4905-B45C-503482B4D0F1}" srcOrd="2" destOrd="0" parTransId="{5EDE86E9-DB89-4FD3-B96A-301905B5DB6E}" sibTransId="{09A56AEA-9785-4E66-88EA-F7BED943C630}"/>
    <dgm:cxn modelId="{EE1AE546-B9C0-4B60-8826-AA56E88F5C7F}" type="presOf" srcId="{46BDD263-E3E3-4905-B45C-503482B4D0F1}" destId="{E4845EAC-A538-4773-A4C9-9F48F00F9288}" srcOrd="0" destOrd="2" presId="urn:microsoft.com/office/officeart/2005/8/layout/hList1"/>
    <dgm:cxn modelId="{08C0305E-4D20-4818-BDCA-36B44BB63AB6}" type="presOf" srcId="{8FA4BE70-5167-4F08-95CE-344C1A8D013F}" destId="{C889C891-5813-4C9F-86F4-8140A65C5BA5}" srcOrd="0" destOrd="3" presId="urn:microsoft.com/office/officeart/2005/8/layout/hList1"/>
    <dgm:cxn modelId="{BF25B45C-09CE-42A7-B786-4AD1269B4806}" srcId="{2B69D9DD-64E2-4D05-8F16-FD3B60A7A020}" destId="{D50A9B5E-5F8B-44D8-9047-D55159569088}" srcOrd="1" destOrd="0" parTransId="{90F60442-9764-469F-8AA2-20FF4B09CBD3}" sibTransId="{5D80714B-9F5B-43D8-ADE2-E11EAA3BE3B5}"/>
    <dgm:cxn modelId="{865DF7A6-CAE4-4B29-B0E5-B8C9482958C6}" srcId="{D50A9B5E-5F8B-44D8-9047-D55159569088}" destId="{51748B69-36AA-477E-84A2-A64E8B9BBE11}" srcOrd="2" destOrd="0" parTransId="{42F020E0-EB52-4095-BD06-AF82CEC230F3}" sibTransId="{3E80442A-EF7A-4B3C-BFE0-BA3BE9B16F78}"/>
    <dgm:cxn modelId="{6A144BA5-9F1C-4204-96F9-46C0B170F291}" srcId="{9D4E6C9C-3497-4071-BCF4-E0176C75B3EA}" destId="{1591E836-8F68-4330-8329-2E8FEA1EDC9A}" srcOrd="1" destOrd="0" parTransId="{240EC6B3-7FFD-4498-953E-9CB3847B6F0B}" sibTransId="{41802F1C-72D0-4D21-B15D-A989C0275EA6}"/>
    <dgm:cxn modelId="{DC0A819E-3353-4524-A9F2-C252BEF4F6CA}" srcId="{B54DA2F8-3A44-4AFD-8058-3D499D827FF4}" destId="{9535F99A-DB64-4565-A705-1F218B2CAA34}" srcOrd="4" destOrd="0" parTransId="{F2DF48F3-22CF-411D-B0A0-6B98F2882280}" sibTransId="{65567730-8BF7-4AA1-9D7D-52B3D4BE7714}"/>
    <dgm:cxn modelId="{B2A0B1CD-4049-4B70-BDA0-85117BF81684}" srcId="{D50A9B5E-5F8B-44D8-9047-D55159569088}" destId="{E764FB2D-4E72-436A-A818-F55884A4B181}" srcOrd="4" destOrd="0" parTransId="{6FAD99F2-0E67-41A0-9263-3C8D6683CF67}" sibTransId="{52FC43CD-D303-43E3-9D4D-3FA9730BD201}"/>
    <dgm:cxn modelId="{23A78811-6FAD-4115-9433-7C970D8B62DE}" srcId="{2B69D9DD-64E2-4D05-8F16-FD3B60A7A020}" destId="{B54DA2F8-3A44-4AFD-8058-3D499D827FF4}" srcOrd="0" destOrd="0" parTransId="{4BD12B46-6259-488B-A22B-D63BE77A3345}" sibTransId="{41DF4199-6780-4BAC-BFF0-E896D7F9DD3C}"/>
    <dgm:cxn modelId="{27659D25-1532-454D-91C5-A021A3154255}" type="presOf" srcId="{DC453BC6-67FE-41CE-A69E-7464D91908AC}" destId="{E4845EAC-A538-4773-A4C9-9F48F00F9288}" srcOrd="0" destOrd="3" presId="urn:microsoft.com/office/officeart/2005/8/layout/hList1"/>
    <dgm:cxn modelId="{3DC83374-0F29-4609-8C3F-6C83CA18CBA3}" srcId="{9D4E6C9C-3497-4071-BCF4-E0176C75B3EA}" destId="{DC453BC6-67FE-41CE-A69E-7464D91908AC}" srcOrd="3" destOrd="0" parTransId="{8019A4ED-3960-4557-8DC2-42AE36EB18D2}" sibTransId="{1FA419D6-34D3-41E4-A638-0234134DBA01}"/>
    <dgm:cxn modelId="{32A37186-370F-463F-806A-8CBBED472C91}" srcId="{9D4E6C9C-3497-4071-BCF4-E0176C75B3EA}" destId="{0DEBCC8B-5605-4E25-A6EC-DF22146DFFD0}" srcOrd="0" destOrd="0" parTransId="{BC82457F-EF35-4CF1-8D53-55A067CB627E}" sibTransId="{994A1BDA-1C92-4CDE-B506-4FD960B2C885}"/>
    <dgm:cxn modelId="{5481F1B9-EE11-4D96-A246-53E8E72141F3}" type="presOf" srcId="{D0C74845-7176-4248-910F-6F80667D9414}" destId="{21FC5C4A-F27C-4002-A9C5-57F0E6987433}" srcOrd="0" destOrd="5" presId="urn:microsoft.com/office/officeart/2005/8/layout/hList1"/>
    <dgm:cxn modelId="{E19CEBC2-AE82-4432-A7A0-4BEFE9FD3932}" srcId="{D50A9B5E-5F8B-44D8-9047-D55159569088}" destId="{D8B3EAA7-AB0F-482A-A0EF-3B0A60C4A83E}" srcOrd="1" destOrd="0" parTransId="{B0EB646E-7D4A-4A75-82B1-E06072527458}" sibTransId="{409713FA-1AF0-461F-9807-FB1D07A952FB}"/>
    <dgm:cxn modelId="{6CF61F78-33BB-48DE-96BE-7D0C00BE1116}" type="presOf" srcId="{2B69D9DD-64E2-4D05-8F16-FD3B60A7A020}" destId="{B924FDB0-2205-4A1F-A3D5-A9F49BC0BF73}" srcOrd="0" destOrd="0" presId="urn:microsoft.com/office/officeart/2005/8/layout/hList1"/>
    <dgm:cxn modelId="{F9535432-BF51-48D4-8292-9BCECBAA48C1}" srcId="{B54DA2F8-3A44-4AFD-8058-3D499D827FF4}" destId="{8E9ABC39-DDDA-47CE-B718-3CE8EC95E5A3}" srcOrd="1" destOrd="0" parTransId="{9ED65559-E7F3-4189-ADAB-B3FD124CEF5D}" sibTransId="{9929E13F-E92E-4E0A-AB9C-916232BBEC27}"/>
    <dgm:cxn modelId="{36F93440-BF5A-456E-A784-FC5B4BC870B1}" type="presParOf" srcId="{B924FDB0-2205-4A1F-A3D5-A9F49BC0BF73}" destId="{88857BCA-01C4-4ACB-B778-21A958894C71}" srcOrd="0" destOrd="0" presId="urn:microsoft.com/office/officeart/2005/8/layout/hList1"/>
    <dgm:cxn modelId="{1CE1E54E-3DA4-48AD-AE92-52D9F7BAFD72}" type="presParOf" srcId="{88857BCA-01C4-4ACB-B778-21A958894C71}" destId="{EB0AF7DD-8CAF-40D6-B505-5ED55B9BADE2}" srcOrd="0" destOrd="0" presId="urn:microsoft.com/office/officeart/2005/8/layout/hList1"/>
    <dgm:cxn modelId="{123880E4-02FC-4D2B-86EE-72C55828F0D4}" type="presParOf" srcId="{88857BCA-01C4-4ACB-B778-21A958894C71}" destId="{21FC5C4A-F27C-4002-A9C5-57F0E6987433}" srcOrd="1" destOrd="0" presId="urn:microsoft.com/office/officeart/2005/8/layout/hList1"/>
    <dgm:cxn modelId="{91E8CAE6-52C7-492B-8083-6962D2851E1A}" type="presParOf" srcId="{B924FDB0-2205-4A1F-A3D5-A9F49BC0BF73}" destId="{31042B0E-221D-4690-9E6E-23164309675C}" srcOrd="1" destOrd="0" presId="urn:microsoft.com/office/officeart/2005/8/layout/hList1"/>
    <dgm:cxn modelId="{D2358892-684E-4B9A-A789-B5F9BD13D29D}" type="presParOf" srcId="{B924FDB0-2205-4A1F-A3D5-A9F49BC0BF73}" destId="{2B6C75AF-DF10-4ABE-80DF-B2582E512F31}" srcOrd="2" destOrd="0" presId="urn:microsoft.com/office/officeart/2005/8/layout/hList1"/>
    <dgm:cxn modelId="{A793D0E9-6FD8-4A18-95B8-659EE5534D51}" type="presParOf" srcId="{2B6C75AF-DF10-4ABE-80DF-B2582E512F31}" destId="{9FCA3E20-C45E-407C-829F-8FBDB4557B5C}" srcOrd="0" destOrd="0" presId="urn:microsoft.com/office/officeart/2005/8/layout/hList1"/>
    <dgm:cxn modelId="{EC0FB7F1-0D66-4DE9-8B54-6E566BCFF3C7}" type="presParOf" srcId="{2B6C75AF-DF10-4ABE-80DF-B2582E512F31}" destId="{C889C891-5813-4C9F-86F4-8140A65C5BA5}" srcOrd="1" destOrd="0" presId="urn:microsoft.com/office/officeart/2005/8/layout/hList1"/>
    <dgm:cxn modelId="{E3B2BFC9-D6AC-4DC7-92F4-9FAA6582D9EE}" type="presParOf" srcId="{B924FDB0-2205-4A1F-A3D5-A9F49BC0BF73}" destId="{7290A314-8E4C-41D9-A8B8-FC9F2DE9B41A}" srcOrd="3" destOrd="0" presId="urn:microsoft.com/office/officeart/2005/8/layout/hList1"/>
    <dgm:cxn modelId="{9745FA3E-4E3E-49C7-AA63-67A662C8593F}" type="presParOf" srcId="{B924FDB0-2205-4A1F-A3D5-A9F49BC0BF73}" destId="{94947917-22C5-4CDA-9BDE-774276988EBB}" srcOrd="4" destOrd="0" presId="urn:microsoft.com/office/officeart/2005/8/layout/hList1"/>
    <dgm:cxn modelId="{0A10A131-C8B8-4674-900A-72B5842AEEFD}" type="presParOf" srcId="{94947917-22C5-4CDA-9BDE-774276988EBB}" destId="{0E7024E2-F642-4E35-B69A-FAFB00C33136}" srcOrd="0" destOrd="0" presId="urn:microsoft.com/office/officeart/2005/8/layout/hList1"/>
    <dgm:cxn modelId="{97906EE1-97A3-4EDC-AAD7-ACE914A57272}" type="presParOf" srcId="{94947917-22C5-4CDA-9BDE-774276988EBB}" destId="{E4845EAC-A538-4773-A4C9-9F48F00F92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F7DD-8CAF-40D6-B505-5ED55B9BADE2}">
      <dsp:nvSpPr>
        <dsp:cNvPr id="0" name=""/>
        <dsp:cNvSpPr/>
      </dsp:nvSpPr>
      <dsp:spPr>
        <a:xfrm>
          <a:off x="3286" y="129939"/>
          <a:ext cx="3203971" cy="77444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Reduce Developer COSTS</a:t>
          </a:r>
        </a:p>
      </dsp:txBody>
      <dsp:txXfrm>
        <a:off x="3286" y="129939"/>
        <a:ext cx="3203971" cy="774446"/>
      </dsp:txXfrm>
    </dsp:sp>
    <dsp:sp modelId="{21FC5C4A-F27C-4002-A9C5-57F0E6987433}">
      <dsp:nvSpPr>
        <dsp:cNvPr id="0" name=""/>
        <dsp:cNvSpPr/>
      </dsp:nvSpPr>
      <dsp:spPr>
        <a:xfrm>
          <a:off x="3286" y="904385"/>
          <a:ext cx="3203971" cy="3623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Reduced fees</a:t>
          </a:r>
        </a:p>
        <a:p>
          <a:pPr marL="228600" lvl="1" indent="-228600" algn="l" defTabSz="889000">
            <a:lnSpc>
              <a:spcPct val="90000"/>
            </a:lnSpc>
            <a:spcBef>
              <a:spcPct val="0"/>
            </a:spcBef>
            <a:spcAft>
              <a:spcPct val="15000"/>
            </a:spcAft>
            <a:buChar char="••"/>
          </a:pPr>
          <a:r>
            <a:rPr lang="en-US" sz="2000" kern="1200" dirty="0"/>
            <a:t>Materials discounts</a:t>
          </a:r>
        </a:p>
        <a:p>
          <a:pPr marL="228600" lvl="1" indent="-228600" algn="l" defTabSz="889000">
            <a:lnSpc>
              <a:spcPct val="90000"/>
            </a:lnSpc>
            <a:spcBef>
              <a:spcPct val="0"/>
            </a:spcBef>
            <a:spcAft>
              <a:spcPct val="15000"/>
            </a:spcAft>
            <a:buChar char="••"/>
          </a:pPr>
          <a:r>
            <a:rPr lang="en-US" sz="2000" kern="1200" dirty="0"/>
            <a:t>Tax rebates</a:t>
          </a:r>
        </a:p>
        <a:p>
          <a:pPr marL="228600" lvl="1" indent="-228600" algn="l" defTabSz="889000">
            <a:lnSpc>
              <a:spcPct val="90000"/>
            </a:lnSpc>
            <a:spcBef>
              <a:spcPct val="0"/>
            </a:spcBef>
            <a:spcAft>
              <a:spcPct val="15000"/>
            </a:spcAft>
            <a:buChar char="••"/>
          </a:pPr>
          <a:r>
            <a:rPr lang="en-US" sz="2000" kern="1200" dirty="0"/>
            <a:t>Grants</a:t>
          </a:r>
        </a:p>
        <a:p>
          <a:pPr marL="228600" lvl="1" indent="-228600" algn="l" defTabSz="889000">
            <a:lnSpc>
              <a:spcPct val="90000"/>
            </a:lnSpc>
            <a:spcBef>
              <a:spcPct val="0"/>
            </a:spcBef>
            <a:spcAft>
              <a:spcPct val="15000"/>
            </a:spcAft>
            <a:buChar char="••"/>
          </a:pPr>
          <a:r>
            <a:rPr lang="en-US" sz="2000" kern="1200" dirty="0"/>
            <a:t>Offer incentives to increase LID adoption specifically in redevelopment projects</a:t>
          </a:r>
        </a:p>
        <a:p>
          <a:pPr marL="228600" lvl="1" indent="-228600" algn="l" defTabSz="889000">
            <a:lnSpc>
              <a:spcPct val="90000"/>
            </a:lnSpc>
            <a:spcBef>
              <a:spcPct val="0"/>
            </a:spcBef>
            <a:spcAft>
              <a:spcPct val="15000"/>
            </a:spcAft>
            <a:buChar char="••"/>
          </a:pPr>
          <a:r>
            <a:rPr lang="en-US" sz="2000" kern="1200" dirty="0"/>
            <a:t>Public-private partnerships</a:t>
          </a:r>
        </a:p>
      </dsp:txBody>
      <dsp:txXfrm>
        <a:off x="3286" y="904385"/>
        <a:ext cx="3203971" cy="3623399"/>
      </dsp:txXfrm>
    </dsp:sp>
    <dsp:sp modelId="{9FCA3E20-C45E-407C-829F-8FBDB4557B5C}">
      <dsp:nvSpPr>
        <dsp:cNvPr id="0" name=""/>
        <dsp:cNvSpPr/>
      </dsp:nvSpPr>
      <dsp:spPr>
        <a:xfrm>
          <a:off x="3655814" y="129939"/>
          <a:ext cx="3203971" cy="77444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Reduce Developer RISKS</a:t>
          </a:r>
        </a:p>
      </dsp:txBody>
      <dsp:txXfrm>
        <a:off x="3655814" y="129939"/>
        <a:ext cx="3203971" cy="774446"/>
      </dsp:txXfrm>
    </dsp:sp>
    <dsp:sp modelId="{C889C891-5813-4C9F-86F4-8140A65C5BA5}">
      <dsp:nvSpPr>
        <dsp:cNvPr id="0" name=""/>
        <dsp:cNvSpPr/>
      </dsp:nvSpPr>
      <dsp:spPr>
        <a:xfrm>
          <a:off x="3655814" y="904385"/>
          <a:ext cx="3203971" cy="3623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Expedited, or “fast-track”, permitting</a:t>
          </a:r>
        </a:p>
        <a:p>
          <a:pPr marL="228600" lvl="1" indent="-228600" algn="l" defTabSz="889000">
            <a:lnSpc>
              <a:spcPct val="90000"/>
            </a:lnSpc>
            <a:spcBef>
              <a:spcPct val="0"/>
            </a:spcBef>
            <a:spcAft>
              <a:spcPct val="15000"/>
            </a:spcAft>
            <a:buChar char="••"/>
          </a:pPr>
          <a:r>
            <a:rPr lang="en-US" sz="2000" kern="1200" dirty="0"/>
            <a:t>Clearly defined guidelines</a:t>
          </a:r>
        </a:p>
        <a:p>
          <a:pPr marL="228600" lvl="1" indent="-228600" algn="l" defTabSz="889000">
            <a:lnSpc>
              <a:spcPct val="90000"/>
            </a:lnSpc>
            <a:spcBef>
              <a:spcPct val="0"/>
            </a:spcBef>
            <a:spcAft>
              <a:spcPct val="15000"/>
            </a:spcAft>
            <a:buChar char="••"/>
          </a:pPr>
          <a:r>
            <a:rPr lang="en-US" sz="2000" kern="1200" dirty="0"/>
            <a:t>Common rating system for LID (similar to LEED)</a:t>
          </a:r>
        </a:p>
        <a:p>
          <a:pPr marL="228600" lvl="1" indent="-228600" algn="l" defTabSz="889000">
            <a:lnSpc>
              <a:spcPct val="90000"/>
            </a:lnSpc>
            <a:spcBef>
              <a:spcPct val="0"/>
            </a:spcBef>
            <a:spcAft>
              <a:spcPct val="15000"/>
            </a:spcAft>
            <a:buChar char="••"/>
          </a:pPr>
          <a:r>
            <a:rPr lang="en-US" sz="2000" kern="1200" dirty="0"/>
            <a:t>Free technical assistance</a:t>
          </a:r>
        </a:p>
        <a:p>
          <a:pPr marL="228600" lvl="1" indent="-228600" algn="l" defTabSz="889000">
            <a:lnSpc>
              <a:spcPct val="90000"/>
            </a:lnSpc>
            <a:spcBef>
              <a:spcPct val="0"/>
            </a:spcBef>
            <a:spcAft>
              <a:spcPct val="15000"/>
            </a:spcAft>
            <a:buChar char="••"/>
          </a:pPr>
          <a:r>
            <a:rPr lang="en-US" sz="2000" kern="1200" dirty="0"/>
            <a:t>LID education outreach</a:t>
          </a:r>
        </a:p>
      </dsp:txBody>
      <dsp:txXfrm>
        <a:off x="3655814" y="904385"/>
        <a:ext cx="3203971" cy="3623399"/>
      </dsp:txXfrm>
    </dsp:sp>
    <dsp:sp modelId="{0E7024E2-F642-4E35-B69A-FAFB00C33136}">
      <dsp:nvSpPr>
        <dsp:cNvPr id="0" name=""/>
        <dsp:cNvSpPr/>
      </dsp:nvSpPr>
      <dsp:spPr>
        <a:xfrm>
          <a:off x="7308342" y="129939"/>
          <a:ext cx="3203971" cy="77444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Increase Developer REVENUE</a:t>
          </a:r>
        </a:p>
      </dsp:txBody>
      <dsp:txXfrm>
        <a:off x="7308342" y="129939"/>
        <a:ext cx="3203971" cy="774446"/>
      </dsp:txXfrm>
    </dsp:sp>
    <dsp:sp modelId="{E4845EAC-A538-4773-A4C9-9F48F00F9288}">
      <dsp:nvSpPr>
        <dsp:cNvPr id="0" name=""/>
        <dsp:cNvSpPr/>
      </dsp:nvSpPr>
      <dsp:spPr>
        <a:xfrm>
          <a:off x="7308342" y="904385"/>
          <a:ext cx="3203971" cy="3623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Increase consumer demand</a:t>
          </a:r>
        </a:p>
        <a:p>
          <a:pPr marL="228600" lvl="1" indent="-228600" algn="l" defTabSz="889000">
            <a:lnSpc>
              <a:spcPct val="90000"/>
            </a:lnSpc>
            <a:spcBef>
              <a:spcPct val="0"/>
            </a:spcBef>
            <a:spcAft>
              <a:spcPct val="15000"/>
            </a:spcAft>
            <a:buChar char="••"/>
          </a:pPr>
          <a:r>
            <a:rPr lang="en-US" sz="2000" kern="1200"/>
            <a:t>Awards and recognition</a:t>
          </a:r>
        </a:p>
        <a:p>
          <a:pPr marL="228600" lvl="1" indent="-228600" algn="l" defTabSz="889000">
            <a:lnSpc>
              <a:spcPct val="90000"/>
            </a:lnSpc>
            <a:spcBef>
              <a:spcPct val="0"/>
            </a:spcBef>
            <a:spcAft>
              <a:spcPct val="15000"/>
            </a:spcAft>
            <a:buChar char="••"/>
          </a:pPr>
          <a:r>
            <a:rPr lang="en-US" sz="2000" kern="1200"/>
            <a:t>Density bonuses</a:t>
          </a:r>
        </a:p>
        <a:p>
          <a:pPr marL="228600" lvl="1" indent="-228600" algn="l" defTabSz="889000">
            <a:lnSpc>
              <a:spcPct val="90000"/>
            </a:lnSpc>
            <a:spcBef>
              <a:spcPct val="0"/>
            </a:spcBef>
            <a:spcAft>
              <a:spcPct val="15000"/>
            </a:spcAft>
            <a:buChar char="••"/>
          </a:pPr>
          <a:r>
            <a:rPr lang="en-US" sz="2000" kern="1200" dirty="0"/>
            <a:t>Zoning variance</a:t>
          </a:r>
        </a:p>
      </dsp:txBody>
      <dsp:txXfrm>
        <a:off x="7308342" y="904385"/>
        <a:ext cx="3203971" cy="3623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B94449-A94E-41DC-A312-2B11D2C12C3B}" type="datetimeFigureOut">
              <a:rPr lang="en-US" smtClean="0"/>
              <a:t>8/10/2018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E32476-731A-48BA-BDE1-6F60A827AE2B}" type="slidenum">
              <a:rPr lang="en-US" smtClean="0"/>
              <a:t>‹#›</a:t>
            </a:fld>
            <a:endParaRPr lang="en-US"/>
          </a:p>
        </p:txBody>
      </p:sp>
    </p:spTree>
    <p:extLst>
      <p:ext uri="{BB962C8B-B14F-4D97-AF65-F5344CB8AC3E}">
        <p14:creationId xmlns:p14="http://schemas.microsoft.com/office/powerpoint/2010/main" val="205307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1</a:t>
            </a:fld>
            <a:endParaRPr lang="en-US"/>
          </a:p>
        </p:txBody>
      </p:sp>
    </p:spTree>
    <p:extLst>
      <p:ext uri="{BB962C8B-B14F-4D97-AF65-F5344CB8AC3E}">
        <p14:creationId xmlns:p14="http://schemas.microsoft.com/office/powerpoint/2010/main" val="297474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10</a:t>
            </a:fld>
            <a:endParaRPr lang="en-US"/>
          </a:p>
        </p:txBody>
      </p:sp>
    </p:spTree>
    <p:extLst>
      <p:ext uri="{BB962C8B-B14F-4D97-AF65-F5344CB8AC3E}">
        <p14:creationId xmlns:p14="http://schemas.microsoft.com/office/powerpoint/2010/main" val="47325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Which of these are we focusing on? They affect which developers we interview and what we ask them.</a:t>
            </a:r>
          </a:p>
          <a:p>
            <a:r>
              <a:rPr lang="en-US" dirty="0"/>
              <a:t>Relatedly, this project is focusing on “urban centers,” so where is that on a map?</a:t>
            </a:r>
          </a:p>
        </p:txBody>
      </p:sp>
      <p:sp>
        <p:nvSpPr>
          <p:cNvPr id="4" name="Slide Number Placeholder 3"/>
          <p:cNvSpPr>
            <a:spLocks noGrp="1"/>
          </p:cNvSpPr>
          <p:nvPr>
            <p:ph type="sldNum" sz="quarter" idx="10"/>
          </p:nvPr>
        </p:nvSpPr>
        <p:spPr/>
        <p:txBody>
          <a:bodyPr/>
          <a:lstStyle/>
          <a:p>
            <a:fld id="{FDE32476-731A-48BA-BDE1-6F60A827AE2B}" type="slidenum">
              <a:rPr lang="en-US" smtClean="0"/>
              <a:t>11</a:t>
            </a:fld>
            <a:endParaRPr lang="en-US"/>
          </a:p>
        </p:txBody>
      </p:sp>
    </p:spTree>
    <p:extLst>
      <p:ext uri="{BB962C8B-B14F-4D97-AF65-F5344CB8AC3E}">
        <p14:creationId xmlns:p14="http://schemas.microsoft.com/office/powerpoint/2010/main" val="298929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Questions</a:t>
            </a:r>
          </a:p>
          <a:p>
            <a:pPr marL="174708" indent="-174708">
              <a:buFont typeface="Arial" panose="020B0604020202020204" pitchFamily="34" charset="0"/>
              <a:buChar char="•"/>
            </a:pPr>
            <a:r>
              <a:rPr lang="en-US" dirty="0"/>
              <a:t>How are we defining an “urban center”</a:t>
            </a:r>
          </a:p>
          <a:p>
            <a:pPr marL="174708" indent="-174708">
              <a:buFont typeface="Arial" panose="020B0604020202020204" pitchFamily="34" charset="0"/>
              <a:buChar char="•"/>
            </a:pPr>
            <a:r>
              <a:rPr lang="en-US" dirty="0"/>
              <a:t>Are these your top selection criteria? If not, which criteria would you replace? Are any criteria not essential?</a:t>
            </a:r>
          </a:p>
          <a:p>
            <a:pPr marL="174708" indent="-174708">
              <a:buFont typeface="Arial" panose="020B0604020202020204" pitchFamily="34" charset="0"/>
              <a:buChar char="•"/>
            </a:pPr>
            <a:r>
              <a:rPr lang="en-US" dirty="0"/>
              <a:t>Let’s talk about site constraints:</a:t>
            </a:r>
          </a:p>
          <a:p>
            <a:pPr marL="640594" lvl="1" indent="-174708">
              <a:buFont typeface="Arial" panose="020B0604020202020204" pitchFamily="34" charset="0"/>
              <a:buChar char="•"/>
            </a:pPr>
            <a:r>
              <a:rPr lang="en-US" dirty="0"/>
              <a:t>How do you envision the site constraints affecting developers?</a:t>
            </a:r>
          </a:p>
          <a:p>
            <a:pPr marL="640594" lvl="1" indent="-174708">
              <a:buFont typeface="Arial" panose="020B0604020202020204" pitchFamily="34" charset="0"/>
              <a:buChar char="•"/>
            </a:pPr>
            <a:r>
              <a:rPr lang="en-US" dirty="0"/>
              <a:t>How do we ask about this?</a:t>
            </a:r>
          </a:p>
          <a:p>
            <a:pPr marL="174708" indent="-174708">
              <a:buFont typeface="Arial" panose="020B0604020202020204" pitchFamily="34" charset="0"/>
              <a:buChar char="•"/>
            </a:pPr>
            <a:r>
              <a:rPr lang="en-US" dirty="0"/>
              <a:t>Within each criterion:</a:t>
            </a:r>
          </a:p>
          <a:p>
            <a:pPr marL="640594" lvl="1" indent="-174708">
              <a:buFont typeface="Arial" panose="020B0604020202020204" pitchFamily="34" charset="0"/>
              <a:buChar char="•"/>
            </a:pPr>
            <a:r>
              <a:rPr lang="en-US" dirty="0"/>
              <a:t>Are these the right categories to include and exclude from interviews?</a:t>
            </a:r>
          </a:p>
          <a:p>
            <a:pPr marL="640594" lvl="1" indent="-174708">
              <a:buFont typeface="Arial" panose="020B0604020202020204" pitchFamily="34" charset="0"/>
              <a:buChar char="•"/>
            </a:pPr>
            <a:r>
              <a:rPr lang="en-US" dirty="0"/>
              <a:t>Should we focus on certain categories more than others, or seek to distribute interviews roughly evenly?</a:t>
            </a:r>
          </a:p>
          <a:p>
            <a:pPr marL="640594" lvl="1" indent="-174708">
              <a:buFont typeface="Arial" panose="020B0604020202020204" pitchFamily="34" charset="0"/>
              <a:buChar char="•"/>
            </a:pPr>
            <a:r>
              <a:rPr lang="en-US" dirty="0"/>
              <a:t>How would you define large, medium, and small projects? By land area or by project budget? Or by whether they were required to implement MR</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12</a:t>
            </a:fld>
            <a:endParaRPr lang="en-US"/>
          </a:p>
        </p:txBody>
      </p:sp>
    </p:spTree>
    <p:extLst>
      <p:ext uri="{BB962C8B-B14F-4D97-AF65-F5344CB8AC3E}">
        <p14:creationId xmlns:p14="http://schemas.microsoft.com/office/powerpoint/2010/main" val="23171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13</a:t>
            </a:fld>
            <a:endParaRPr lang="en-US"/>
          </a:p>
        </p:txBody>
      </p:sp>
    </p:spTree>
    <p:extLst>
      <p:ext uri="{BB962C8B-B14F-4D97-AF65-F5344CB8AC3E}">
        <p14:creationId xmlns:p14="http://schemas.microsoft.com/office/powerpoint/2010/main" val="394587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dirty="0"/>
              <a:t>What job titles or responsibilities should we use when looking for the right person to talk to?</a:t>
            </a:r>
            <a:endParaRPr lang="en-US" b="1" dirty="0"/>
          </a:p>
          <a:p>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14</a:t>
            </a:fld>
            <a:endParaRPr lang="en-US"/>
          </a:p>
        </p:txBody>
      </p:sp>
    </p:spTree>
    <p:extLst>
      <p:ext uri="{BB962C8B-B14F-4D97-AF65-F5344CB8AC3E}">
        <p14:creationId xmlns:p14="http://schemas.microsoft.com/office/powerpoint/2010/main" val="386709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15</a:t>
            </a:fld>
            <a:endParaRPr lang="en-US"/>
          </a:p>
        </p:txBody>
      </p:sp>
    </p:spTree>
    <p:extLst>
      <p:ext uri="{BB962C8B-B14F-4D97-AF65-F5344CB8AC3E}">
        <p14:creationId xmlns:p14="http://schemas.microsoft.com/office/powerpoint/2010/main" val="18222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16</a:t>
            </a:fld>
            <a:endParaRPr lang="en-US"/>
          </a:p>
        </p:txBody>
      </p:sp>
    </p:spTree>
    <p:extLst>
      <p:ext uri="{BB962C8B-B14F-4D97-AF65-F5344CB8AC3E}">
        <p14:creationId xmlns:p14="http://schemas.microsoft.com/office/powerpoint/2010/main" val="361807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17</a:t>
            </a:fld>
            <a:endParaRPr lang="en-US"/>
          </a:p>
        </p:txBody>
      </p:sp>
    </p:spTree>
    <p:extLst>
      <p:ext uri="{BB962C8B-B14F-4D97-AF65-F5344CB8AC3E}">
        <p14:creationId xmlns:p14="http://schemas.microsoft.com/office/powerpoint/2010/main" val="3027266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18</a:t>
            </a:fld>
            <a:endParaRPr lang="en-US"/>
          </a:p>
        </p:txBody>
      </p:sp>
    </p:spTree>
    <p:extLst>
      <p:ext uri="{BB962C8B-B14F-4D97-AF65-F5344CB8AC3E}">
        <p14:creationId xmlns:p14="http://schemas.microsoft.com/office/powerpoint/2010/main" val="406945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specific incentive formats that you are more or less interested in probing about?</a:t>
            </a:r>
          </a:p>
          <a:p>
            <a:r>
              <a:rPr lang="en-US" dirty="0"/>
              <a:t>Are there any non-starters?</a:t>
            </a:r>
          </a:p>
        </p:txBody>
      </p:sp>
      <p:sp>
        <p:nvSpPr>
          <p:cNvPr id="4" name="Slide Number Placeholder 3"/>
          <p:cNvSpPr>
            <a:spLocks noGrp="1"/>
          </p:cNvSpPr>
          <p:nvPr>
            <p:ph type="sldNum" sz="quarter" idx="10"/>
          </p:nvPr>
        </p:nvSpPr>
        <p:spPr/>
        <p:txBody>
          <a:bodyPr/>
          <a:lstStyle/>
          <a:p>
            <a:fld id="{FDE32476-731A-48BA-BDE1-6F60A827AE2B}" type="slidenum">
              <a:rPr lang="en-US" smtClean="0"/>
              <a:t>19</a:t>
            </a:fld>
            <a:endParaRPr lang="en-US"/>
          </a:p>
        </p:txBody>
      </p:sp>
    </p:spTree>
    <p:extLst>
      <p:ext uri="{BB962C8B-B14F-4D97-AF65-F5344CB8AC3E}">
        <p14:creationId xmlns:p14="http://schemas.microsoft.com/office/powerpoint/2010/main" val="214460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2</a:t>
            </a:fld>
            <a:endParaRPr lang="en-US"/>
          </a:p>
        </p:txBody>
      </p:sp>
    </p:spTree>
    <p:extLst>
      <p:ext uri="{BB962C8B-B14F-4D97-AF65-F5344CB8AC3E}">
        <p14:creationId xmlns:p14="http://schemas.microsoft.com/office/powerpoint/2010/main" val="529825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dirty="0"/>
              <a:t>The contractor shall interview one staff member each at five local governments identified by Commerce regarding their past experience and new ideas regarding incentives and strategies for developers as well as their suggestions for the guidance documents (developed in Task 4).</a:t>
            </a:r>
          </a:p>
          <a:p>
            <a:pPr marL="174708" indent="-174708" defTabSz="931774">
              <a:buFont typeface="Arial" panose="020B0604020202020204" pitchFamily="34" charset="0"/>
              <a:buChar char="•"/>
              <a:defRPr/>
            </a:pPr>
            <a:r>
              <a:rPr lang="en-US" dirty="0"/>
              <a:t>Commerce will identify the 5 municipalities.</a:t>
            </a:r>
          </a:p>
        </p:txBody>
      </p:sp>
      <p:sp>
        <p:nvSpPr>
          <p:cNvPr id="4" name="Slide Number Placeholder 3"/>
          <p:cNvSpPr>
            <a:spLocks noGrp="1"/>
          </p:cNvSpPr>
          <p:nvPr>
            <p:ph type="sldNum" sz="quarter" idx="10"/>
          </p:nvPr>
        </p:nvSpPr>
        <p:spPr/>
        <p:txBody>
          <a:bodyPr/>
          <a:lstStyle/>
          <a:p>
            <a:fld id="{FDE32476-731A-48BA-BDE1-6F60A827AE2B}" type="slidenum">
              <a:rPr lang="en-US" smtClean="0"/>
              <a:t>20</a:t>
            </a:fld>
            <a:endParaRPr lang="en-US"/>
          </a:p>
        </p:txBody>
      </p:sp>
    </p:spTree>
    <p:extLst>
      <p:ext uri="{BB962C8B-B14F-4D97-AF65-F5344CB8AC3E}">
        <p14:creationId xmlns:p14="http://schemas.microsoft.com/office/powerpoint/2010/main" val="3923301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GOAL: solicit ideas for individuals/entities to invite for developer interviews and local government interviews</a:t>
            </a:r>
          </a:p>
          <a:p>
            <a:pPr lvl="0"/>
            <a:r>
              <a:rPr lang="en-US" dirty="0"/>
              <a:t>Solicit input from Advisory Committee on organizations or individuals to contact, with reference to the selection criteria</a:t>
            </a:r>
          </a:p>
          <a:p>
            <a:r>
              <a:rPr lang="en-US" dirty="0"/>
              <a:t>Discuss next steps</a:t>
            </a:r>
          </a:p>
        </p:txBody>
      </p:sp>
      <p:sp>
        <p:nvSpPr>
          <p:cNvPr id="4" name="Slide Number Placeholder 3"/>
          <p:cNvSpPr>
            <a:spLocks noGrp="1"/>
          </p:cNvSpPr>
          <p:nvPr>
            <p:ph type="sldNum" sz="quarter" idx="10"/>
          </p:nvPr>
        </p:nvSpPr>
        <p:spPr/>
        <p:txBody>
          <a:bodyPr/>
          <a:lstStyle/>
          <a:p>
            <a:fld id="{FDE32476-731A-48BA-BDE1-6F60A827AE2B}" type="slidenum">
              <a:rPr lang="en-US" smtClean="0"/>
              <a:t>21</a:t>
            </a:fld>
            <a:endParaRPr lang="en-US"/>
          </a:p>
        </p:txBody>
      </p:sp>
    </p:spTree>
    <p:extLst>
      <p:ext uri="{BB962C8B-B14F-4D97-AF65-F5344CB8AC3E}">
        <p14:creationId xmlns:p14="http://schemas.microsoft.com/office/powerpoint/2010/main" val="2552282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22</a:t>
            </a:fld>
            <a:endParaRPr lang="en-US"/>
          </a:p>
        </p:txBody>
      </p:sp>
    </p:spTree>
    <p:extLst>
      <p:ext uri="{BB962C8B-B14F-4D97-AF65-F5344CB8AC3E}">
        <p14:creationId xmlns:p14="http://schemas.microsoft.com/office/powerpoint/2010/main" val="267773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3</a:t>
            </a:fld>
            <a:endParaRPr lang="en-US"/>
          </a:p>
        </p:txBody>
      </p:sp>
    </p:spTree>
    <p:extLst>
      <p:ext uri="{BB962C8B-B14F-4D97-AF65-F5344CB8AC3E}">
        <p14:creationId xmlns:p14="http://schemas.microsoft.com/office/powerpoint/2010/main" val="212044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E32476-731A-48BA-BDE1-6F60A827AE2B}" type="slidenum">
              <a:rPr lang="en-US" smtClean="0"/>
              <a:t>4</a:t>
            </a:fld>
            <a:endParaRPr lang="en-US"/>
          </a:p>
        </p:txBody>
      </p:sp>
    </p:spTree>
    <p:extLst>
      <p:ext uri="{BB962C8B-B14F-4D97-AF65-F5344CB8AC3E}">
        <p14:creationId xmlns:p14="http://schemas.microsoft.com/office/powerpoint/2010/main" val="25049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5</a:t>
            </a:fld>
            <a:endParaRPr lang="en-US"/>
          </a:p>
        </p:txBody>
      </p:sp>
    </p:spTree>
    <p:extLst>
      <p:ext uri="{BB962C8B-B14F-4D97-AF65-F5344CB8AC3E}">
        <p14:creationId xmlns:p14="http://schemas.microsoft.com/office/powerpoint/2010/main" val="5850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KOM: </a:t>
            </a:r>
          </a:p>
          <a:p>
            <a:pPr marL="174708" indent="-174708" defTabSz="931774">
              <a:buFontTx/>
              <a:buChar char="-"/>
              <a:defRPr/>
            </a:pPr>
            <a:r>
              <a:rPr lang="en-US" dirty="0"/>
              <a:t>“</a:t>
            </a:r>
            <a:r>
              <a:rPr lang="en-US" b="1" dirty="0"/>
              <a:t>Developers respond to benefits that influence their bottom line.” Examples cited include:</a:t>
            </a:r>
          </a:p>
          <a:p>
            <a:pPr marL="640594" lvl="1" indent="-174708" defTabSz="931774">
              <a:buFontTx/>
              <a:buChar char="-"/>
              <a:defRPr/>
            </a:pPr>
            <a:r>
              <a:rPr lang="en-US" dirty="0"/>
              <a:t>Increased sale price or rental price, </a:t>
            </a:r>
          </a:p>
          <a:p>
            <a:pPr marL="640594" lvl="1" indent="-174708" defTabSz="931774">
              <a:buFontTx/>
              <a:buChar char="-"/>
              <a:defRPr/>
            </a:pPr>
            <a:r>
              <a:rPr lang="en-US" dirty="0"/>
              <a:t>reduced time to sale, </a:t>
            </a:r>
          </a:p>
          <a:p>
            <a:pPr marL="640594" lvl="1" indent="-174708" defTabSz="931774">
              <a:buFontTx/>
              <a:buChar char="-"/>
              <a:defRPr/>
            </a:pPr>
            <a:r>
              <a:rPr lang="en-US" dirty="0"/>
              <a:t>improved appearance or market appeal (specific examples included </a:t>
            </a:r>
            <a:r>
              <a:rPr lang="en-US" dirty="0" err="1"/>
              <a:t>bioswales</a:t>
            </a:r>
            <a:r>
              <a:rPr lang="en-US" dirty="0"/>
              <a:t> and other vegetative stormwater controls)</a:t>
            </a:r>
          </a:p>
          <a:p>
            <a:pPr marL="640594" lvl="1" indent="-174708" defTabSz="931774">
              <a:buFontTx/>
              <a:buChar char="-"/>
              <a:defRPr/>
            </a:pPr>
            <a:r>
              <a:rPr lang="en-US" dirty="0"/>
              <a:t>Help them meet stronger stormwater controls while minimizing costs</a:t>
            </a:r>
          </a:p>
          <a:p>
            <a:pPr marL="174708" indent="-174708" defTabSz="931774">
              <a:buFontTx/>
              <a:buChar char="-"/>
              <a:defRPr/>
            </a:pPr>
            <a:r>
              <a:rPr lang="en-US" dirty="0"/>
              <a:t>Also: “the primary motivation for developers to use LID/GSI is the opportunity to market properties as green.”</a:t>
            </a:r>
          </a:p>
          <a:p>
            <a:pPr marL="174708" indent="-174708" defTabSz="931774">
              <a:buFontTx/>
              <a:buChar char="-"/>
              <a:defRPr/>
            </a:pPr>
            <a:r>
              <a:rPr lang="en-US" dirty="0"/>
              <a:t>Therefore: Anything we can do to promote customer demand will - by extension – improve developer adoption.</a:t>
            </a:r>
          </a:p>
          <a:p>
            <a:pPr marL="174708" indent="-174708" defTabSz="931774">
              <a:buFontTx/>
              <a:buChar char="-"/>
              <a:defRPr/>
            </a:pPr>
            <a:r>
              <a:rPr lang="en-US" dirty="0"/>
              <a:t>To that end: Several articles cited the need for more public education regarding the benefits of LID in order to 1) increase their understanding of the connection to protecting salmon and responding to climate change, and 2) increase their appreciation of the aesthetics of LID.</a:t>
            </a:r>
          </a:p>
        </p:txBody>
      </p:sp>
      <p:sp>
        <p:nvSpPr>
          <p:cNvPr id="4" name="Slide Number Placeholder 3"/>
          <p:cNvSpPr>
            <a:spLocks noGrp="1"/>
          </p:cNvSpPr>
          <p:nvPr>
            <p:ph type="sldNum" sz="quarter" idx="10"/>
          </p:nvPr>
        </p:nvSpPr>
        <p:spPr/>
        <p:txBody>
          <a:bodyPr/>
          <a:lstStyle/>
          <a:p>
            <a:fld id="{FDE32476-731A-48BA-BDE1-6F60A827AE2B}" type="slidenum">
              <a:rPr lang="en-US" smtClean="0"/>
              <a:t>6</a:t>
            </a:fld>
            <a:endParaRPr lang="en-US"/>
          </a:p>
        </p:txBody>
      </p:sp>
    </p:spTree>
    <p:extLst>
      <p:ext uri="{BB962C8B-B14F-4D97-AF65-F5344CB8AC3E}">
        <p14:creationId xmlns:p14="http://schemas.microsoft.com/office/powerpoint/2010/main" val="397298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7</a:t>
            </a:fld>
            <a:endParaRPr lang="en-US"/>
          </a:p>
        </p:txBody>
      </p:sp>
    </p:spTree>
    <p:extLst>
      <p:ext uri="{BB962C8B-B14F-4D97-AF65-F5344CB8AC3E}">
        <p14:creationId xmlns:p14="http://schemas.microsoft.com/office/powerpoint/2010/main" val="300036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reference 10,000 rain gardens – movement started in Kansas City, MO but has spread???</a:t>
            </a:r>
          </a:p>
          <a:p>
            <a:endParaRPr lang="en-US" dirty="0"/>
          </a:p>
          <a:p>
            <a:r>
              <a:rPr lang="en-US" dirty="0"/>
              <a:t>The City of Auburn’s current code lays out a point-based incentive program for alternative development techniques to encourage developers to go “above and beyond” the requirements. LID/GSI are each worth 5 points, and water quality, habitat, and natural vegetation also provide points. Development projects that have 100 points can have:</a:t>
            </a:r>
          </a:p>
          <a:p>
            <a:r>
              <a:rPr lang="en-US" dirty="0"/>
              <a:t> Alternate lot dimensions (required setbacks, frontages)</a:t>
            </a:r>
          </a:p>
          <a:p>
            <a:r>
              <a:rPr lang="en-US" dirty="0"/>
              <a:t> Alternate parking lot landscaping</a:t>
            </a:r>
          </a:p>
          <a:p>
            <a:r>
              <a:rPr lang="en-US" dirty="0"/>
              <a:t> Alternate engineering design</a:t>
            </a:r>
          </a:p>
          <a:p>
            <a:r>
              <a:rPr lang="en-US" dirty="0"/>
              <a:t> Expedited permitting process</a:t>
            </a:r>
          </a:p>
          <a:p>
            <a:r>
              <a:rPr lang="en-US" dirty="0"/>
              <a:t> Increased density</a:t>
            </a:r>
          </a:p>
          <a:p>
            <a:r>
              <a:rPr lang="en-US" dirty="0"/>
              <a:t> Other bonuses including increased impervious and increased maximum height.</a:t>
            </a:r>
          </a:p>
          <a:p>
            <a:r>
              <a:rPr lang="en-US" i="1" dirty="0"/>
              <a:t>More info:</a:t>
            </a:r>
          </a:p>
          <a:p>
            <a:r>
              <a:rPr lang="en-US" i="1" dirty="0"/>
              <a:t>www.codepublishing.com/WA/Auburn/?auburn18/auburn1849.html</a:t>
            </a:r>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8</a:t>
            </a:fld>
            <a:endParaRPr lang="en-US"/>
          </a:p>
        </p:txBody>
      </p:sp>
    </p:spTree>
    <p:extLst>
      <p:ext uri="{BB962C8B-B14F-4D97-AF65-F5344CB8AC3E}">
        <p14:creationId xmlns:p14="http://schemas.microsoft.com/office/powerpoint/2010/main" val="255475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Review topic areas during meeting</a:t>
            </a:r>
          </a:p>
          <a:p>
            <a:r>
              <a:rPr lang="en-US" dirty="0"/>
              <a:t>Ask for feedback and take notes on flip chart</a:t>
            </a:r>
          </a:p>
          <a:p>
            <a:r>
              <a:rPr lang="en-US" dirty="0"/>
              <a:t>Ask for volunteers/commitment to review interview guide document in July.</a:t>
            </a:r>
          </a:p>
          <a:p>
            <a:pPr lvl="1"/>
            <a:r>
              <a:rPr lang="en-US" dirty="0"/>
              <a:t>Post via Google Docs for collaborative editing.</a:t>
            </a:r>
          </a:p>
          <a:p>
            <a:endParaRPr lang="en-US" dirty="0"/>
          </a:p>
        </p:txBody>
      </p:sp>
      <p:sp>
        <p:nvSpPr>
          <p:cNvPr id="4" name="Slide Number Placeholder 3"/>
          <p:cNvSpPr>
            <a:spLocks noGrp="1"/>
          </p:cNvSpPr>
          <p:nvPr>
            <p:ph type="sldNum" sz="quarter" idx="10"/>
          </p:nvPr>
        </p:nvSpPr>
        <p:spPr/>
        <p:txBody>
          <a:bodyPr/>
          <a:lstStyle/>
          <a:p>
            <a:fld id="{FDE32476-731A-48BA-BDE1-6F60A827AE2B}" type="slidenum">
              <a:rPr lang="en-US" smtClean="0"/>
              <a:t>9</a:t>
            </a:fld>
            <a:endParaRPr lang="en-US"/>
          </a:p>
        </p:txBody>
      </p:sp>
    </p:spTree>
    <p:extLst>
      <p:ext uri="{BB962C8B-B14F-4D97-AF65-F5344CB8AC3E}">
        <p14:creationId xmlns:p14="http://schemas.microsoft.com/office/powerpoint/2010/main" val="3650390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5421" y="1220285"/>
            <a:ext cx="8456579" cy="5637719"/>
          </a:xfrm>
          <a:prstGeom prst="rect">
            <a:avLst/>
          </a:prstGeom>
        </p:spPr>
      </p:pic>
      <p:sp>
        <p:nvSpPr>
          <p:cNvPr id="8" name="Freeform 7"/>
          <p:cNvSpPr/>
          <p:nvPr userDrawn="1"/>
        </p:nvSpPr>
        <p:spPr>
          <a:xfrm>
            <a:off x="0" y="3"/>
            <a:ext cx="12192000" cy="6858001"/>
          </a:xfrm>
          <a:custGeom>
            <a:avLst/>
            <a:gdLst>
              <a:gd name="connsiteX0" fmla="*/ 12192000 w 12192000"/>
              <a:gd name="connsiteY0" fmla="*/ 6639186 h 6858001"/>
              <a:gd name="connsiteX1" fmla="*/ 12192000 w 12192000"/>
              <a:gd name="connsiteY1" fmla="*/ 6858001 h 6858001"/>
              <a:gd name="connsiteX2" fmla="*/ 12003010 w 12192000"/>
              <a:gd name="connsiteY2" fmla="*/ 6858001 h 6858001"/>
              <a:gd name="connsiteX3" fmla="*/ 12146127 w 12192000"/>
              <a:gd name="connsiteY3" fmla="*/ 6700531 h 6858001"/>
              <a:gd name="connsiteX4" fmla="*/ 0 w 12192000"/>
              <a:gd name="connsiteY4" fmla="*/ 0 h 6858001"/>
              <a:gd name="connsiteX5" fmla="*/ 12192000 w 12192000"/>
              <a:gd name="connsiteY5" fmla="*/ 0 h 6858001"/>
              <a:gd name="connsiteX6" fmla="*/ 12192000 w 12192000"/>
              <a:gd name="connsiteY6" fmla="*/ 2700759 h 6858001"/>
              <a:gd name="connsiteX7" fmla="*/ 12146127 w 12192000"/>
              <a:gd name="connsiteY7" fmla="*/ 2639414 h 6858001"/>
              <a:gd name="connsiteX8" fmla="*/ 9682843 w 12192000"/>
              <a:gd name="connsiteY8" fmla="*/ 1477736 h 6858001"/>
              <a:gd name="connsiteX9" fmla="*/ 6490607 w 12192000"/>
              <a:gd name="connsiteY9" fmla="*/ 4669972 h 6858001"/>
              <a:gd name="connsiteX10" fmla="*/ 7219559 w 12192000"/>
              <a:gd name="connsiteY10" fmla="*/ 6700530 h 6858001"/>
              <a:gd name="connsiteX11" fmla="*/ 7362677 w 12192000"/>
              <a:gd name="connsiteY11" fmla="*/ 6858000 h 6858001"/>
              <a:gd name="connsiteX12" fmla="*/ 0 w 12192000"/>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1">
                <a:moveTo>
                  <a:pt x="12192000" y="6639186"/>
                </a:moveTo>
                <a:lnTo>
                  <a:pt x="12192000" y="6858001"/>
                </a:lnTo>
                <a:lnTo>
                  <a:pt x="12003010" y="6858001"/>
                </a:lnTo>
                <a:lnTo>
                  <a:pt x="12146127" y="6700531"/>
                </a:lnTo>
                <a:close/>
                <a:moveTo>
                  <a:pt x="0" y="0"/>
                </a:moveTo>
                <a:lnTo>
                  <a:pt x="12192000" y="0"/>
                </a:lnTo>
                <a:lnTo>
                  <a:pt x="12192000" y="2700759"/>
                </a:lnTo>
                <a:lnTo>
                  <a:pt x="12146127" y="2639414"/>
                </a:lnTo>
                <a:cubicBezTo>
                  <a:pt x="11560624" y="1929948"/>
                  <a:pt x="10674543" y="1477736"/>
                  <a:pt x="9682843" y="1477736"/>
                </a:cubicBezTo>
                <a:cubicBezTo>
                  <a:pt x="7919820" y="1477736"/>
                  <a:pt x="6490607" y="2906949"/>
                  <a:pt x="6490607" y="4669972"/>
                </a:cubicBezTo>
                <a:cubicBezTo>
                  <a:pt x="6490607" y="5441295"/>
                  <a:pt x="6764168" y="6148724"/>
                  <a:pt x="7219559" y="6700530"/>
                </a:cubicBezTo>
                <a:lnTo>
                  <a:pt x="7362677"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9538" y="5958064"/>
            <a:ext cx="2137953" cy="750311"/>
          </a:xfrm>
          <a:prstGeom prst="rect">
            <a:avLst/>
          </a:prstGeom>
        </p:spPr>
      </p:pic>
      <p:sp>
        <p:nvSpPr>
          <p:cNvPr id="2" name="Title 1"/>
          <p:cNvSpPr>
            <a:spLocks noGrp="1"/>
          </p:cNvSpPr>
          <p:nvPr>
            <p:ph type="ctrTitle"/>
          </p:nvPr>
        </p:nvSpPr>
        <p:spPr>
          <a:xfrm>
            <a:off x="687421" y="2048213"/>
            <a:ext cx="4316843" cy="2387600"/>
          </a:xfrm>
        </p:spPr>
        <p:txBody>
          <a:bodyPr anchor="b"/>
          <a:lstStyle>
            <a:lvl1pPr algn="l">
              <a:defRPr sz="48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87421" y="4905549"/>
            <a:ext cx="4316843" cy="755953"/>
          </a:xfrm>
        </p:spPr>
        <p:txBody>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0" name="Freeform 9"/>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CBCB82">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836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5421" y="1220285"/>
            <a:ext cx="8456579" cy="5637719"/>
          </a:xfrm>
          <a:prstGeom prst="rect">
            <a:avLst/>
          </a:prstGeom>
        </p:spPr>
      </p:pic>
      <p:sp>
        <p:nvSpPr>
          <p:cNvPr id="8" name="Freeform 7"/>
          <p:cNvSpPr/>
          <p:nvPr userDrawn="1"/>
        </p:nvSpPr>
        <p:spPr>
          <a:xfrm>
            <a:off x="0" y="3"/>
            <a:ext cx="12192000" cy="6858001"/>
          </a:xfrm>
          <a:custGeom>
            <a:avLst/>
            <a:gdLst>
              <a:gd name="connsiteX0" fmla="*/ 12192000 w 12192000"/>
              <a:gd name="connsiteY0" fmla="*/ 6639186 h 6858001"/>
              <a:gd name="connsiteX1" fmla="*/ 12192000 w 12192000"/>
              <a:gd name="connsiteY1" fmla="*/ 6858001 h 6858001"/>
              <a:gd name="connsiteX2" fmla="*/ 12003010 w 12192000"/>
              <a:gd name="connsiteY2" fmla="*/ 6858001 h 6858001"/>
              <a:gd name="connsiteX3" fmla="*/ 12146127 w 12192000"/>
              <a:gd name="connsiteY3" fmla="*/ 6700531 h 6858001"/>
              <a:gd name="connsiteX4" fmla="*/ 0 w 12192000"/>
              <a:gd name="connsiteY4" fmla="*/ 0 h 6858001"/>
              <a:gd name="connsiteX5" fmla="*/ 12192000 w 12192000"/>
              <a:gd name="connsiteY5" fmla="*/ 0 h 6858001"/>
              <a:gd name="connsiteX6" fmla="*/ 12192000 w 12192000"/>
              <a:gd name="connsiteY6" fmla="*/ 2700759 h 6858001"/>
              <a:gd name="connsiteX7" fmla="*/ 12146127 w 12192000"/>
              <a:gd name="connsiteY7" fmla="*/ 2639414 h 6858001"/>
              <a:gd name="connsiteX8" fmla="*/ 9682843 w 12192000"/>
              <a:gd name="connsiteY8" fmla="*/ 1477736 h 6858001"/>
              <a:gd name="connsiteX9" fmla="*/ 6490607 w 12192000"/>
              <a:gd name="connsiteY9" fmla="*/ 4669972 h 6858001"/>
              <a:gd name="connsiteX10" fmla="*/ 7219559 w 12192000"/>
              <a:gd name="connsiteY10" fmla="*/ 6700530 h 6858001"/>
              <a:gd name="connsiteX11" fmla="*/ 7362677 w 12192000"/>
              <a:gd name="connsiteY11" fmla="*/ 6858000 h 6858001"/>
              <a:gd name="connsiteX12" fmla="*/ 0 w 12192000"/>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1">
                <a:moveTo>
                  <a:pt x="12192000" y="6639186"/>
                </a:moveTo>
                <a:lnTo>
                  <a:pt x="12192000" y="6858001"/>
                </a:lnTo>
                <a:lnTo>
                  <a:pt x="12003010" y="6858001"/>
                </a:lnTo>
                <a:lnTo>
                  <a:pt x="12146127" y="6700531"/>
                </a:lnTo>
                <a:close/>
                <a:moveTo>
                  <a:pt x="0" y="0"/>
                </a:moveTo>
                <a:lnTo>
                  <a:pt x="12192000" y="0"/>
                </a:lnTo>
                <a:lnTo>
                  <a:pt x="12192000" y="2700759"/>
                </a:lnTo>
                <a:lnTo>
                  <a:pt x="12146127" y="2639414"/>
                </a:lnTo>
                <a:cubicBezTo>
                  <a:pt x="11560624" y="1929948"/>
                  <a:pt x="10674543" y="1477736"/>
                  <a:pt x="9682843" y="1477736"/>
                </a:cubicBezTo>
                <a:cubicBezTo>
                  <a:pt x="7919820" y="1477736"/>
                  <a:pt x="6490607" y="2906949"/>
                  <a:pt x="6490607" y="4669972"/>
                </a:cubicBezTo>
                <a:cubicBezTo>
                  <a:pt x="6490607" y="5441295"/>
                  <a:pt x="6764168" y="6148724"/>
                  <a:pt x="7219559" y="6700530"/>
                </a:cubicBezTo>
                <a:lnTo>
                  <a:pt x="7362677"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9538" y="5958064"/>
            <a:ext cx="2137953" cy="750311"/>
          </a:xfrm>
          <a:prstGeom prst="rect">
            <a:avLst/>
          </a:prstGeom>
        </p:spPr>
      </p:pic>
      <p:sp>
        <p:nvSpPr>
          <p:cNvPr id="2" name="Title 1"/>
          <p:cNvSpPr>
            <a:spLocks noGrp="1"/>
          </p:cNvSpPr>
          <p:nvPr>
            <p:ph type="ctrTitle"/>
          </p:nvPr>
        </p:nvSpPr>
        <p:spPr>
          <a:xfrm>
            <a:off x="687421" y="2048213"/>
            <a:ext cx="4316843" cy="2387600"/>
          </a:xfrm>
        </p:spPr>
        <p:txBody>
          <a:bodyPr anchor="b"/>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687421" y="4905549"/>
            <a:ext cx="4316843" cy="75595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Freeform 9"/>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994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5421" y="1220285"/>
            <a:ext cx="8456579" cy="5637719"/>
          </a:xfrm>
          <a:prstGeom prst="rect">
            <a:avLst/>
          </a:prstGeom>
        </p:spPr>
      </p:pic>
      <p:sp>
        <p:nvSpPr>
          <p:cNvPr id="8" name="Freeform 7"/>
          <p:cNvSpPr/>
          <p:nvPr userDrawn="1"/>
        </p:nvSpPr>
        <p:spPr>
          <a:xfrm>
            <a:off x="0" y="3"/>
            <a:ext cx="12192000" cy="6858001"/>
          </a:xfrm>
          <a:custGeom>
            <a:avLst/>
            <a:gdLst>
              <a:gd name="connsiteX0" fmla="*/ 12192000 w 12192000"/>
              <a:gd name="connsiteY0" fmla="*/ 6639186 h 6858001"/>
              <a:gd name="connsiteX1" fmla="*/ 12192000 w 12192000"/>
              <a:gd name="connsiteY1" fmla="*/ 6858001 h 6858001"/>
              <a:gd name="connsiteX2" fmla="*/ 12003010 w 12192000"/>
              <a:gd name="connsiteY2" fmla="*/ 6858001 h 6858001"/>
              <a:gd name="connsiteX3" fmla="*/ 12146127 w 12192000"/>
              <a:gd name="connsiteY3" fmla="*/ 6700531 h 6858001"/>
              <a:gd name="connsiteX4" fmla="*/ 0 w 12192000"/>
              <a:gd name="connsiteY4" fmla="*/ 0 h 6858001"/>
              <a:gd name="connsiteX5" fmla="*/ 12192000 w 12192000"/>
              <a:gd name="connsiteY5" fmla="*/ 0 h 6858001"/>
              <a:gd name="connsiteX6" fmla="*/ 12192000 w 12192000"/>
              <a:gd name="connsiteY6" fmla="*/ 2700759 h 6858001"/>
              <a:gd name="connsiteX7" fmla="*/ 12146127 w 12192000"/>
              <a:gd name="connsiteY7" fmla="*/ 2639414 h 6858001"/>
              <a:gd name="connsiteX8" fmla="*/ 9682843 w 12192000"/>
              <a:gd name="connsiteY8" fmla="*/ 1477736 h 6858001"/>
              <a:gd name="connsiteX9" fmla="*/ 6490607 w 12192000"/>
              <a:gd name="connsiteY9" fmla="*/ 4669972 h 6858001"/>
              <a:gd name="connsiteX10" fmla="*/ 7219559 w 12192000"/>
              <a:gd name="connsiteY10" fmla="*/ 6700530 h 6858001"/>
              <a:gd name="connsiteX11" fmla="*/ 7362677 w 12192000"/>
              <a:gd name="connsiteY11" fmla="*/ 6858000 h 6858001"/>
              <a:gd name="connsiteX12" fmla="*/ 0 w 12192000"/>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1">
                <a:moveTo>
                  <a:pt x="12192000" y="6639186"/>
                </a:moveTo>
                <a:lnTo>
                  <a:pt x="12192000" y="6858001"/>
                </a:lnTo>
                <a:lnTo>
                  <a:pt x="12003010" y="6858001"/>
                </a:lnTo>
                <a:lnTo>
                  <a:pt x="12146127" y="6700531"/>
                </a:lnTo>
                <a:close/>
                <a:moveTo>
                  <a:pt x="0" y="0"/>
                </a:moveTo>
                <a:lnTo>
                  <a:pt x="12192000" y="0"/>
                </a:lnTo>
                <a:lnTo>
                  <a:pt x="12192000" y="2700759"/>
                </a:lnTo>
                <a:lnTo>
                  <a:pt x="12146127" y="2639414"/>
                </a:lnTo>
                <a:cubicBezTo>
                  <a:pt x="11560624" y="1929948"/>
                  <a:pt x="10674543" y="1477736"/>
                  <a:pt x="9682843" y="1477736"/>
                </a:cubicBezTo>
                <a:cubicBezTo>
                  <a:pt x="7919820" y="1477736"/>
                  <a:pt x="6490607" y="2906949"/>
                  <a:pt x="6490607" y="4669972"/>
                </a:cubicBezTo>
                <a:cubicBezTo>
                  <a:pt x="6490607" y="5441295"/>
                  <a:pt x="6764168" y="6148724"/>
                  <a:pt x="7219559" y="6700530"/>
                </a:cubicBezTo>
                <a:lnTo>
                  <a:pt x="7362677"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9538" y="5958064"/>
            <a:ext cx="2137953" cy="750311"/>
          </a:xfrm>
          <a:prstGeom prst="rect">
            <a:avLst/>
          </a:prstGeom>
        </p:spPr>
      </p:pic>
      <p:sp>
        <p:nvSpPr>
          <p:cNvPr id="2" name="Title 1"/>
          <p:cNvSpPr>
            <a:spLocks noGrp="1"/>
          </p:cNvSpPr>
          <p:nvPr>
            <p:ph type="ctrTitle"/>
          </p:nvPr>
        </p:nvSpPr>
        <p:spPr>
          <a:xfrm>
            <a:off x="687421" y="2048213"/>
            <a:ext cx="4316843" cy="2387600"/>
          </a:xfrm>
        </p:spPr>
        <p:txBody>
          <a:bodyPr anchor="b"/>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687421" y="4905549"/>
            <a:ext cx="4316843" cy="75595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Freeform 9"/>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066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5421" y="1220285"/>
            <a:ext cx="8456579" cy="5637719"/>
          </a:xfrm>
          <a:prstGeom prst="rect">
            <a:avLst/>
          </a:prstGeom>
        </p:spPr>
      </p:pic>
      <p:sp>
        <p:nvSpPr>
          <p:cNvPr id="8" name="Freeform 7"/>
          <p:cNvSpPr/>
          <p:nvPr userDrawn="1"/>
        </p:nvSpPr>
        <p:spPr>
          <a:xfrm>
            <a:off x="0" y="3"/>
            <a:ext cx="12192000" cy="6858001"/>
          </a:xfrm>
          <a:custGeom>
            <a:avLst/>
            <a:gdLst>
              <a:gd name="connsiteX0" fmla="*/ 12192000 w 12192000"/>
              <a:gd name="connsiteY0" fmla="*/ 6639186 h 6858001"/>
              <a:gd name="connsiteX1" fmla="*/ 12192000 w 12192000"/>
              <a:gd name="connsiteY1" fmla="*/ 6858001 h 6858001"/>
              <a:gd name="connsiteX2" fmla="*/ 12003010 w 12192000"/>
              <a:gd name="connsiteY2" fmla="*/ 6858001 h 6858001"/>
              <a:gd name="connsiteX3" fmla="*/ 12146127 w 12192000"/>
              <a:gd name="connsiteY3" fmla="*/ 6700531 h 6858001"/>
              <a:gd name="connsiteX4" fmla="*/ 0 w 12192000"/>
              <a:gd name="connsiteY4" fmla="*/ 0 h 6858001"/>
              <a:gd name="connsiteX5" fmla="*/ 12192000 w 12192000"/>
              <a:gd name="connsiteY5" fmla="*/ 0 h 6858001"/>
              <a:gd name="connsiteX6" fmla="*/ 12192000 w 12192000"/>
              <a:gd name="connsiteY6" fmla="*/ 2700759 h 6858001"/>
              <a:gd name="connsiteX7" fmla="*/ 12146127 w 12192000"/>
              <a:gd name="connsiteY7" fmla="*/ 2639414 h 6858001"/>
              <a:gd name="connsiteX8" fmla="*/ 9682843 w 12192000"/>
              <a:gd name="connsiteY8" fmla="*/ 1477736 h 6858001"/>
              <a:gd name="connsiteX9" fmla="*/ 6490607 w 12192000"/>
              <a:gd name="connsiteY9" fmla="*/ 4669972 h 6858001"/>
              <a:gd name="connsiteX10" fmla="*/ 7219559 w 12192000"/>
              <a:gd name="connsiteY10" fmla="*/ 6700530 h 6858001"/>
              <a:gd name="connsiteX11" fmla="*/ 7362677 w 12192000"/>
              <a:gd name="connsiteY11" fmla="*/ 6858000 h 6858001"/>
              <a:gd name="connsiteX12" fmla="*/ 0 w 12192000"/>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1">
                <a:moveTo>
                  <a:pt x="12192000" y="6639186"/>
                </a:moveTo>
                <a:lnTo>
                  <a:pt x="12192000" y="6858001"/>
                </a:lnTo>
                <a:lnTo>
                  <a:pt x="12003010" y="6858001"/>
                </a:lnTo>
                <a:lnTo>
                  <a:pt x="12146127" y="6700531"/>
                </a:lnTo>
                <a:close/>
                <a:moveTo>
                  <a:pt x="0" y="0"/>
                </a:moveTo>
                <a:lnTo>
                  <a:pt x="12192000" y="0"/>
                </a:lnTo>
                <a:lnTo>
                  <a:pt x="12192000" y="2700759"/>
                </a:lnTo>
                <a:lnTo>
                  <a:pt x="12146127" y="2639414"/>
                </a:lnTo>
                <a:cubicBezTo>
                  <a:pt x="11560624" y="1929948"/>
                  <a:pt x="10674543" y="1477736"/>
                  <a:pt x="9682843" y="1477736"/>
                </a:cubicBezTo>
                <a:cubicBezTo>
                  <a:pt x="7919820" y="1477736"/>
                  <a:pt x="6490607" y="2906949"/>
                  <a:pt x="6490607" y="4669972"/>
                </a:cubicBezTo>
                <a:cubicBezTo>
                  <a:pt x="6490607" y="5441295"/>
                  <a:pt x="6764168" y="6148724"/>
                  <a:pt x="7219559" y="6700530"/>
                </a:cubicBezTo>
                <a:lnTo>
                  <a:pt x="7362677" y="6858000"/>
                </a:lnTo>
                <a:lnTo>
                  <a:pt x="0" y="685800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9538" y="5958064"/>
            <a:ext cx="2137953" cy="750311"/>
          </a:xfrm>
          <a:prstGeom prst="rect">
            <a:avLst/>
          </a:prstGeom>
        </p:spPr>
      </p:pic>
      <p:sp>
        <p:nvSpPr>
          <p:cNvPr id="2" name="Title 1"/>
          <p:cNvSpPr>
            <a:spLocks noGrp="1"/>
          </p:cNvSpPr>
          <p:nvPr>
            <p:ph type="ctrTitle"/>
          </p:nvPr>
        </p:nvSpPr>
        <p:spPr>
          <a:xfrm>
            <a:off x="687421" y="2048213"/>
            <a:ext cx="4316843" cy="2387600"/>
          </a:xfrm>
        </p:spPr>
        <p:txBody>
          <a:bodyPr anchor="b"/>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687421" y="4905549"/>
            <a:ext cx="4316843" cy="75595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Freeform 9"/>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351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5421" y="1220285"/>
            <a:ext cx="8456579" cy="5637719"/>
          </a:xfrm>
          <a:prstGeom prst="rect">
            <a:avLst/>
          </a:prstGeom>
        </p:spPr>
      </p:pic>
      <p:sp>
        <p:nvSpPr>
          <p:cNvPr id="8" name="Freeform 7"/>
          <p:cNvSpPr/>
          <p:nvPr userDrawn="1"/>
        </p:nvSpPr>
        <p:spPr>
          <a:xfrm>
            <a:off x="0" y="3"/>
            <a:ext cx="12192000" cy="6858001"/>
          </a:xfrm>
          <a:custGeom>
            <a:avLst/>
            <a:gdLst>
              <a:gd name="connsiteX0" fmla="*/ 12192000 w 12192000"/>
              <a:gd name="connsiteY0" fmla="*/ 6639186 h 6858001"/>
              <a:gd name="connsiteX1" fmla="*/ 12192000 w 12192000"/>
              <a:gd name="connsiteY1" fmla="*/ 6858001 h 6858001"/>
              <a:gd name="connsiteX2" fmla="*/ 12003010 w 12192000"/>
              <a:gd name="connsiteY2" fmla="*/ 6858001 h 6858001"/>
              <a:gd name="connsiteX3" fmla="*/ 12146127 w 12192000"/>
              <a:gd name="connsiteY3" fmla="*/ 6700531 h 6858001"/>
              <a:gd name="connsiteX4" fmla="*/ 0 w 12192000"/>
              <a:gd name="connsiteY4" fmla="*/ 0 h 6858001"/>
              <a:gd name="connsiteX5" fmla="*/ 12192000 w 12192000"/>
              <a:gd name="connsiteY5" fmla="*/ 0 h 6858001"/>
              <a:gd name="connsiteX6" fmla="*/ 12192000 w 12192000"/>
              <a:gd name="connsiteY6" fmla="*/ 2700759 h 6858001"/>
              <a:gd name="connsiteX7" fmla="*/ 12146127 w 12192000"/>
              <a:gd name="connsiteY7" fmla="*/ 2639414 h 6858001"/>
              <a:gd name="connsiteX8" fmla="*/ 9682843 w 12192000"/>
              <a:gd name="connsiteY8" fmla="*/ 1477736 h 6858001"/>
              <a:gd name="connsiteX9" fmla="*/ 6490607 w 12192000"/>
              <a:gd name="connsiteY9" fmla="*/ 4669972 h 6858001"/>
              <a:gd name="connsiteX10" fmla="*/ 7219559 w 12192000"/>
              <a:gd name="connsiteY10" fmla="*/ 6700530 h 6858001"/>
              <a:gd name="connsiteX11" fmla="*/ 7362677 w 12192000"/>
              <a:gd name="connsiteY11" fmla="*/ 6858000 h 6858001"/>
              <a:gd name="connsiteX12" fmla="*/ 0 w 12192000"/>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1">
                <a:moveTo>
                  <a:pt x="12192000" y="6639186"/>
                </a:moveTo>
                <a:lnTo>
                  <a:pt x="12192000" y="6858001"/>
                </a:lnTo>
                <a:lnTo>
                  <a:pt x="12003010" y="6858001"/>
                </a:lnTo>
                <a:lnTo>
                  <a:pt x="12146127" y="6700531"/>
                </a:lnTo>
                <a:close/>
                <a:moveTo>
                  <a:pt x="0" y="0"/>
                </a:moveTo>
                <a:lnTo>
                  <a:pt x="12192000" y="0"/>
                </a:lnTo>
                <a:lnTo>
                  <a:pt x="12192000" y="2700759"/>
                </a:lnTo>
                <a:lnTo>
                  <a:pt x="12146127" y="2639414"/>
                </a:lnTo>
                <a:cubicBezTo>
                  <a:pt x="11560624" y="1929948"/>
                  <a:pt x="10674543" y="1477736"/>
                  <a:pt x="9682843" y="1477736"/>
                </a:cubicBezTo>
                <a:cubicBezTo>
                  <a:pt x="7919820" y="1477736"/>
                  <a:pt x="6490607" y="2906949"/>
                  <a:pt x="6490607" y="4669972"/>
                </a:cubicBezTo>
                <a:cubicBezTo>
                  <a:pt x="6490607" y="5441295"/>
                  <a:pt x="6764168" y="6148724"/>
                  <a:pt x="7219559" y="6700530"/>
                </a:cubicBezTo>
                <a:lnTo>
                  <a:pt x="7362677"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9538" y="5958064"/>
            <a:ext cx="2137953" cy="750311"/>
          </a:xfrm>
          <a:prstGeom prst="rect">
            <a:avLst/>
          </a:prstGeom>
        </p:spPr>
      </p:pic>
      <p:sp>
        <p:nvSpPr>
          <p:cNvPr id="2" name="Title 1"/>
          <p:cNvSpPr>
            <a:spLocks noGrp="1"/>
          </p:cNvSpPr>
          <p:nvPr>
            <p:ph type="ctrTitle"/>
          </p:nvPr>
        </p:nvSpPr>
        <p:spPr>
          <a:xfrm>
            <a:off x="687421" y="2048213"/>
            <a:ext cx="4316843" cy="2387600"/>
          </a:xfrm>
        </p:spPr>
        <p:txBody>
          <a:bodyPr anchor="b"/>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687421" y="4905549"/>
            <a:ext cx="4316843" cy="75595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Freeform 9"/>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4741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7F566AB-492E-40C8-AD25-CF75131BF9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12" name="Picture 11">
            <a:extLst>
              <a:ext uri="{FF2B5EF4-FFF2-40B4-BE49-F238E27FC236}">
                <a16:creationId xmlns:a16="http://schemas.microsoft.com/office/drawing/2014/main" id="{A593E3E2-96CF-4455-B9CD-0C271A7190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13" name="Picture 12">
            <a:extLst>
              <a:ext uri="{FF2B5EF4-FFF2-40B4-BE49-F238E27FC236}">
                <a16:creationId xmlns:a16="http://schemas.microsoft.com/office/drawing/2014/main" id="{D65BB3CA-C2FD-4B3D-BA86-8D4C446D51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Tree>
    <p:extLst>
      <p:ext uri="{BB962C8B-B14F-4D97-AF65-F5344CB8AC3E}">
        <p14:creationId xmlns:p14="http://schemas.microsoft.com/office/powerpoint/2010/main" val="332447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05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176966"/>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4FB098-67E6-4440-BABD-CE213D5A2BBB}" type="slidenum">
              <a:rPr lang="en-US" smtClean="0"/>
              <a:pPr/>
              <a:t>‹#›</a:t>
            </a:fld>
            <a:endParaRPr lang="en-US"/>
          </a:p>
        </p:txBody>
      </p:sp>
      <p:sp>
        <p:nvSpPr>
          <p:cNvPr id="11" name="Freeform 10"/>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237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054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176966"/>
            <a:ext cx="12192000" cy="681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4FB098-67E6-4440-BABD-CE213D5A2BBB}" type="slidenum">
              <a:rPr lang="en-US" smtClean="0"/>
              <a:pPr/>
              <a:t>‹#›</a:t>
            </a:fld>
            <a:endParaRPr lang="en-US"/>
          </a:p>
        </p:txBody>
      </p:sp>
      <p:sp>
        <p:nvSpPr>
          <p:cNvPr id="11" name="Freeform 10"/>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612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05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176966"/>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4FB098-67E6-4440-BABD-CE213D5A2BBB}" type="slidenum">
              <a:rPr lang="en-US" smtClean="0"/>
              <a:pPr/>
              <a:t>‹#›</a:t>
            </a:fld>
            <a:endParaRPr lang="en-US"/>
          </a:p>
        </p:txBody>
      </p:sp>
      <p:sp>
        <p:nvSpPr>
          <p:cNvPr id="11" name="Freeform 10"/>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93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96637" y="3249942"/>
            <a:ext cx="10515600" cy="710322"/>
          </a:xfrm>
        </p:spPr>
        <p:txBody>
          <a:bodyPr anchor="b"/>
          <a:lstStyle>
            <a:lvl1pPr algn="r">
              <a:defRPr sz="40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63731" y="4276590"/>
            <a:ext cx="4048508" cy="990298"/>
          </a:xfrm>
        </p:spPr>
        <p:txBody>
          <a:bodyPr/>
          <a:lstStyle>
            <a:lvl1pPr marL="0" indent="0" algn="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9" name="Freeform 8"/>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7C530F9F-7812-4E1B-8CCB-DB1187756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17" name="Picture 16">
            <a:extLst>
              <a:ext uri="{FF2B5EF4-FFF2-40B4-BE49-F238E27FC236}">
                <a16:creationId xmlns:a16="http://schemas.microsoft.com/office/drawing/2014/main" id="{4EDC5B67-7E9F-4DA1-A4C5-5D2C8660D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18" name="Picture 17">
            <a:extLst>
              <a:ext uri="{FF2B5EF4-FFF2-40B4-BE49-F238E27FC236}">
                <a16:creationId xmlns:a16="http://schemas.microsoft.com/office/drawing/2014/main" id="{77930E86-66C7-45ED-865C-198C35B6E2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
        <p:nvSpPr>
          <p:cNvPr id="10" name="Text Placeholder 2">
            <a:extLst>
              <a:ext uri="{FF2B5EF4-FFF2-40B4-BE49-F238E27FC236}">
                <a16:creationId xmlns:a16="http://schemas.microsoft.com/office/drawing/2014/main" id="{4759267D-67B3-4BC3-B8E1-B40A613271A5}"/>
              </a:ext>
            </a:extLst>
          </p:cNvPr>
          <p:cNvSpPr txBox="1">
            <a:spLocks/>
          </p:cNvSpPr>
          <p:nvPr userDrawn="1"/>
        </p:nvSpPr>
        <p:spPr>
          <a:xfrm>
            <a:off x="3706347" y="6464967"/>
            <a:ext cx="1423492" cy="222547"/>
          </a:xfrm>
          <a:prstGeom prst="rect">
            <a:avLst/>
          </a:prstGeom>
        </p:spPr>
        <p:txBody>
          <a:bodyPr/>
          <a:lstStyle>
            <a:lvl1pPr marL="0" indent="0" algn="r" defTabSz="914377" rtl="0" eaLnBrk="1" latinLnBrk="0" hangingPunct="1">
              <a:lnSpc>
                <a:spcPct val="90000"/>
              </a:lnSpc>
              <a:spcBef>
                <a:spcPts val="1000"/>
              </a:spcBef>
              <a:buSzPct val="60000"/>
              <a:buFont typeface="Arial" panose="020B0604020202020204" pitchFamily="34" charset="0"/>
              <a:buNone/>
              <a:defRPr sz="1050" kern="1200">
                <a:solidFill>
                  <a:schemeClr val="bg1"/>
                </a:solidFill>
                <a:latin typeface="+mn-lt"/>
                <a:ea typeface="+mn-ea"/>
                <a:cs typeface="+mn-cs"/>
              </a:defRPr>
            </a:lvl1pPr>
            <a:lvl2pPr marL="457189" indent="0" algn="l" defTabSz="914377" rtl="0" eaLnBrk="1" latinLnBrk="0" hangingPunct="1">
              <a:lnSpc>
                <a:spcPct val="90000"/>
              </a:lnSpc>
              <a:spcBef>
                <a:spcPts val="500"/>
              </a:spcBef>
              <a:buSzPct val="60000"/>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SzPct val="60000"/>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With support from</a:t>
            </a:r>
          </a:p>
        </p:txBody>
      </p:sp>
    </p:spTree>
    <p:extLst>
      <p:ext uri="{BB962C8B-B14F-4D97-AF65-F5344CB8AC3E}">
        <p14:creationId xmlns:p14="http://schemas.microsoft.com/office/powerpoint/2010/main" val="728558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96637" y="3249942"/>
            <a:ext cx="10515600" cy="710322"/>
          </a:xfrm>
        </p:spPr>
        <p:txBody>
          <a:bodyPr anchor="b"/>
          <a:lstStyle>
            <a:lvl1pPr algn="r">
              <a:defRPr sz="40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63731" y="4276590"/>
            <a:ext cx="4048508" cy="990298"/>
          </a:xfrm>
        </p:spPr>
        <p:txBody>
          <a:bodyPr/>
          <a:lstStyle>
            <a:lvl1pPr marL="0" indent="0" algn="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1433148" y="6471333"/>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94FB098-67E6-4440-BABD-CE213D5A2BBB}" type="slidenum">
              <a:rPr lang="en-US" smtClean="0"/>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9" name="Freeform 8"/>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9839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294FB098-67E6-4440-BABD-CE213D5A2BBB}" type="slidenum">
              <a:rPr lang="en-US" smtClean="0"/>
              <a:pPr/>
              <a:t>‹#›</a:t>
            </a:fld>
            <a:endParaRPr lang="en-US"/>
          </a:p>
        </p:txBody>
      </p:sp>
    </p:spTree>
    <p:extLst>
      <p:ext uri="{BB962C8B-B14F-4D97-AF65-F5344CB8AC3E}">
        <p14:creationId xmlns:p14="http://schemas.microsoft.com/office/powerpoint/2010/main" val="26934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96637" y="3249942"/>
            <a:ext cx="10515600" cy="710322"/>
          </a:xfrm>
        </p:spPr>
        <p:txBody>
          <a:bodyPr anchor="b"/>
          <a:lstStyle>
            <a:lvl1pPr algn="r">
              <a:defRPr sz="40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63731" y="4276590"/>
            <a:ext cx="4048508" cy="990298"/>
          </a:xfrm>
        </p:spPr>
        <p:txBody>
          <a:bodyPr/>
          <a:lstStyle>
            <a:lvl1pPr marL="0" indent="0" algn="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1433148" y="6471333"/>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94FB098-67E6-4440-BABD-CE213D5A2BBB}" type="slidenum">
              <a:rPr lang="en-US" smtClean="0"/>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9" name="Freeform 8"/>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09949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96637" y="3249942"/>
            <a:ext cx="10515600" cy="710322"/>
          </a:xfrm>
        </p:spPr>
        <p:txBody>
          <a:bodyPr anchor="b"/>
          <a:lstStyle>
            <a:lvl1pPr algn="r">
              <a:defRPr sz="40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63731" y="4276590"/>
            <a:ext cx="4048508" cy="990298"/>
          </a:xfrm>
        </p:spPr>
        <p:txBody>
          <a:bodyPr/>
          <a:lstStyle>
            <a:lvl1pPr marL="0" indent="0" algn="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1433148" y="6471333"/>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94FB098-67E6-4440-BABD-CE213D5A2BBB}" type="slidenum">
              <a:rPr lang="en-US" smtClean="0"/>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9" name="Freeform 8"/>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76165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0" name="Rectangle 9"/>
          <p:cNvSpPr/>
          <p:nvPr userDrawn="1"/>
        </p:nvSpPr>
        <p:spPr>
          <a:xfrm>
            <a:off x="0" y="2"/>
            <a:ext cx="12192000" cy="1305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176967"/>
            <a:ext cx="12192000" cy="681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sp>
        <p:nvSpPr>
          <p:cNvPr id="14" name="Freeform 13"/>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F79BB2BC-DE58-4720-8F2F-C6AE7144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15" name="Picture 14">
            <a:extLst>
              <a:ext uri="{FF2B5EF4-FFF2-40B4-BE49-F238E27FC236}">
                <a16:creationId xmlns:a16="http://schemas.microsoft.com/office/drawing/2014/main" id="{C83773D8-B3E3-44E0-AB49-2A0D655A6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16" name="Picture 15">
            <a:extLst>
              <a:ext uri="{FF2B5EF4-FFF2-40B4-BE49-F238E27FC236}">
                <a16:creationId xmlns:a16="http://schemas.microsoft.com/office/drawing/2014/main" id="{9BE311F1-76B4-488A-865A-E668C1C103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
        <p:nvSpPr>
          <p:cNvPr id="13" name="Text Placeholder 2">
            <a:extLst>
              <a:ext uri="{FF2B5EF4-FFF2-40B4-BE49-F238E27FC236}">
                <a16:creationId xmlns:a16="http://schemas.microsoft.com/office/drawing/2014/main" id="{B0055118-9E13-435C-BDD1-55DCC7533796}"/>
              </a:ext>
            </a:extLst>
          </p:cNvPr>
          <p:cNvSpPr txBox="1">
            <a:spLocks/>
          </p:cNvSpPr>
          <p:nvPr userDrawn="1"/>
        </p:nvSpPr>
        <p:spPr>
          <a:xfrm>
            <a:off x="3706347" y="6464967"/>
            <a:ext cx="1423492" cy="222547"/>
          </a:xfrm>
          <a:prstGeom prst="rect">
            <a:avLst/>
          </a:prstGeom>
        </p:spPr>
        <p:txBody>
          <a:bodyPr/>
          <a:lstStyle>
            <a:lvl1pPr marL="0" indent="0" algn="r" defTabSz="914377" rtl="0" eaLnBrk="1" latinLnBrk="0" hangingPunct="1">
              <a:lnSpc>
                <a:spcPct val="90000"/>
              </a:lnSpc>
              <a:spcBef>
                <a:spcPts val="1000"/>
              </a:spcBef>
              <a:buSzPct val="60000"/>
              <a:buFont typeface="Arial" panose="020B0604020202020204" pitchFamily="34" charset="0"/>
              <a:buNone/>
              <a:defRPr sz="1050" kern="1200">
                <a:solidFill>
                  <a:schemeClr val="bg1"/>
                </a:solidFill>
                <a:latin typeface="+mn-lt"/>
                <a:ea typeface="+mn-ea"/>
                <a:cs typeface="+mn-cs"/>
              </a:defRPr>
            </a:lvl1pPr>
            <a:lvl2pPr marL="457189" indent="0" algn="l" defTabSz="914377" rtl="0" eaLnBrk="1" latinLnBrk="0" hangingPunct="1">
              <a:lnSpc>
                <a:spcPct val="90000"/>
              </a:lnSpc>
              <a:spcBef>
                <a:spcPts val="500"/>
              </a:spcBef>
              <a:buSzPct val="60000"/>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SzPct val="60000"/>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With support from</a:t>
            </a:r>
          </a:p>
        </p:txBody>
      </p:sp>
    </p:spTree>
    <p:extLst>
      <p:ext uri="{BB962C8B-B14F-4D97-AF65-F5344CB8AC3E}">
        <p14:creationId xmlns:p14="http://schemas.microsoft.com/office/powerpoint/2010/main" val="2684527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10" name="Rectangle 9"/>
          <p:cNvSpPr/>
          <p:nvPr userDrawn="1"/>
        </p:nvSpPr>
        <p:spPr>
          <a:xfrm>
            <a:off x="0" y="2"/>
            <a:ext cx="12192000" cy="1305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176967"/>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10"/>
            <a:ext cx="1064036" cy="37342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sp>
        <p:nvSpPr>
          <p:cNvPr id="14" name="Freeform 13"/>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051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2_Two Content">
    <p:spTree>
      <p:nvGrpSpPr>
        <p:cNvPr id="1" name=""/>
        <p:cNvGrpSpPr/>
        <p:nvPr/>
      </p:nvGrpSpPr>
      <p:grpSpPr>
        <a:xfrm>
          <a:off x="0" y="0"/>
          <a:ext cx="0" cy="0"/>
          <a:chOff x="0" y="0"/>
          <a:chExt cx="0" cy="0"/>
        </a:xfrm>
      </p:grpSpPr>
      <p:sp>
        <p:nvSpPr>
          <p:cNvPr id="10" name="Rectangle 9"/>
          <p:cNvSpPr/>
          <p:nvPr userDrawn="1"/>
        </p:nvSpPr>
        <p:spPr>
          <a:xfrm>
            <a:off x="0" y="2"/>
            <a:ext cx="12192000" cy="13054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176967"/>
            <a:ext cx="12192000" cy="681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10"/>
            <a:ext cx="1064036" cy="37342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sp>
        <p:nvSpPr>
          <p:cNvPr id="14" name="Freeform 13"/>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49507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3_Two Content">
    <p:spTree>
      <p:nvGrpSpPr>
        <p:cNvPr id="1" name=""/>
        <p:cNvGrpSpPr/>
        <p:nvPr/>
      </p:nvGrpSpPr>
      <p:grpSpPr>
        <a:xfrm>
          <a:off x="0" y="0"/>
          <a:ext cx="0" cy="0"/>
          <a:chOff x="0" y="0"/>
          <a:chExt cx="0" cy="0"/>
        </a:xfrm>
      </p:grpSpPr>
      <p:sp>
        <p:nvSpPr>
          <p:cNvPr id="10" name="Rectangle 9"/>
          <p:cNvSpPr/>
          <p:nvPr userDrawn="1"/>
        </p:nvSpPr>
        <p:spPr>
          <a:xfrm>
            <a:off x="0" y="2"/>
            <a:ext cx="12192000" cy="1305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176967"/>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10"/>
            <a:ext cx="1064036" cy="37342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sp>
        <p:nvSpPr>
          <p:cNvPr id="14" name="Freeform 13"/>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5798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0" y="2"/>
            <a:ext cx="12192000" cy="1305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6176967"/>
            <a:ext cx="12192000" cy="681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6"/>
            <a:ext cx="10515600" cy="732810"/>
          </a:xfrm>
        </p:spPr>
        <p:txBody>
          <a:bodyPr/>
          <a:lstStyle/>
          <a:p>
            <a:r>
              <a:rPr lang="en-US" dirty="0"/>
              <a:t>Click to edit Master title style</a:t>
            </a:r>
          </a:p>
        </p:txBody>
      </p:sp>
      <p:sp>
        <p:nvSpPr>
          <p:cNvPr id="3" name="Text Placeholder 2"/>
          <p:cNvSpPr>
            <a:spLocks noGrp="1"/>
          </p:cNvSpPr>
          <p:nvPr>
            <p:ph type="body" idx="1"/>
          </p:nvPr>
        </p:nvSpPr>
        <p:spPr>
          <a:xfrm>
            <a:off x="839789" y="1379603"/>
            <a:ext cx="5157787"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431915"/>
            <a:ext cx="5157787"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379603"/>
            <a:ext cx="5183188"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2431915"/>
            <a:ext cx="5183188"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94FB098-67E6-4440-BABD-CE213D5A2BBB}" type="slidenum">
              <a:rPr lang="en-US" smtClean="0"/>
              <a:t>‹#›</a:t>
            </a:fld>
            <a:endParaRPr lang="en-US"/>
          </a:p>
        </p:txBody>
      </p:sp>
      <p:sp>
        <p:nvSpPr>
          <p:cNvPr id="16" name="Freeform 15"/>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5A18A3DE-380C-4D2E-B5A9-1490ECBE3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21" name="Picture 20">
            <a:extLst>
              <a:ext uri="{FF2B5EF4-FFF2-40B4-BE49-F238E27FC236}">
                <a16:creationId xmlns:a16="http://schemas.microsoft.com/office/drawing/2014/main" id="{609AC9B2-BF6E-4B12-8DD5-D1A8913CD7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22" name="Picture 21">
            <a:extLst>
              <a:ext uri="{FF2B5EF4-FFF2-40B4-BE49-F238E27FC236}">
                <a16:creationId xmlns:a16="http://schemas.microsoft.com/office/drawing/2014/main" id="{333BCAE4-6A0B-4CCA-A57C-5269706BAF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
        <p:nvSpPr>
          <p:cNvPr id="15" name="Text Placeholder 2">
            <a:extLst>
              <a:ext uri="{FF2B5EF4-FFF2-40B4-BE49-F238E27FC236}">
                <a16:creationId xmlns:a16="http://schemas.microsoft.com/office/drawing/2014/main" id="{CEC2D4AE-5682-49C5-B68F-B7FFF4B209E6}"/>
              </a:ext>
            </a:extLst>
          </p:cNvPr>
          <p:cNvSpPr txBox="1">
            <a:spLocks/>
          </p:cNvSpPr>
          <p:nvPr userDrawn="1"/>
        </p:nvSpPr>
        <p:spPr>
          <a:xfrm>
            <a:off x="3706347" y="6464967"/>
            <a:ext cx="1423492" cy="222547"/>
          </a:xfrm>
          <a:prstGeom prst="rect">
            <a:avLst/>
          </a:prstGeom>
        </p:spPr>
        <p:txBody>
          <a:bodyPr/>
          <a:lstStyle>
            <a:lvl1pPr marL="0" indent="0" algn="r" defTabSz="914377" rtl="0" eaLnBrk="1" latinLnBrk="0" hangingPunct="1">
              <a:lnSpc>
                <a:spcPct val="90000"/>
              </a:lnSpc>
              <a:spcBef>
                <a:spcPts val="1000"/>
              </a:spcBef>
              <a:buSzPct val="60000"/>
              <a:buFont typeface="Arial" panose="020B0604020202020204" pitchFamily="34" charset="0"/>
              <a:buNone/>
              <a:defRPr sz="1050" kern="1200">
                <a:solidFill>
                  <a:schemeClr val="bg1"/>
                </a:solidFill>
                <a:latin typeface="+mn-lt"/>
                <a:ea typeface="+mn-ea"/>
                <a:cs typeface="+mn-cs"/>
              </a:defRPr>
            </a:lvl1pPr>
            <a:lvl2pPr marL="457189" indent="0" algn="l" defTabSz="914377" rtl="0" eaLnBrk="1" latinLnBrk="0" hangingPunct="1">
              <a:lnSpc>
                <a:spcPct val="90000"/>
              </a:lnSpc>
              <a:spcBef>
                <a:spcPts val="500"/>
              </a:spcBef>
              <a:buSzPct val="60000"/>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SzPct val="60000"/>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With support from</a:t>
            </a:r>
          </a:p>
        </p:txBody>
      </p:sp>
    </p:spTree>
    <p:extLst>
      <p:ext uri="{BB962C8B-B14F-4D97-AF65-F5344CB8AC3E}">
        <p14:creationId xmlns:p14="http://schemas.microsoft.com/office/powerpoint/2010/main" val="1910412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12" name="Rectangle 11"/>
          <p:cNvSpPr/>
          <p:nvPr userDrawn="1"/>
        </p:nvSpPr>
        <p:spPr>
          <a:xfrm>
            <a:off x="0" y="2"/>
            <a:ext cx="12192000" cy="1305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6176967"/>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10"/>
            <a:ext cx="1064036" cy="373422"/>
          </a:xfrm>
          <a:prstGeom prst="rect">
            <a:avLst/>
          </a:prstGeom>
        </p:spPr>
      </p:pic>
      <p:sp>
        <p:nvSpPr>
          <p:cNvPr id="2" name="Title 1"/>
          <p:cNvSpPr>
            <a:spLocks noGrp="1"/>
          </p:cNvSpPr>
          <p:nvPr>
            <p:ph type="title"/>
          </p:nvPr>
        </p:nvSpPr>
        <p:spPr>
          <a:xfrm>
            <a:off x="839788" y="365126"/>
            <a:ext cx="10515600" cy="732810"/>
          </a:xfrm>
        </p:spPr>
        <p:txBody>
          <a:bodyPr/>
          <a:lstStyle/>
          <a:p>
            <a:r>
              <a:rPr lang="en-US" dirty="0"/>
              <a:t>Click to edit Master title style</a:t>
            </a:r>
          </a:p>
        </p:txBody>
      </p:sp>
      <p:sp>
        <p:nvSpPr>
          <p:cNvPr id="3" name="Text Placeholder 2"/>
          <p:cNvSpPr>
            <a:spLocks noGrp="1"/>
          </p:cNvSpPr>
          <p:nvPr>
            <p:ph type="body" idx="1"/>
          </p:nvPr>
        </p:nvSpPr>
        <p:spPr>
          <a:xfrm>
            <a:off x="839789" y="1379603"/>
            <a:ext cx="5157787"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431915"/>
            <a:ext cx="5157787"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379603"/>
            <a:ext cx="5183188"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2431915"/>
            <a:ext cx="5183188"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433148" y="6471333"/>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94FB098-67E6-4440-BABD-CE213D5A2BBB}" type="slidenum">
              <a:rPr lang="en-US" smtClean="0"/>
              <a:t>‹#›</a:t>
            </a:fld>
            <a:endParaRPr lang="en-US"/>
          </a:p>
        </p:txBody>
      </p:sp>
      <p:sp>
        <p:nvSpPr>
          <p:cNvPr id="16" name="Freeform 15"/>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731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sp>
        <p:nvSpPr>
          <p:cNvPr id="12" name="Rectangle 11"/>
          <p:cNvSpPr/>
          <p:nvPr userDrawn="1"/>
        </p:nvSpPr>
        <p:spPr>
          <a:xfrm>
            <a:off x="0" y="2"/>
            <a:ext cx="12192000" cy="13054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6176967"/>
            <a:ext cx="12192000" cy="681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10"/>
            <a:ext cx="1064036" cy="373422"/>
          </a:xfrm>
          <a:prstGeom prst="rect">
            <a:avLst/>
          </a:prstGeom>
        </p:spPr>
      </p:pic>
      <p:sp>
        <p:nvSpPr>
          <p:cNvPr id="2" name="Title 1"/>
          <p:cNvSpPr>
            <a:spLocks noGrp="1"/>
          </p:cNvSpPr>
          <p:nvPr>
            <p:ph type="title"/>
          </p:nvPr>
        </p:nvSpPr>
        <p:spPr>
          <a:xfrm>
            <a:off x="839788" y="365126"/>
            <a:ext cx="10515600" cy="732810"/>
          </a:xfrm>
        </p:spPr>
        <p:txBody>
          <a:bodyPr/>
          <a:lstStyle/>
          <a:p>
            <a:r>
              <a:rPr lang="en-US" dirty="0"/>
              <a:t>Click to edit Master title style</a:t>
            </a:r>
          </a:p>
        </p:txBody>
      </p:sp>
      <p:sp>
        <p:nvSpPr>
          <p:cNvPr id="3" name="Text Placeholder 2"/>
          <p:cNvSpPr>
            <a:spLocks noGrp="1"/>
          </p:cNvSpPr>
          <p:nvPr>
            <p:ph type="body" idx="1"/>
          </p:nvPr>
        </p:nvSpPr>
        <p:spPr>
          <a:xfrm>
            <a:off x="839789" y="1379603"/>
            <a:ext cx="5157787"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431915"/>
            <a:ext cx="5157787"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379603"/>
            <a:ext cx="5183188"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2431915"/>
            <a:ext cx="5183188"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433148" y="6471333"/>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94FB098-67E6-4440-BABD-CE213D5A2BBB}" type="slidenum">
              <a:rPr lang="en-US" smtClean="0"/>
              <a:t>‹#›</a:t>
            </a:fld>
            <a:endParaRPr lang="en-US"/>
          </a:p>
        </p:txBody>
      </p:sp>
      <p:sp>
        <p:nvSpPr>
          <p:cNvPr id="16" name="Freeform 15"/>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88045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3_Comparison">
    <p:spTree>
      <p:nvGrpSpPr>
        <p:cNvPr id="1" name=""/>
        <p:cNvGrpSpPr/>
        <p:nvPr/>
      </p:nvGrpSpPr>
      <p:grpSpPr>
        <a:xfrm>
          <a:off x="0" y="0"/>
          <a:ext cx="0" cy="0"/>
          <a:chOff x="0" y="0"/>
          <a:chExt cx="0" cy="0"/>
        </a:xfrm>
      </p:grpSpPr>
      <p:sp>
        <p:nvSpPr>
          <p:cNvPr id="12" name="Rectangle 11"/>
          <p:cNvSpPr/>
          <p:nvPr userDrawn="1"/>
        </p:nvSpPr>
        <p:spPr>
          <a:xfrm>
            <a:off x="0" y="2"/>
            <a:ext cx="12192000" cy="1305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6176967"/>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10"/>
            <a:ext cx="1064036" cy="373422"/>
          </a:xfrm>
          <a:prstGeom prst="rect">
            <a:avLst/>
          </a:prstGeom>
        </p:spPr>
      </p:pic>
      <p:sp>
        <p:nvSpPr>
          <p:cNvPr id="2" name="Title 1"/>
          <p:cNvSpPr>
            <a:spLocks noGrp="1"/>
          </p:cNvSpPr>
          <p:nvPr>
            <p:ph type="title"/>
          </p:nvPr>
        </p:nvSpPr>
        <p:spPr>
          <a:xfrm>
            <a:off x="839788" y="365126"/>
            <a:ext cx="10515600" cy="732810"/>
          </a:xfrm>
        </p:spPr>
        <p:txBody>
          <a:bodyPr/>
          <a:lstStyle/>
          <a:p>
            <a:r>
              <a:rPr lang="en-US" dirty="0"/>
              <a:t>Click to edit Master title style</a:t>
            </a:r>
          </a:p>
        </p:txBody>
      </p:sp>
      <p:sp>
        <p:nvSpPr>
          <p:cNvPr id="3" name="Text Placeholder 2"/>
          <p:cNvSpPr>
            <a:spLocks noGrp="1"/>
          </p:cNvSpPr>
          <p:nvPr>
            <p:ph type="body" idx="1"/>
          </p:nvPr>
        </p:nvSpPr>
        <p:spPr>
          <a:xfrm>
            <a:off x="839789" y="1379603"/>
            <a:ext cx="5157787"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431915"/>
            <a:ext cx="5157787"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379603"/>
            <a:ext cx="5183188" cy="953311"/>
          </a:xfrm>
        </p:spPr>
        <p:txBody>
          <a:bodyPr anchor="b"/>
          <a:lstStyle>
            <a:lvl1pPr marL="0" indent="0">
              <a:buNone/>
              <a:defRPr sz="3000" b="1" cap="none"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2431915"/>
            <a:ext cx="5183188" cy="3757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433148" y="6471333"/>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94FB098-67E6-4440-BABD-CE213D5A2BBB}" type="slidenum">
              <a:rPr lang="en-US" smtClean="0"/>
              <a:t>‹#›</a:t>
            </a:fld>
            <a:endParaRPr lang="en-US"/>
          </a:p>
        </p:txBody>
      </p:sp>
      <p:sp>
        <p:nvSpPr>
          <p:cNvPr id="16" name="Freeform 15"/>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1769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96637" y="3249942"/>
            <a:ext cx="10515600" cy="710322"/>
          </a:xfrm>
        </p:spPr>
        <p:txBody>
          <a:bodyPr anchor="b"/>
          <a:lstStyle>
            <a:lvl1pPr algn="r">
              <a:defRPr sz="4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63731" y="4276590"/>
            <a:ext cx="4048508" cy="990298"/>
          </a:xfrm>
        </p:spPr>
        <p:txBody>
          <a:bodyPr/>
          <a:lstStyle>
            <a:lvl1pPr marL="0" indent="0" algn="r">
              <a:buNone/>
              <a:defRPr sz="2400">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FB098-67E6-4440-BABD-CE213D5A2BBB}" type="slidenum">
              <a:rPr lang="en-US" smtClean="0"/>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9" name="Freeform 8"/>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CBCB82">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67416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94FB098-67E6-4440-BABD-CE213D5A2BBB}" type="slidenum">
              <a:rPr lang="en-US" smtClean="0"/>
              <a:t>‹#›</a:t>
            </a:fld>
            <a:endParaRPr lang="en-US" dirty="0"/>
          </a:p>
        </p:txBody>
      </p:sp>
      <p:pic>
        <p:nvPicPr>
          <p:cNvPr id="10" name="Picture 9">
            <a:extLst>
              <a:ext uri="{FF2B5EF4-FFF2-40B4-BE49-F238E27FC236}">
                <a16:creationId xmlns:a16="http://schemas.microsoft.com/office/drawing/2014/main" id="{21B11187-D5DD-4BA7-B702-55BF49F5A0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11" name="Picture 10">
            <a:extLst>
              <a:ext uri="{FF2B5EF4-FFF2-40B4-BE49-F238E27FC236}">
                <a16:creationId xmlns:a16="http://schemas.microsoft.com/office/drawing/2014/main" id="{6B9DD451-9495-4133-8032-FCDE860022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12" name="Picture 11">
            <a:extLst>
              <a:ext uri="{FF2B5EF4-FFF2-40B4-BE49-F238E27FC236}">
                <a16:creationId xmlns:a16="http://schemas.microsoft.com/office/drawing/2014/main" id="{A763FA97-F356-456D-BF99-23399D18A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Tree>
    <p:extLst>
      <p:ext uri="{BB962C8B-B14F-4D97-AF65-F5344CB8AC3E}">
        <p14:creationId xmlns:p14="http://schemas.microsoft.com/office/powerpoint/2010/main" val="78465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0" y="1"/>
            <a:ext cx="12192000" cy="1305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176966"/>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433148" y="6471333"/>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94FB098-67E6-4440-BABD-CE213D5A2BBB}" type="slidenum">
              <a:rPr lang="en-US" smtClean="0"/>
              <a:t>‹#›</a:t>
            </a:fld>
            <a:endParaRPr lang="en-US" dirty="0"/>
          </a:p>
        </p:txBody>
      </p:sp>
      <p:sp>
        <p:nvSpPr>
          <p:cNvPr id="10" name="Freeform 9"/>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3882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2_Title Only">
    <p:spTree>
      <p:nvGrpSpPr>
        <p:cNvPr id="1" name=""/>
        <p:cNvGrpSpPr/>
        <p:nvPr/>
      </p:nvGrpSpPr>
      <p:grpSpPr>
        <a:xfrm>
          <a:off x="0" y="0"/>
          <a:ext cx="0" cy="0"/>
          <a:chOff x="0" y="0"/>
          <a:chExt cx="0" cy="0"/>
        </a:xfrm>
      </p:grpSpPr>
      <p:sp>
        <p:nvSpPr>
          <p:cNvPr id="6" name="Rectangle 5"/>
          <p:cNvSpPr/>
          <p:nvPr userDrawn="1"/>
        </p:nvSpPr>
        <p:spPr>
          <a:xfrm>
            <a:off x="0" y="1"/>
            <a:ext cx="12192000" cy="13054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176966"/>
            <a:ext cx="12192000" cy="681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433148" y="6471333"/>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94FB098-67E6-4440-BABD-CE213D5A2BBB}" type="slidenum">
              <a:rPr lang="en-US" smtClean="0"/>
              <a:t>‹#›</a:t>
            </a:fld>
            <a:endParaRPr lang="en-US" dirty="0"/>
          </a:p>
        </p:txBody>
      </p:sp>
      <p:sp>
        <p:nvSpPr>
          <p:cNvPr id="10" name="Freeform 9"/>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8471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3_Title Only">
    <p:spTree>
      <p:nvGrpSpPr>
        <p:cNvPr id="1" name=""/>
        <p:cNvGrpSpPr/>
        <p:nvPr/>
      </p:nvGrpSpPr>
      <p:grpSpPr>
        <a:xfrm>
          <a:off x="0" y="0"/>
          <a:ext cx="0" cy="0"/>
          <a:chOff x="0" y="0"/>
          <a:chExt cx="0" cy="0"/>
        </a:xfrm>
      </p:grpSpPr>
      <p:sp>
        <p:nvSpPr>
          <p:cNvPr id="6" name="Rectangle 5"/>
          <p:cNvSpPr/>
          <p:nvPr userDrawn="1"/>
        </p:nvSpPr>
        <p:spPr>
          <a:xfrm>
            <a:off x="0" y="1"/>
            <a:ext cx="12192000" cy="1305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176966"/>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433148" y="6471333"/>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94FB098-67E6-4440-BABD-CE213D5A2BBB}" type="slidenum">
              <a:rPr lang="en-US" smtClean="0"/>
              <a:t>‹#›</a:t>
            </a:fld>
            <a:endParaRPr lang="en-US" dirty="0"/>
          </a:p>
        </p:txBody>
      </p:sp>
      <p:sp>
        <p:nvSpPr>
          <p:cNvPr id="10" name="Freeform 9"/>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82743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p:cNvSpPr>
            <a:spLocks noGrp="1"/>
          </p:cNvSpPr>
          <p:nvPr>
            <p:ph type="sldNum" sz="quarter" idx="12"/>
          </p:nvPr>
        </p:nvSpPr>
        <p:spPr/>
        <p:txBody>
          <a:bodyPr/>
          <a:lstStyle/>
          <a:p>
            <a:fld id="{294FB098-67E6-4440-BABD-CE213D5A2BBB}" type="slidenum">
              <a:rPr lang="en-US" smtClean="0"/>
              <a:t>‹#›</a:t>
            </a:fld>
            <a:endParaRPr lang="en-US"/>
          </a:p>
        </p:txBody>
      </p:sp>
      <p:pic>
        <p:nvPicPr>
          <p:cNvPr id="12" name="Picture 11">
            <a:extLst>
              <a:ext uri="{FF2B5EF4-FFF2-40B4-BE49-F238E27FC236}">
                <a16:creationId xmlns:a16="http://schemas.microsoft.com/office/drawing/2014/main" id="{89E0C73A-699E-4B4E-B539-7133702355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13" name="Picture 12">
            <a:extLst>
              <a:ext uri="{FF2B5EF4-FFF2-40B4-BE49-F238E27FC236}">
                <a16:creationId xmlns:a16="http://schemas.microsoft.com/office/drawing/2014/main" id="{5E56114A-F9A4-4B95-89E2-41E057DAF3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14" name="Picture 13">
            <a:extLst>
              <a:ext uri="{FF2B5EF4-FFF2-40B4-BE49-F238E27FC236}">
                <a16:creationId xmlns:a16="http://schemas.microsoft.com/office/drawing/2014/main" id="{CA927199-7B47-481F-9711-862213C82C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
        <p:nvSpPr>
          <p:cNvPr id="8" name="Text Placeholder 2">
            <a:extLst>
              <a:ext uri="{FF2B5EF4-FFF2-40B4-BE49-F238E27FC236}">
                <a16:creationId xmlns:a16="http://schemas.microsoft.com/office/drawing/2014/main" id="{1A457E39-0E59-4851-A0C9-CF6E7311698B}"/>
              </a:ext>
            </a:extLst>
          </p:cNvPr>
          <p:cNvSpPr txBox="1">
            <a:spLocks/>
          </p:cNvSpPr>
          <p:nvPr userDrawn="1"/>
        </p:nvSpPr>
        <p:spPr>
          <a:xfrm>
            <a:off x="3706347" y="6464967"/>
            <a:ext cx="1423492" cy="222547"/>
          </a:xfrm>
          <a:prstGeom prst="rect">
            <a:avLst/>
          </a:prstGeom>
        </p:spPr>
        <p:txBody>
          <a:bodyPr/>
          <a:lstStyle>
            <a:lvl1pPr marL="0" indent="0" algn="r" defTabSz="914377" rtl="0" eaLnBrk="1" latinLnBrk="0" hangingPunct="1">
              <a:lnSpc>
                <a:spcPct val="90000"/>
              </a:lnSpc>
              <a:spcBef>
                <a:spcPts val="1000"/>
              </a:spcBef>
              <a:buSzPct val="60000"/>
              <a:buFont typeface="Arial" panose="020B0604020202020204" pitchFamily="34" charset="0"/>
              <a:buNone/>
              <a:defRPr sz="1050" kern="1200">
                <a:solidFill>
                  <a:schemeClr val="bg1"/>
                </a:solidFill>
                <a:latin typeface="+mn-lt"/>
                <a:ea typeface="+mn-ea"/>
                <a:cs typeface="+mn-cs"/>
              </a:defRPr>
            </a:lvl1pPr>
            <a:lvl2pPr marL="457189" indent="0" algn="l" defTabSz="914377" rtl="0" eaLnBrk="1" latinLnBrk="0" hangingPunct="1">
              <a:lnSpc>
                <a:spcPct val="90000"/>
              </a:lnSpc>
              <a:spcBef>
                <a:spcPts val="500"/>
              </a:spcBef>
              <a:buSzPct val="60000"/>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SzPct val="60000"/>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With support from</a:t>
            </a:r>
          </a:p>
        </p:txBody>
      </p:sp>
    </p:spTree>
    <p:extLst>
      <p:ext uri="{BB962C8B-B14F-4D97-AF65-F5344CB8AC3E}">
        <p14:creationId xmlns:p14="http://schemas.microsoft.com/office/powerpoint/2010/main" val="848492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a:xfrm>
            <a:off x="1433148" y="6471333"/>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94FB098-67E6-4440-BABD-CE213D5A2BBB}"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3441080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a:xfrm>
            <a:off x="1433148" y="6471333"/>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94FB098-67E6-4440-BABD-CE213D5A2BBB}"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841659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a:xfrm>
            <a:off x="1433148" y="6471333"/>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94FB098-67E6-4440-BABD-CE213D5A2BBB}"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3167139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23779" cy="6858000"/>
          </a:xfrm>
          <a:prstGeom prst="rect">
            <a:avLst/>
          </a:prstGeom>
        </p:spPr>
      </p:pic>
      <p:sp>
        <p:nvSpPr>
          <p:cNvPr id="8" name="Rectangle 7"/>
          <p:cNvSpPr/>
          <p:nvPr userDrawn="1"/>
        </p:nvSpPr>
        <p:spPr>
          <a:xfrm>
            <a:off x="0" y="389109"/>
            <a:ext cx="5029200" cy="1668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83188" y="1322962"/>
            <a:ext cx="6172200" cy="4546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3349658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23779" cy="6858000"/>
          </a:xfrm>
          <a:prstGeom prst="rect">
            <a:avLst/>
          </a:prstGeom>
        </p:spPr>
      </p:pic>
      <p:sp>
        <p:nvSpPr>
          <p:cNvPr id="8" name="Rectangle 7"/>
          <p:cNvSpPr/>
          <p:nvPr userDrawn="1"/>
        </p:nvSpPr>
        <p:spPr>
          <a:xfrm>
            <a:off x="0" y="389109"/>
            <a:ext cx="5029200" cy="1668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83188" y="1322962"/>
            <a:ext cx="6172200" cy="4546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402028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32988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23779" cy="6858000"/>
          </a:xfrm>
          <a:prstGeom prst="rect">
            <a:avLst/>
          </a:prstGeom>
        </p:spPr>
      </p:pic>
      <p:sp>
        <p:nvSpPr>
          <p:cNvPr id="8" name="Rectangle 7"/>
          <p:cNvSpPr/>
          <p:nvPr userDrawn="1"/>
        </p:nvSpPr>
        <p:spPr>
          <a:xfrm>
            <a:off x="0" y="389109"/>
            <a:ext cx="5029200" cy="16682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83188" y="1322962"/>
            <a:ext cx="6172200" cy="4546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3461798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23779" cy="6858000"/>
          </a:xfrm>
          <a:prstGeom prst="rect">
            <a:avLst/>
          </a:prstGeom>
        </p:spPr>
      </p:pic>
      <p:sp>
        <p:nvSpPr>
          <p:cNvPr id="8" name="Rectangle 7"/>
          <p:cNvSpPr/>
          <p:nvPr userDrawn="1"/>
        </p:nvSpPr>
        <p:spPr>
          <a:xfrm>
            <a:off x="0" y="389109"/>
            <a:ext cx="5029200" cy="1668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83188" y="1322962"/>
            <a:ext cx="6172200" cy="4546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1433148" y="6471333"/>
            <a:ext cx="411480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408610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6"/>
            <a:ext cx="10515600" cy="7328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379603"/>
            <a:ext cx="5157787" cy="953311"/>
          </a:xfrm>
        </p:spPr>
        <p:txBody>
          <a:bodyPr anchor="b"/>
          <a:lstStyle>
            <a:lvl1pPr marL="0" indent="0">
              <a:buNone/>
              <a:defRPr sz="3000" b="1" cap="none" baseline="0">
                <a:solidFill>
                  <a:schemeClr val="bg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431915"/>
            <a:ext cx="5157787" cy="3757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379603"/>
            <a:ext cx="5183188" cy="953311"/>
          </a:xfrm>
        </p:spPr>
        <p:txBody>
          <a:bodyPr anchor="b"/>
          <a:lstStyle>
            <a:lvl1pPr marL="0" indent="0">
              <a:buNone/>
              <a:defRPr sz="3000" b="1" cap="none" baseline="0">
                <a:solidFill>
                  <a:schemeClr val="bg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431915"/>
            <a:ext cx="5183188" cy="3757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FB098-67E6-4440-BABD-CE213D5A2BBB}" type="slidenum">
              <a:rPr lang="en-US" smtClean="0"/>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52704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FB098-67E6-4440-BABD-CE213D5A2BBB}" type="slidenum">
              <a:rPr lang="en-US" smtClean="0"/>
              <a:t>‹#›</a:t>
            </a:fld>
            <a:endParaRPr lang="en-US" dirty="0"/>
          </a:p>
        </p:txBody>
      </p:sp>
    </p:spTree>
    <p:extLst>
      <p:ext uri="{BB962C8B-B14F-4D97-AF65-F5344CB8AC3E}">
        <p14:creationId xmlns:p14="http://schemas.microsoft.com/office/powerpoint/2010/main" val="398761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FB098-67E6-4440-BABD-CE213D5A2BBB}"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205230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89109"/>
            <a:ext cx="5029200" cy="1668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83188" y="1322962"/>
            <a:ext cx="6172200" cy="45460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94FB098-67E6-4440-BABD-CE213D5A2BBB}"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96911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238DF-38B7-4197-B840-822E966291E4}"/>
              </a:ext>
            </a:extLst>
          </p:cNvPr>
          <p:cNvPicPr>
            <a:picLocks noChangeAspect="1"/>
          </p:cNvPicPr>
          <p:nvPr userDrawn="1"/>
        </p:nvPicPr>
        <p:blipFill rotWithShape="1">
          <a:blip r:embed="rId2"/>
          <a:srcRect l="-1" r="62675"/>
          <a:stretch/>
        </p:blipFill>
        <p:spPr>
          <a:xfrm>
            <a:off x="6476002" y="1376928"/>
            <a:ext cx="5715998" cy="5486400"/>
          </a:xfrm>
          <a:prstGeom prst="rect">
            <a:avLst/>
          </a:prstGeom>
        </p:spPr>
      </p:pic>
      <p:sp>
        <p:nvSpPr>
          <p:cNvPr id="8" name="Freeform 7"/>
          <p:cNvSpPr/>
          <p:nvPr userDrawn="1"/>
        </p:nvSpPr>
        <p:spPr>
          <a:xfrm>
            <a:off x="0" y="3"/>
            <a:ext cx="12192000" cy="6858001"/>
          </a:xfrm>
          <a:custGeom>
            <a:avLst/>
            <a:gdLst>
              <a:gd name="connsiteX0" fmla="*/ 12192000 w 12192000"/>
              <a:gd name="connsiteY0" fmla="*/ 6639186 h 6858001"/>
              <a:gd name="connsiteX1" fmla="*/ 12192000 w 12192000"/>
              <a:gd name="connsiteY1" fmla="*/ 6858001 h 6858001"/>
              <a:gd name="connsiteX2" fmla="*/ 12003010 w 12192000"/>
              <a:gd name="connsiteY2" fmla="*/ 6858001 h 6858001"/>
              <a:gd name="connsiteX3" fmla="*/ 12146127 w 12192000"/>
              <a:gd name="connsiteY3" fmla="*/ 6700531 h 6858001"/>
              <a:gd name="connsiteX4" fmla="*/ 0 w 12192000"/>
              <a:gd name="connsiteY4" fmla="*/ 0 h 6858001"/>
              <a:gd name="connsiteX5" fmla="*/ 12192000 w 12192000"/>
              <a:gd name="connsiteY5" fmla="*/ 0 h 6858001"/>
              <a:gd name="connsiteX6" fmla="*/ 12192000 w 12192000"/>
              <a:gd name="connsiteY6" fmla="*/ 2700759 h 6858001"/>
              <a:gd name="connsiteX7" fmla="*/ 12146127 w 12192000"/>
              <a:gd name="connsiteY7" fmla="*/ 2639414 h 6858001"/>
              <a:gd name="connsiteX8" fmla="*/ 9682843 w 12192000"/>
              <a:gd name="connsiteY8" fmla="*/ 1477736 h 6858001"/>
              <a:gd name="connsiteX9" fmla="*/ 6490607 w 12192000"/>
              <a:gd name="connsiteY9" fmla="*/ 4669972 h 6858001"/>
              <a:gd name="connsiteX10" fmla="*/ 7219559 w 12192000"/>
              <a:gd name="connsiteY10" fmla="*/ 6700530 h 6858001"/>
              <a:gd name="connsiteX11" fmla="*/ 7362677 w 12192000"/>
              <a:gd name="connsiteY11" fmla="*/ 6858000 h 6858001"/>
              <a:gd name="connsiteX12" fmla="*/ 0 w 12192000"/>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1">
                <a:moveTo>
                  <a:pt x="12192000" y="6639186"/>
                </a:moveTo>
                <a:lnTo>
                  <a:pt x="12192000" y="6858001"/>
                </a:lnTo>
                <a:lnTo>
                  <a:pt x="12003010" y="6858001"/>
                </a:lnTo>
                <a:lnTo>
                  <a:pt x="12146127" y="6700531"/>
                </a:lnTo>
                <a:close/>
                <a:moveTo>
                  <a:pt x="0" y="0"/>
                </a:moveTo>
                <a:lnTo>
                  <a:pt x="12192000" y="0"/>
                </a:lnTo>
                <a:lnTo>
                  <a:pt x="12192000" y="2700759"/>
                </a:lnTo>
                <a:lnTo>
                  <a:pt x="12146127" y="2639414"/>
                </a:lnTo>
                <a:cubicBezTo>
                  <a:pt x="11560624" y="1929948"/>
                  <a:pt x="10674543" y="1477736"/>
                  <a:pt x="9682843" y="1477736"/>
                </a:cubicBezTo>
                <a:cubicBezTo>
                  <a:pt x="7919820" y="1477736"/>
                  <a:pt x="6490607" y="2906949"/>
                  <a:pt x="6490607" y="4669972"/>
                </a:cubicBezTo>
                <a:cubicBezTo>
                  <a:pt x="6490607" y="5441295"/>
                  <a:pt x="6764168" y="6148724"/>
                  <a:pt x="7219559" y="6700530"/>
                </a:cubicBezTo>
                <a:lnTo>
                  <a:pt x="7362677"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7421" y="2048213"/>
            <a:ext cx="4316843" cy="2387600"/>
          </a:xfrm>
        </p:spPr>
        <p:txBody>
          <a:bodyPr anchor="b"/>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687421" y="4905549"/>
            <a:ext cx="4316843" cy="75595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Freeform 9"/>
          <p:cNvSpPr/>
          <p:nvPr userDrawn="1"/>
        </p:nvSpPr>
        <p:spPr>
          <a:xfrm>
            <a:off x="5403274" y="391934"/>
            <a:ext cx="6788729" cy="6466066"/>
          </a:xfrm>
          <a:custGeom>
            <a:avLst/>
            <a:gdLst>
              <a:gd name="connsiteX0" fmla="*/ 6788729 w 6788729"/>
              <a:gd name="connsiteY0" fmla="*/ 6288681 h 6466066"/>
              <a:gd name="connsiteX1" fmla="*/ 6788729 w 6788729"/>
              <a:gd name="connsiteY1" fmla="*/ 6466066 h 6466066"/>
              <a:gd name="connsiteX2" fmla="*/ 6635848 w 6788729"/>
              <a:gd name="connsiteY2" fmla="*/ 6466066 h 6466066"/>
              <a:gd name="connsiteX3" fmla="*/ 6662184 w 6788729"/>
              <a:gd name="connsiteY3" fmla="*/ 6439255 h 6466066"/>
              <a:gd name="connsiteX4" fmla="*/ 585607 w 6788729"/>
              <a:gd name="connsiteY4" fmla="*/ 4478915 h 6466066"/>
              <a:gd name="connsiteX5" fmla="*/ 1172058 w 6788729"/>
              <a:gd name="connsiteY5" fmla="*/ 5065368 h 6466066"/>
              <a:gd name="connsiteX6" fmla="*/ 1215522 w 6788729"/>
              <a:gd name="connsiteY6" fmla="*/ 5234401 h 6466066"/>
              <a:gd name="connsiteX7" fmla="*/ 1905724 w 6788729"/>
              <a:gd name="connsiteY7" fmla="*/ 6439256 h 6466066"/>
              <a:gd name="connsiteX8" fmla="*/ 1931902 w 6788729"/>
              <a:gd name="connsiteY8" fmla="*/ 6466066 h 6466066"/>
              <a:gd name="connsiteX9" fmla="*/ 601955 w 6788729"/>
              <a:gd name="connsiteY9" fmla="*/ 6466066 h 6466066"/>
              <a:gd name="connsiteX10" fmla="*/ 567577 w 6788729"/>
              <a:gd name="connsiteY10" fmla="*/ 6411357 h 6466066"/>
              <a:gd name="connsiteX11" fmla="*/ 87038 w 6788729"/>
              <a:gd name="connsiteY11" fmla="*/ 5142355 h 6466066"/>
              <a:gd name="connsiteX12" fmla="*/ 65207 w 6788729"/>
              <a:gd name="connsiteY12" fmla="*/ 4999315 h 6466066"/>
              <a:gd name="connsiteX13" fmla="*/ 3764422 w 6788729"/>
              <a:gd name="connsiteY13" fmla="*/ 29598 h 6466066"/>
              <a:gd name="connsiteX14" fmla="*/ 4317114 w 6788729"/>
              <a:gd name="connsiteY14" fmla="*/ 582291 h 6466066"/>
              <a:gd name="connsiteX15" fmla="*/ 3791712 w 6788729"/>
              <a:gd name="connsiteY15" fmla="*/ 1107691 h 6466066"/>
              <a:gd name="connsiteX16" fmla="*/ 3636444 w 6788729"/>
              <a:gd name="connsiteY16" fmla="*/ 1131387 h 6466066"/>
              <a:gd name="connsiteX17" fmla="*/ 1071075 w 6788729"/>
              <a:gd name="connsiteY17" fmla="*/ 4278991 h 6466066"/>
              <a:gd name="connsiteX18" fmla="*/ 1073095 w 6788729"/>
              <a:gd name="connsiteY18" fmla="*/ 4319031 h 6466066"/>
              <a:gd name="connsiteX19" fmla="*/ 585604 w 6788729"/>
              <a:gd name="connsiteY19" fmla="*/ 3831540 h 6466066"/>
              <a:gd name="connsiteX20" fmla="*/ 6640 w 6788729"/>
              <a:gd name="connsiteY20" fmla="*/ 4410500 h 6466066"/>
              <a:gd name="connsiteX21" fmla="*/ 0 w 6788729"/>
              <a:gd name="connsiteY21" fmla="*/ 4278991 h 6466066"/>
              <a:gd name="connsiteX22" fmla="*/ 3420586 w 6788729"/>
              <a:gd name="connsiteY22" fmla="*/ 82074 h 6466066"/>
              <a:gd name="connsiteX23" fmla="*/ 4382202 w 6788729"/>
              <a:gd name="connsiteY23" fmla="*/ 0 h 6466066"/>
              <a:gd name="connsiteX24" fmla="*/ 4721962 w 6788729"/>
              <a:gd name="connsiteY24" fmla="*/ 17156 h 6466066"/>
              <a:gd name="connsiteX25" fmla="*/ 6636236 w 6788729"/>
              <a:gd name="connsiteY25" fmla="*/ 698051 h 6466066"/>
              <a:gd name="connsiteX26" fmla="*/ 6788728 w 6788729"/>
              <a:gd name="connsiteY26" fmla="*/ 807176 h 6466066"/>
              <a:gd name="connsiteX27" fmla="*/ 6788728 w 6788729"/>
              <a:gd name="connsiteY27" fmla="*/ 2266799 h 6466066"/>
              <a:gd name="connsiteX28" fmla="*/ 6787543 w 6788729"/>
              <a:gd name="connsiteY28" fmla="*/ 2265204 h 6466066"/>
              <a:gd name="connsiteX29" fmla="*/ 4612451 w 6788729"/>
              <a:gd name="connsiteY29" fmla="*/ 1082701 h 6466066"/>
              <a:gd name="connsiteX30" fmla="*/ 4471213 w 6788729"/>
              <a:gd name="connsiteY30" fmla="*/ 1075568 h 6466066"/>
              <a:gd name="connsiteX31" fmla="*/ 4964492 w 6788729"/>
              <a:gd name="connsiteY31" fmla="*/ 582290 h 6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8729" h="6466066">
                <a:moveTo>
                  <a:pt x="6788729" y="6288681"/>
                </a:moveTo>
                <a:lnTo>
                  <a:pt x="6788729" y="6466066"/>
                </a:lnTo>
                <a:lnTo>
                  <a:pt x="6635848" y="6466066"/>
                </a:lnTo>
                <a:lnTo>
                  <a:pt x="6662184" y="6439255"/>
                </a:lnTo>
                <a:close/>
                <a:moveTo>
                  <a:pt x="585607" y="4478915"/>
                </a:moveTo>
                <a:lnTo>
                  <a:pt x="1172058" y="5065368"/>
                </a:lnTo>
                <a:lnTo>
                  <a:pt x="1215522" y="5234401"/>
                </a:lnTo>
                <a:cubicBezTo>
                  <a:pt x="1356332" y="5687123"/>
                  <a:pt x="1594576" y="6096917"/>
                  <a:pt x="1905724" y="6439256"/>
                </a:cubicBezTo>
                <a:lnTo>
                  <a:pt x="1931902" y="6466066"/>
                </a:lnTo>
                <a:lnTo>
                  <a:pt x="601955" y="6466066"/>
                </a:lnTo>
                <a:lnTo>
                  <a:pt x="567577" y="6411357"/>
                </a:lnTo>
                <a:cubicBezTo>
                  <a:pt x="344056" y="6022634"/>
                  <a:pt x="179770" y="5595527"/>
                  <a:pt x="87038" y="5142355"/>
                </a:cubicBezTo>
                <a:lnTo>
                  <a:pt x="65207" y="4999315"/>
                </a:lnTo>
                <a:close/>
                <a:moveTo>
                  <a:pt x="3764422" y="29598"/>
                </a:moveTo>
                <a:lnTo>
                  <a:pt x="4317114" y="582291"/>
                </a:lnTo>
                <a:lnTo>
                  <a:pt x="3791712" y="1107691"/>
                </a:lnTo>
                <a:lnTo>
                  <a:pt x="3636444" y="1131387"/>
                </a:lnTo>
                <a:cubicBezTo>
                  <a:pt x="2172391" y="1430977"/>
                  <a:pt x="1071075" y="2726371"/>
                  <a:pt x="1071075" y="4278991"/>
                </a:cubicBezTo>
                <a:lnTo>
                  <a:pt x="1073095" y="4319031"/>
                </a:lnTo>
                <a:lnTo>
                  <a:pt x="585604" y="3831540"/>
                </a:lnTo>
                <a:lnTo>
                  <a:pt x="6640" y="4410500"/>
                </a:lnTo>
                <a:lnTo>
                  <a:pt x="0" y="4278991"/>
                </a:lnTo>
                <a:cubicBezTo>
                  <a:pt x="0" y="2208774"/>
                  <a:pt x="1468461" y="481536"/>
                  <a:pt x="3420586" y="82074"/>
                </a:cubicBezTo>
                <a:close/>
                <a:moveTo>
                  <a:pt x="4382202" y="0"/>
                </a:moveTo>
                <a:lnTo>
                  <a:pt x="4721962" y="17156"/>
                </a:lnTo>
                <a:cubicBezTo>
                  <a:pt x="5424030" y="88455"/>
                  <a:pt x="6075981" y="329280"/>
                  <a:pt x="6636236" y="698051"/>
                </a:cubicBezTo>
                <a:lnTo>
                  <a:pt x="6788728" y="807176"/>
                </a:lnTo>
                <a:lnTo>
                  <a:pt x="6788728" y="2266799"/>
                </a:lnTo>
                <a:lnTo>
                  <a:pt x="6787543" y="2265204"/>
                </a:lnTo>
                <a:cubicBezTo>
                  <a:pt x="6263167" y="1614114"/>
                  <a:pt x="5490012" y="1171822"/>
                  <a:pt x="4612451" y="1082701"/>
                </a:cubicBezTo>
                <a:lnTo>
                  <a:pt x="4471213" y="1075568"/>
                </a:lnTo>
                <a:lnTo>
                  <a:pt x="4964492" y="582290"/>
                </a:ln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870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21" Type="http://schemas.openxmlformats.org/officeDocument/2006/relationships/slideLayout" Target="../slideLayouts/slideLayout29.xml"/><Relationship Id="rId34"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image" Target="../media/image1.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image" Target="../media/image4.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image" Target="../media/image3.png"/><Relationship Id="rId8" Type="http://schemas.openxmlformats.org/officeDocument/2006/relationships/slideLayout" Target="../slideLayouts/slideLayout16.xml"/><Relationship Id="rId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9"/>
            <a:ext cx="10515600" cy="7288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518557"/>
            <a:ext cx="10515600" cy="465840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433148" y="6471333"/>
            <a:ext cx="4114800" cy="365125"/>
          </a:xfrm>
          <a:prstGeom prst="rect">
            <a:avLst/>
          </a:prstGeom>
        </p:spPr>
        <p:txBody>
          <a:bodyPr vert="horz" lIns="91440" tIns="45720" rIns="91440" bIns="45720" rtlCol="0" anchor="ctr"/>
          <a:lstStyle>
            <a:lvl1pPr algn="l">
              <a:defRPr sz="1051" cap="all" baseline="0">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5609496" y="6471332"/>
            <a:ext cx="6424661"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fld id="{294FB098-67E6-4440-BABD-CE213D5A2BBB}" type="slidenum">
              <a:rPr lang="en-US" smtClean="0"/>
              <a:pPr/>
              <a:t>‹#›</a:t>
            </a:fld>
            <a:endParaRPr lang="en-US" dirty="0"/>
          </a:p>
        </p:txBody>
      </p:sp>
      <p:grpSp>
        <p:nvGrpSpPr>
          <p:cNvPr id="9" name="Group 8"/>
          <p:cNvGrpSpPr/>
          <p:nvPr userDrawn="1"/>
        </p:nvGrpSpPr>
        <p:grpSpPr>
          <a:xfrm>
            <a:off x="10058401" y="86498"/>
            <a:ext cx="2013627" cy="2372597"/>
            <a:chOff x="8108633" y="1281396"/>
            <a:chExt cx="3895299" cy="4589717"/>
          </a:xfrm>
        </p:grpSpPr>
        <p:sp>
          <p:nvSpPr>
            <p:cNvPr id="10" name="Freeform 9"/>
            <p:cNvSpPr/>
            <p:nvPr userDrawn="1"/>
          </p:nvSpPr>
          <p:spPr>
            <a:xfrm flipH="1">
              <a:off x="8108633" y="2247188"/>
              <a:ext cx="2708524" cy="2703835"/>
            </a:xfrm>
            <a:custGeom>
              <a:avLst/>
              <a:gdLst>
                <a:gd name="connsiteX0" fmla="*/ 3916899 w 4204411"/>
                <a:gd name="connsiteY0" fmla="*/ 2198990 h 4197132"/>
                <a:gd name="connsiteX1" fmla="*/ 3628972 w 4204411"/>
                <a:gd name="connsiteY1" fmla="*/ 2486918 h 4197132"/>
                <a:gd name="connsiteX2" fmla="*/ 3607633 w 4204411"/>
                <a:gd name="connsiteY2" fmla="*/ 2569907 h 4197132"/>
                <a:gd name="connsiteX3" fmla="*/ 2262421 w 4204411"/>
                <a:gd name="connsiteY3" fmla="*/ 3670100 h 4197132"/>
                <a:gd name="connsiteX4" fmla="*/ 2241256 w 4204411"/>
                <a:gd name="connsiteY4" fmla="*/ 3671169 h 4197132"/>
                <a:gd name="connsiteX5" fmla="*/ 2503216 w 4204411"/>
                <a:gd name="connsiteY5" fmla="*/ 3933130 h 4197132"/>
                <a:gd name="connsiteX6" fmla="*/ 2239214 w 4204411"/>
                <a:gd name="connsiteY6" fmla="*/ 4197132 h 4197132"/>
                <a:gd name="connsiteX7" fmla="*/ 2316187 w 4204411"/>
                <a:gd name="connsiteY7" fmla="*/ 4193245 h 4197132"/>
                <a:gd name="connsiteX8" fmla="*/ 4161679 w 4204411"/>
                <a:gd name="connsiteY8" fmla="*/ 2524716 h 4197132"/>
                <a:gd name="connsiteX9" fmla="*/ 4172397 w 4204411"/>
                <a:gd name="connsiteY9" fmla="*/ 2454488 h 4197132"/>
                <a:gd name="connsiteX10" fmla="*/ 0 w 4204411"/>
                <a:gd name="connsiteY10" fmla="*/ 2143020 h 4197132"/>
                <a:gd name="connsiteX11" fmla="*/ 8729 w 4204411"/>
                <a:gd name="connsiteY11" fmla="*/ 2315881 h 4197132"/>
                <a:gd name="connsiteX12" fmla="*/ 1886093 w 4204411"/>
                <a:gd name="connsiteY12" fmla="*/ 4193245 h 4197132"/>
                <a:gd name="connsiteX13" fmla="*/ 1923379 w 4204411"/>
                <a:gd name="connsiteY13" fmla="*/ 4195128 h 4197132"/>
                <a:gd name="connsiteX14" fmla="*/ 2185377 w 4204411"/>
                <a:gd name="connsiteY14" fmla="*/ 3933130 h 4197132"/>
                <a:gd name="connsiteX15" fmla="*/ 1919193 w 4204411"/>
                <a:gd name="connsiteY15" fmla="*/ 3666946 h 4197132"/>
                <a:gd name="connsiteX16" fmla="*/ 1783237 w 4204411"/>
                <a:gd name="connsiteY16" fmla="*/ 3646197 h 4197132"/>
                <a:gd name="connsiteX17" fmla="*/ 531874 w 4204411"/>
                <a:gd name="connsiteY17" fmla="*/ 2262115 h 4197132"/>
                <a:gd name="connsiteX18" fmla="*/ 527083 w 4204411"/>
                <a:gd name="connsiteY18" fmla="*/ 2167243 h 4197132"/>
                <a:gd name="connsiteX19" fmla="*/ 275654 w 4204411"/>
                <a:gd name="connsiteY19" fmla="*/ 2418673 h 4197132"/>
                <a:gd name="connsiteX20" fmla="*/ 2356212 w 4204411"/>
                <a:gd name="connsiteY20" fmla="*/ 14532 h 4197132"/>
                <a:gd name="connsiteX21" fmla="*/ 2084859 w 4204411"/>
                <a:gd name="connsiteY21" fmla="*/ 285885 h 4197132"/>
                <a:gd name="connsiteX22" fmla="*/ 2342813 w 4204411"/>
                <a:gd name="connsiteY22" fmla="*/ 543838 h 4197132"/>
                <a:gd name="connsiteX23" fmla="*/ 2419044 w 4204411"/>
                <a:gd name="connsiteY23" fmla="*/ 555472 h 4197132"/>
                <a:gd name="connsiteX24" fmla="*/ 3678551 w 4204411"/>
                <a:gd name="connsiteY24" fmla="*/ 2100835 h 4197132"/>
                <a:gd name="connsiteX25" fmla="*/ 3677559 w 4204411"/>
                <a:gd name="connsiteY25" fmla="*/ 2120493 h 4197132"/>
                <a:gd name="connsiteX26" fmla="*/ 3916900 w 4204411"/>
                <a:gd name="connsiteY26" fmla="*/ 1881152 h 4197132"/>
                <a:gd name="connsiteX27" fmla="*/ 4201151 w 4204411"/>
                <a:gd name="connsiteY27" fmla="*/ 2165401 h 4197132"/>
                <a:gd name="connsiteX28" fmla="*/ 4204411 w 4204411"/>
                <a:gd name="connsiteY28" fmla="*/ 2100835 h 4197132"/>
                <a:gd name="connsiteX29" fmla="*/ 2525023 w 4204411"/>
                <a:gd name="connsiteY29" fmla="*/ 40296 h 4197132"/>
                <a:gd name="connsiteX30" fmla="*/ 2052903 w 4204411"/>
                <a:gd name="connsiteY30" fmla="*/ 0 h 4197132"/>
                <a:gd name="connsiteX31" fmla="*/ 1886093 w 4204411"/>
                <a:gd name="connsiteY31" fmla="*/ 8423 h 4197132"/>
                <a:gd name="connsiteX32" fmla="*/ 40601 w 4204411"/>
                <a:gd name="connsiteY32" fmla="*/ 1676952 h 4197132"/>
                <a:gd name="connsiteX33" fmla="*/ 15598 w 4204411"/>
                <a:gd name="connsiteY33" fmla="*/ 1840778 h 4197132"/>
                <a:gd name="connsiteX34" fmla="*/ 275654 w 4204411"/>
                <a:gd name="connsiteY34" fmla="*/ 2100834 h 4197132"/>
                <a:gd name="connsiteX35" fmla="*/ 548973 w 4204411"/>
                <a:gd name="connsiteY35" fmla="*/ 1827514 h 4197132"/>
                <a:gd name="connsiteX36" fmla="*/ 555777 w 4204411"/>
                <a:gd name="connsiteY36" fmla="*/ 1782931 h 4197132"/>
                <a:gd name="connsiteX37" fmla="*/ 1939859 w 4204411"/>
                <a:gd name="connsiteY37" fmla="*/ 531568 h 4197132"/>
                <a:gd name="connsiteX38" fmla="*/ 2009202 w 4204411"/>
                <a:gd name="connsiteY38" fmla="*/ 528066 h 4197132"/>
                <a:gd name="connsiteX39" fmla="*/ 1767019 w 4204411"/>
                <a:gd name="connsiteY39" fmla="*/ 285884 h 41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4411" h="4197132">
                  <a:moveTo>
                    <a:pt x="3916899" y="2198990"/>
                  </a:moveTo>
                  <a:lnTo>
                    <a:pt x="3628972" y="2486918"/>
                  </a:lnTo>
                  <a:lnTo>
                    <a:pt x="3607633" y="2569907"/>
                  </a:lnTo>
                  <a:cubicBezTo>
                    <a:pt x="3423278" y="3162628"/>
                    <a:pt x="2898756" y="3605476"/>
                    <a:pt x="2262421" y="3670100"/>
                  </a:cubicBezTo>
                  <a:lnTo>
                    <a:pt x="2241256" y="3671169"/>
                  </a:lnTo>
                  <a:lnTo>
                    <a:pt x="2503216" y="3933130"/>
                  </a:lnTo>
                  <a:lnTo>
                    <a:pt x="2239214" y="4197132"/>
                  </a:lnTo>
                  <a:lnTo>
                    <a:pt x="2316187" y="4193245"/>
                  </a:lnTo>
                  <a:cubicBezTo>
                    <a:pt x="3235363" y="4099898"/>
                    <a:pt x="3979566" y="3414682"/>
                    <a:pt x="4161679" y="2524716"/>
                  </a:cubicBezTo>
                  <a:lnTo>
                    <a:pt x="4172397" y="2454488"/>
                  </a:lnTo>
                  <a:close/>
                  <a:moveTo>
                    <a:pt x="0" y="2143020"/>
                  </a:moveTo>
                  <a:lnTo>
                    <a:pt x="8729" y="2315881"/>
                  </a:lnTo>
                  <a:cubicBezTo>
                    <a:pt x="109257" y="3305762"/>
                    <a:pt x="896212" y="4092717"/>
                    <a:pt x="1886093" y="4193245"/>
                  </a:cubicBezTo>
                  <a:lnTo>
                    <a:pt x="1923379" y="4195128"/>
                  </a:lnTo>
                  <a:lnTo>
                    <a:pt x="2185377" y="3933130"/>
                  </a:lnTo>
                  <a:lnTo>
                    <a:pt x="1919193" y="3666946"/>
                  </a:lnTo>
                  <a:lnTo>
                    <a:pt x="1783237" y="3646197"/>
                  </a:lnTo>
                  <a:cubicBezTo>
                    <a:pt x="1115781" y="3509615"/>
                    <a:pt x="601883" y="2951477"/>
                    <a:pt x="531874" y="2262115"/>
                  </a:cubicBezTo>
                  <a:lnTo>
                    <a:pt x="527083" y="2167243"/>
                  </a:lnTo>
                  <a:lnTo>
                    <a:pt x="275654" y="2418673"/>
                  </a:lnTo>
                  <a:close/>
                  <a:moveTo>
                    <a:pt x="2356212" y="14532"/>
                  </a:moveTo>
                  <a:lnTo>
                    <a:pt x="2084859" y="285885"/>
                  </a:lnTo>
                  <a:lnTo>
                    <a:pt x="2342813" y="543838"/>
                  </a:lnTo>
                  <a:lnTo>
                    <a:pt x="2419044" y="555472"/>
                  </a:lnTo>
                  <a:cubicBezTo>
                    <a:pt x="3137843" y="702560"/>
                    <a:pt x="3678551" y="1338553"/>
                    <a:pt x="3678551" y="2100835"/>
                  </a:cubicBezTo>
                  <a:lnTo>
                    <a:pt x="3677559" y="2120493"/>
                  </a:lnTo>
                  <a:lnTo>
                    <a:pt x="3916900" y="1881152"/>
                  </a:lnTo>
                  <a:lnTo>
                    <a:pt x="4201151" y="2165401"/>
                  </a:lnTo>
                  <a:lnTo>
                    <a:pt x="4204411" y="2100835"/>
                  </a:lnTo>
                  <a:cubicBezTo>
                    <a:pt x="4204411" y="1084431"/>
                    <a:pt x="3483448" y="236418"/>
                    <a:pt x="2525023" y="40296"/>
                  </a:cubicBezTo>
                  <a:close/>
                  <a:moveTo>
                    <a:pt x="2052903" y="0"/>
                  </a:moveTo>
                  <a:lnTo>
                    <a:pt x="1886093" y="8423"/>
                  </a:lnTo>
                  <a:cubicBezTo>
                    <a:pt x="966918" y="101770"/>
                    <a:pt x="222714" y="786986"/>
                    <a:pt x="40601" y="1676952"/>
                  </a:cubicBezTo>
                  <a:lnTo>
                    <a:pt x="15598" y="1840778"/>
                  </a:lnTo>
                  <a:lnTo>
                    <a:pt x="275654" y="2100834"/>
                  </a:lnTo>
                  <a:lnTo>
                    <a:pt x="548973" y="1827514"/>
                  </a:lnTo>
                  <a:lnTo>
                    <a:pt x="555777" y="1782931"/>
                  </a:lnTo>
                  <a:cubicBezTo>
                    <a:pt x="692359" y="1115475"/>
                    <a:pt x="1250496" y="601577"/>
                    <a:pt x="1939859" y="531568"/>
                  </a:cubicBezTo>
                  <a:lnTo>
                    <a:pt x="2009202" y="528066"/>
                  </a:lnTo>
                  <a:lnTo>
                    <a:pt x="1767019" y="285884"/>
                  </a:lnTo>
                  <a:close/>
                </a:path>
              </a:pathLst>
            </a:custGeom>
            <a:solidFill>
              <a:schemeClr val="bg2">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Freeform 10"/>
            <p:cNvSpPr/>
            <p:nvPr userDrawn="1"/>
          </p:nvSpPr>
          <p:spPr>
            <a:xfrm flipH="1">
              <a:off x="9295408" y="1281396"/>
              <a:ext cx="2708524" cy="2703835"/>
            </a:xfrm>
            <a:custGeom>
              <a:avLst/>
              <a:gdLst>
                <a:gd name="connsiteX0" fmla="*/ 3916899 w 4204411"/>
                <a:gd name="connsiteY0" fmla="*/ 2198990 h 4197132"/>
                <a:gd name="connsiteX1" fmla="*/ 3628972 w 4204411"/>
                <a:gd name="connsiteY1" fmla="*/ 2486918 h 4197132"/>
                <a:gd name="connsiteX2" fmla="*/ 3607633 w 4204411"/>
                <a:gd name="connsiteY2" fmla="*/ 2569907 h 4197132"/>
                <a:gd name="connsiteX3" fmla="*/ 2262421 w 4204411"/>
                <a:gd name="connsiteY3" fmla="*/ 3670100 h 4197132"/>
                <a:gd name="connsiteX4" fmla="*/ 2241256 w 4204411"/>
                <a:gd name="connsiteY4" fmla="*/ 3671169 h 4197132"/>
                <a:gd name="connsiteX5" fmla="*/ 2503216 w 4204411"/>
                <a:gd name="connsiteY5" fmla="*/ 3933130 h 4197132"/>
                <a:gd name="connsiteX6" fmla="*/ 2239214 w 4204411"/>
                <a:gd name="connsiteY6" fmla="*/ 4197132 h 4197132"/>
                <a:gd name="connsiteX7" fmla="*/ 2316187 w 4204411"/>
                <a:gd name="connsiteY7" fmla="*/ 4193245 h 4197132"/>
                <a:gd name="connsiteX8" fmla="*/ 4161679 w 4204411"/>
                <a:gd name="connsiteY8" fmla="*/ 2524716 h 4197132"/>
                <a:gd name="connsiteX9" fmla="*/ 4172397 w 4204411"/>
                <a:gd name="connsiteY9" fmla="*/ 2454488 h 4197132"/>
                <a:gd name="connsiteX10" fmla="*/ 0 w 4204411"/>
                <a:gd name="connsiteY10" fmla="*/ 2143020 h 4197132"/>
                <a:gd name="connsiteX11" fmla="*/ 8729 w 4204411"/>
                <a:gd name="connsiteY11" fmla="*/ 2315881 h 4197132"/>
                <a:gd name="connsiteX12" fmla="*/ 1886093 w 4204411"/>
                <a:gd name="connsiteY12" fmla="*/ 4193245 h 4197132"/>
                <a:gd name="connsiteX13" fmla="*/ 1923379 w 4204411"/>
                <a:gd name="connsiteY13" fmla="*/ 4195128 h 4197132"/>
                <a:gd name="connsiteX14" fmla="*/ 2185377 w 4204411"/>
                <a:gd name="connsiteY14" fmla="*/ 3933130 h 4197132"/>
                <a:gd name="connsiteX15" fmla="*/ 1919193 w 4204411"/>
                <a:gd name="connsiteY15" fmla="*/ 3666946 h 4197132"/>
                <a:gd name="connsiteX16" fmla="*/ 1783237 w 4204411"/>
                <a:gd name="connsiteY16" fmla="*/ 3646197 h 4197132"/>
                <a:gd name="connsiteX17" fmla="*/ 531874 w 4204411"/>
                <a:gd name="connsiteY17" fmla="*/ 2262115 h 4197132"/>
                <a:gd name="connsiteX18" fmla="*/ 527083 w 4204411"/>
                <a:gd name="connsiteY18" fmla="*/ 2167243 h 4197132"/>
                <a:gd name="connsiteX19" fmla="*/ 275654 w 4204411"/>
                <a:gd name="connsiteY19" fmla="*/ 2418673 h 4197132"/>
                <a:gd name="connsiteX20" fmla="*/ 2356212 w 4204411"/>
                <a:gd name="connsiteY20" fmla="*/ 14532 h 4197132"/>
                <a:gd name="connsiteX21" fmla="*/ 2084859 w 4204411"/>
                <a:gd name="connsiteY21" fmla="*/ 285885 h 4197132"/>
                <a:gd name="connsiteX22" fmla="*/ 2342813 w 4204411"/>
                <a:gd name="connsiteY22" fmla="*/ 543838 h 4197132"/>
                <a:gd name="connsiteX23" fmla="*/ 2419044 w 4204411"/>
                <a:gd name="connsiteY23" fmla="*/ 555472 h 4197132"/>
                <a:gd name="connsiteX24" fmla="*/ 3678551 w 4204411"/>
                <a:gd name="connsiteY24" fmla="*/ 2100835 h 4197132"/>
                <a:gd name="connsiteX25" fmla="*/ 3677559 w 4204411"/>
                <a:gd name="connsiteY25" fmla="*/ 2120493 h 4197132"/>
                <a:gd name="connsiteX26" fmla="*/ 3916900 w 4204411"/>
                <a:gd name="connsiteY26" fmla="*/ 1881152 h 4197132"/>
                <a:gd name="connsiteX27" fmla="*/ 4201151 w 4204411"/>
                <a:gd name="connsiteY27" fmla="*/ 2165401 h 4197132"/>
                <a:gd name="connsiteX28" fmla="*/ 4204411 w 4204411"/>
                <a:gd name="connsiteY28" fmla="*/ 2100835 h 4197132"/>
                <a:gd name="connsiteX29" fmla="*/ 2525023 w 4204411"/>
                <a:gd name="connsiteY29" fmla="*/ 40296 h 4197132"/>
                <a:gd name="connsiteX30" fmla="*/ 2052903 w 4204411"/>
                <a:gd name="connsiteY30" fmla="*/ 0 h 4197132"/>
                <a:gd name="connsiteX31" fmla="*/ 1886093 w 4204411"/>
                <a:gd name="connsiteY31" fmla="*/ 8423 h 4197132"/>
                <a:gd name="connsiteX32" fmla="*/ 40601 w 4204411"/>
                <a:gd name="connsiteY32" fmla="*/ 1676952 h 4197132"/>
                <a:gd name="connsiteX33" fmla="*/ 15598 w 4204411"/>
                <a:gd name="connsiteY33" fmla="*/ 1840778 h 4197132"/>
                <a:gd name="connsiteX34" fmla="*/ 275654 w 4204411"/>
                <a:gd name="connsiteY34" fmla="*/ 2100834 h 4197132"/>
                <a:gd name="connsiteX35" fmla="*/ 548973 w 4204411"/>
                <a:gd name="connsiteY35" fmla="*/ 1827514 h 4197132"/>
                <a:gd name="connsiteX36" fmla="*/ 555777 w 4204411"/>
                <a:gd name="connsiteY36" fmla="*/ 1782931 h 4197132"/>
                <a:gd name="connsiteX37" fmla="*/ 1939859 w 4204411"/>
                <a:gd name="connsiteY37" fmla="*/ 531568 h 4197132"/>
                <a:gd name="connsiteX38" fmla="*/ 2009202 w 4204411"/>
                <a:gd name="connsiteY38" fmla="*/ 528066 h 4197132"/>
                <a:gd name="connsiteX39" fmla="*/ 1767019 w 4204411"/>
                <a:gd name="connsiteY39" fmla="*/ 285884 h 41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4411" h="4197132">
                  <a:moveTo>
                    <a:pt x="3916899" y="2198990"/>
                  </a:moveTo>
                  <a:lnTo>
                    <a:pt x="3628972" y="2486918"/>
                  </a:lnTo>
                  <a:lnTo>
                    <a:pt x="3607633" y="2569907"/>
                  </a:lnTo>
                  <a:cubicBezTo>
                    <a:pt x="3423278" y="3162628"/>
                    <a:pt x="2898756" y="3605476"/>
                    <a:pt x="2262421" y="3670100"/>
                  </a:cubicBezTo>
                  <a:lnTo>
                    <a:pt x="2241256" y="3671169"/>
                  </a:lnTo>
                  <a:lnTo>
                    <a:pt x="2503216" y="3933130"/>
                  </a:lnTo>
                  <a:lnTo>
                    <a:pt x="2239214" y="4197132"/>
                  </a:lnTo>
                  <a:lnTo>
                    <a:pt x="2316187" y="4193245"/>
                  </a:lnTo>
                  <a:cubicBezTo>
                    <a:pt x="3235363" y="4099898"/>
                    <a:pt x="3979566" y="3414682"/>
                    <a:pt x="4161679" y="2524716"/>
                  </a:cubicBezTo>
                  <a:lnTo>
                    <a:pt x="4172397" y="2454488"/>
                  </a:lnTo>
                  <a:close/>
                  <a:moveTo>
                    <a:pt x="0" y="2143020"/>
                  </a:moveTo>
                  <a:lnTo>
                    <a:pt x="8729" y="2315881"/>
                  </a:lnTo>
                  <a:cubicBezTo>
                    <a:pt x="109257" y="3305762"/>
                    <a:pt x="896212" y="4092717"/>
                    <a:pt x="1886093" y="4193245"/>
                  </a:cubicBezTo>
                  <a:lnTo>
                    <a:pt x="1923379" y="4195128"/>
                  </a:lnTo>
                  <a:lnTo>
                    <a:pt x="2185377" y="3933130"/>
                  </a:lnTo>
                  <a:lnTo>
                    <a:pt x="1919193" y="3666946"/>
                  </a:lnTo>
                  <a:lnTo>
                    <a:pt x="1783237" y="3646197"/>
                  </a:lnTo>
                  <a:cubicBezTo>
                    <a:pt x="1115781" y="3509615"/>
                    <a:pt x="601883" y="2951477"/>
                    <a:pt x="531874" y="2262115"/>
                  </a:cubicBezTo>
                  <a:lnTo>
                    <a:pt x="527083" y="2167243"/>
                  </a:lnTo>
                  <a:lnTo>
                    <a:pt x="275654" y="2418673"/>
                  </a:lnTo>
                  <a:close/>
                  <a:moveTo>
                    <a:pt x="2356212" y="14532"/>
                  </a:moveTo>
                  <a:lnTo>
                    <a:pt x="2084859" y="285885"/>
                  </a:lnTo>
                  <a:lnTo>
                    <a:pt x="2342813" y="543838"/>
                  </a:lnTo>
                  <a:lnTo>
                    <a:pt x="2419044" y="555472"/>
                  </a:lnTo>
                  <a:cubicBezTo>
                    <a:pt x="3137843" y="702560"/>
                    <a:pt x="3678551" y="1338553"/>
                    <a:pt x="3678551" y="2100835"/>
                  </a:cubicBezTo>
                  <a:lnTo>
                    <a:pt x="3677559" y="2120493"/>
                  </a:lnTo>
                  <a:lnTo>
                    <a:pt x="3916900" y="1881152"/>
                  </a:lnTo>
                  <a:lnTo>
                    <a:pt x="4201151" y="2165401"/>
                  </a:lnTo>
                  <a:lnTo>
                    <a:pt x="4204411" y="2100835"/>
                  </a:lnTo>
                  <a:cubicBezTo>
                    <a:pt x="4204411" y="1084431"/>
                    <a:pt x="3483448" y="236418"/>
                    <a:pt x="2525023" y="40296"/>
                  </a:cubicBezTo>
                  <a:close/>
                  <a:moveTo>
                    <a:pt x="2052903" y="0"/>
                  </a:moveTo>
                  <a:lnTo>
                    <a:pt x="1886093" y="8423"/>
                  </a:lnTo>
                  <a:cubicBezTo>
                    <a:pt x="966918" y="101770"/>
                    <a:pt x="222714" y="786986"/>
                    <a:pt x="40601" y="1676952"/>
                  </a:cubicBezTo>
                  <a:lnTo>
                    <a:pt x="15598" y="1840778"/>
                  </a:lnTo>
                  <a:lnTo>
                    <a:pt x="275654" y="2100834"/>
                  </a:lnTo>
                  <a:lnTo>
                    <a:pt x="548973" y="1827514"/>
                  </a:lnTo>
                  <a:lnTo>
                    <a:pt x="555777" y="1782931"/>
                  </a:lnTo>
                  <a:cubicBezTo>
                    <a:pt x="692359" y="1115475"/>
                    <a:pt x="1250496" y="601577"/>
                    <a:pt x="1939859" y="531568"/>
                  </a:cubicBezTo>
                  <a:lnTo>
                    <a:pt x="2009202" y="528066"/>
                  </a:lnTo>
                  <a:lnTo>
                    <a:pt x="1767019" y="285884"/>
                  </a:lnTo>
                  <a:close/>
                </a:path>
              </a:pathLst>
            </a:custGeom>
            <a:solidFill>
              <a:schemeClr val="accent2">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3" name="Freeform 12"/>
            <p:cNvSpPr/>
            <p:nvPr userDrawn="1"/>
          </p:nvSpPr>
          <p:spPr>
            <a:xfrm flipH="1">
              <a:off x="9295408" y="3167278"/>
              <a:ext cx="2708524" cy="2703835"/>
            </a:xfrm>
            <a:custGeom>
              <a:avLst/>
              <a:gdLst>
                <a:gd name="connsiteX0" fmla="*/ 3916899 w 4204411"/>
                <a:gd name="connsiteY0" fmla="*/ 2198990 h 4197132"/>
                <a:gd name="connsiteX1" fmla="*/ 3628972 w 4204411"/>
                <a:gd name="connsiteY1" fmla="*/ 2486918 h 4197132"/>
                <a:gd name="connsiteX2" fmla="*/ 3607633 w 4204411"/>
                <a:gd name="connsiteY2" fmla="*/ 2569907 h 4197132"/>
                <a:gd name="connsiteX3" fmla="*/ 2262421 w 4204411"/>
                <a:gd name="connsiteY3" fmla="*/ 3670100 h 4197132"/>
                <a:gd name="connsiteX4" fmla="*/ 2241256 w 4204411"/>
                <a:gd name="connsiteY4" fmla="*/ 3671169 h 4197132"/>
                <a:gd name="connsiteX5" fmla="*/ 2503216 w 4204411"/>
                <a:gd name="connsiteY5" fmla="*/ 3933130 h 4197132"/>
                <a:gd name="connsiteX6" fmla="*/ 2239214 w 4204411"/>
                <a:gd name="connsiteY6" fmla="*/ 4197132 h 4197132"/>
                <a:gd name="connsiteX7" fmla="*/ 2316187 w 4204411"/>
                <a:gd name="connsiteY7" fmla="*/ 4193245 h 4197132"/>
                <a:gd name="connsiteX8" fmla="*/ 4161679 w 4204411"/>
                <a:gd name="connsiteY8" fmla="*/ 2524716 h 4197132"/>
                <a:gd name="connsiteX9" fmla="*/ 4172397 w 4204411"/>
                <a:gd name="connsiteY9" fmla="*/ 2454488 h 4197132"/>
                <a:gd name="connsiteX10" fmla="*/ 0 w 4204411"/>
                <a:gd name="connsiteY10" fmla="*/ 2143020 h 4197132"/>
                <a:gd name="connsiteX11" fmla="*/ 8729 w 4204411"/>
                <a:gd name="connsiteY11" fmla="*/ 2315881 h 4197132"/>
                <a:gd name="connsiteX12" fmla="*/ 1886093 w 4204411"/>
                <a:gd name="connsiteY12" fmla="*/ 4193245 h 4197132"/>
                <a:gd name="connsiteX13" fmla="*/ 1923379 w 4204411"/>
                <a:gd name="connsiteY13" fmla="*/ 4195128 h 4197132"/>
                <a:gd name="connsiteX14" fmla="*/ 2185377 w 4204411"/>
                <a:gd name="connsiteY14" fmla="*/ 3933130 h 4197132"/>
                <a:gd name="connsiteX15" fmla="*/ 1919193 w 4204411"/>
                <a:gd name="connsiteY15" fmla="*/ 3666946 h 4197132"/>
                <a:gd name="connsiteX16" fmla="*/ 1783237 w 4204411"/>
                <a:gd name="connsiteY16" fmla="*/ 3646197 h 4197132"/>
                <a:gd name="connsiteX17" fmla="*/ 531874 w 4204411"/>
                <a:gd name="connsiteY17" fmla="*/ 2262115 h 4197132"/>
                <a:gd name="connsiteX18" fmla="*/ 527083 w 4204411"/>
                <a:gd name="connsiteY18" fmla="*/ 2167243 h 4197132"/>
                <a:gd name="connsiteX19" fmla="*/ 275654 w 4204411"/>
                <a:gd name="connsiteY19" fmla="*/ 2418673 h 4197132"/>
                <a:gd name="connsiteX20" fmla="*/ 2356212 w 4204411"/>
                <a:gd name="connsiteY20" fmla="*/ 14532 h 4197132"/>
                <a:gd name="connsiteX21" fmla="*/ 2084859 w 4204411"/>
                <a:gd name="connsiteY21" fmla="*/ 285885 h 4197132"/>
                <a:gd name="connsiteX22" fmla="*/ 2342813 w 4204411"/>
                <a:gd name="connsiteY22" fmla="*/ 543838 h 4197132"/>
                <a:gd name="connsiteX23" fmla="*/ 2419044 w 4204411"/>
                <a:gd name="connsiteY23" fmla="*/ 555472 h 4197132"/>
                <a:gd name="connsiteX24" fmla="*/ 3678551 w 4204411"/>
                <a:gd name="connsiteY24" fmla="*/ 2100835 h 4197132"/>
                <a:gd name="connsiteX25" fmla="*/ 3677559 w 4204411"/>
                <a:gd name="connsiteY25" fmla="*/ 2120493 h 4197132"/>
                <a:gd name="connsiteX26" fmla="*/ 3916900 w 4204411"/>
                <a:gd name="connsiteY26" fmla="*/ 1881152 h 4197132"/>
                <a:gd name="connsiteX27" fmla="*/ 4201151 w 4204411"/>
                <a:gd name="connsiteY27" fmla="*/ 2165401 h 4197132"/>
                <a:gd name="connsiteX28" fmla="*/ 4204411 w 4204411"/>
                <a:gd name="connsiteY28" fmla="*/ 2100835 h 4197132"/>
                <a:gd name="connsiteX29" fmla="*/ 2525023 w 4204411"/>
                <a:gd name="connsiteY29" fmla="*/ 40296 h 4197132"/>
                <a:gd name="connsiteX30" fmla="*/ 2052903 w 4204411"/>
                <a:gd name="connsiteY30" fmla="*/ 0 h 4197132"/>
                <a:gd name="connsiteX31" fmla="*/ 1886093 w 4204411"/>
                <a:gd name="connsiteY31" fmla="*/ 8423 h 4197132"/>
                <a:gd name="connsiteX32" fmla="*/ 40601 w 4204411"/>
                <a:gd name="connsiteY32" fmla="*/ 1676952 h 4197132"/>
                <a:gd name="connsiteX33" fmla="*/ 15598 w 4204411"/>
                <a:gd name="connsiteY33" fmla="*/ 1840778 h 4197132"/>
                <a:gd name="connsiteX34" fmla="*/ 275654 w 4204411"/>
                <a:gd name="connsiteY34" fmla="*/ 2100834 h 4197132"/>
                <a:gd name="connsiteX35" fmla="*/ 548973 w 4204411"/>
                <a:gd name="connsiteY35" fmla="*/ 1827514 h 4197132"/>
                <a:gd name="connsiteX36" fmla="*/ 555777 w 4204411"/>
                <a:gd name="connsiteY36" fmla="*/ 1782931 h 4197132"/>
                <a:gd name="connsiteX37" fmla="*/ 1939859 w 4204411"/>
                <a:gd name="connsiteY37" fmla="*/ 531568 h 4197132"/>
                <a:gd name="connsiteX38" fmla="*/ 2009202 w 4204411"/>
                <a:gd name="connsiteY38" fmla="*/ 528066 h 4197132"/>
                <a:gd name="connsiteX39" fmla="*/ 1767019 w 4204411"/>
                <a:gd name="connsiteY39" fmla="*/ 285884 h 41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4411" h="4197132">
                  <a:moveTo>
                    <a:pt x="3916899" y="2198990"/>
                  </a:moveTo>
                  <a:lnTo>
                    <a:pt x="3628972" y="2486918"/>
                  </a:lnTo>
                  <a:lnTo>
                    <a:pt x="3607633" y="2569907"/>
                  </a:lnTo>
                  <a:cubicBezTo>
                    <a:pt x="3423278" y="3162628"/>
                    <a:pt x="2898756" y="3605476"/>
                    <a:pt x="2262421" y="3670100"/>
                  </a:cubicBezTo>
                  <a:lnTo>
                    <a:pt x="2241256" y="3671169"/>
                  </a:lnTo>
                  <a:lnTo>
                    <a:pt x="2503216" y="3933130"/>
                  </a:lnTo>
                  <a:lnTo>
                    <a:pt x="2239214" y="4197132"/>
                  </a:lnTo>
                  <a:lnTo>
                    <a:pt x="2316187" y="4193245"/>
                  </a:lnTo>
                  <a:cubicBezTo>
                    <a:pt x="3235363" y="4099898"/>
                    <a:pt x="3979566" y="3414682"/>
                    <a:pt x="4161679" y="2524716"/>
                  </a:cubicBezTo>
                  <a:lnTo>
                    <a:pt x="4172397" y="2454488"/>
                  </a:lnTo>
                  <a:close/>
                  <a:moveTo>
                    <a:pt x="0" y="2143020"/>
                  </a:moveTo>
                  <a:lnTo>
                    <a:pt x="8729" y="2315881"/>
                  </a:lnTo>
                  <a:cubicBezTo>
                    <a:pt x="109257" y="3305762"/>
                    <a:pt x="896212" y="4092717"/>
                    <a:pt x="1886093" y="4193245"/>
                  </a:cubicBezTo>
                  <a:lnTo>
                    <a:pt x="1923379" y="4195128"/>
                  </a:lnTo>
                  <a:lnTo>
                    <a:pt x="2185377" y="3933130"/>
                  </a:lnTo>
                  <a:lnTo>
                    <a:pt x="1919193" y="3666946"/>
                  </a:lnTo>
                  <a:lnTo>
                    <a:pt x="1783237" y="3646197"/>
                  </a:lnTo>
                  <a:cubicBezTo>
                    <a:pt x="1115781" y="3509615"/>
                    <a:pt x="601883" y="2951477"/>
                    <a:pt x="531874" y="2262115"/>
                  </a:cubicBezTo>
                  <a:lnTo>
                    <a:pt x="527083" y="2167243"/>
                  </a:lnTo>
                  <a:lnTo>
                    <a:pt x="275654" y="2418673"/>
                  </a:lnTo>
                  <a:close/>
                  <a:moveTo>
                    <a:pt x="2356212" y="14532"/>
                  </a:moveTo>
                  <a:lnTo>
                    <a:pt x="2084859" y="285885"/>
                  </a:lnTo>
                  <a:lnTo>
                    <a:pt x="2342813" y="543838"/>
                  </a:lnTo>
                  <a:lnTo>
                    <a:pt x="2419044" y="555472"/>
                  </a:lnTo>
                  <a:cubicBezTo>
                    <a:pt x="3137843" y="702560"/>
                    <a:pt x="3678551" y="1338553"/>
                    <a:pt x="3678551" y="2100835"/>
                  </a:cubicBezTo>
                  <a:lnTo>
                    <a:pt x="3677559" y="2120493"/>
                  </a:lnTo>
                  <a:lnTo>
                    <a:pt x="3916900" y="1881152"/>
                  </a:lnTo>
                  <a:lnTo>
                    <a:pt x="4201151" y="2165401"/>
                  </a:lnTo>
                  <a:lnTo>
                    <a:pt x="4204411" y="2100835"/>
                  </a:lnTo>
                  <a:cubicBezTo>
                    <a:pt x="4204411" y="1084431"/>
                    <a:pt x="3483448" y="236418"/>
                    <a:pt x="2525023" y="40296"/>
                  </a:cubicBezTo>
                  <a:close/>
                  <a:moveTo>
                    <a:pt x="2052903" y="0"/>
                  </a:moveTo>
                  <a:lnTo>
                    <a:pt x="1886093" y="8423"/>
                  </a:lnTo>
                  <a:cubicBezTo>
                    <a:pt x="966918" y="101770"/>
                    <a:pt x="222714" y="786986"/>
                    <a:pt x="40601" y="1676952"/>
                  </a:cubicBezTo>
                  <a:lnTo>
                    <a:pt x="15598" y="1840778"/>
                  </a:lnTo>
                  <a:lnTo>
                    <a:pt x="275654" y="2100834"/>
                  </a:lnTo>
                  <a:lnTo>
                    <a:pt x="548973" y="1827514"/>
                  </a:lnTo>
                  <a:lnTo>
                    <a:pt x="555777" y="1782931"/>
                  </a:lnTo>
                  <a:cubicBezTo>
                    <a:pt x="692359" y="1115475"/>
                    <a:pt x="1250496" y="601577"/>
                    <a:pt x="1939859" y="531568"/>
                  </a:cubicBezTo>
                  <a:lnTo>
                    <a:pt x="2009202" y="528066"/>
                  </a:lnTo>
                  <a:lnTo>
                    <a:pt x="1767019" y="285884"/>
                  </a:lnTo>
                  <a:close/>
                </a:path>
              </a:pathLst>
            </a:custGeom>
            <a:solidFill>
              <a:schemeClr val="accent3">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pic>
        <p:nvPicPr>
          <p:cNvPr id="15" name="Picture 14"/>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91815" y="6390109"/>
            <a:ext cx="1064036" cy="373422"/>
          </a:xfrm>
          <a:prstGeom prst="rect">
            <a:avLst/>
          </a:prstGeom>
        </p:spPr>
      </p:pic>
    </p:spTree>
    <p:extLst>
      <p:ext uri="{BB962C8B-B14F-4D97-AF65-F5344CB8AC3E}">
        <p14:creationId xmlns:p14="http://schemas.microsoft.com/office/powerpoint/2010/main" val="3613653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l" defTabSz="914377" rtl="0" eaLnBrk="1" latinLnBrk="0" hangingPunct="1">
        <a:lnSpc>
          <a:spcPct val="90000"/>
        </a:lnSpc>
        <a:spcBef>
          <a:spcPct val="0"/>
        </a:spcBef>
        <a:buNone/>
        <a:defRPr sz="4000" kern="1200" cap="all"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SzPct val="60000"/>
        <a:buFont typeface="Arial" panose="020B0604020202020204" pitchFamily="34" charset="0"/>
        <a:buChar char="•"/>
        <a:defRPr sz="30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1"/>
            <a:ext cx="12192000" cy="1305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6176966"/>
            <a:ext cx="12192000" cy="681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9"/>
            <a:ext cx="10515600" cy="72888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518557"/>
            <a:ext cx="10515600" cy="465840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609496" y="6471332"/>
            <a:ext cx="6424661" cy="365125"/>
          </a:xfrm>
          <a:prstGeom prst="rect">
            <a:avLst/>
          </a:prstGeom>
        </p:spPr>
        <p:txBody>
          <a:bodyPr vert="horz" lIns="91440" tIns="45720" rIns="91440" bIns="45720" rtlCol="0" anchor="ctr"/>
          <a:lstStyle>
            <a:lvl1pPr algn="r">
              <a:defRPr sz="1200">
                <a:solidFill>
                  <a:schemeClr val="bg1"/>
                </a:solidFill>
              </a:defRPr>
            </a:lvl1pPr>
          </a:lstStyle>
          <a:p>
            <a:fld id="{294FB098-67E6-4440-BABD-CE213D5A2BBB}" type="slidenum">
              <a:rPr lang="en-US" smtClean="0"/>
              <a:pPr/>
              <a:t>‹#›</a:t>
            </a:fld>
            <a:endParaRPr lang="en-US" dirty="0"/>
          </a:p>
        </p:txBody>
      </p:sp>
      <p:sp>
        <p:nvSpPr>
          <p:cNvPr id="10" name="Freeform 9"/>
          <p:cNvSpPr/>
          <p:nvPr userDrawn="1"/>
        </p:nvSpPr>
        <p:spPr>
          <a:xfrm>
            <a:off x="10018796" y="177592"/>
            <a:ext cx="2173205" cy="1127823"/>
          </a:xfrm>
          <a:custGeom>
            <a:avLst/>
            <a:gdLst>
              <a:gd name="connsiteX0" fmla="*/ 1171371 w 2173205"/>
              <a:gd name="connsiteY0" fmla="*/ 9362 h 1127823"/>
              <a:gd name="connsiteX1" fmla="*/ 1346180 w 2173205"/>
              <a:gd name="connsiteY1" fmla="*/ 184170 h 1127823"/>
              <a:gd name="connsiteX2" fmla="*/ 1180003 w 2173205"/>
              <a:gd name="connsiteY2" fmla="*/ 350346 h 1127823"/>
              <a:gd name="connsiteX3" fmla="*/ 1130895 w 2173205"/>
              <a:gd name="connsiteY3" fmla="*/ 357841 h 1127823"/>
              <a:gd name="connsiteX4" fmla="*/ 381169 w 2173205"/>
              <a:gd name="connsiteY4" fmla="*/ 1003981 h 1127823"/>
              <a:gd name="connsiteX5" fmla="*/ 347717 w 2173205"/>
              <a:gd name="connsiteY5" fmla="*/ 1127823 h 1127823"/>
              <a:gd name="connsiteX6" fmla="*/ 0 w 2173205"/>
              <a:gd name="connsiteY6" fmla="*/ 1127823 h 1127823"/>
              <a:gd name="connsiteX7" fmla="*/ 1906 w 2173205"/>
              <a:gd name="connsiteY7" fmla="*/ 1113531 h 1127823"/>
              <a:gd name="connsiteX8" fmla="*/ 1062622 w 2173205"/>
              <a:gd name="connsiteY8" fmla="*/ 25959 h 1127823"/>
              <a:gd name="connsiteX9" fmla="*/ 1366766 w 2173205"/>
              <a:gd name="connsiteY9" fmla="*/ 0 h 1127823"/>
              <a:gd name="connsiteX10" fmla="*/ 1474227 w 2173205"/>
              <a:gd name="connsiteY10" fmla="*/ 5426 h 1127823"/>
              <a:gd name="connsiteX11" fmla="*/ 2079682 w 2173205"/>
              <a:gd name="connsiteY11" fmla="*/ 220783 h 1127823"/>
              <a:gd name="connsiteX12" fmla="*/ 2173205 w 2173205"/>
              <a:gd name="connsiteY12" fmla="*/ 293363 h 1127823"/>
              <a:gd name="connsiteX13" fmla="*/ 2173205 w 2173205"/>
              <a:gd name="connsiteY13" fmla="*/ 783199 h 1127823"/>
              <a:gd name="connsiteX14" fmla="*/ 2127538 w 2173205"/>
              <a:gd name="connsiteY14" fmla="*/ 716449 h 1127823"/>
              <a:gd name="connsiteX15" fmla="*/ 1439590 w 2173205"/>
              <a:gd name="connsiteY15" fmla="*/ 342442 h 1127823"/>
              <a:gd name="connsiteX16" fmla="*/ 1394919 w 2173205"/>
              <a:gd name="connsiteY16" fmla="*/ 340185 h 1127823"/>
              <a:gd name="connsiteX17" fmla="*/ 1550935 w 2173205"/>
              <a:gd name="connsiteY17" fmla="*/ 184169 h 1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205" h="1127823">
                <a:moveTo>
                  <a:pt x="1171371" y="9362"/>
                </a:moveTo>
                <a:lnTo>
                  <a:pt x="1346180" y="184170"/>
                </a:lnTo>
                <a:lnTo>
                  <a:pt x="1180003" y="350346"/>
                </a:lnTo>
                <a:lnTo>
                  <a:pt x="1130895" y="357841"/>
                </a:lnTo>
                <a:cubicBezTo>
                  <a:pt x="783601" y="428907"/>
                  <a:pt x="500843" y="677137"/>
                  <a:pt x="381169" y="1003981"/>
                </a:cubicBezTo>
                <a:lnTo>
                  <a:pt x="347717" y="1127823"/>
                </a:lnTo>
                <a:lnTo>
                  <a:pt x="0" y="1127823"/>
                </a:lnTo>
                <a:lnTo>
                  <a:pt x="1906" y="1113531"/>
                </a:lnTo>
                <a:cubicBezTo>
                  <a:pt x="99246" y="568588"/>
                  <a:pt x="522373" y="136510"/>
                  <a:pt x="1062622" y="25959"/>
                </a:cubicBezTo>
                <a:close/>
                <a:moveTo>
                  <a:pt x="1366766" y="0"/>
                </a:moveTo>
                <a:lnTo>
                  <a:pt x="1474227" y="5426"/>
                </a:lnTo>
                <a:cubicBezTo>
                  <a:pt x="1696280" y="27977"/>
                  <a:pt x="1902482" y="104146"/>
                  <a:pt x="2079682" y="220783"/>
                </a:cubicBezTo>
                <a:lnTo>
                  <a:pt x="2173205" y="293363"/>
                </a:lnTo>
                <a:lnTo>
                  <a:pt x="2173205" y="783199"/>
                </a:lnTo>
                <a:lnTo>
                  <a:pt x="2127538" y="716449"/>
                </a:lnTo>
                <a:cubicBezTo>
                  <a:pt x="1961686" y="510519"/>
                  <a:pt x="1717149" y="370630"/>
                  <a:pt x="1439590" y="342442"/>
                </a:cubicBezTo>
                <a:lnTo>
                  <a:pt x="1394919" y="340185"/>
                </a:lnTo>
                <a:lnTo>
                  <a:pt x="1550935" y="184169"/>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C101591D-A437-44A9-B6E5-913DA6F9E649}"/>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77934" y="6439089"/>
            <a:ext cx="1814767" cy="270860"/>
          </a:xfrm>
          <a:prstGeom prst="rect">
            <a:avLst/>
          </a:prstGeom>
        </p:spPr>
      </p:pic>
      <p:pic>
        <p:nvPicPr>
          <p:cNvPr id="13" name="Picture 12">
            <a:extLst>
              <a:ext uri="{FF2B5EF4-FFF2-40B4-BE49-F238E27FC236}">
                <a16:creationId xmlns:a16="http://schemas.microsoft.com/office/drawing/2014/main" id="{669EEFA5-41C8-4819-AA9F-1E287BDC68D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2234351" y="6291795"/>
            <a:ext cx="1380118" cy="482912"/>
          </a:xfrm>
          <a:prstGeom prst="rect">
            <a:avLst/>
          </a:prstGeom>
        </p:spPr>
      </p:pic>
      <p:pic>
        <p:nvPicPr>
          <p:cNvPr id="14" name="Picture 13">
            <a:extLst>
              <a:ext uri="{FF2B5EF4-FFF2-40B4-BE49-F238E27FC236}">
                <a16:creationId xmlns:a16="http://schemas.microsoft.com/office/drawing/2014/main" id="{3ABE8ACF-3315-47F7-AE7B-993738997142}"/>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5208225" y="6447277"/>
            <a:ext cx="748464" cy="262672"/>
          </a:xfrm>
          <a:prstGeom prst="rect">
            <a:avLst/>
          </a:prstGeom>
        </p:spPr>
      </p:pic>
      <p:sp>
        <p:nvSpPr>
          <p:cNvPr id="15" name="Text Placeholder 2">
            <a:extLst>
              <a:ext uri="{FF2B5EF4-FFF2-40B4-BE49-F238E27FC236}">
                <a16:creationId xmlns:a16="http://schemas.microsoft.com/office/drawing/2014/main" id="{60359D8F-777D-43F2-BF28-73E7C304794D}"/>
              </a:ext>
            </a:extLst>
          </p:cNvPr>
          <p:cNvSpPr txBox="1">
            <a:spLocks/>
          </p:cNvSpPr>
          <p:nvPr userDrawn="1"/>
        </p:nvSpPr>
        <p:spPr>
          <a:xfrm>
            <a:off x="3706347" y="6464967"/>
            <a:ext cx="1423492" cy="222547"/>
          </a:xfrm>
          <a:prstGeom prst="rect">
            <a:avLst/>
          </a:prstGeom>
        </p:spPr>
        <p:txBody>
          <a:bodyPr/>
          <a:lstStyle>
            <a:lvl1pPr marL="0" indent="0" algn="r" defTabSz="914377" rtl="0" eaLnBrk="1" latinLnBrk="0" hangingPunct="1">
              <a:lnSpc>
                <a:spcPct val="90000"/>
              </a:lnSpc>
              <a:spcBef>
                <a:spcPts val="1000"/>
              </a:spcBef>
              <a:buSzPct val="60000"/>
              <a:buFont typeface="Arial" panose="020B0604020202020204" pitchFamily="34" charset="0"/>
              <a:buNone/>
              <a:defRPr sz="1050" kern="1200">
                <a:solidFill>
                  <a:schemeClr val="bg1"/>
                </a:solidFill>
                <a:latin typeface="+mn-lt"/>
                <a:ea typeface="+mn-ea"/>
                <a:cs typeface="+mn-cs"/>
              </a:defRPr>
            </a:lvl1pPr>
            <a:lvl2pPr marL="457189" indent="0" algn="l" defTabSz="914377" rtl="0" eaLnBrk="1" latinLnBrk="0" hangingPunct="1">
              <a:lnSpc>
                <a:spcPct val="90000"/>
              </a:lnSpc>
              <a:spcBef>
                <a:spcPts val="500"/>
              </a:spcBef>
              <a:buSzPct val="60000"/>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SzPct val="60000"/>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SzPct val="60000"/>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With support from</a:t>
            </a:r>
          </a:p>
        </p:txBody>
      </p:sp>
    </p:spTree>
    <p:extLst>
      <p:ext uri="{BB962C8B-B14F-4D97-AF65-F5344CB8AC3E}">
        <p14:creationId xmlns:p14="http://schemas.microsoft.com/office/powerpoint/2010/main" val="4162219257"/>
      </p:ext>
    </p:extLst>
  </p:cSld>
  <p:clrMap bg1="lt1" tx1="dk1" bg2="lt2" tx2="dk2" accent1="accent1" accent2="accent2" accent3="accent3" accent4="accent4" accent5="accent5" accent6="accent6" hlink="hlink" folHlink="folHlink"/>
  <p:sldLayoutIdLst>
    <p:sldLayoutId id="2147483703" r:id="rId1"/>
    <p:sldLayoutId id="2147483737" r:id="rId2"/>
    <p:sldLayoutId id="2147483711" r:id="rId3"/>
    <p:sldLayoutId id="2147483712" r:id="rId4"/>
    <p:sldLayoutId id="2147483736" r:id="rId5"/>
    <p:sldLayoutId id="2147483704" r:id="rId6"/>
    <p:sldLayoutId id="2147483713" r:id="rId7"/>
    <p:sldLayoutId id="2147483714" r:id="rId8"/>
    <p:sldLayoutId id="2147483729" r:id="rId9"/>
    <p:sldLayoutId id="2147483705" r:id="rId10"/>
    <p:sldLayoutId id="2147483715" r:id="rId11"/>
    <p:sldLayoutId id="2147483716" r:id="rId12"/>
    <p:sldLayoutId id="2147483730" r:id="rId13"/>
    <p:sldLayoutId id="2147483706" r:id="rId14"/>
    <p:sldLayoutId id="2147483727" r:id="rId15"/>
    <p:sldLayoutId id="2147483728" r:id="rId16"/>
    <p:sldLayoutId id="2147483731" r:id="rId17"/>
    <p:sldLayoutId id="2147483707" r:id="rId18"/>
    <p:sldLayoutId id="2147483719" r:id="rId19"/>
    <p:sldLayoutId id="2147483720" r:id="rId20"/>
    <p:sldLayoutId id="2147483732" r:id="rId21"/>
    <p:sldLayoutId id="2147483708" r:id="rId22"/>
    <p:sldLayoutId id="2147483721" r:id="rId23"/>
    <p:sldLayoutId id="2147483722" r:id="rId24"/>
    <p:sldLayoutId id="2147483733" r:id="rId25"/>
    <p:sldLayoutId id="2147483709" r:id="rId26"/>
    <p:sldLayoutId id="2147483723" r:id="rId27"/>
    <p:sldLayoutId id="2147483724" r:id="rId28"/>
    <p:sldLayoutId id="2147483734" r:id="rId29"/>
    <p:sldLayoutId id="2147483710" r:id="rId30"/>
    <p:sldLayoutId id="2147483725" r:id="rId31"/>
    <p:sldLayoutId id="2147483726" r:id="rId32"/>
    <p:sldLayoutId id="2147483735" r:id="rId33"/>
  </p:sldLayoutIdLst>
  <p:hf hdr="0" ftr="0" dt="0"/>
  <p:txStyles>
    <p:titleStyle>
      <a:lvl1pPr algn="l" defTabSz="914377" rtl="0" eaLnBrk="1" latinLnBrk="0" hangingPunct="1">
        <a:lnSpc>
          <a:spcPct val="90000"/>
        </a:lnSpc>
        <a:spcBef>
          <a:spcPct val="0"/>
        </a:spcBef>
        <a:buNone/>
        <a:defRPr sz="4000" kern="1200" cap="all"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SzPct val="60000"/>
        <a:buFont typeface="Arial" panose="020B0604020202020204" pitchFamily="34" charset="0"/>
        <a:buChar char="•"/>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SzPct val="60000"/>
        <a:buFont typeface="Arial" panose="020B0604020202020204" pitchFamily="34" charset="0"/>
        <a:buChar char="•"/>
        <a:defRPr sz="3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395" y="1498301"/>
            <a:ext cx="4316843" cy="3081583"/>
          </a:xfrm>
        </p:spPr>
        <p:txBody>
          <a:bodyPr/>
          <a:lstStyle/>
          <a:p>
            <a:r>
              <a:rPr lang="en-US" sz="2400" dirty="0"/>
              <a:t>Advisory Committee Meeting</a:t>
            </a:r>
            <a:br>
              <a:rPr lang="en-US" sz="2400" dirty="0"/>
            </a:br>
            <a:r>
              <a:rPr lang="en-US" sz="2400" dirty="0"/>
              <a:t/>
            </a:r>
            <a:br>
              <a:rPr lang="en-US" sz="2400" dirty="0"/>
            </a:br>
            <a:r>
              <a:rPr lang="en-US" dirty="0"/>
              <a:t>Building Green Cities</a:t>
            </a:r>
            <a:br>
              <a:rPr lang="en-US" dirty="0"/>
            </a:br>
            <a:r>
              <a:rPr lang="en-US" sz="1100" dirty="0"/>
              <a:t> </a:t>
            </a:r>
            <a:r>
              <a:rPr lang="en-US" dirty="0"/>
              <a:t/>
            </a:r>
            <a:br>
              <a:rPr lang="en-US" dirty="0"/>
            </a:br>
            <a:r>
              <a:rPr lang="en-US" sz="1600" dirty="0">
                <a:effectLst>
                  <a:outerShdw blurRad="38100" dist="38100" dir="2700000" algn="tl">
                    <a:srgbClr val="000000">
                      <a:alpha val="43137"/>
                    </a:srgbClr>
                  </a:outerShdw>
                </a:effectLst>
              </a:rPr>
              <a:t>Input on Literature Summary, Interviews, and Study Participants</a:t>
            </a:r>
            <a:endParaRPr lang="en-US" sz="1600" dirty="0">
              <a:effectLst>
                <a:outerShdw blurRad="38100" dist="38100" dir="2700000" algn="tl">
                  <a:srgbClr val="000000">
                    <a:alpha val="43137"/>
                  </a:srgbClr>
                </a:outerShdw>
              </a:effectLst>
              <a:highlight>
                <a:srgbClr val="FFFF00"/>
              </a:highlight>
            </a:endParaRPr>
          </a:p>
        </p:txBody>
      </p:sp>
      <p:sp>
        <p:nvSpPr>
          <p:cNvPr id="5" name="Subtitle 4"/>
          <p:cNvSpPr>
            <a:spLocks noGrp="1"/>
          </p:cNvSpPr>
          <p:nvPr>
            <p:ph type="subTitle" idx="1"/>
          </p:nvPr>
        </p:nvSpPr>
        <p:spPr>
          <a:xfrm>
            <a:off x="687421" y="4924518"/>
            <a:ext cx="4316843" cy="755953"/>
          </a:xfrm>
        </p:spPr>
        <p:txBody>
          <a:bodyPr/>
          <a:lstStyle/>
          <a:p>
            <a:r>
              <a:rPr lang="en-US" dirty="0"/>
              <a:t>June 28, 2018</a:t>
            </a:r>
          </a:p>
        </p:txBody>
      </p:sp>
      <p:pic>
        <p:nvPicPr>
          <p:cNvPr id="9" name="Picture 8">
            <a:extLst>
              <a:ext uri="{FF2B5EF4-FFF2-40B4-BE49-F238E27FC236}">
                <a16:creationId xmlns:a16="http://schemas.microsoft.com/office/drawing/2014/main" id="{D23A8C08-CC75-480B-8F6C-B13A18CB4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5288" y="5346176"/>
            <a:ext cx="2160447" cy="755954"/>
          </a:xfrm>
          <a:prstGeom prst="rect">
            <a:avLst/>
          </a:prstGeom>
        </p:spPr>
      </p:pic>
      <p:pic>
        <p:nvPicPr>
          <p:cNvPr id="13" name="Picture 12">
            <a:extLst>
              <a:ext uri="{FF2B5EF4-FFF2-40B4-BE49-F238E27FC236}">
                <a16:creationId xmlns:a16="http://schemas.microsoft.com/office/drawing/2014/main" id="{1B32F235-07FF-4E02-9586-C022379D8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395" y="5770463"/>
            <a:ext cx="2896509" cy="432315"/>
          </a:xfrm>
          <a:prstGeom prst="rect">
            <a:avLst/>
          </a:prstGeom>
        </p:spPr>
      </p:pic>
    </p:spTree>
    <p:extLst>
      <p:ext uri="{BB962C8B-B14F-4D97-AF65-F5344CB8AC3E}">
        <p14:creationId xmlns:p14="http://schemas.microsoft.com/office/powerpoint/2010/main" val="28203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B2D5AD-F41D-4C33-8923-9FEC9A52DEE4}"/>
              </a:ext>
            </a:extLst>
          </p:cNvPr>
          <p:cNvSpPr>
            <a:spLocks noGrp="1"/>
          </p:cNvSpPr>
          <p:nvPr>
            <p:ph type="title"/>
          </p:nvPr>
        </p:nvSpPr>
        <p:spPr/>
        <p:txBody>
          <a:bodyPr/>
          <a:lstStyle/>
          <a:p>
            <a:r>
              <a:rPr lang="en-US"/>
              <a:t>Interview Overview</a:t>
            </a:r>
            <a:endParaRPr lang="en-US" dirty="0"/>
          </a:p>
        </p:txBody>
      </p:sp>
      <p:sp>
        <p:nvSpPr>
          <p:cNvPr id="6" name="Content Placeholder 5">
            <a:extLst>
              <a:ext uri="{FF2B5EF4-FFF2-40B4-BE49-F238E27FC236}">
                <a16:creationId xmlns:a16="http://schemas.microsoft.com/office/drawing/2014/main" id="{8D70713F-F090-47D1-AF83-559689A6B6D2}"/>
              </a:ext>
            </a:extLst>
          </p:cNvPr>
          <p:cNvSpPr>
            <a:spLocks noGrp="1"/>
          </p:cNvSpPr>
          <p:nvPr>
            <p:ph idx="1"/>
          </p:nvPr>
        </p:nvSpPr>
        <p:spPr/>
        <p:txBody>
          <a:bodyPr/>
          <a:lstStyle/>
          <a:p>
            <a:r>
              <a:rPr lang="en-US" dirty="0"/>
              <a:t>30-minute in-depth interviews with 20 to 25 developers working in urban and suburban areas of Puget Sound </a:t>
            </a:r>
          </a:p>
          <a:p>
            <a:endParaRPr lang="en-US" dirty="0"/>
          </a:p>
          <a:p>
            <a:endParaRPr lang="en-US" dirty="0"/>
          </a:p>
          <a:p>
            <a:r>
              <a:rPr lang="en-US" dirty="0"/>
              <a:t>Interview guide informed by:</a:t>
            </a:r>
          </a:p>
          <a:p>
            <a:pPr lvl="1"/>
            <a:r>
              <a:rPr lang="en-US" dirty="0"/>
              <a:t>Literature review summary</a:t>
            </a:r>
          </a:p>
          <a:p>
            <a:pPr lvl="1"/>
            <a:r>
              <a:rPr lang="en-US" dirty="0"/>
              <a:t>Interviews with 5 municipal planning staff</a:t>
            </a:r>
          </a:p>
          <a:p>
            <a:pPr lvl="1"/>
            <a:r>
              <a:rPr lang="en-US" dirty="0"/>
              <a:t>Testing of draft interview guide with 3 developers</a:t>
            </a:r>
          </a:p>
          <a:p>
            <a:endParaRPr lang="en-US" dirty="0"/>
          </a:p>
        </p:txBody>
      </p:sp>
      <p:sp>
        <p:nvSpPr>
          <p:cNvPr id="4" name="Slide Number Placeholder 3">
            <a:extLst>
              <a:ext uri="{FF2B5EF4-FFF2-40B4-BE49-F238E27FC236}">
                <a16:creationId xmlns:a16="http://schemas.microsoft.com/office/drawing/2014/main" id="{5F5F3B48-F915-4F0E-ABC4-338357B173B1}"/>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10</a:t>
            </a:fld>
            <a:endParaRPr lang="en-US"/>
          </a:p>
        </p:txBody>
      </p:sp>
    </p:spTree>
    <p:extLst>
      <p:ext uri="{BB962C8B-B14F-4D97-AF65-F5344CB8AC3E}">
        <p14:creationId xmlns:p14="http://schemas.microsoft.com/office/powerpoint/2010/main" val="201540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7D8654-30A4-48E0-85BB-ED950BFC14D8}"/>
              </a:ext>
            </a:extLst>
          </p:cNvPr>
          <p:cNvSpPr>
            <a:spLocks noGrp="1"/>
          </p:cNvSpPr>
          <p:nvPr>
            <p:ph type="title"/>
          </p:nvPr>
        </p:nvSpPr>
        <p:spPr/>
        <p:txBody>
          <a:bodyPr/>
          <a:lstStyle/>
          <a:p>
            <a:r>
              <a:rPr lang="en-US" dirty="0"/>
              <a:t>“Go above and Beyond” Code</a:t>
            </a:r>
          </a:p>
        </p:txBody>
      </p:sp>
      <p:sp>
        <p:nvSpPr>
          <p:cNvPr id="3" name="Content Placeholder 2">
            <a:extLst>
              <a:ext uri="{FF2B5EF4-FFF2-40B4-BE49-F238E27FC236}">
                <a16:creationId xmlns:a16="http://schemas.microsoft.com/office/drawing/2014/main" id="{16CCFA5B-24F1-4C4F-BD64-48BEF9334920}"/>
              </a:ext>
            </a:extLst>
          </p:cNvPr>
          <p:cNvSpPr>
            <a:spLocks noGrp="1"/>
          </p:cNvSpPr>
          <p:nvPr>
            <p:ph idx="1"/>
          </p:nvPr>
        </p:nvSpPr>
        <p:spPr/>
        <p:txBody>
          <a:bodyPr/>
          <a:lstStyle/>
          <a:p>
            <a:pPr marL="0" indent="0">
              <a:spcBef>
                <a:spcPts val="1800"/>
              </a:spcBef>
              <a:spcAft>
                <a:spcPts val="1800"/>
              </a:spcAft>
              <a:buNone/>
            </a:pPr>
            <a:r>
              <a:rPr lang="en-US" b="1" dirty="0"/>
              <a:t>What, specifically, do we want developers to do?</a:t>
            </a:r>
          </a:p>
          <a:p>
            <a:pPr>
              <a:spcBef>
                <a:spcPts val="1800"/>
              </a:spcBef>
            </a:pPr>
            <a:r>
              <a:rPr lang="en-US" dirty="0"/>
              <a:t>Use LID when project is otherwise under size thresholds</a:t>
            </a:r>
          </a:p>
          <a:p>
            <a:pPr>
              <a:spcBef>
                <a:spcPts val="1800"/>
              </a:spcBef>
            </a:pPr>
            <a:r>
              <a:rPr lang="en-US" dirty="0"/>
              <a:t>Use BMPs that Ecology exempts as infeasible</a:t>
            </a:r>
          </a:p>
          <a:p>
            <a:pPr>
              <a:spcBef>
                <a:spcPts val="1800"/>
              </a:spcBef>
            </a:pPr>
            <a:r>
              <a:rPr lang="en-US" dirty="0"/>
              <a:t>Use optional BMPs (vegetated roofs, rainwater harvesting, minimal excavation foundations)</a:t>
            </a:r>
          </a:p>
          <a:p>
            <a:pPr>
              <a:spcBef>
                <a:spcPts val="1800"/>
              </a:spcBef>
            </a:pPr>
            <a:r>
              <a:rPr lang="en-US" dirty="0"/>
              <a:t>Use bioretention or permeable pavement in a drainage basin that is flow control exempt (e.g., Puget Sound)</a:t>
            </a:r>
          </a:p>
        </p:txBody>
      </p:sp>
      <p:sp>
        <p:nvSpPr>
          <p:cNvPr id="4" name="Slide Number Placeholder 3">
            <a:extLst>
              <a:ext uri="{FF2B5EF4-FFF2-40B4-BE49-F238E27FC236}">
                <a16:creationId xmlns:a16="http://schemas.microsoft.com/office/drawing/2014/main" id="{F30DDBD4-2435-4C5E-BDA3-CF052C86A81C}"/>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11</a:t>
            </a:fld>
            <a:endParaRPr lang="en-US"/>
          </a:p>
        </p:txBody>
      </p:sp>
    </p:spTree>
    <p:extLst>
      <p:ext uri="{BB962C8B-B14F-4D97-AF65-F5344CB8AC3E}">
        <p14:creationId xmlns:p14="http://schemas.microsoft.com/office/powerpoint/2010/main" val="296155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ABC8-743C-446D-BC3B-9D519F408F81}"/>
              </a:ext>
            </a:extLst>
          </p:cNvPr>
          <p:cNvSpPr>
            <a:spLocks noGrp="1"/>
          </p:cNvSpPr>
          <p:nvPr>
            <p:ph type="title"/>
          </p:nvPr>
        </p:nvSpPr>
        <p:spPr/>
        <p:txBody>
          <a:bodyPr/>
          <a:lstStyle/>
          <a:p>
            <a:r>
              <a:rPr lang="en-US"/>
              <a:t>Proposed Developer Selection Criteria</a:t>
            </a:r>
            <a:endParaRPr lang="en-US" dirty="0"/>
          </a:p>
        </p:txBody>
      </p:sp>
      <p:graphicFrame>
        <p:nvGraphicFramePr>
          <p:cNvPr id="8" name="Content Placeholder 7">
            <a:extLst>
              <a:ext uri="{FF2B5EF4-FFF2-40B4-BE49-F238E27FC236}">
                <a16:creationId xmlns:a16="http://schemas.microsoft.com/office/drawing/2014/main" id="{9941FC4E-DA80-41A2-B9C6-7F8C3D3388D0}"/>
              </a:ext>
            </a:extLst>
          </p:cNvPr>
          <p:cNvGraphicFramePr>
            <a:graphicFrameLocks noGrp="1"/>
          </p:cNvGraphicFramePr>
          <p:nvPr>
            <p:ph idx="1"/>
            <p:extLst>
              <p:ext uri="{D42A27DB-BD31-4B8C-83A1-F6EECF244321}">
                <p14:modId xmlns:p14="http://schemas.microsoft.com/office/powerpoint/2010/main" val="2167470343"/>
              </p:ext>
            </p:extLst>
          </p:nvPr>
        </p:nvGraphicFramePr>
        <p:xfrm>
          <a:off x="0" y="1587845"/>
          <a:ext cx="12192000" cy="5266313"/>
        </p:xfrm>
        <a:graphic>
          <a:graphicData uri="http://schemas.openxmlformats.org/drawingml/2006/table">
            <a:tbl>
              <a:tblPr firstRow="1">
                <a:tableStyleId>{1FECB4D8-DB02-4DC6-A0A2-4F2EBAE1DC90}</a:tableStyleId>
              </a:tblPr>
              <a:tblGrid>
                <a:gridCol w="2015067">
                  <a:extLst>
                    <a:ext uri="{9D8B030D-6E8A-4147-A177-3AD203B41FA5}">
                      <a16:colId xmlns:a16="http://schemas.microsoft.com/office/drawing/2014/main" val="1086711352"/>
                    </a:ext>
                  </a:extLst>
                </a:gridCol>
                <a:gridCol w="8217504">
                  <a:extLst>
                    <a:ext uri="{9D8B030D-6E8A-4147-A177-3AD203B41FA5}">
                      <a16:colId xmlns:a16="http://schemas.microsoft.com/office/drawing/2014/main" val="4208163415"/>
                    </a:ext>
                  </a:extLst>
                </a:gridCol>
                <a:gridCol w="1959429">
                  <a:extLst>
                    <a:ext uri="{9D8B030D-6E8A-4147-A177-3AD203B41FA5}">
                      <a16:colId xmlns:a16="http://schemas.microsoft.com/office/drawing/2014/main" val="1078850817"/>
                    </a:ext>
                  </a:extLst>
                </a:gridCol>
              </a:tblGrid>
              <a:tr h="526683">
                <a:tc>
                  <a:txBody>
                    <a:bodyPr/>
                    <a:lstStyle/>
                    <a:p>
                      <a:pPr marL="0" marR="0" algn="l">
                        <a:lnSpc>
                          <a:spcPct val="103000"/>
                        </a:lnSpc>
                        <a:spcBef>
                          <a:spcPts val="200"/>
                        </a:spcBef>
                        <a:spcAft>
                          <a:spcPts val="200"/>
                        </a:spcAft>
                      </a:pPr>
                      <a:r>
                        <a:rPr lang="en-US" sz="1700" dirty="0">
                          <a:effectLst/>
                        </a:rPr>
                        <a:t>Selection Criteria</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tc>
                <a:tc>
                  <a:txBody>
                    <a:bodyPr/>
                    <a:lstStyle/>
                    <a:p>
                      <a:pPr marL="0" marR="0" algn="l">
                        <a:lnSpc>
                          <a:spcPct val="103000"/>
                        </a:lnSpc>
                        <a:spcBef>
                          <a:spcPts val="200"/>
                        </a:spcBef>
                        <a:spcAft>
                          <a:spcPts val="200"/>
                        </a:spcAft>
                      </a:pPr>
                      <a:r>
                        <a:rPr lang="en-US" sz="1700" dirty="0">
                          <a:effectLst/>
                        </a:rPr>
                        <a:t>Seek mix of</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Do not interview if</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solidFill>
                  </a:tcPr>
                </a:tc>
                <a:extLst>
                  <a:ext uri="{0D108BD9-81ED-4DB2-BD59-A6C34878D82A}">
                    <a16:rowId xmlns:a16="http://schemas.microsoft.com/office/drawing/2014/main" val="282823639"/>
                  </a:ext>
                </a:extLst>
              </a:tr>
              <a:tr h="559259">
                <a:tc>
                  <a:txBody>
                    <a:bodyPr/>
                    <a:lstStyle/>
                    <a:p>
                      <a:pPr marL="0" marR="0" algn="l">
                        <a:lnSpc>
                          <a:spcPct val="103000"/>
                        </a:lnSpc>
                        <a:spcBef>
                          <a:spcPts val="200"/>
                        </a:spcBef>
                        <a:spcAft>
                          <a:spcPts val="200"/>
                        </a:spcAft>
                      </a:pPr>
                      <a:r>
                        <a:rPr lang="en-US" sz="1500" dirty="0">
                          <a:effectLst/>
                        </a:rPr>
                        <a:t>Role</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Land developer </a:t>
                      </a:r>
                      <a:r>
                        <a:rPr lang="en-US" sz="1700" dirty="0">
                          <a:effectLst/>
                          <a:sym typeface="Wingdings" panose="05000000000000000000" pitchFamily="2" charset="2"/>
                        </a:rPr>
                        <a:t>| </a:t>
                      </a:r>
                      <a:r>
                        <a:rPr lang="en-US" sz="1700" dirty="0">
                          <a:effectLst/>
                        </a:rPr>
                        <a:t>Building developer </a:t>
                      </a:r>
                      <a:r>
                        <a:rPr lang="en-US" sz="1700" dirty="0">
                          <a:effectLst/>
                          <a:sym typeface="Wingdings" panose="05000000000000000000" pitchFamily="2" charset="2"/>
                        </a:rPr>
                        <a:t>| </a:t>
                      </a:r>
                      <a:r>
                        <a:rPr lang="en-US" sz="1700" dirty="0">
                          <a:effectLst/>
                        </a:rPr>
                        <a:t>Development consultant</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Only other roles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2135752332"/>
                  </a:ext>
                </a:extLst>
              </a:tr>
              <a:tr h="526683">
                <a:tc>
                  <a:txBody>
                    <a:bodyPr/>
                    <a:lstStyle/>
                    <a:p>
                      <a:pPr marL="0" marR="0" algn="l">
                        <a:lnSpc>
                          <a:spcPct val="103000"/>
                        </a:lnSpc>
                        <a:spcBef>
                          <a:spcPts val="200"/>
                        </a:spcBef>
                        <a:spcAft>
                          <a:spcPts val="200"/>
                        </a:spcAft>
                      </a:pPr>
                      <a:r>
                        <a:rPr lang="en-US" sz="1500" dirty="0">
                          <a:effectLst/>
                        </a:rPr>
                        <a:t>Experience</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Prefer 5+ years</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&lt;3 years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3008310126"/>
                  </a:ext>
                </a:extLst>
              </a:tr>
              <a:tr h="526683">
                <a:tc>
                  <a:txBody>
                    <a:bodyPr/>
                    <a:lstStyle/>
                    <a:p>
                      <a:pPr marL="0" marR="0" algn="l">
                        <a:lnSpc>
                          <a:spcPct val="103000"/>
                        </a:lnSpc>
                        <a:spcBef>
                          <a:spcPts val="200"/>
                        </a:spcBef>
                        <a:spcAft>
                          <a:spcPts val="200"/>
                        </a:spcAft>
                      </a:pPr>
                      <a:r>
                        <a:rPr lang="en-US" sz="1500" dirty="0">
                          <a:effectLst/>
                        </a:rPr>
                        <a:t>Neighborhood</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Urban  |  Suburban</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Only rural or small towns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4236573451"/>
                  </a:ext>
                </a:extLst>
              </a:tr>
              <a:tr h="905395">
                <a:tc>
                  <a:txBody>
                    <a:bodyPr/>
                    <a:lstStyle/>
                    <a:p>
                      <a:pPr marL="0" marR="0" algn="l">
                        <a:lnSpc>
                          <a:spcPct val="103000"/>
                        </a:lnSpc>
                        <a:spcBef>
                          <a:spcPts val="200"/>
                        </a:spcBef>
                        <a:spcAft>
                          <a:spcPts val="200"/>
                        </a:spcAft>
                      </a:pPr>
                      <a:r>
                        <a:rPr lang="en-US" sz="1500" dirty="0">
                          <a:effectLst/>
                        </a:rPr>
                        <a:t>Building type(s)</a:t>
                      </a:r>
                      <a:endParaRPr lang="en-US" sz="1500" b="1" dirty="0">
                        <a:effectLst/>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Commercial</a:t>
                      </a:r>
                    </a:p>
                    <a:p>
                      <a:pPr marL="0" marR="0" algn="l">
                        <a:lnSpc>
                          <a:spcPct val="103000"/>
                        </a:lnSpc>
                        <a:spcBef>
                          <a:spcPts val="200"/>
                        </a:spcBef>
                        <a:spcAft>
                          <a:spcPts val="200"/>
                        </a:spcAft>
                      </a:pPr>
                      <a:r>
                        <a:rPr lang="en-US" sz="1700" dirty="0">
                          <a:effectLst/>
                        </a:rPr>
                        <a:t>Mixed-use (subsidized)  |  Mixed-use (market rate)</a:t>
                      </a:r>
                    </a:p>
                    <a:p>
                      <a:pPr marL="0" marR="0" algn="l">
                        <a:lnSpc>
                          <a:spcPct val="103000"/>
                        </a:lnSpc>
                        <a:spcBef>
                          <a:spcPts val="200"/>
                        </a:spcBef>
                        <a:spcAft>
                          <a:spcPts val="200"/>
                        </a:spcAft>
                      </a:pPr>
                      <a:r>
                        <a:rPr lang="en-US" sz="1700" dirty="0">
                          <a:effectLst/>
                        </a:rPr>
                        <a:t>Multifamily (subsidized)  |  Multifamily (market rate)</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Only single-family or other types</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876043140"/>
                  </a:ext>
                </a:extLst>
              </a:tr>
              <a:tr h="388852">
                <a:tc>
                  <a:txBody>
                    <a:bodyPr/>
                    <a:lstStyle/>
                    <a:p>
                      <a:pPr marL="0" marR="0" algn="l">
                        <a:lnSpc>
                          <a:spcPct val="103000"/>
                        </a:lnSpc>
                        <a:spcBef>
                          <a:spcPts val="200"/>
                        </a:spcBef>
                        <a:spcAft>
                          <a:spcPts val="200"/>
                        </a:spcAft>
                      </a:pPr>
                      <a:r>
                        <a:rPr lang="en-US" sz="1500" dirty="0">
                          <a:effectLst/>
                        </a:rPr>
                        <a:t>Project size(s)</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Large  |  Medium  | Small</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 </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2046061013"/>
                  </a:ext>
                </a:extLst>
              </a:tr>
              <a:tr h="582533">
                <a:tc>
                  <a:txBody>
                    <a:bodyPr/>
                    <a:lstStyle/>
                    <a:p>
                      <a:pPr marL="0" marR="0" algn="l">
                        <a:lnSpc>
                          <a:spcPct val="103000"/>
                        </a:lnSpc>
                        <a:spcBef>
                          <a:spcPts val="200"/>
                        </a:spcBef>
                        <a:spcAft>
                          <a:spcPts val="200"/>
                        </a:spcAft>
                      </a:pPr>
                      <a:r>
                        <a:rPr lang="en-US" sz="1500" dirty="0">
                          <a:effectLst/>
                        </a:rPr>
                        <a:t>Site constraints</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Flow control required or inside regional growth areas</a:t>
                      </a:r>
                    </a:p>
                    <a:p>
                      <a:pPr marL="0" marR="0" algn="l">
                        <a:lnSpc>
                          <a:spcPct val="103000"/>
                        </a:lnSpc>
                        <a:spcBef>
                          <a:spcPts val="200"/>
                        </a:spcBef>
                        <a:spcAft>
                          <a:spcPts val="200"/>
                        </a:spcAft>
                      </a:pPr>
                      <a:r>
                        <a:rPr lang="en-US" sz="1700" dirty="0">
                          <a:effectLst/>
                        </a:rPr>
                        <a:t>No constraints</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 </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472545150"/>
                  </a:ext>
                </a:extLst>
              </a:tr>
              <a:tr h="388852">
                <a:tc>
                  <a:txBody>
                    <a:bodyPr/>
                    <a:lstStyle/>
                    <a:p>
                      <a:pPr marL="0" marR="0" algn="l">
                        <a:lnSpc>
                          <a:spcPct val="103000"/>
                        </a:lnSpc>
                        <a:spcBef>
                          <a:spcPts val="200"/>
                        </a:spcBef>
                        <a:spcAft>
                          <a:spcPts val="200"/>
                        </a:spcAft>
                      </a:pPr>
                      <a:r>
                        <a:rPr lang="en-US" sz="1500" dirty="0">
                          <a:effectLst/>
                        </a:rPr>
                        <a:t>Land type(s)</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Redevelopment  |  New development</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 </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939231476"/>
                  </a:ext>
                </a:extLst>
              </a:tr>
              <a:tr h="582533">
                <a:tc>
                  <a:txBody>
                    <a:bodyPr/>
                    <a:lstStyle/>
                    <a:p>
                      <a:pPr marL="0" marR="0" algn="l">
                        <a:lnSpc>
                          <a:spcPct val="103000"/>
                        </a:lnSpc>
                        <a:spcBef>
                          <a:spcPts val="200"/>
                        </a:spcBef>
                        <a:spcAft>
                          <a:spcPts val="200"/>
                        </a:spcAft>
                      </a:pPr>
                      <a:r>
                        <a:rPr lang="en-US" sz="1500" dirty="0">
                          <a:effectLst/>
                        </a:rPr>
                        <a:t>Company type</a:t>
                      </a:r>
                      <a:endParaRPr lang="en-US" sz="1500" b="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solidFill>
                      <a:schemeClr val="accent3">
                        <a:lumMod val="20000"/>
                        <a:lumOff val="80000"/>
                      </a:schemeClr>
                    </a:solidFill>
                  </a:tcPr>
                </a:tc>
                <a:tc>
                  <a:txBody>
                    <a:bodyPr/>
                    <a:lstStyle/>
                    <a:p>
                      <a:pPr marL="0" marR="0" algn="l">
                        <a:lnSpc>
                          <a:spcPct val="103000"/>
                        </a:lnSpc>
                        <a:spcBef>
                          <a:spcPts val="200"/>
                        </a:spcBef>
                        <a:spcAft>
                          <a:spcPts val="200"/>
                        </a:spcAft>
                      </a:pPr>
                      <a:r>
                        <a:rPr lang="en-US" sz="1700" dirty="0">
                          <a:effectLst/>
                        </a:rPr>
                        <a:t>Multi-state corporation  |  Washington corporation</a:t>
                      </a:r>
                    </a:p>
                    <a:p>
                      <a:pPr marL="0" marR="0" algn="l">
                        <a:lnSpc>
                          <a:spcPct val="103000"/>
                        </a:lnSpc>
                        <a:spcBef>
                          <a:spcPts val="200"/>
                        </a:spcBef>
                        <a:spcAft>
                          <a:spcPts val="200"/>
                        </a:spcAft>
                      </a:pPr>
                      <a:r>
                        <a:rPr lang="en-US" sz="1700" dirty="0">
                          <a:effectLst/>
                        </a:rPr>
                        <a:t>Individual or local business  |  Non-profit</a:t>
                      </a:r>
                      <a:endParaRPr lang="en-US" sz="17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r>
                        <a:rPr lang="en-US" sz="1400" dirty="0">
                          <a:effectLst/>
                        </a:rPr>
                        <a:t> </a:t>
                      </a:r>
                      <a:endParaRPr lang="en-US"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105156" marT="0" marB="0" anchor="ctr">
                    <a:solidFill>
                      <a:schemeClr val="tx2">
                        <a:lumMod val="20000"/>
                        <a:lumOff val="80000"/>
                      </a:schemeClr>
                    </a:solidFill>
                  </a:tcPr>
                </a:tc>
                <a:extLst>
                  <a:ext uri="{0D108BD9-81ED-4DB2-BD59-A6C34878D82A}">
                    <a16:rowId xmlns:a16="http://schemas.microsoft.com/office/drawing/2014/main" val="3199648032"/>
                  </a:ext>
                </a:extLst>
              </a:tr>
              <a:tr h="278840">
                <a:tc>
                  <a:txBody>
                    <a:bodyPr/>
                    <a:lstStyle/>
                    <a:p>
                      <a:pPr marL="0" marR="0" algn="l">
                        <a:lnSpc>
                          <a:spcPct val="103000"/>
                        </a:lnSpc>
                        <a:spcBef>
                          <a:spcPts val="200"/>
                        </a:spcBef>
                        <a:spcAft>
                          <a:spcPts val="200"/>
                        </a:spcAft>
                      </a:pP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105156" marR="72025" marT="0" marB="0" anchor="ctr"/>
                </a:tc>
                <a:tc>
                  <a:txBody>
                    <a:bodyPr/>
                    <a:lstStyle/>
                    <a:p>
                      <a:pPr marL="0" marR="0" algn="l">
                        <a:lnSpc>
                          <a:spcPct val="103000"/>
                        </a:lnSpc>
                        <a:spcBef>
                          <a:spcPts val="200"/>
                        </a:spcBef>
                        <a:spcAft>
                          <a:spcPts val="200"/>
                        </a:spcAft>
                      </a:pP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tc>
                  <a:txBody>
                    <a:bodyPr/>
                    <a:lstStyle/>
                    <a:p>
                      <a:pPr marL="0" marR="0" algn="l">
                        <a:lnSpc>
                          <a:spcPct val="103000"/>
                        </a:lnSpc>
                        <a:spcBef>
                          <a:spcPts val="200"/>
                        </a:spcBef>
                        <a:spcAft>
                          <a:spcPts val="200"/>
                        </a:spcAft>
                      </a:pP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72025" marR="72025" marT="0" marB="0" anchor="ctr"/>
                </a:tc>
                <a:extLst>
                  <a:ext uri="{0D108BD9-81ED-4DB2-BD59-A6C34878D82A}">
                    <a16:rowId xmlns:a16="http://schemas.microsoft.com/office/drawing/2014/main" val="1619212244"/>
                  </a:ext>
                </a:extLst>
              </a:tr>
            </a:tbl>
          </a:graphicData>
        </a:graphic>
      </p:graphicFrame>
      <p:sp>
        <p:nvSpPr>
          <p:cNvPr id="4" name="Slide Number Placeholder 3">
            <a:extLst>
              <a:ext uri="{FF2B5EF4-FFF2-40B4-BE49-F238E27FC236}">
                <a16:creationId xmlns:a16="http://schemas.microsoft.com/office/drawing/2014/main" id="{24481A97-1356-4631-9671-A7D4F419BCD1}"/>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12</a:t>
            </a:fld>
            <a:endParaRPr lang="en-US" dirty="0"/>
          </a:p>
        </p:txBody>
      </p:sp>
    </p:spTree>
    <p:extLst>
      <p:ext uri="{BB962C8B-B14F-4D97-AF65-F5344CB8AC3E}">
        <p14:creationId xmlns:p14="http://schemas.microsoft.com/office/powerpoint/2010/main" val="317533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DA9F4-F254-43E1-BC81-606CDDE17301}"/>
              </a:ext>
            </a:extLst>
          </p:cNvPr>
          <p:cNvSpPr>
            <a:spLocks noGrp="1"/>
          </p:cNvSpPr>
          <p:nvPr>
            <p:ph type="sldNum" sz="quarter" idx="12"/>
          </p:nvPr>
        </p:nvSpPr>
        <p:spPr>
          <a:xfrm>
            <a:off x="5609496" y="6471332"/>
            <a:ext cx="6424661" cy="365125"/>
          </a:xfrm>
        </p:spPr>
        <p:txBody>
          <a:bodyPr/>
          <a:lstStyle/>
          <a:p>
            <a:fld id="{294FB098-67E6-4440-BABD-CE213D5A2BBB}" type="slidenum">
              <a:rPr lang="en-US" smtClean="0"/>
              <a:t>13</a:t>
            </a:fld>
            <a:endParaRPr lang="en-US"/>
          </a:p>
        </p:txBody>
      </p:sp>
      <p:pic>
        <p:nvPicPr>
          <p:cNvPr id="4" name="Picture 3">
            <a:extLst>
              <a:ext uri="{FF2B5EF4-FFF2-40B4-BE49-F238E27FC236}">
                <a16:creationId xmlns:a16="http://schemas.microsoft.com/office/drawing/2014/main" id="{52DBF885-0D4E-46A3-A277-B9FB71A83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151" y="0"/>
            <a:ext cx="4572000" cy="6858000"/>
          </a:xfrm>
          <a:prstGeom prst="rect">
            <a:avLst/>
          </a:prstGeom>
        </p:spPr>
      </p:pic>
      <p:pic>
        <p:nvPicPr>
          <p:cNvPr id="6" name="Picture 5">
            <a:extLst>
              <a:ext uri="{FF2B5EF4-FFF2-40B4-BE49-F238E27FC236}">
                <a16:creationId xmlns:a16="http://schemas.microsoft.com/office/drawing/2014/main" id="{7D7454F4-825B-4EA7-902D-332561FBFD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151" y="0"/>
            <a:ext cx="5292147" cy="6858000"/>
          </a:xfrm>
          <a:prstGeom prst="rect">
            <a:avLst/>
          </a:prstGeom>
        </p:spPr>
      </p:pic>
    </p:spTree>
    <p:extLst>
      <p:ext uri="{BB962C8B-B14F-4D97-AF65-F5344CB8AC3E}">
        <p14:creationId xmlns:p14="http://schemas.microsoft.com/office/powerpoint/2010/main" val="312500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B2D5AD-F41D-4C33-8923-9FEC9A52DEE4}"/>
              </a:ext>
            </a:extLst>
          </p:cNvPr>
          <p:cNvSpPr>
            <a:spLocks noGrp="1"/>
          </p:cNvSpPr>
          <p:nvPr>
            <p:ph type="title"/>
          </p:nvPr>
        </p:nvSpPr>
        <p:spPr/>
        <p:txBody>
          <a:bodyPr/>
          <a:lstStyle/>
          <a:p>
            <a:r>
              <a:rPr lang="en-US"/>
              <a:t>Developer Selection Criteria</a:t>
            </a:r>
            <a:endParaRPr lang="en-US" dirty="0"/>
          </a:p>
        </p:txBody>
      </p:sp>
      <p:sp>
        <p:nvSpPr>
          <p:cNvPr id="6" name="Content Placeholder 5">
            <a:extLst>
              <a:ext uri="{FF2B5EF4-FFF2-40B4-BE49-F238E27FC236}">
                <a16:creationId xmlns:a16="http://schemas.microsoft.com/office/drawing/2014/main" id="{8D70713F-F090-47D1-AF83-559689A6B6D2}"/>
              </a:ext>
            </a:extLst>
          </p:cNvPr>
          <p:cNvSpPr>
            <a:spLocks noGrp="1"/>
          </p:cNvSpPr>
          <p:nvPr>
            <p:ph idx="1"/>
          </p:nvPr>
        </p:nvSpPr>
        <p:spPr/>
        <p:txBody>
          <a:bodyPr/>
          <a:lstStyle/>
          <a:p>
            <a:pPr marL="0" indent="0">
              <a:buNone/>
            </a:pPr>
            <a:r>
              <a:rPr lang="en-US" i="1" dirty="0"/>
              <a:t>The development company owner or a project manager who is responsible for making decisions regarding to what extent low impact development features will be incorporated in to the properties the company develops.</a:t>
            </a:r>
          </a:p>
          <a:p>
            <a:pPr marL="0" indent="0">
              <a:buNone/>
            </a:pPr>
            <a:endParaRPr lang="en-US" dirty="0"/>
          </a:p>
          <a:p>
            <a:pPr marL="0" indent="0">
              <a:buNone/>
            </a:pPr>
            <a:endParaRPr lang="en-US" dirty="0"/>
          </a:p>
          <a:p>
            <a:pPr marL="0" indent="0">
              <a:buNone/>
            </a:pPr>
            <a:r>
              <a:rPr lang="en-US" b="1" dirty="0"/>
              <a:t>What job titles or responsibilities should we ask about when looking for the right person to talk to?</a:t>
            </a:r>
          </a:p>
        </p:txBody>
      </p:sp>
      <p:sp>
        <p:nvSpPr>
          <p:cNvPr id="4" name="Slide Number Placeholder 3">
            <a:extLst>
              <a:ext uri="{FF2B5EF4-FFF2-40B4-BE49-F238E27FC236}">
                <a16:creationId xmlns:a16="http://schemas.microsoft.com/office/drawing/2014/main" id="{5F5F3B48-F915-4F0E-ABC4-338357B173B1}"/>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14</a:t>
            </a:fld>
            <a:endParaRPr lang="en-US"/>
          </a:p>
        </p:txBody>
      </p:sp>
    </p:spTree>
    <p:extLst>
      <p:ext uri="{BB962C8B-B14F-4D97-AF65-F5344CB8AC3E}">
        <p14:creationId xmlns:p14="http://schemas.microsoft.com/office/powerpoint/2010/main" val="405787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618E-DEC1-45D7-9CA1-46A20E65825C}"/>
              </a:ext>
            </a:extLst>
          </p:cNvPr>
          <p:cNvSpPr>
            <a:spLocks noGrp="1"/>
          </p:cNvSpPr>
          <p:nvPr>
            <p:ph type="title"/>
          </p:nvPr>
        </p:nvSpPr>
        <p:spPr/>
        <p:txBody>
          <a:bodyPr/>
          <a:lstStyle/>
          <a:p>
            <a:r>
              <a:rPr lang="en-US" sz="2800" dirty="0"/>
              <a:t>Questions:</a:t>
            </a:r>
            <a:br>
              <a:rPr lang="en-US" sz="2800" dirty="0"/>
            </a:br>
            <a:r>
              <a:rPr lang="en-US" dirty="0"/>
              <a:t>Current Use and Experience</a:t>
            </a:r>
          </a:p>
        </p:txBody>
      </p:sp>
      <p:sp>
        <p:nvSpPr>
          <p:cNvPr id="3" name="Content Placeholder 2">
            <a:extLst>
              <a:ext uri="{FF2B5EF4-FFF2-40B4-BE49-F238E27FC236}">
                <a16:creationId xmlns:a16="http://schemas.microsoft.com/office/drawing/2014/main" id="{7CD0F0B8-380B-402F-9AF5-82655B454BA2}"/>
              </a:ext>
            </a:extLst>
          </p:cNvPr>
          <p:cNvSpPr>
            <a:spLocks noGrp="1"/>
          </p:cNvSpPr>
          <p:nvPr>
            <p:ph idx="1"/>
          </p:nvPr>
        </p:nvSpPr>
        <p:spPr/>
        <p:txBody>
          <a:bodyPr/>
          <a:lstStyle/>
          <a:p>
            <a:r>
              <a:rPr lang="en-US" dirty="0"/>
              <a:t>What are the most important factors you consider when choosing among stormwater management methods?</a:t>
            </a:r>
          </a:p>
          <a:p>
            <a:endParaRPr lang="en-US" dirty="0"/>
          </a:p>
          <a:p>
            <a:r>
              <a:rPr lang="en-US" dirty="0"/>
              <a:t>To what extent do you currently use LID on your projects?</a:t>
            </a:r>
          </a:p>
          <a:p>
            <a:endParaRPr lang="en-US" dirty="0"/>
          </a:p>
          <a:p>
            <a:r>
              <a:rPr lang="en-US" dirty="0"/>
              <a:t>On what types of projects are you most likely to use LID methods?</a:t>
            </a:r>
          </a:p>
        </p:txBody>
      </p:sp>
      <p:sp>
        <p:nvSpPr>
          <p:cNvPr id="4" name="Slide Number Placeholder 3">
            <a:extLst>
              <a:ext uri="{FF2B5EF4-FFF2-40B4-BE49-F238E27FC236}">
                <a16:creationId xmlns:a16="http://schemas.microsoft.com/office/drawing/2014/main" id="{B63081E0-2449-4916-A4B5-FBAFC2EBD7A9}"/>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15</a:t>
            </a:fld>
            <a:endParaRPr lang="en-US"/>
          </a:p>
        </p:txBody>
      </p:sp>
    </p:spTree>
    <p:extLst>
      <p:ext uri="{BB962C8B-B14F-4D97-AF65-F5344CB8AC3E}">
        <p14:creationId xmlns:p14="http://schemas.microsoft.com/office/powerpoint/2010/main" val="17258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018A-7E5C-4BD1-8B93-A937250DBD50}"/>
              </a:ext>
            </a:extLst>
          </p:cNvPr>
          <p:cNvSpPr>
            <a:spLocks noGrp="1"/>
          </p:cNvSpPr>
          <p:nvPr>
            <p:ph type="title"/>
          </p:nvPr>
        </p:nvSpPr>
        <p:spPr/>
        <p:txBody>
          <a:bodyPr/>
          <a:lstStyle/>
          <a:p>
            <a:r>
              <a:rPr lang="en-US" sz="2800" dirty="0"/>
              <a:t>Questions:</a:t>
            </a:r>
            <a:br>
              <a:rPr lang="en-US" sz="2800" dirty="0"/>
            </a:br>
            <a:r>
              <a:rPr lang="en-US" dirty="0"/>
              <a:t>Changes and Motivators</a:t>
            </a:r>
          </a:p>
        </p:txBody>
      </p:sp>
      <p:sp>
        <p:nvSpPr>
          <p:cNvPr id="3" name="Content Placeholder 2">
            <a:extLst>
              <a:ext uri="{FF2B5EF4-FFF2-40B4-BE49-F238E27FC236}">
                <a16:creationId xmlns:a16="http://schemas.microsoft.com/office/drawing/2014/main" id="{074B6F8B-8481-423B-AD0B-71BBC7BB2D0B}"/>
              </a:ext>
            </a:extLst>
          </p:cNvPr>
          <p:cNvSpPr>
            <a:spLocks noGrp="1"/>
          </p:cNvSpPr>
          <p:nvPr>
            <p:ph idx="1"/>
          </p:nvPr>
        </p:nvSpPr>
        <p:spPr/>
        <p:txBody>
          <a:bodyPr/>
          <a:lstStyle/>
          <a:p>
            <a:r>
              <a:rPr lang="en-US" dirty="0"/>
              <a:t>New regulations require projects to use LID when feasible. How, if at all, did this change how you approached stormwater management on your projects?</a:t>
            </a:r>
          </a:p>
          <a:p>
            <a:endParaRPr lang="en-US" dirty="0"/>
          </a:p>
          <a:p>
            <a:r>
              <a:rPr lang="en-US" dirty="0"/>
              <a:t>When you use LID to manage all or almost all of a site’s stormwater, why do you make that choice?</a:t>
            </a:r>
          </a:p>
        </p:txBody>
      </p:sp>
      <p:sp>
        <p:nvSpPr>
          <p:cNvPr id="4" name="Slide Number Placeholder 3">
            <a:extLst>
              <a:ext uri="{FF2B5EF4-FFF2-40B4-BE49-F238E27FC236}">
                <a16:creationId xmlns:a16="http://schemas.microsoft.com/office/drawing/2014/main" id="{827F558C-0BAE-45D5-8A63-091CB40DFAA6}"/>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16</a:t>
            </a:fld>
            <a:endParaRPr lang="en-US"/>
          </a:p>
        </p:txBody>
      </p:sp>
    </p:spTree>
    <p:extLst>
      <p:ext uri="{BB962C8B-B14F-4D97-AF65-F5344CB8AC3E}">
        <p14:creationId xmlns:p14="http://schemas.microsoft.com/office/powerpoint/2010/main" val="93584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018A-7E5C-4BD1-8B93-A937250DBD50}"/>
              </a:ext>
            </a:extLst>
          </p:cNvPr>
          <p:cNvSpPr>
            <a:spLocks noGrp="1"/>
          </p:cNvSpPr>
          <p:nvPr>
            <p:ph type="title"/>
          </p:nvPr>
        </p:nvSpPr>
        <p:spPr/>
        <p:txBody>
          <a:bodyPr/>
          <a:lstStyle/>
          <a:p>
            <a:r>
              <a:rPr lang="en-US" sz="2800" dirty="0"/>
              <a:t>Questions:</a:t>
            </a:r>
            <a:br>
              <a:rPr lang="en-US" sz="2800" dirty="0"/>
            </a:br>
            <a:r>
              <a:rPr lang="en-US" dirty="0"/>
              <a:t>Barriers</a:t>
            </a:r>
          </a:p>
        </p:txBody>
      </p:sp>
      <p:sp>
        <p:nvSpPr>
          <p:cNvPr id="3" name="Content Placeholder 2">
            <a:extLst>
              <a:ext uri="{FF2B5EF4-FFF2-40B4-BE49-F238E27FC236}">
                <a16:creationId xmlns:a16="http://schemas.microsoft.com/office/drawing/2014/main" id="{074B6F8B-8481-423B-AD0B-71BBC7BB2D0B}"/>
              </a:ext>
            </a:extLst>
          </p:cNvPr>
          <p:cNvSpPr>
            <a:spLocks noGrp="1"/>
          </p:cNvSpPr>
          <p:nvPr>
            <p:ph idx="1"/>
          </p:nvPr>
        </p:nvSpPr>
        <p:spPr/>
        <p:txBody>
          <a:bodyPr/>
          <a:lstStyle/>
          <a:p>
            <a:r>
              <a:rPr lang="en-US"/>
              <a:t>What are your biggest barriers to using LID methods for managing all or almost all stormwater on your projects?</a:t>
            </a:r>
          </a:p>
          <a:p>
            <a:endParaRPr lang="en-US"/>
          </a:p>
          <a:p>
            <a:r>
              <a:rPr lang="en-US"/>
              <a:t>What would help you overcome your barriers to LID?</a:t>
            </a:r>
            <a:endParaRPr lang="en-US" dirty="0"/>
          </a:p>
        </p:txBody>
      </p:sp>
      <p:sp>
        <p:nvSpPr>
          <p:cNvPr id="4" name="Slide Number Placeholder 3">
            <a:extLst>
              <a:ext uri="{FF2B5EF4-FFF2-40B4-BE49-F238E27FC236}">
                <a16:creationId xmlns:a16="http://schemas.microsoft.com/office/drawing/2014/main" id="{827F558C-0BAE-45D5-8A63-091CB40DFAA6}"/>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17</a:t>
            </a:fld>
            <a:endParaRPr lang="en-US"/>
          </a:p>
        </p:txBody>
      </p:sp>
    </p:spTree>
    <p:extLst>
      <p:ext uri="{BB962C8B-B14F-4D97-AF65-F5344CB8AC3E}">
        <p14:creationId xmlns:p14="http://schemas.microsoft.com/office/powerpoint/2010/main" val="24471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C0E9-F011-47D2-8A09-3CCFD5938FFB}"/>
              </a:ext>
            </a:extLst>
          </p:cNvPr>
          <p:cNvSpPr>
            <a:spLocks noGrp="1"/>
          </p:cNvSpPr>
          <p:nvPr>
            <p:ph type="title"/>
          </p:nvPr>
        </p:nvSpPr>
        <p:spPr/>
        <p:txBody>
          <a:bodyPr/>
          <a:lstStyle/>
          <a:p>
            <a:r>
              <a:rPr lang="en-US" sz="2800" dirty="0"/>
              <a:t>Questions:</a:t>
            </a:r>
            <a:br>
              <a:rPr lang="en-US" sz="2800" dirty="0"/>
            </a:br>
            <a:r>
              <a:rPr lang="en-US" dirty="0"/>
              <a:t>Incentives (part 1)</a:t>
            </a:r>
          </a:p>
        </p:txBody>
      </p:sp>
      <p:sp>
        <p:nvSpPr>
          <p:cNvPr id="3" name="Content Placeholder 2">
            <a:extLst>
              <a:ext uri="{FF2B5EF4-FFF2-40B4-BE49-F238E27FC236}">
                <a16:creationId xmlns:a16="http://schemas.microsoft.com/office/drawing/2014/main" id="{5910FF13-86D0-4CE1-886D-106E013DCB3A}"/>
              </a:ext>
            </a:extLst>
          </p:cNvPr>
          <p:cNvSpPr>
            <a:spLocks noGrp="1"/>
          </p:cNvSpPr>
          <p:nvPr>
            <p:ph idx="1"/>
          </p:nvPr>
        </p:nvSpPr>
        <p:spPr/>
        <p:txBody>
          <a:bodyPr/>
          <a:lstStyle/>
          <a:p>
            <a:pPr lvl="0"/>
            <a:endParaRPr lang="en-US"/>
          </a:p>
          <a:p>
            <a:pPr lvl="0"/>
            <a:r>
              <a:rPr lang="en-US"/>
              <a:t>What incentives/programs for LID have you participated in? What worked and didn’t work?</a:t>
            </a:r>
          </a:p>
          <a:p>
            <a:pPr lvl="0"/>
            <a:endParaRPr lang="en-US"/>
          </a:p>
          <a:p>
            <a:pPr lvl="0"/>
            <a:r>
              <a:rPr lang="en-US"/>
              <a:t>What incentives or programs would motivate you to use LID to manage almost all stormwater on your projects?</a:t>
            </a:r>
            <a:endParaRPr lang="en-US" dirty="0"/>
          </a:p>
        </p:txBody>
      </p:sp>
      <p:sp>
        <p:nvSpPr>
          <p:cNvPr id="4" name="Slide Number Placeholder 3">
            <a:extLst>
              <a:ext uri="{FF2B5EF4-FFF2-40B4-BE49-F238E27FC236}">
                <a16:creationId xmlns:a16="http://schemas.microsoft.com/office/drawing/2014/main" id="{D5E5AB53-6843-492E-8E81-7A5F4BCFFB18}"/>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18</a:t>
            </a:fld>
            <a:endParaRPr lang="en-US"/>
          </a:p>
        </p:txBody>
      </p:sp>
    </p:spTree>
    <p:extLst>
      <p:ext uri="{BB962C8B-B14F-4D97-AF65-F5344CB8AC3E}">
        <p14:creationId xmlns:p14="http://schemas.microsoft.com/office/powerpoint/2010/main" val="489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C0E9-F011-47D2-8A09-3CCFD5938FFB}"/>
              </a:ext>
            </a:extLst>
          </p:cNvPr>
          <p:cNvSpPr>
            <a:spLocks noGrp="1"/>
          </p:cNvSpPr>
          <p:nvPr>
            <p:ph type="title"/>
          </p:nvPr>
        </p:nvSpPr>
        <p:spPr/>
        <p:txBody>
          <a:bodyPr/>
          <a:lstStyle/>
          <a:p>
            <a:r>
              <a:rPr lang="en-US" sz="2800" dirty="0"/>
              <a:t>Questions:</a:t>
            </a:r>
            <a:br>
              <a:rPr lang="en-US" sz="2800" dirty="0"/>
            </a:br>
            <a:r>
              <a:rPr lang="en-US" dirty="0"/>
              <a:t>Incentives (Part 2)</a:t>
            </a:r>
          </a:p>
        </p:txBody>
      </p:sp>
      <p:sp>
        <p:nvSpPr>
          <p:cNvPr id="3" name="Content Placeholder 2">
            <a:extLst>
              <a:ext uri="{FF2B5EF4-FFF2-40B4-BE49-F238E27FC236}">
                <a16:creationId xmlns:a16="http://schemas.microsoft.com/office/drawing/2014/main" id="{5910FF13-86D0-4CE1-886D-106E013DCB3A}"/>
              </a:ext>
            </a:extLst>
          </p:cNvPr>
          <p:cNvSpPr>
            <a:spLocks noGrp="1"/>
          </p:cNvSpPr>
          <p:nvPr>
            <p:ph idx="1"/>
          </p:nvPr>
        </p:nvSpPr>
        <p:spPr/>
        <p:txBody>
          <a:bodyPr/>
          <a:lstStyle/>
          <a:p>
            <a:r>
              <a:rPr lang="en-US" dirty="0"/>
              <a:t>Here’s a list of potential incentive/program types that cities and counties may consider.</a:t>
            </a:r>
          </a:p>
          <a:p>
            <a:pPr lvl="1"/>
            <a:r>
              <a:rPr lang="en-US" dirty="0"/>
              <a:t>Which types are most attractive to you, and why?</a:t>
            </a:r>
          </a:p>
          <a:p>
            <a:pPr lvl="1"/>
            <a:endParaRPr lang="en-US" dirty="0"/>
          </a:p>
          <a:p>
            <a:pPr lvl="1"/>
            <a:r>
              <a:rPr lang="en-US" dirty="0"/>
              <a:t>For the incentives that are attractive to you, can you describe how </a:t>
            </a:r>
          </a:p>
        </p:txBody>
      </p:sp>
      <p:sp>
        <p:nvSpPr>
          <p:cNvPr id="4" name="Slide Number Placeholder 3">
            <a:extLst>
              <a:ext uri="{FF2B5EF4-FFF2-40B4-BE49-F238E27FC236}">
                <a16:creationId xmlns:a16="http://schemas.microsoft.com/office/drawing/2014/main" id="{D5E5AB53-6843-492E-8E81-7A5F4BCFFB18}"/>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19</a:t>
            </a:fld>
            <a:endParaRPr lang="en-US"/>
          </a:p>
        </p:txBody>
      </p:sp>
    </p:spTree>
    <p:extLst>
      <p:ext uri="{BB962C8B-B14F-4D97-AF65-F5344CB8AC3E}">
        <p14:creationId xmlns:p14="http://schemas.microsoft.com/office/powerpoint/2010/main" val="366036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7810-CFC5-4C2B-89B1-9EF232116784}"/>
              </a:ext>
            </a:extLst>
          </p:cNvPr>
          <p:cNvSpPr>
            <a:spLocks noGrp="1"/>
          </p:cNvSpPr>
          <p:nvPr>
            <p:ph type="title"/>
          </p:nvPr>
        </p:nvSpPr>
        <p:spPr/>
        <p:txBody>
          <a:bodyPr/>
          <a:lstStyle/>
          <a:p>
            <a:r>
              <a:rPr lang="en-US">
                <a:cs typeface="Segoe UI"/>
              </a:rPr>
              <a:t>today's agenda</a:t>
            </a:r>
            <a:endParaRPr lang="en-US"/>
          </a:p>
        </p:txBody>
      </p:sp>
      <p:sp>
        <p:nvSpPr>
          <p:cNvPr id="4" name="Slide Number Placeholder 3">
            <a:extLst>
              <a:ext uri="{FF2B5EF4-FFF2-40B4-BE49-F238E27FC236}">
                <a16:creationId xmlns:a16="http://schemas.microsoft.com/office/drawing/2014/main" id="{766C37F6-F316-452D-B85D-FE2C747BEA12}"/>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2</a:t>
            </a:fld>
            <a:endParaRPr lang="en-US"/>
          </a:p>
        </p:txBody>
      </p:sp>
      <p:graphicFrame>
        <p:nvGraphicFramePr>
          <p:cNvPr id="8" name="Content Placeholder 7">
            <a:extLst>
              <a:ext uri="{FF2B5EF4-FFF2-40B4-BE49-F238E27FC236}">
                <a16:creationId xmlns:a16="http://schemas.microsoft.com/office/drawing/2014/main" id="{E0760EBE-CD28-47B6-B8D1-A6E45E72B35B}"/>
              </a:ext>
            </a:extLst>
          </p:cNvPr>
          <p:cNvGraphicFramePr>
            <a:graphicFrameLocks noGrp="1"/>
          </p:cNvGraphicFramePr>
          <p:nvPr>
            <p:ph idx="1"/>
            <p:extLst>
              <p:ext uri="{D42A27DB-BD31-4B8C-83A1-F6EECF244321}">
                <p14:modId xmlns:p14="http://schemas.microsoft.com/office/powerpoint/2010/main" val="2334653644"/>
              </p:ext>
            </p:extLst>
          </p:nvPr>
        </p:nvGraphicFramePr>
        <p:xfrm>
          <a:off x="838200" y="1406769"/>
          <a:ext cx="10816771" cy="4577864"/>
        </p:xfrm>
        <a:graphic>
          <a:graphicData uri="http://schemas.openxmlformats.org/drawingml/2006/table">
            <a:tbl>
              <a:tblPr firstRow="1" firstCol="1" bandRow="1">
                <a:tableStyleId>{F5AB1C69-6EDB-4FF4-983F-18BD219EF322}</a:tableStyleId>
              </a:tblPr>
              <a:tblGrid>
                <a:gridCol w="2006600">
                  <a:extLst>
                    <a:ext uri="{9D8B030D-6E8A-4147-A177-3AD203B41FA5}">
                      <a16:colId xmlns:a16="http://schemas.microsoft.com/office/drawing/2014/main" val="1677292156"/>
                    </a:ext>
                  </a:extLst>
                </a:gridCol>
                <a:gridCol w="8810171">
                  <a:extLst>
                    <a:ext uri="{9D8B030D-6E8A-4147-A177-3AD203B41FA5}">
                      <a16:colId xmlns:a16="http://schemas.microsoft.com/office/drawing/2014/main" val="200870983"/>
                    </a:ext>
                  </a:extLst>
                </a:gridCol>
              </a:tblGrid>
              <a:tr h="284870">
                <a:tc>
                  <a:txBody>
                    <a:bodyPr/>
                    <a:lstStyle/>
                    <a:p>
                      <a:pPr marL="0" marR="0">
                        <a:spcBef>
                          <a:spcPts val="0"/>
                        </a:spcBef>
                        <a:spcAft>
                          <a:spcPts val="0"/>
                        </a:spcAft>
                      </a:pPr>
                      <a:r>
                        <a:rPr lang="en-US" sz="2000">
                          <a:effectLst/>
                        </a:rPr>
                        <a:t>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640587"/>
                  </a:ext>
                </a:extLst>
              </a:tr>
              <a:tr h="569742">
                <a:tc>
                  <a:txBody>
                    <a:bodyPr/>
                    <a:lstStyle/>
                    <a:p>
                      <a:pPr marL="0" marR="0">
                        <a:spcBef>
                          <a:spcPts val="0"/>
                        </a:spcBef>
                        <a:spcAft>
                          <a:spcPts val="0"/>
                        </a:spcAft>
                      </a:pPr>
                      <a:r>
                        <a:rPr lang="en-US" sz="1600" dirty="0">
                          <a:effectLst/>
                        </a:rPr>
                        <a:t>1:00 – 1:10 pm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Welcome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78567"/>
                  </a:ext>
                </a:extLst>
              </a:tr>
              <a:tr h="569742">
                <a:tc>
                  <a:txBody>
                    <a:bodyPr/>
                    <a:lstStyle/>
                    <a:p>
                      <a:pPr marL="0" marR="0">
                        <a:spcBef>
                          <a:spcPts val="0"/>
                        </a:spcBef>
                        <a:spcAft>
                          <a:spcPts val="0"/>
                        </a:spcAft>
                      </a:pPr>
                      <a:r>
                        <a:rPr lang="en-US" sz="1600" dirty="0">
                          <a:effectLst/>
                        </a:rPr>
                        <a:t>1:10 – 1:20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Recap of Building Green Cities Project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1528372"/>
                  </a:ext>
                </a:extLst>
              </a:tr>
              <a:tr h="569742">
                <a:tc>
                  <a:txBody>
                    <a:bodyPr/>
                    <a:lstStyle/>
                    <a:p>
                      <a:pPr marL="0" marR="0">
                        <a:spcBef>
                          <a:spcPts val="0"/>
                        </a:spcBef>
                        <a:spcAft>
                          <a:spcPts val="0"/>
                        </a:spcAft>
                      </a:pPr>
                      <a:r>
                        <a:rPr lang="en-US" sz="1600" dirty="0">
                          <a:effectLst/>
                        </a:rPr>
                        <a:t>1:20 – 1:30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High-level Summary of Literature Review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75444"/>
                  </a:ext>
                </a:extLst>
              </a:tr>
              <a:tr h="569742">
                <a:tc>
                  <a:txBody>
                    <a:bodyPr/>
                    <a:lstStyle/>
                    <a:p>
                      <a:pPr marL="0" marR="0">
                        <a:spcBef>
                          <a:spcPts val="0"/>
                        </a:spcBef>
                        <a:spcAft>
                          <a:spcPts val="0"/>
                        </a:spcAft>
                      </a:pPr>
                      <a:r>
                        <a:rPr lang="en-US" sz="1600" dirty="0">
                          <a:effectLst/>
                        </a:rPr>
                        <a:t>1:30 – 2:00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Selection Criteria for Interview Guide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781606"/>
                  </a:ext>
                </a:extLst>
              </a:tr>
              <a:tr h="569742">
                <a:tc>
                  <a:txBody>
                    <a:bodyPr/>
                    <a:lstStyle/>
                    <a:p>
                      <a:pPr marL="0" marR="0">
                        <a:spcBef>
                          <a:spcPts val="0"/>
                        </a:spcBef>
                        <a:spcAft>
                          <a:spcPts val="0"/>
                        </a:spcAft>
                      </a:pPr>
                      <a:r>
                        <a:rPr lang="en-US" sz="1600" dirty="0">
                          <a:effectLst/>
                        </a:rPr>
                        <a:t>2:00 – 2:45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Topic Areas for Interview Guide and Preliminary Interview Questions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0562998"/>
                  </a:ext>
                </a:extLst>
              </a:tr>
              <a:tr h="569742">
                <a:tc>
                  <a:txBody>
                    <a:bodyPr/>
                    <a:lstStyle/>
                    <a:p>
                      <a:pPr marL="0" marR="0">
                        <a:spcBef>
                          <a:spcPts val="0"/>
                        </a:spcBef>
                        <a:spcAft>
                          <a:spcPts val="0"/>
                        </a:spcAft>
                      </a:pPr>
                      <a:r>
                        <a:rPr lang="en-US" sz="1600" dirty="0">
                          <a:effectLst/>
                        </a:rPr>
                        <a:t>2:45 – 3:00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Next Steps and Adjourn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866292"/>
                  </a:ext>
                </a:extLst>
              </a:tr>
              <a:tr h="284870">
                <a:tc gridSpan="2">
                  <a:txBody>
                    <a:bodyPr/>
                    <a:lstStyle/>
                    <a:p>
                      <a:pPr marL="0" marR="0" algn="ctr">
                        <a:spcBef>
                          <a:spcPts val="0"/>
                        </a:spcBef>
                        <a:spcAft>
                          <a:spcPts val="0"/>
                        </a:spcAft>
                      </a:pPr>
                      <a:r>
                        <a:rPr lang="en-US" sz="1600">
                          <a:effectLst/>
                        </a:rPr>
                        <a:t>OPTIONAL</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902069994"/>
                  </a:ext>
                </a:extLst>
              </a:tr>
              <a:tr h="569742">
                <a:tc>
                  <a:txBody>
                    <a:bodyPr/>
                    <a:lstStyle/>
                    <a:p>
                      <a:pPr marL="0" marR="0">
                        <a:spcBef>
                          <a:spcPts val="0"/>
                        </a:spcBef>
                        <a:spcAft>
                          <a:spcPts val="0"/>
                        </a:spcAft>
                      </a:pPr>
                      <a:r>
                        <a:rPr lang="en-US" sz="1600" dirty="0">
                          <a:effectLst/>
                        </a:rPr>
                        <a:t>3:00 – 3:30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Continued Discussion about Preliminary Interview Questions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0645272"/>
                  </a:ext>
                </a:extLst>
              </a:tr>
            </a:tbl>
          </a:graphicData>
        </a:graphic>
      </p:graphicFrame>
    </p:spTree>
    <p:extLst>
      <p:ext uri="{BB962C8B-B14F-4D97-AF65-F5344CB8AC3E}">
        <p14:creationId xmlns:p14="http://schemas.microsoft.com/office/powerpoint/2010/main" val="254963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1322-64C7-43D8-AD9B-61AEBDB4767A}"/>
              </a:ext>
            </a:extLst>
          </p:cNvPr>
          <p:cNvSpPr>
            <a:spLocks noGrp="1"/>
          </p:cNvSpPr>
          <p:nvPr>
            <p:ph type="title"/>
          </p:nvPr>
        </p:nvSpPr>
        <p:spPr/>
        <p:txBody>
          <a:bodyPr/>
          <a:lstStyle/>
          <a:p>
            <a:r>
              <a:rPr lang="en-US" dirty="0"/>
              <a:t>Municipal Staff Interviews</a:t>
            </a:r>
          </a:p>
        </p:txBody>
      </p:sp>
      <p:sp>
        <p:nvSpPr>
          <p:cNvPr id="3" name="Content Placeholder 2">
            <a:extLst>
              <a:ext uri="{FF2B5EF4-FFF2-40B4-BE49-F238E27FC236}">
                <a16:creationId xmlns:a16="http://schemas.microsoft.com/office/drawing/2014/main" id="{B83B2B07-C2CA-4F7C-89DC-C7F8842119FC}"/>
              </a:ext>
            </a:extLst>
          </p:cNvPr>
          <p:cNvSpPr>
            <a:spLocks noGrp="1"/>
          </p:cNvSpPr>
          <p:nvPr>
            <p:ph idx="1"/>
          </p:nvPr>
        </p:nvSpPr>
        <p:spPr/>
        <p:txBody>
          <a:bodyPr/>
          <a:lstStyle/>
          <a:p>
            <a:r>
              <a:rPr lang="en-US" dirty="0"/>
              <a:t>What incentives/strategies to promote LID to developers has your municipality tried? </a:t>
            </a:r>
            <a:r>
              <a:rPr lang="en-US" i="1" dirty="0"/>
              <a:t>What worked and what didn’t?</a:t>
            </a:r>
          </a:p>
          <a:p>
            <a:endParaRPr lang="en-US" sz="500" dirty="0"/>
          </a:p>
          <a:p>
            <a:r>
              <a:rPr lang="en-US" dirty="0"/>
              <a:t>What incentives/strategies has your municipality tried to promote other voluntary changes (such as LEED)? </a:t>
            </a:r>
            <a:r>
              <a:rPr lang="en-US" i="1" dirty="0"/>
              <a:t>What worked and what didn’t?</a:t>
            </a:r>
          </a:p>
          <a:p>
            <a:endParaRPr lang="en-US" sz="500" dirty="0"/>
          </a:p>
          <a:p>
            <a:endParaRPr lang="en-US" sz="500" dirty="0"/>
          </a:p>
          <a:p>
            <a:r>
              <a:rPr lang="en-US" dirty="0"/>
              <a:t>What are your ideas for strategies to increase use of LID?</a:t>
            </a:r>
          </a:p>
          <a:p>
            <a:endParaRPr lang="en-US" sz="500" dirty="0"/>
          </a:p>
          <a:p>
            <a:r>
              <a:rPr lang="en-US" dirty="0"/>
              <a:t>What type of guidance documents would be most useful?</a:t>
            </a:r>
          </a:p>
          <a:p>
            <a:endParaRPr lang="en-US" sz="500" dirty="0"/>
          </a:p>
          <a:p>
            <a:endParaRPr lang="en-US" sz="500" dirty="0"/>
          </a:p>
        </p:txBody>
      </p:sp>
      <p:sp>
        <p:nvSpPr>
          <p:cNvPr id="4" name="Slide Number Placeholder 3">
            <a:extLst>
              <a:ext uri="{FF2B5EF4-FFF2-40B4-BE49-F238E27FC236}">
                <a16:creationId xmlns:a16="http://schemas.microsoft.com/office/drawing/2014/main" id="{E2DEEE18-081C-4F6F-902D-625D47F606EA}"/>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20</a:t>
            </a:fld>
            <a:endParaRPr lang="en-US"/>
          </a:p>
        </p:txBody>
      </p:sp>
    </p:spTree>
    <p:extLst>
      <p:ext uri="{BB962C8B-B14F-4D97-AF65-F5344CB8AC3E}">
        <p14:creationId xmlns:p14="http://schemas.microsoft.com/office/powerpoint/2010/main" val="221469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323E-8814-4862-98DE-77926F0ECC4F}"/>
              </a:ext>
            </a:extLst>
          </p:cNvPr>
          <p:cNvSpPr>
            <a:spLocks noGrp="1"/>
          </p:cNvSpPr>
          <p:nvPr>
            <p:ph type="title"/>
          </p:nvPr>
        </p:nvSpPr>
        <p:spPr/>
        <p:txBody>
          <a:bodyPr/>
          <a:lstStyle/>
          <a:p>
            <a:r>
              <a:rPr lang="en-US"/>
              <a:t>Developer Recruitment List</a:t>
            </a:r>
            <a:endParaRPr lang="en-US" dirty="0"/>
          </a:p>
        </p:txBody>
      </p:sp>
      <p:sp>
        <p:nvSpPr>
          <p:cNvPr id="3" name="Content Placeholder 2">
            <a:extLst>
              <a:ext uri="{FF2B5EF4-FFF2-40B4-BE49-F238E27FC236}">
                <a16:creationId xmlns:a16="http://schemas.microsoft.com/office/drawing/2014/main" id="{AFDA40A3-B14F-4C9C-A67F-D1771529DA50}"/>
              </a:ext>
            </a:extLst>
          </p:cNvPr>
          <p:cNvSpPr>
            <a:spLocks noGrp="1"/>
          </p:cNvSpPr>
          <p:nvPr>
            <p:ph idx="1"/>
          </p:nvPr>
        </p:nvSpPr>
        <p:spPr/>
        <p:txBody>
          <a:bodyPr vert="horz" lIns="91440" tIns="45720" rIns="91440" bIns="45720" rtlCol="0" anchor="t">
            <a:noAutofit/>
          </a:bodyPr>
          <a:lstStyle/>
          <a:p>
            <a:pPr marL="227965" indent="-227965"/>
            <a:r>
              <a:rPr lang="en-US" dirty="0"/>
              <a:t>Currently sources:</a:t>
            </a:r>
            <a:endParaRPr lang="en-US"/>
          </a:p>
          <a:p>
            <a:pPr marL="685165" lvl="1" indent="-227965"/>
            <a:r>
              <a:rPr lang="en-US" dirty="0"/>
              <a:t>BIAW and </a:t>
            </a:r>
            <a:endParaRPr lang="en-US" dirty="0">
              <a:cs typeface="Segoe UI"/>
            </a:endParaRPr>
          </a:p>
          <a:p>
            <a:pPr marL="685165" lvl="1" indent="-227965"/>
            <a:r>
              <a:rPr lang="en-US" dirty="0"/>
              <a:t>Puget Sound Business Journal listings</a:t>
            </a:r>
            <a:endParaRPr lang="en-US" dirty="0">
              <a:cs typeface="Segoe UI"/>
            </a:endParaRPr>
          </a:p>
          <a:p>
            <a:pPr marL="685165" lvl="1" indent="-227965"/>
            <a:r>
              <a:rPr lang="en-US" dirty="0"/>
              <a:t>LinkedIn and </a:t>
            </a:r>
            <a:r>
              <a:rPr lang="en-US" dirty="0" err="1"/>
              <a:t>Shapr</a:t>
            </a:r>
            <a:endParaRPr lang="en-US" dirty="0" err="1">
              <a:cs typeface="Segoe UI"/>
            </a:endParaRPr>
          </a:p>
          <a:p>
            <a:pPr marL="227965" indent="-227965"/>
            <a:r>
              <a:rPr lang="en-US" b="1" dirty="0"/>
              <a:t>What are your suggestions for:</a:t>
            </a:r>
            <a:endParaRPr lang="en-US" b="1" dirty="0">
              <a:cs typeface="Segoe UI"/>
            </a:endParaRPr>
          </a:p>
          <a:p>
            <a:pPr marL="685165" lvl="1" indent="-227965"/>
            <a:r>
              <a:rPr lang="en-US" dirty="0"/>
              <a:t>Developers to interview</a:t>
            </a:r>
            <a:endParaRPr lang="en-US" dirty="0">
              <a:cs typeface="Segoe UI"/>
            </a:endParaRPr>
          </a:p>
          <a:p>
            <a:pPr marL="685165" lvl="1" indent="-227965"/>
            <a:r>
              <a:rPr lang="en-US" dirty="0"/>
              <a:t>People or organizations that can connect us to developers</a:t>
            </a:r>
            <a:endParaRPr lang="en-US" dirty="0">
              <a:cs typeface="Segoe UI"/>
            </a:endParaRPr>
          </a:p>
          <a:p>
            <a:pPr marL="685165" lvl="1" indent="-227965"/>
            <a:r>
              <a:rPr lang="en-US" dirty="0"/>
              <a:t>Municipalities to interview</a:t>
            </a:r>
            <a:endParaRPr lang="en-US" dirty="0">
              <a:cs typeface="Segoe UI"/>
            </a:endParaRPr>
          </a:p>
          <a:p>
            <a:pPr marL="685165" lvl="1" indent="-227965"/>
            <a:endParaRPr lang="en-US" dirty="0">
              <a:cs typeface="Segoe UI"/>
            </a:endParaRPr>
          </a:p>
        </p:txBody>
      </p:sp>
      <p:sp>
        <p:nvSpPr>
          <p:cNvPr id="4" name="Slide Number Placeholder 3">
            <a:extLst>
              <a:ext uri="{FF2B5EF4-FFF2-40B4-BE49-F238E27FC236}">
                <a16:creationId xmlns:a16="http://schemas.microsoft.com/office/drawing/2014/main" id="{41A0E02A-AA31-4CBF-A832-C2F778973214}"/>
              </a:ext>
            </a:extLst>
          </p:cNvPr>
          <p:cNvSpPr>
            <a:spLocks noGrp="1"/>
          </p:cNvSpPr>
          <p:nvPr>
            <p:ph type="sldNum" sz="quarter" idx="4294967295"/>
          </p:nvPr>
        </p:nvSpPr>
        <p:spPr>
          <a:xfrm>
            <a:off x="5609496" y="6471332"/>
            <a:ext cx="6424661" cy="365125"/>
          </a:xfrm>
        </p:spPr>
        <p:txBody>
          <a:bodyPr/>
          <a:lstStyle/>
          <a:p>
            <a:fld id="{294FB098-67E6-4440-BABD-CE213D5A2BBB}" type="slidenum">
              <a:rPr lang="en-US" smtClean="0"/>
              <a:pPr/>
              <a:t>21</a:t>
            </a:fld>
            <a:endParaRPr lang="en-US"/>
          </a:p>
        </p:txBody>
      </p:sp>
    </p:spTree>
    <p:extLst>
      <p:ext uri="{BB962C8B-B14F-4D97-AF65-F5344CB8AC3E}">
        <p14:creationId xmlns:p14="http://schemas.microsoft.com/office/powerpoint/2010/main" val="764859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4D4E6F-1444-4BEA-B8E8-E8F830A08BA7}"/>
              </a:ext>
            </a:extLst>
          </p:cNvPr>
          <p:cNvSpPr>
            <a:spLocks noGrp="1"/>
          </p:cNvSpPr>
          <p:nvPr>
            <p:ph type="title"/>
          </p:nvPr>
        </p:nvSpPr>
        <p:spPr/>
        <p:txBody>
          <a:bodyPr/>
          <a:lstStyle/>
          <a:p>
            <a:pPr algn="ctr"/>
            <a:r>
              <a:rPr lang="en-US" dirty="0"/>
              <a:t>Thank you!</a:t>
            </a:r>
          </a:p>
        </p:txBody>
      </p:sp>
      <p:sp>
        <p:nvSpPr>
          <p:cNvPr id="3" name="Text Placeholder 2">
            <a:extLst>
              <a:ext uri="{FF2B5EF4-FFF2-40B4-BE49-F238E27FC236}">
                <a16:creationId xmlns:a16="http://schemas.microsoft.com/office/drawing/2014/main" id="{85BBF9B3-C127-4B91-B3BB-E5E863674D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36C1E2-A174-4C0A-A927-2E44DF376F6C}"/>
              </a:ext>
            </a:extLst>
          </p:cNvPr>
          <p:cNvSpPr>
            <a:spLocks noGrp="1"/>
          </p:cNvSpPr>
          <p:nvPr>
            <p:ph type="sldNum" sz="quarter" idx="4294967295"/>
          </p:nvPr>
        </p:nvSpPr>
        <p:spPr>
          <a:xfrm>
            <a:off x="5585307" y="6446041"/>
            <a:ext cx="6424661" cy="365125"/>
          </a:xfrm>
        </p:spPr>
        <p:txBody>
          <a:bodyPr/>
          <a:lstStyle/>
          <a:p>
            <a:fld id="{294FB098-67E6-4440-BABD-CE213D5A2BBB}" type="slidenum">
              <a:rPr lang="en-US" smtClean="0"/>
              <a:pPr/>
              <a:t>22</a:t>
            </a:fld>
            <a:endParaRPr lang="en-US"/>
          </a:p>
        </p:txBody>
      </p:sp>
    </p:spTree>
    <p:extLst>
      <p:ext uri="{BB962C8B-B14F-4D97-AF65-F5344CB8AC3E}">
        <p14:creationId xmlns:p14="http://schemas.microsoft.com/office/powerpoint/2010/main" val="88128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0AA29-7373-422E-A18C-5AD571A6049F}"/>
              </a:ext>
            </a:extLst>
          </p:cNvPr>
          <p:cNvSpPr>
            <a:spLocks noGrp="1"/>
          </p:cNvSpPr>
          <p:nvPr>
            <p:ph type="title"/>
          </p:nvPr>
        </p:nvSpPr>
        <p:spPr/>
        <p:txBody>
          <a:bodyPr/>
          <a:lstStyle/>
          <a:p>
            <a:r>
              <a:rPr lang="en-US" dirty="0"/>
              <a:t>Recap of building green </a:t>
            </a:r>
            <a:r>
              <a:rPr lang="en-US"/>
              <a:t>cities program</a:t>
            </a:r>
          </a:p>
        </p:txBody>
      </p:sp>
      <p:sp>
        <p:nvSpPr>
          <p:cNvPr id="6" name="Text Placeholder 5">
            <a:extLst>
              <a:ext uri="{FF2B5EF4-FFF2-40B4-BE49-F238E27FC236}">
                <a16:creationId xmlns:a16="http://schemas.microsoft.com/office/drawing/2014/main" id="{A9D76B66-01F4-4575-A679-69ACB1758C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1650F7-CA93-40AF-8444-4DD49DC9B4EF}"/>
              </a:ext>
            </a:extLst>
          </p:cNvPr>
          <p:cNvSpPr>
            <a:spLocks noGrp="1"/>
          </p:cNvSpPr>
          <p:nvPr>
            <p:ph type="sldNum" sz="quarter" idx="4294967295"/>
          </p:nvPr>
        </p:nvSpPr>
        <p:spPr>
          <a:xfrm>
            <a:off x="5585307" y="6446041"/>
            <a:ext cx="6424661" cy="365125"/>
          </a:xfrm>
        </p:spPr>
        <p:txBody>
          <a:bodyPr/>
          <a:lstStyle/>
          <a:p>
            <a:fld id="{294FB098-67E6-4440-BABD-CE213D5A2BBB}" type="slidenum">
              <a:rPr lang="en-US" smtClean="0"/>
              <a:pPr/>
              <a:t>3</a:t>
            </a:fld>
            <a:endParaRPr lang="en-US"/>
          </a:p>
        </p:txBody>
      </p:sp>
    </p:spTree>
    <p:extLst>
      <p:ext uri="{BB962C8B-B14F-4D97-AF65-F5344CB8AC3E}">
        <p14:creationId xmlns:p14="http://schemas.microsoft.com/office/powerpoint/2010/main" val="13002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DCBC-0D51-46A0-9426-85949D6F90D3}"/>
              </a:ext>
            </a:extLst>
          </p:cNvPr>
          <p:cNvSpPr>
            <a:spLocks noGrp="1"/>
          </p:cNvSpPr>
          <p:nvPr>
            <p:ph type="title"/>
          </p:nvPr>
        </p:nvSpPr>
        <p:spPr/>
        <p:txBody>
          <a:bodyPr/>
          <a:lstStyle/>
          <a:p>
            <a:r>
              <a:rPr lang="en-US" dirty="0"/>
              <a:t>Literature Review</a:t>
            </a:r>
          </a:p>
        </p:txBody>
      </p:sp>
      <p:sp>
        <p:nvSpPr>
          <p:cNvPr id="3" name="Text Placeholder 2">
            <a:extLst>
              <a:ext uri="{FF2B5EF4-FFF2-40B4-BE49-F238E27FC236}">
                <a16:creationId xmlns:a16="http://schemas.microsoft.com/office/drawing/2014/main" id="{0A40D4E2-2C96-4A66-BBF2-8F884D7E2ABC}"/>
              </a:ext>
            </a:extLst>
          </p:cNvPr>
          <p:cNvSpPr>
            <a:spLocks noGrp="1"/>
          </p:cNvSpPr>
          <p:nvPr>
            <p:ph type="body" idx="1"/>
          </p:nvPr>
        </p:nvSpPr>
        <p:spPr/>
        <p:txBody>
          <a:bodyPr/>
          <a:lstStyle/>
          <a:p>
            <a:r>
              <a:rPr lang="en-US" dirty="0"/>
              <a:t>Preliminary Findings</a:t>
            </a:r>
          </a:p>
        </p:txBody>
      </p:sp>
      <p:sp>
        <p:nvSpPr>
          <p:cNvPr id="4" name="Slide Number Placeholder 3">
            <a:extLst>
              <a:ext uri="{FF2B5EF4-FFF2-40B4-BE49-F238E27FC236}">
                <a16:creationId xmlns:a16="http://schemas.microsoft.com/office/drawing/2014/main" id="{0B57FDA4-09F4-4A5D-B124-9E263EE7283F}"/>
              </a:ext>
            </a:extLst>
          </p:cNvPr>
          <p:cNvSpPr>
            <a:spLocks noGrp="1"/>
          </p:cNvSpPr>
          <p:nvPr>
            <p:ph type="sldNum" sz="quarter" idx="4294967295"/>
          </p:nvPr>
        </p:nvSpPr>
        <p:spPr>
          <a:xfrm>
            <a:off x="5585307" y="6446041"/>
            <a:ext cx="6424661" cy="365125"/>
          </a:xfrm>
        </p:spPr>
        <p:txBody>
          <a:bodyPr/>
          <a:lstStyle/>
          <a:p>
            <a:fld id="{294FB098-67E6-4440-BABD-CE213D5A2BBB}" type="slidenum">
              <a:rPr lang="en-US" smtClean="0"/>
              <a:t>4</a:t>
            </a:fld>
            <a:endParaRPr lang="en-US"/>
          </a:p>
        </p:txBody>
      </p:sp>
    </p:spTree>
    <p:extLst>
      <p:ext uri="{BB962C8B-B14F-4D97-AF65-F5344CB8AC3E}">
        <p14:creationId xmlns:p14="http://schemas.microsoft.com/office/powerpoint/2010/main" val="216548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644" y="365126"/>
            <a:ext cx="9604744" cy="732810"/>
          </a:xfrm>
        </p:spPr>
        <p:txBody>
          <a:bodyPr/>
          <a:lstStyle/>
          <a:p>
            <a:r>
              <a:rPr lang="en-US" sz="3600" b="1" dirty="0"/>
              <a:t>Methodology</a:t>
            </a:r>
            <a:endParaRPr lang="en-US" sz="3600" dirty="0"/>
          </a:p>
        </p:txBody>
      </p:sp>
      <p:sp>
        <p:nvSpPr>
          <p:cNvPr id="6" name="Text Placeholder 5">
            <a:extLst>
              <a:ext uri="{FF2B5EF4-FFF2-40B4-BE49-F238E27FC236}">
                <a16:creationId xmlns:a16="http://schemas.microsoft.com/office/drawing/2014/main" id="{2DB76AE3-8FC8-48AF-8B88-B05E960EAA90}"/>
              </a:ext>
            </a:extLst>
          </p:cNvPr>
          <p:cNvSpPr>
            <a:spLocks noGrp="1"/>
          </p:cNvSpPr>
          <p:nvPr>
            <p:ph type="body" idx="1"/>
          </p:nvPr>
        </p:nvSpPr>
        <p:spPr/>
        <p:txBody>
          <a:bodyPr/>
          <a:lstStyle/>
          <a:p>
            <a:r>
              <a:rPr lang="en-US" dirty="0"/>
              <a:t>Document List</a:t>
            </a:r>
          </a:p>
        </p:txBody>
      </p:sp>
      <p:sp>
        <p:nvSpPr>
          <p:cNvPr id="5" name="Content Placeholder 4">
            <a:extLst>
              <a:ext uri="{FF2B5EF4-FFF2-40B4-BE49-F238E27FC236}">
                <a16:creationId xmlns:a16="http://schemas.microsoft.com/office/drawing/2014/main" id="{E36BA926-8F62-497A-A7C6-038124E5983B}"/>
              </a:ext>
            </a:extLst>
          </p:cNvPr>
          <p:cNvSpPr>
            <a:spLocks noGrp="1"/>
          </p:cNvSpPr>
          <p:nvPr>
            <p:ph sz="half" idx="2"/>
          </p:nvPr>
        </p:nvSpPr>
        <p:spPr/>
        <p:txBody>
          <a:bodyPr>
            <a:normAutofit fontScale="85000" lnSpcReduction="10000"/>
          </a:bodyPr>
          <a:lstStyle/>
          <a:p>
            <a:r>
              <a:rPr lang="en-US" dirty="0"/>
              <a:t>Initial source documents provided by Commerce </a:t>
            </a:r>
          </a:p>
          <a:p>
            <a:r>
              <a:rPr lang="en-US" dirty="0"/>
              <a:t>Herrera helped to prioritize Commerce list and add others</a:t>
            </a:r>
          </a:p>
          <a:p>
            <a:r>
              <a:rPr lang="en-US" dirty="0"/>
              <a:t>Conducted additional research</a:t>
            </a:r>
          </a:p>
          <a:p>
            <a:r>
              <a:rPr lang="en-US" dirty="0"/>
              <a:t>Assessed relevancy to both literature review and subsequent interview objectives</a:t>
            </a:r>
          </a:p>
          <a:p>
            <a:r>
              <a:rPr lang="en-US" dirty="0"/>
              <a:t>Assessed recency</a:t>
            </a:r>
          </a:p>
        </p:txBody>
      </p:sp>
      <p:sp>
        <p:nvSpPr>
          <p:cNvPr id="7" name="Text Placeholder 6">
            <a:extLst>
              <a:ext uri="{FF2B5EF4-FFF2-40B4-BE49-F238E27FC236}">
                <a16:creationId xmlns:a16="http://schemas.microsoft.com/office/drawing/2014/main" id="{569FAD79-C617-419A-9AA7-831A320D1CE0}"/>
              </a:ext>
            </a:extLst>
          </p:cNvPr>
          <p:cNvSpPr>
            <a:spLocks noGrp="1"/>
          </p:cNvSpPr>
          <p:nvPr>
            <p:ph type="body" sz="quarter" idx="3"/>
          </p:nvPr>
        </p:nvSpPr>
        <p:spPr/>
        <p:txBody>
          <a:bodyPr/>
          <a:lstStyle/>
          <a:p>
            <a:r>
              <a:rPr lang="en-US" dirty="0"/>
              <a:t>Document Review</a:t>
            </a:r>
          </a:p>
        </p:txBody>
      </p:sp>
      <p:sp>
        <p:nvSpPr>
          <p:cNvPr id="8" name="Content Placeholder 7">
            <a:extLst>
              <a:ext uri="{FF2B5EF4-FFF2-40B4-BE49-F238E27FC236}">
                <a16:creationId xmlns:a16="http://schemas.microsoft.com/office/drawing/2014/main" id="{0F6B43E4-8DEF-4F8D-AE8B-D159E53454FF}"/>
              </a:ext>
            </a:extLst>
          </p:cNvPr>
          <p:cNvSpPr>
            <a:spLocks noGrp="1"/>
          </p:cNvSpPr>
          <p:nvPr>
            <p:ph sz="quarter" idx="4"/>
          </p:nvPr>
        </p:nvSpPr>
        <p:spPr/>
        <p:txBody>
          <a:bodyPr/>
          <a:lstStyle/>
          <a:p>
            <a:r>
              <a:rPr lang="en-US" sz="2400" dirty="0"/>
              <a:t>Prepared document review template</a:t>
            </a:r>
          </a:p>
          <a:p>
            <a:r>
              <a:rPr lang="en-US" sz="2400" dirty="0"/>
              <a:t>Completed document review template for each document</a:t>
            </a:r>
          </a:p>
          <a:p>
            <a:r>
              <a:rPr lang="en-US" sz="2400" dirty="0"/>
              <a:t>Aggregated and coded document review data</a:t>
            </a:r>
          </a:p>
          <a:p>
            <a:r>
              <a:rPr lang="en-US" sz="2400" dirty="0"/>
              <a:t>Identified themes</a:t>
            </a:r>
          </a:p>
        </p:txBody>
      </p:sp>
      <p:sp>
        <p:nvSpPr>
          <p:cNvPr id="4" name="Slide Number Placeholder 3"/>
          <p:cNvSpPr>
            <a:spLocks noGrp="1"/>
          </p:cNvSpPr>
          <p:nvPr>
            <p:ph type="sldNum" sz="quarter" idx="12"/>
          </p:nvPr>
        </p:nvSpPr>
        <p:spPr>
          <a:xfrm>
            <a:off x="5609496" y="6471332"/>
            <a:ext cx="6424661" cy="365125"/>
          </a:xfrm>
        </p:spPr>
        <p:txBody>
          <a:bodyPr/>
          <a:lstStyle/>
          <a:p>
            <a:fld id="{294FB098-67E6-4440-BABD-CE213D5A2BBB}" type="slidenum">
              <a:rPr lang="en-US" smtClean="0"/>
              <a:pPr/>
              <a:t>5</a:t>
            </a:fld>
            <a:endParaRPr lang="en-US"/>
          </a:p>
        </p:txBody>
      </p:sp>
      <p:sp>
        <p:nvSpPr>
          <p:cNvPr id="13" name="Oval 12">
            <a:extLst>
              <a:ext uri="{FF2B5EF4-FFF2-40B4-BE49-F238E27FC236}">
                <a16:creationId xmlns:a16="http://schemas.microsoft.com/office/drawing/2014/main" id="{F88B5F9D-7F35-4900-AC50-BC9EFA9E33AA}"/>
              </a:ext>
            </a:extLst>
          </p:cNvPr>
          <p:cNvSpPr/>
          <p:nvPr/>
        </p:nvSpPr>
        <p:spPr>
          <a:xfrm>
            <a:off x="152403" y="114299"/>
            <a:ext cx="1458686" cy="1458686"/>
          </a:xfrm>
          <a:prstGeom prst="ellipse">
            <a:avLst/>
          </a:prstGeom>
          <a:solidFill>
            <a:schemeClr val="accent3"/>
          </a:solidFill>
          <a:ln w="38100">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52" name="Picture 4" descr="https://d30y9cdsu7xlg0.cloudfront.net/png/948188-200.png">
            <a:extLst>
              <a:ext uri="{FF2B5EF4-FFF2-40B4-BE49-F238E27FC236}">
                <a16:creationId xmlns:a16="http://schemas.microsoft.com/office/drawing/2014/main" id="{A2B0AB46-30F2-4CD7-B703-BE48F1C930D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1958" y="253854"/>
            <a:ext cx="1179576" cy="117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3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2" y="362817"/>
            <a:ext cx="9176657" cy="728889"/>
          </a:xfrm>
        </p:spPr>
        <p:txBody>
          <a:bodyPr/>
          <a:lstStyle/>
          <a:p>
            <a:r>
              <a:rPr lang="en-US" sz="3600" b="1" dirty="0"/>
              <a:t>Barriers</a:t>
            </a:r>
            <a:r>
              <a:rPr lang="en-US" sz="3600" dirty="0"/>
              <a:t> to ADOPTION OF</a:t>
            </a:r>
            <a:br>
              <a:rPr lang="en-US" sz="3600" dirty="0"/>
            </a:br>
            <a:r>
              <a:rPr lang="en-US" sz="3600" dirty="0"/>
              <a:t>Low impact development</a:t>
            </a:r>
          </a:p>
        </p:txBody>
      </p:sp>
      <p:graphicFrame>
        <p:nvGraphicFramePr>
          <p:cNvPr id="10" name="Content Placeholder 9">
            <a:extLst>
              <a:ext uri="{FF2B5EF4-FFF2-40B4-BE49-F238E27FC236}">
                <a16:creationId xmlns:a16="http://schemas.microsoft.com/office/drawing/2014/main" id="{BFBEA577-A49E-4E20-856D-A9833A84EDFF}"/>
              </a:ext>
            </a:extLst>
          </p:cNvPr>
          <p:cNvGraphicFramePr>
            <a:graphicFrameLocks noGrp="1"/>
          </p:cNvGraphicFramePr>
          <p:nvPr>
            <p:ph idx="1"/>
            <p:extLst/>
          </p:nvPr>
        </p:nvGraphicFramePr>
        <p:xfrm>
          <a:off x="1527112" y="1429126"/>
          <a:ext cx="10507043" cy="4553231"/>
        </p:xfrm>
        <a:graphic>
          <a:graphicData uri="http://schemas.openxmlformats.org/drawingml/2006/table">
            <a:tbl>
              <a:tblPr firstRow="1" bandRow="1">
                <a:tableStyleId>{1FECB4D8-DB02-4DC6-A0A2-4F2EBAE1DC90}</a:tableStyleId>
              </a:tblPr>
              <a:tblGrid>
                <a:gridCol w="1616138">
                  <a:extLst>
                    <a:ext uri="{9D8B030D-6E8A-4147-A177-3AD203B41FA5}">
                      <a16:colId xmlns:a16="http://schemas.microsoft.com/office/drawing/2014/main" val="2827330828"/>
                    </a:ext>
                  </a:extLst>
                </a:gridCol>
                <a:gridCol w="8890905">
                  <a:extLst>
                    <a:ext uri="{9D8B030D-6E8A-4147-A177-3AD203B41FA5}">
                      <a16:colId xmlns:a16="http://schemas.microsoft.com/office/drawing/2014/main" val="3081927809"/>
                    </a:ext>
                  </a:extLst>
                </a:gridCol>
              </a:tblGrid>
              <a:tr h="392154">
                <a:tc>
                  <a:txBody>
                    <a:bodyPr/>
                    <a:lstStyle/>
                    <a:p>
                      <a:r>
                        <a:rPr lang="en-US" sz="2000" b="1" dirty="0"/>
                        <a:t>Barrier</a:t>
                      </a:r>
                    </a:p>
                  </a:txBody>
                  <a:tcPr anchor="ctr"/>
                </a:tc>
                <a:tc>
                  <a:txBody>
                    <a:bodyPr/>
                    <a:lstStyle/>
                    <a:p>
                      <a:pPr marL="0" indent="0">
                        <a:buFont typeface="Arial" panose="020B0604020202020204" pitchFamily="34" charset="0"/>
                        <a:buNone/>
                      </a:pPr>
                      <a:r>
                        <a:rPr lang="en-US" sz="2000" dirty="0"/>
                        <a:t>Example(s)</a:t>
                      </a:r>
                    </a:p>
                  </a:txBody>
                  <a:tcPr anchor="ctr"/>
                </a:tc>
                <a:extLst>
                  <a:ext uri="{0D108BD9-81ED-4DB2-BD59-A6C34878D82A}">
                    <a16:rowId xmlns:a16="http://schemas.microsoft.com/office/drawing/2014/main" val="2680314271"/>
                  </a:ext>
                </a:extLst>
              </a:tr>
              <a:tr h="636858">
                <a:tc>
                  <a:txBody>
                    <a:bodyPr/>
                    <a:lstStyle/>
                    <a:p>
                      <a:r>
                        <a:rPr lang="en-US" sz="2000" b="1" dirty="0"/>
                        <a:t>Customer Demand</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Lack of public awareness. Provide outreach to general public, developers, and elected officials.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Lack of consumer appreciation for LID aesthetic.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Uncertainty regarding ongoing maintenance causes hesitation.</a:t>
                      </a:r>
                    </a:p>
                  </a:txBody>
                  <a:tcPr anchor="ctr"/>
                </a:tc>
                <a:extLst>
                  <a:ext uri="{0D108BD9-81ED-4DB2-BD59-A6C34878D82A}">
                    <a16:rowId xmlns:a16="http://schemas.microsoft.com/office/drawing/2014/main" val="1735303323"/>
                  </a:ext>
                </a:extLst>
              </a:tr>
              <a:tr h="636858">
                <a:tc>
                  <a:txBody>
                    <a:bodyPr/>
                    <a:lstStyle/>
                    <a:p>
                      <a:r>
                        <a:rPr lang="en-US" sz="2000" b="1" dirty="0"/>
                        <a:t>Costs</a:t>
                      </a:r>
                    </a:p>
                  </a:txBody>
                  <a:tcPr anchor="ctr"/>
                </a:tc>
                <a:tc>
                  <a:txBody>
                    <a:bodyPr/>
                    <a:lstStyle/>
                    <a:p>
                      <a:pPr marL="285750" indent="-285750">
                        <a:buFont typeface="Arial" panose="020B0604020202020204" pitchFamily="34" charset="0"/>
                        <a:buChar char="•"/>
                      </a:pPr>
                      <a:r>
                        <a:rPr lang="en-US" sz="1900" dirty="0"/>
                        <a:t>Permit applications are cumbersome and time-consuming.</a:t>
                      </a:r>
                    </a:p>
                    <a:p>
                      <a:pPr marL="285750" indent="-285750">
                        <a:buFont typeface="Arial" panose="020B0604020202020204" pitchFamily="34" charset="0"/>
                        <a:buChar char="•"/>
                      </a:pPr>
                      <a:r>
                        <a:rPr lang="en-US" sz="1900" dirty="0"/>
                        <a:t>Uncertainty regarding costs.</a:t>
                      </a:r>
                    </a:p>
                    <a:p>
                      <a:pPr marL="285750" indent="-285750">
                        <a:buFont typeface="Arial" panose="020B0604020202020204" pitchFamily="34" charset="0"/>
                        <a:buChar char="•"/>
                      </a:pPr>
                      <a:r>
                        <a:rPr lang="en-US" sz="1900" dirty="0"/>
                        <a:t>Lack of adequate funding sources for LID projects.</a:t>
                      </a:r>
                    </a:p>
                  </a:txBody>
                  <a:tcPr anchor="ctr"/>
                </a:tc>
                <a:extLst>
                  <a:ext uri="{0D108BD9-81ED-4DB2-BD59-A6C34878D82A}">
                    <a16:rowId xmlns:a16="http://schemas.microsoft.com/office/drawing/2014/main" val="2001675732"/>
                  </a:ext>
                </a:extLst>
              </a:tr>
              <a:tr h="904971">
                <a:tc>
                  <a:txBody>
                    <a:bodyPr/>
                    <a:lstStyle/>
                    <a:p>
                      <a:r>
                        <a:rPr lang="en-US" sz="2000" b="1" dirty="0"/>
                        <a:t>Technical Knowledge</a:t>
                      </a:r>
                    </a:p>
                  </a:txBody>
                  <a:tcPr anchor="ctr"/>
                </a:tc>
                <a:tc>
                  <a:txBody>
                    <a:bodyPr/>
                    <a:lstStyle/>
                    <a:p>
                      <a:pPr marL="285750" indent="-285750">
                        <a:buFont typeface="Arial" panose="020B0604020202020204" pitchFamily="34" charset="0"/>
                        <a:buChar char="•"/>
                      </a:pPr>
                      <a:r>
                        <a:rPr lang="en-US" sz="1900" dirty="0"/>
                        <a:t>Need for more long-term performance data.</a:t>
                      </a:r>
                    </a:p>
                    <a:p>
                      <a:pPr marL="285750" indent="-285750">
                        <a:buFont typeface="Arial" panose="020B0604020202020204" pitchFamily="34" charset="0"/>
                        <a:buChar char="•"/>
                      </a:pPr>
                      <a:r>
                        <a:rPr lang="en-US" sz="1900" dirty="0"/>
                        <a:t>Need for more support to build developer expertise, e.g., demonstration projects, technical assistance with site-specific designs, toolkits, information sharing across jurisdictions.</a:t>
                      </a:r>
                    </a:p>
                  </a:txBody>
                  <a:tcPr anchor="ctr"/>
                </a:tc>
                <a:extLst>
                  <a:ext uri="{0D108BD9-81ED-4DB2-BD59-A6C34878D82A}">
                    <a16:rowId xmlns:a16="http://schemas.microsoft.com/office/drawing/2014/main" val="76174057"/>
                  </a:ext>
                </a:extLst>
              </a:tr>
              <a:tr h="697511">
                <a:tc>
                  <a:txBody>
                    <a:bodyPr/>
                    <a:lstStyle/>
                    <a:p>
                      <a:r>
                        <a:rPr lang="en-US" sz="2000" b="1" dirty="0"/>
                        <a:t>Policy</a:t>
                      </a:r>
                    </a:p>
                  </a:txBody>
                  <a:tcPr anchor="ctr"/>
                </a:tc>
                <a:tc>
                  <a:txBody>
                    <a:bodyPr/>
                    <a:lstStyle/>
                    <a:p>
                      <a:pPr marL="285750" indent="-285750">
                        <a:buFont typeface="Arial" panose="020B0604020202020204" pitchFamily="34" charset="0"/>
                        <a:buChar char="•"/>
                      </a:pPr>
                      <a:r>
                        <a:rPr lang="en-US" sz="1900" dirty="0"/>
                        <a:t>LID is difficult to implement via land use codes; separate out LID.</a:t>
                      </a:r>
                    </a:p>
                    <a:p>
                      <a:pPr marL="285750" indent="-285750">
                        <a:buFont typeface="Arial" panose="020B0604020202020204" pitchFamily="34" charset="0"/>
                        <a:buChar char="•"/>
                      </a:pPr>
                      <a:r>
                        <a:rPr lang="en-US" sz="1900" dirty="0"/>
                        <a:t>Codes and standards inconsistent across jurisdictions: improve coordination.</a:t>
                      </a:r>
                    </a:p>
                  </a:txBody>
                  <a:tcPr anchor="ctr"/>
                </a:tc>
                <a:extLst>
                  <a:ext uri="{0D108BD9-81ED-4DB2-BD59-A6C34878D82A}">
                    <a16:rowId xmlns:a16="http://schemas.microsoft.com/office/drawing/2014/main" val="3595441101"/>
                  </a:ext>
                </a:extLst>
              </a:tr>
            </a:tbl>
          </a:graphicData>
        </a:graphic>
      </p:graphicFrame>
      <p:sp>
        <p:nvSpPr>
          <p:cNvPr id="4" name="Slide Number Placeholder 3"/>
          <p:cNvSpPr>
            <a:spLocks noGrp="1"/>
          </p:cNvSpPr>
          <p:nvPr>
            <p:ph type="sldNum" sz="quarter" idx="4294967295"/>
          </p:nvPr>
        </p:nvSpPr>
        <p:spPr>
          <a:xfrm>
            <a:off x="5609496" y="6471332"/>
            <a:ext cx="6424661" cy="365125"/>
          </a:xfrm>
        </p:spPr>
        <p:txBody>
          <a:bodyPr/>
          <a:lstStyle/>
          <a:p>
            <a:fld id="{294FB098-67E6-4440-BABD-CE213D5A2BBB}" type="slidenum">
              <a:rPr lang="en-US" smtClean="0"/>
              <a:pPr/>
              <a:t>6</a:t>
            </a:fld>
            <a:endParaRPr lang="en-US"/>
          </a:p>
        </p:txBody>
      </p:sp>
      <p:grpSp>
        <p:nvGrpSpPr>
          <p:cNvPr id="27" name="Group 26">
            <a:extLst>
              <a:ext uri="{FF2B5EF4-FFF2-40B4-BE49-F238E27FC236}">
                <a16:creationId xmlns:a16="http://schemas.microsoft.com/office/drawing/2014/main" id="{096CE40B-3F68-4744-AD55-3B1631EE177C}"/>
              </a:ext>
            </a:extLst>
          </p:cNvPr>
          <p:cNvGrpSpPr/>
          <p:nvPr/>
        </p:nvGrpSpPr>
        <p:grpSpPr>
          <a:xfrm>
            <a:off x="152403" y="114299"/>
            <a:ext cx="1458686" cy="1458686"/>
            <a:chOff x="201705" y="1873623"/>
            <a:chExt cx="855369" cy="855369"/>
          </a:xfrm>
        </p:grpSpPr>
        <p:sp>
          <p:nvSpPr>
            <p:cNvPr id="13" name="Oval 12">
              <a:extLst>
                <a:ext uri="{FF2B5EF4-FFF2-40B4-BE49-F238E27FC236}">
                  <a16:creationId xmlns:a16="http://schemas.microsoft.com/office/drawing/2014/main" id="{F88B5F9D-7F35-4900-AC50-BC9EFA9E33AA}"/>
                </a:ext>
              </a:extLst>
            </p:cNvPr>
            <p:cNvSpPr/>
            <p:nvPr/>
          </p:nvSpPr>
          <p:spPr>
            <a:xfrm>
              <a:off x="201705" y="1873623"/>
              <a:ext cx="855369" cy="855369"/>
            </a:xfrm>
            <a:prstGeom prst="ellipse">
              <a:avLst/>
            </a:prstGeom>
            <a:solidFill>
              <a:schemeClr val="accent3"/>
            </a:solidFill>
            <a:ln w="38100">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BE73741-A665-4443-BE04-68862A1E09B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4990" y="1956908"/>
              <a:ext cx="688797" cy="688797"/>
            </a:xfrm>
            <a:prstGeom prst="rect">
              <a:avLst/>
            </a:prstGeom>
          </p:spPr>
        </p:pic>
      </p:grpSp>
    </p:spTree>
    <p:extLst>
      <p:ext uri="{BB962C8B-B14F-4D97-AF65-F5344CB8AC3E}">
        <p14:creationId xmlns:p14="http://schemas.microsoft.com/office/powerpoint/2010/main" val="388580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C33ADAD5-A0CF-41F9-B3E3-37CE5FC67CE2}"/>
              </a:ext>
            </a:extLst>
          </p:cNvPr>
          <p:cNvGraphicFramePr>
            <a:graphicFrameLocks noGrp="1"/>
          </p:cNvGraphicFramePr>
          <p:nvPr>
            <p:ph idx="1"/>
            <p:extLst/>
          </p:nvPr>
        </p:nvGraphicFramePr>
        <p:xfrm>
          <a:off x="838200" y="1519238"/>
          <a:ext cx="10515600"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5609496" y="6471332"/>
            <a:ext cx="6424661" cy="365125"/>
          </a:xfrm>
        </p:spPr>
        <p:txBody>
          <a:bodyPr/>
          <a:lstStyle/>
          <a:p>
            <a:fld id="{294FB098-67E6-4440-BABD-CE213D5A2BBB}" type="slidenum">
              <a:rPr lang="en-US" smtClean="0"/>
              <a:pPr/>
              <a:t>7</a:t>
            </a:fld>
            <a:endParaRPr lang="en-US"/>
          </a:p>
        </p:txBody>
      </p:sp>
      <p:sp>
        <p:nvSpPr>
          <p:cNvPr id="5" name="Title 1">
            <a:extLst>
              <a:ext uri="{FF2B5EF4-FFF2-40B4-BE49-F238E27FC236}">
                <a16:creationId xmlns:a16="http://schemas.microsoft.com/office/drawing/2014/main" id="{0A766F70-8221-4316-BEA1-376A6E7A843A}"/>
              </a:ext>
            </a:extLst>
          </p:cNvPr>
          <p:cNvSpPr txBox="1">
            <a:spLocks/>
          </p:cNvSpPr>
          <p:nvPr/>
        </p:nvSpPr>
        <p:spPr>
          <a:xfrm>
            <a:off x="1854202" y="362817"/>
            <a:ext cx="9861548" cy="728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cap="all" baseline="0">
                <a:solidFill>
                  <a:schemeClr val="bg1"/>
                </a:solidFill>
                <a:latin typeface="+mj-lt"/>
                <a:ea typeface="+mj-ea"/>
                <a:cs typeface="+mj-cs"/>
              </a:defRPr>
            </a:lvl1pPr>
          </a:lstStyle>
          <a:p>
            <a:r>
              <a:rPr lang="en-US" sz="3600" b="1" dirty="0"/>
              <a:t>Incentives and Strategies</a:t>
            </a:r>
            <a:endParaRPr lang="en-US" sz="3600" dirty="0"/>
          </a:p>
          <a:p>
            <a:r>
              <a:rPr lang="en-US" sz="3200" dirty="0"/>
              <a:t>to Address Barriers and increase adoption</a:t>
            </a:r>
          </a:p>
        </p:txBody>
      </p:sp>
      <p:sp>
        <p:nvSpPr>
          <p:cNvPr id="7" name="Oval 6">
            <a:extLst>
              <a:ext uri="{FF2B5EF4-FFF2-40B4-BE49-F238E27FC236}">
                <a16:creationId xmlns:a16="http://schemas.microsoft.com/office/drawing/2014/main" id="{E8EAE5C5-195D-49B9-B22C-C1C15A1A345F}"/>
              </a:ext>
            </a:extLst>
          </p:cNvPr>
          <p:cNvSpPr/>
          <p:nvPr/>
        </p:nvSpPr>
        <p:spPr>
          <a:xfrm>
            <a:off x="152403" y="114299"/>
            <a:ext cx="1458686" cy="1458686"/>
          </a:xfrm>
          <a:prstGeom prst="ellipse">
            <a:avLst/>
          </a:prstGeom>
          <a:solidFill>
            <a:schemeClr val="accent3"/>
          </a:solidFill>
          <a:ln w="38100">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6" name="Picture 2" descr="https://d30y9cdsu7xlg0.cloudfront.net/png/1123000-200.png">
            <a:extLst>
              <a:ext uri="{FF2B5EF4-FFF2-40B4-BE49-F238E27FC236}">
                <a16:creationId xmlns:a16="http://schemas.microsoft.com/office/drawing/2014/main" id="{0426619B-E158-43D2-BD4E-9E15F270BED9}"/>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291958" y="253854"/>
            <a:ext cx="1179576" cy="117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609496" y="6471332"/>
            <a:ext cx="6424661" cy="365125"/>
          </a:xfrm>
        </p:spPr>
        <p:txBody>
          <a:bodyPr/>
          <a:lstStyle/>
          <a:p>
            <a:fld id="{294FB098-67E6-4440-BABD-CE213D5A2BBB}" type="slidenum">
              <a:rPr lang="en-US" smtClean="0"/>
              <a:pPr/>
              <a:t>8</a:t>
            </a:fld>
            <a:endParaRPr lang="en-US"/>
          </a:p>
        </p:txBody>
      </p:sp>
      <p:sp>
        <p:nvSpPr>
          <p:cNvPr id="5" name="Title 1">
            <a:extLst>
              <a:ext uri="{FF2B5EF4-FFF2-40B4-BE49-F238E27FC236}">
                <a16:creationId xmlns:a16="http://schemas.microsoft.com/office/drawing/2014/main" id="{0A766F70-8221-4316-BEA1-376A6E7A843A}"/>
              </a:ext>
            </a:extLst>
          </p:cNvPr>
          <p:cNvSpPr txBox="1">
            <a:spLocks/>
          </p:cNvSpPr>
          <p:nvPr/>
        </p:nvSpPr>
        <p:spPr>
          <a:xfrm>
            <a:off x="1854202" y="362817"/>
            <a:ext cx="9176657" cy="728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cap="all" baseline="0">
                <a:solidFill>
                  <a:schemeClr val="bg1"/>
                </a:solidFill>
                <a:latin typeface="+mj-lt"/>
                <a:ea typeface="+mj-ea"/>
                <a:cs typeface="+mj-cs"/>
              </a:defRPr>
            </a:lvl1pPr>
          </a:lstStyle>
          <a:p>
            <a:r>
              <a:rPr lang="en-US" sz="3600" b="1" dirty="0"/>
              <a:t>Examples</a:t>
            </a:r>
            <a:endParaRPr lang="en-US" sz="3600" dirty="0"/>
          </a:p>
          <a:p>
            <a:r>
              <a:rPr lang="en-US" sz="3600" dirty="0"/>
              <a:t>Of Incentive &amp; Strategies</a:t>
            </a:r>
          </a:p>
        </p:txBody>
      </p:sp>
      <p:sp>
        <p:nvSpPr>
          <p:cNvPr id="7" name="Oval 6">
            <a:extLst>
              <a:ext uri="{FF2B5EF4-FFF2-40B4-BE49-F238E27FC236}">
                <a16:creationId xmlns:a16="http://schemas.microsoft.com/office/drawing/2014/main" id="{E8EAE5C5-195D-49B9-B22C-C1C15A1A345F}"/>
              </a:ext>
            </a:extLst>
          </p:cNvPr>
          <p:cNvSpPr/>
          <p:nvPr/>
        </p:nvSpPr>
        <p:spPr>
          <a:xfrm>
            <a:off x="152403" y="114299"/>
            <a:ext cx="1458686" cy="1458686"/>
          </a:xfrm>
          <a:prstGeom prst="ellipse">
            <a:avLst/>
          </a:prstGeom>
          <a:solidFill>
            <a:schemeClr val="accent3"/>
          </a:solidFill>
          <a:ln w="38100">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79E280-50D7-4F15-8704-73BDE6B69DFF}"/>
              </a:ext>
            </a:extLst>
          </p:cNvPr>
          <p:cNvSpPr/>
          <p:nvPr/>
        </p:nvSpPr>
        <p:spPr>
          <a:xfrm>
            <a:off x="1585491" y="1375915"/>
            <a:ext cx="10419958" cy="646331"/>
          </a:xfrm>
          <a:prstGeom prst="rect">
            <a:avLst/>
          </a:prstGeom>
        </p:spPr>
        <p:txBody>
          <a:bodyPr wrap="square">
            <a:spAutoFit/>
          </a:bodyPr>
          <a:lstStyle/>
          <a:p>
            <a:r>
              <a:rPr lang="en-US" dirty="0"/>
              <a:t>“Developers are supportive of incentives that offset costs and ease the transition to stronger stormwater standards.” ~ </a:t>
            </a:r>
            <a:r>
              <a:rPr lang="en-US" dirty="0" err="1"/>
              <a:t>ECONorthwest</a:t>
            </a:r>
            <a:r>
              <a:rPr lang="en-US" dirty="0"/>
              <a:t>, 2011</a:t>
            </a:r>
          </a:p>
        </p:txBody>
      </p:sp>
      <p:graphicFrame>
        <p:nvGraphicFramePr>
          <p:cNvPr id="14" name="Content Placeholder 9">
            <a:extLst>
              <a:ext uri="{FF2B5EF4-FFF2-40B4-BE49-F238E27FC236}">
                <a16:creationId xmlns:a16="http://schemas.microsoft.com/office/drawing/2014/main" id="{F4B697DF-0A11-43ED-8F35-0692F0B05349}"/>
              </a:ext>
            </a:extLst>
          </p:cNvPr>
          <p:cNvGraphicFramePr>
            <a:graphicFrameLocks/>
          </p:cNvGraphicFramePr>
          <p:nvPr>
            <p:extLst/>
          </p:nvPr>
        </p:nvGraphicFramePr>
        <p:xfrm>
          <a:off x="1614197" y="1396412"/>
          <a:ext cx="10391251" cy="4590796"/>
        </p:xfrm>
        <a:graphic>
          <a:graphicData uri="http://schemas.openxmlformats.org/drawingml/2006/table">
            <a:tbl>
              <a:tblPr firstRow="1" bandRow="1">
                <a:tableStyleId>{1FECB4D8-DB02-4DC6-A0A2-4F2EBAE1DC90}</a:tableStyleId>
              </a:tblPr>
              <a:tblGrid>
                <a:gridCol w="2252953">
                  <a:extLst>
                    <a:ext uri="{9D8B030D-6E8A-4147-A177-3AD203B41FA5}">
                      <a16:colId xmlns:a16="http://schemas.microsoft.com/office/drawing/2014/main" val="2827330828"/>
                    </a:ext>
                  </a:extLst>
                </a:gridCol>
                <a:gridCol w="8138298">
                  <a:extLst>
                    <a:ext uri="{9D8B030D-6E8A-4147-A177-3AD203B41FA5}">
                      <a16:colId xmlns:a16="http://schemas.microsoft.com/office/drawing/2014/main" val="3081927809"/>
                    </a:ext>
                  </a:extLst>
                </a:gridCol>
              </a:tblGrid>
              <a:tr h="379251">
                <a:tc>
                  <a:txBody>
                    <a:bodyPr/>
                    <a:lstStyle/>
                    <a:p>
                      <a:r>
                        <a:rPr lang="en-US" sz="2000" b="1" dirty="0">
                          <a:latin typeface="+mn-lt"/>
                        </a:rPr>
                        <a:t>City</a:t>
                      </a:r>
                    </a:p>
                  </a:txBody>
                  <a:tcPr anchor="ctr"/>
                </a:tc>
                <a:tc>
                  <a:txBody>
                    <a:bodyPr/>
                    <a:lstStyle/>
                    <a:p>
                      <a:pPr marL="0" indent="0">
                        <a:buFont typeface="Arial" panose="020B0604020202020204" pitchFamily="34" charset="0"/>
                        <a:buNone/>
                      </a:pPr>
                      <a:r>
                        <a:rPr lang="en-US" sz="2000" dirty="0">
                          <a:latin typeface="+mn-lt"/>
                        </a:rPr>
                        <a:t>Strategy</a:t>
                      </a:r>
                    </a:p>
                  </a:txBody>
                  <a:tcPr anchor="ctr"/>
                </a:tc>
                <a:extLst>
                  <a:ext uri="{0D108BD9-81ED-4DB2-BD59-A6C34878D82A}">
                    <a16:rowId xmlns:a16="http://schemas.microsoft.com/office/drawing/2014/main" val="2680314271"/>
                  </a:ext>
                </a:extLst>
              </a:tr>
              <a:tr h="618502">
                <a:tc>
                  <a:txBody>
                    <a:bodyPr/>
                    <a:lstStyle/>
                    <a:p>
                      <a:pPr marL="0" marR="0">
                        <a:lnSpc>
                          <a:spcPct val="107000"/>
                        </a:lnSpc>
                        <a:spcBef>
                          <a:spcPts val="200"/>
                        </a:spcBef>
                        <a:spcAft>
                          <a:spcPts val="200"/>
                        </a:spcAft>
                      </a:pPr>
                      <a:r>
                        <a:rPr lang="en-US" sz="2000" b="1" dirty="0">
                          <a:effectLst/>
                          <a:latin typeface="+mn-lt"/>
                        </a:rPr>
                        <a:t>Auburn, WA</a:t>
                      </a:r>
                      <a:endParaRPr lang="en-US" sz="2000" b="1" dirty="0">
                        <a:effectLst/>
                        <a:latin typeface="+mn-lt"/>
                        <a:ea typeface="Segoe UI" panose="020B0502040204020203"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200"/>
                        </a:spcBef>
                        <a:spcAft>
                          <a:spcPts val="200"/>
                        </a:spcAft>
                        <a:buFont typeface="Symbol" panose="05050102010706020507" pitchFamily="18" charset="2"/>
                        <a:buChar char=""/>
                      </a:pPr>
                      <a:r>
                        <a:rPr lang="en-US" sz="2000" dirty="0">
                          <a:effectLst/>
                          <a:latin typeface="+mn-lt"/>
                        </a:rPr>
                        <a:t>Point-based incentive program to encourage developers to go above and beyond requirements, including LID.</a:t>
                      </a:r>
                      <a:endParaRPr lang="en-US" sz="2000" dirty="0">
                        <a:effectLst/>
                        <a:latin typeface="+mn-lt"/>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515871"/>
                  </a:ext>
                </a:extLst>
              </a:tr>
              <a:tr h="1285175">
                <a:tc>
                  <a:txBody>
                    <a:bodyPr/>
                    <a:lstStyle/>
                    <a:p>
                      <a:pPr marL="0" marR="0">
                        <a:lnSpc>
                          <a:spcPct val="107000"/>
                        </a:lnSpc>
                        <a:spcBef>
                          <a:spcPts val="200"/>
                        </a:spcBef>
                        <a:spcAft>
                          <a:spcPts val="200"/>
                        </a:spcAft>
                      </a:pPr>
                      <a:r>
                        <a:rPr lang="en-US" sz="2000" b="1" dirty="0">
                          <a:effectLst/>
                          <a:latin typeface="+mn-lt"/>
                          <a:ea typeface="Segoe UI" panose="020B0502040204020203" pitchFamily="34" charset="0"/>
                          <a:cs typeface="Times New Roman" panose="02020603050405020304" pitchFamily="18" charset="0"/>
                        </a:rPr>
                        <a:t>Chicago, IL</a:t>
                      </a:r>
                    </a:p>
                  </a:txBody>
                  <a:tcPr marL="68580" marR="68580" marT="0" marB="0" anchor="ctr"/>
                </a:tc>
                <a:tc>
                  <a:txBody>
                    <a:bodyPr/>
                    <a:lstStyle/>
                    <a:p>
                      <a:pPr marL="342900" marR="0" lvl="0" indent="-342900">
                        <a:lnSpc>
                          <a:spcPct val="107000"/>
                        </a:lnSpc>
                        <a:spcBef>
                          <a:spcPts val="200"/>
                        </a:spcBef>
                        <a:spcAft>
                          <a:spcPts val="200"/>
                        </a:spcAft>
                        <a:buFont typeface="Symbol" panose="05050102010706020507" pitchFamily="18" charset="2"/>
                        <a:buChar char=""/>
                      </a:pPr>
                      <a:r>
                        <a:rPr lang="en-US" sz="2000" dirty="0">
                          <a:effectLst/>
                          <a:latin typeface="+mn-lt"/>
                          <a:ea typeface="Segoe UI" panose="020B0502040204020203" pitchFamily="34" charset="0"/>
                          <a:cs typeface="Times New Roman" panose="02020603050405020304" pitchFamily="18" charset="0"/>
                        </a:rPr>
                        <a:t>Chicago’s Green Permit Program reviews permits much faster for projects that meet certain LEED criteria.</a:t>
                      </a:r>
                    </a:p>
                    <a:p>
                      <a:pPr marL="342900" marR="0" lvl="0" indent="-342900">
                        <a:lnSpc>
                          <a:spcPct val="107000"/>
                        </a:lnSpc>
                        <a:spcBef>
                          <a:spcPts val="200"/>
                        </a:spcBef>
                        <a:spcAft>
                          <a:spcPts val="200"/>
                        </a:spcAft>
                        <a:buFont typeface="Symbol" panose="05050102010706020507" pitchFamily="18" charset="2"/>
                        <a:buChar char=""/>
                      </a:pPr>
                      <a:r>
                        <a:rPr lang="en-US" sz="2000" b="0" i="0" u="none" strike="noStrike" kern="1200" baseline="0" dirty="0">
                          <a:solidFill>
                            <a:schemeClr val="dk1"/>
                          </a:solidFill>
                          <a:latin typeface="+mn-lt"/>
                          <a:ea typeface="+mn-ea"/>
                          <a:cs typeface="+mn-cs"/>
                        </a:rPr>
                        <a:t>Chicago’s Green Roof Grants helped add over 2.5 million square feet of green roofs across the City.</a:t>
                      </a:r>
                      <a:endParaRPr lang="en-US" sz="2000" dirty="0">
                        <a:effectLst/>
                        <a:latin typeface="+mn-lt"/>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675732"/>
                  </a:ext>
                </a:extLst>
              </a:tr>
              <a:tr h="1237005">
                <a:tc>
                  <a:txBody>
                    <a:bodyPr/>
                    <a:lstStyle/>
                    <a:p>
                      <a:pPr marL="0" marR="0">
                        <a:lnSpc>
                          <a:spcPct val="107000"/>
                        </a:lnSpc>
                        <a:spcBef>
                          <a:spcPts val="200"/>
                        </a:spcBef>
                        <a:spcAft>
                          <a:spcPts val="200"/>
                        </a:spcAft>
                      </a:pPr>
                      <a:r>
                        <a:rPr lang="en-US" sz="2000" b="1" dirty="0">
                          <a:effectLst/>
                          <a:latin typeface="+mn-lt"/>
                          <a:ea typeface="Segoe UI" panose="020B0502040204020203" pitchFamily="34" charset="0"/>
                          <a:cs typeface="Times New Roman" panose="02020603050405020304" pitchFamily="18" charset="0"/>
                        </a:rPr>
                        <a:t>Portland, OR</a:t>
                      </a:r>
                    </a:p>
                  </a:txBody>
                  <a:tcPr marL="68580" marR="68580" marT="0" marB="0" anchor="ctr"/>
                </a:tc>
                <a:tc>
                  <a:txBody>
                    <a:bodyPr/>
                    <a:lstStyle/>
                    <a:p>
                      <a:pPr marL="342900" marR="0" lvl="0" indent="-342900">
                        <a:lnSpc>
                          <a:spcPct val="107000"/>
                        </a:lnSpc>
                        <a:spcBef>
                          <a:spcPts val="200"/>
                        </a:spcBef>
                        <a:spcAft>
                          <a:spcPts val="200"/>
                        </a:spcAft>
                        <a:buFont typeface="Symbol" panose="05050102010706020507" pitchFamily="18" charset="2"/>
                        <a:buChar char=""/>
                      </a:pPr>
                      <a:r>
                        <a:rPr lang="en-US" sz="2000" dirty="0">
                          <a:effectLst/>
                          <a:latin typeface="+mn-lt"/>
                          <a:ea typeface="Segoe UI" panose="020B0502040204020203" pitchFamily="34" charset="0"/>
                          <a:cs typeface="Times New Roman" panose="02020603050405020304" pitchFamily="18" charset="0"/>
                        </a:rPr>
                        <a:t>Portland’s </a:t>
                      </a:r>
                      <a:r>
                        <a:rPr lang="en-US" sz="2000" dirty="0" err="1">
                          <a:effectLst/>
                          <a:latin typeface="+mn-lt"/>
                          <a:ea typeface="Segoe UI" panose="020B0502040204020203" pitchFamily="34" charset="0"/>
                          <a:cs typeface="Times New Roman" panose="02020603050405020304" pitchFamily="18" charset="0"/>
                        </a:rPr>
                        <a:t>Ecoroof</a:t>
                      </a:r>
                      <a:r>
                        <a:rPr lang="en-US" sz="2000" dirty="0">
                          <a:effectLst/>
                          <a:latin typeface="+mn-lt"/>
                          <a:ea typeface="Segoe UI" panose="020B0502040204020203" pitchFamily="34" charset="0"/>
                          <a:cs typeface="Times New Roman" panose="02020603050405020304" pitchFamily="18" charset="0"/>
                        </a:rPr>
                        <a:t> Floor Area Ratio Bonus increases a building’s allowable area in exchange for adding an </a:t>
                      </a:r>
                      <a:r>
                        <a:rPr lang="en-US" sz="2000" kern="1200" dirty="0" err="1">
                          <a:solidFill>
                            <a:schemeClr val="dk1"/>
                          </a:solidFill>
                          <a:effectLst/>
                          <a:latin typeface="+mn-lt"/>
                          <a:ea typeface="Segoe UI" panose="020B0502040204020203" pitchFamily="34" charset="0"/>
                          <a:cs typeface="Times New Roman" panose="02020603050405020304" pitchFamily="18" charset="0"/>
                        </a:rPr>
                        <a:t>ecoroof</a:t>
                      </a:r>
                      <a:r>
                        <a:rPr lang="en-US" sz="2000" kern="1200" dirty="0">
                          <a:solidFill>
                            <a:schemeClr val="dk1"/>
                          </a:solidFill>
                          <a:effectLst/>
                          <a:latin typeface="+mn-lt"/>
                          <a:ea typeface="Segoe UI" panose="020B0502040204020203" pitchFamily="34" charset="0"/>
                          <a:cs typeface="Times New Roman" panose="02020603050405020304" pitchFamily="18" charset="0"/>
                        </a:rPr>
                        <a:t>. H</a:t>
                      </a:r>
                      <a:r>
                        <a:rPr lang="en-US" sz="2000" kern="1200" dirty="0">
                          <a:solidFill>
                            <a:schemeClr val="dk1"/>
                          </a:solidFill>
                          <a:effectLst/>
                          <a:latin typeface="+mn-lt"/>
                          <a:ea typeface="+mn-ea"/>
                          <a:cs typeface="Times New Roman" panose="02020603050405020304" pitchFamily="18" charset="0"/>
                        </a:rPr>
                        <a:t>as seen over $225 million in additional private development and has added more than 120 </a:t>
                      </a:r>
                      <a:r>
                        <a:rPr lang="en-US" sz="2000" kern="1200" dirty="0" err="1">
                          <a:solidFill>
                            <a:schemeClr val="dk1"/>
                          </a:solidFill>
                          <a:effectLst/>
                          <a:latin typeface="+mn-lt"/>
                          <a:ea typeface="+mn-ea"/>
                          <a:cs typeface="Times New Roman" panose="02020603050405020304" pitchFamily="18" charset="0"/>
                        </a:rPr>
                        <a:t>ecoroofs</a:t>
                      </a:r>
                      <a:r>
                        <a:rPr lang="en-US" sz="2000" kern="1200" dirty="0">
                          <a:solidFill>
                            <a:schemeClr val="dk1"/>
                          </a:solidFill>
                          <a:effectLst/>
                          <a:latin typeface="+mn-lt"/>
                          <a:ea typeface="+mn-ea"/>
                          <a:cs typeface="Times New Roman" panose="02020603050405020304" pitchFamily="18" charset="0"/>
                        </a:rPr>
                        <a:t> to the City.</a:t>
                      </a:r>
                      <a:endParaRPr lang="en-US" sz="2000" kern="1200" dirty="0">
                        <a:solidFill>
                          <a:schemeClr val="dk1"/>
                        </a:solidFill>
                        <a:effectLst/>
                        <a:latin typeface="+mn-lt"/>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168288"/>
                  </a:ext>
                </a:extLst>
              </a:tr>
              <a:tr h="929847">
                <a:tc>
                  <a:txBody>
                    <a:bodyPr/>
                    <a:lstStyle/>
                    <a:p>
                      <a:pPr marL="0" marR="0">
                        <a:lnSpc>
                          <a:spcPct val="107000"/>
                        </a:lnSpc>
                        <a:spcBef>
                          <a:spcPts val="200"/>
                        </a:spcBef>
                        <a:spcAft>
                          <a:spcPts val="200"/>
                        </a:spcAft>
                      </a:pPr>
                      <a:r>
                        <a:rPr lang="en-US" sz="2000" b="1" dirty="0">
                          <a:effectLst/>
                          <a:latin typeface="+mn-lt"/>
                          <a:ea typeface="Segoe UI" panose="020B0502040204020203" pitchFamily="34" charset="0"/>
                          <a:cs typeface="Times New Roman" panose="02020603050405020304" pitchFamily="18" charset="0"/>
                        </a:rPr>
                        <a:t>Santa Monica, CA</a:t>
                      </a:r>
                    </a:p>
                  </a:txBody>
                  <a:tcPr marL="68580" marR="68580" marT="0" marB="0" anchor="ctr"/>
                </a:tc>
                <a:tc>
                  <a:txBody>
                    <a:bodyPr/>
                    <a:lstStyle/>
                    <a:p>
                      <a:pPr marL="342900" marR="0" lvl="0" indent="-342900">
                        <a:lnSpc>
                          <a:spcPct val="107000"/>
                        </a:lnSpc>
                        <a:spcBef>
                          <a:spcPts val="200"/>
                        </a:spcBef>
                        <a:spcAft>
                          <a:spcPts val="200"/>
                        </a:spcAft>
                        <a:buFont typeface="Symbol" panose="05050102010706020507" pitchFamily="18" charset="2"/>
                        <a:buChar char=""/>
                      </a:pPr>
                      <a:r>
                        <a:rPr lang="en-US" sz="2000" b="0" i="0" u="none" strike="noStrike" kern="1200" baseline="0" dirty="0">
                          <a:solidFill>
                            <a:schemeClr val="dk1"/>
                          </a:solidFill>
                          <a:latin typeface="+mn-lt"/>
                          <a:ea typeface="+mn-ea"/>
                          <a:cs typeface="+mn-cs"/>
                        </a:rPr>
                        <a:t>Gives $160,000 per year in Landscape Grants to property owners that use native landscaping to reduce water consumption and absorb runoff. </a:t>
                      </a:r>
                      <a:endParaRPr lang="en-US" sz="2000" kern="1200" dirty="0">
                        <a:solidFill>
                          <a:schemeClr val="dk1"/>
                        </a:solidFill>
                        <a:effectLst/>
                        <a:latin typeface="+mn-lt"/>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716811"/>
                  </a:ext>
                </a:extLst>
              </a:tr>
            </a:tbl>
          </a:graphicData>
        </a:graphic>
      </p:graphicFrame>
      <p:pic>
        <p:nvPicPr>
          <p:cNvPr id="1026" name="Picture 2" descr="https://d30y9cdsu7xlg0.cloudfront.net/png/1123000-200.png">
            <a:extLst>
              <a:ext uri="{FF2B5EF4-FFF2-40B4-BE49-F238E27FC236}">
                <a16:creationId xmlns:a16="http://schemas.microsoft.com/office/drawing/2014/main" id="{0426619B-E158-43D2-BD4E-9E15F270BED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1958" y="253854"/>
            <a:ext cx="1179576" cy="117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8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2670-589B-49EE-97E3-F41A043546CD}"/>
              </a:ext>
            </a:extLst>
          </p:cNvPr>
          <p:cNvSpPr>
            <a:spLocks noGrp="1"/>
          </p:cNvSpPr>
          <p:nvPr>
            <p:ph type="title"/>
          </p:nvPr>
        </p:nvSpPr>
        <p:spPr/>
        <p:txBody>
          <a:bodyPr/>
          <a:lstStyle/>
          <a:p>
            <a:r>
              <a:rPr lang="en-US" dirty="0"/>
              <a:t>Developer Interviews</a:t>
            </a:r>
          </a:p>
        </p:txBody>
      </p:sp>
      <p:sp>
        <p:nvSpPr>
          <p:cNvPr id="5" name="Text Placeholder 4">
            <a:extLst>
              <a:ext uri="{FF2B5EF4-FFF2-40B4-BE49-F238E27FC236}">
                <a16:creationId xmlns:a16="http://schemas.microsoft.com/office/drawing/2014/main" id="{61197DF2-92E3-4908-BE77-D022AD4024A7}"/>
              </a:ext>
            </a:extLst>
          </p:cNvPr>
          <p:cNvSpPr>
            <a:spLocks noGrp="1"/>
          </p:cNvSpPr>
          <p:nvPr>
            <p:ph type="body" idx="1"/>
          </p:nvPr>
        </p:nvSpPr>
        <p:spPr/>
        <p:txBody>
          <a:bodyPr/>
          <a:lstStyle/>
          <a:p>
            <a:r>
              <a:rPr lang="en-US" dirty="0"/>
              <a:t>Selection Criteria and Preliminary Questions</a:t>
            </a:r>
          </a:p>
        </p:txBody>
      </p:sp>
      <p:sp>
        <p:nvSpPr>
          <p:cNvPr id="4" name="Slide Number Placeholder 3">
            <a:extLst>
              <a:ext uri="{FF2B5EF4-FFF2-40B4-BE49-F238E27FC236}">
                <a16:creationId xmlns:a16="http://schemas.microsoft.com/office/drawing/2014/main" id="{642DD12E-41BA-4473-8533-8EF7899DBA89}"/>
              </a:ext>
            </a:extLst>
          </p:cNvPr>
          <p:cNvSpPr>
            <a:spLocks noGrp="1"/>
          </p:cNvSpPr>
          <p:nvPr>
            <p:ph type="sldNum" sz="quarter" idx="4294967295"/>
          </p:nvPr>
        </p:nvSpPr>
        <p:spPr>
          <a:xfrm>
            <a:off x="5585307" y="6446041"/>
            <a:ext cx="6424661" cy="365125"/>
          </a:xfrm>
        </p:spPr>
        <p:txBody>
          <a:bodyPr/>
          <a:lstStyle/>
          <a:p>
            <a:fld id="{294FB098-67E6-4440-BABD-CE213D5A2BBB}" type="slidenum">
              <a:rPr lang="en-US" smtClean="0"/>
              <a:t>9</a:t>
            </a:fld>
            <a:endParaRPr lang="en-US"/>
          </a:p>
        </p:txBody>
      </p:sp>
    </p:spTree>
    <p:extLst>
      <p:ext uri="{BB962C8B-B14F-4D97-AF65-F5344CB8AC3E}">
        <p14:creationId xmlns:p14="http://schemas.microsoft.com/office/powerpoint/2010/main" val="818361716"/>
      </p:ext>
    </p:extLst>
  </p:cSld>
  <p:clrMapOvr>
    <a:masterClrMapping/>
  </p:clrMapOvr>
</p:sld>
</file>

<file path=ppt/theme/theme1.xml><?xml version="1.0" encoding="utf-8"?>
<a:theme xmlns:a="http://schemas.openxmlformats.org/drawingml/2006/main" name="1_Office Theme">
  <a:themeElements>
    <a:clrScheme name="Cascadia_2017">
      <a:dk1>
        <a:sysClr val="windowText" lastClr="000000"/>
      </a:dk1>
      <a:lt1>
        <a:sysClr val="window" lastClr="FFFFFF"/>
      </a:lt1>
      <a:dk2>
        <a:srgbClr val="465046"/>
      </a:dk2>
      <a:lt2>
        <a:srgbClr val="CBCB82"/>
      </a:lt2>
      <a:accent1>
        <a:srgbClr val="A09078"/>
      </a:accent1>
      <a:accent2>
        <a:srgbClr val="5F9669"/>
      </a:accent2>
      <a:accent3>
        <a:srgbClr val="1597AB"/>
      </a:accent3>
      <a:accent4>
        <a:srgbClr val="F0B828"/>
      </a:accent4>
      <a:accent5>
        <a:srgbClr val="354935"/>
      </a:accent5>
      <a:accent6>
        <a:srgbClr val="A05E28"/>
      </a:accent6>
      <a:hlink>
        <a:srgbClr val="000000"/>
      </a:hlink>
      <a:folHlink>
        <a:srgbClr val="000000"/>
      </a:folHlink>
    </a:clrScheme>
    <a:fontScheme name="Cascadia_Brand_201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ia2017_Widescreen.potx" id="{1973006D-D891-42BE-8B6A-4F1DC2903D1F}" vid="{7B313BB2-E358-4F88-93E9-1C8CADA3DD23}"/>
    </a:ext>
  </a:extLst>
</a:theme>
</file>

<file path=ppt/theme/theme2.xml><?xml version="1.0" encoding="utf-8"?>
<a:theme xmlns:a="http://schemas.openxmlformats.org/drawingml/2006/main" name="2_Office Theme">
  <a:themeElements>
    <a:clrScheme name="Cascadia_2017">
      <a:dk1>
        <a:sysClr val="windowText" lastClr="000000"/>
      </a:dk1>
      <a:lt1>
        <a:sysClr val="window" lastClr="FFFFFF"/>
      </a:lt1>
      <a:dk2>
        <a:srgbClr val="465046"/>
      </a:dk2>
      <a:lt2>
        <a:srgbClr val="CBCB82"/>
      </a:lt2>
      <a:accent1>
        <a:srgbClr val="A09078"/>
      </a:accent1>
      <a:accent2>
        <a:srgbClr val="5F9669"/>
      </a:accent2>
      <a:accent3>
        <a:srgbClr val="1597AB"/>
      </a:accent3>
      <a:accent4>
        <a:srgbClr val="F0B828"/>
      </a:accent4>
      <a:accent5>
        <a:srgbClr val="354935"/>
      </a:accent5>
      <a:accent6>
        <a:srgbClr val="A05E28"/>
      </a:accent6>
      <a:hlink>
        <a:srgbClr val="000000"/>
      </a:hlink>
      <a:folHlink>
        <a:srgbClr val="000000"/>
      </a:folHlink>
    </a:clrScheme>
    <a:fontScheme name="Cascadia_Brand_201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ia2017_Widescreen.potx" id="{1973006D-D891-42BE-8B6A-4F1DC2903D1F}" vid="{E5D41E7C-0320-46A8-94A3-0CDDC14807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01EA6CC696424C8825398B002BCD0C" ma:contentTypeVersion="7" ma:contentTypeDescription="Create a new document." ma:contentTypeScope="" ma:versionID="1cc6f4c01ca04c817954e6b9354fe286">
  <xsd:schema xmlns:xsd="http://www.w3.org/2001/XMLSchema" xmlns:xs="http://www.w3.org/2001/XMLSchema" xmlns:p="http://schemas.microsoft.com/office/2006/metadata/properties" xmlns:ns2="e2acb92d-7fe3-449e-91ed-6641db24fe70" xmlns:ns3="e8a72675-9bfc-4a5b-8ba1-e9ae56a1f94d" targetNamespace="http://schemas.microsoft.com/office/2006/metadata/properties" ma:root="true" ma:fieldsID="8eeb3741d525886b6319796aee97a3a2" ns2:_="" ns3:_="">
    <xsd:import namespace="e2acb92d-7fe3-449e-91ed-6641db24fe70"/>
    <xsd:import namespace="e8a72675-9bfc-4a5b-8ba1-e9ae56a1f9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cb92d-7fe3-449e-91ed-6641db24f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a72675-9bfc-4a5b-8ba1-e9ae56a1f9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B8619-014E-4151-8B88-26544AB12884}">
  <ds:schemaRefs>
    <ds:schemaRef ds:uri="http://www.w3.org/XML/1998/namespace"/>
    <ds:schemaRef ds:uri="http://purl.org/dc/elements/1.1/"/>
    <ds:schemaRef ds:uri="http://schemas.microsoft.com/office/2006/documentManagement/types"/>
    <ds:schemaRef ds:uri="e2acb92d-7fe3-449e-91ed-6641db24fe70"/>
    <ds:schemaRef ds:uri="http://schemas.microsoft.com/office/infopath/2007/PartnerControls"/>
    <ds:schemaRef ds:uri="http://schemas.openxmlformats.org/package/2006/metadata/core-properties"/>
    <ds:schemaRef ds:uri="http://schemas.microsoft.com/office/2006/metadata/properties"/>
    <ds:schemaRef ds:uri="e8a72675-9bfc-4a5b-8ba1-e9ae56a1f94d"/>
    <ds:schemaRef ds:uri="http://purl.org/dc/dcmitype/"/>
    <ds:schemaRef ds:uri="http://purl.org/dc/terms/"/>
  </ds:schemaRefs>
</ds:datastoreItem>
</file>

<file path=customXml/itemProps2.xml><?xml version="1.0" encoding="utf-8"?>
<ds:datastoreItem xmlns:ds="http://schemas.openxmlformats.org/officeDocument/2006/customXml" ds:itemID="{EEF37A6A-6B97-4899-9827-354CEF4ED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cb92d-7fe3-449e-91ed-6641db24fe70"/>
    <ds:schemaRef ds:uri="e8a72675-9bfc-4a5b-8ba1-e9ae56a1f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561AE9-B4F7-4C29-8071-1BA02F18A6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Cascadia2017_Widescreen (1)</Template>
  <TotalTime>571</TotalTime>
  <Words>1700</Words>
  <Application>Microsoft Office PowerPoint</Application>
  <PresentationFormat>Widescreen</PresentationFormat>
  <Paragraphs>269</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Segoe UI</vt:lpstr>
      <vt:lpstr>Symbol</vt:lpstr>
      <vt:lpstr>Times New Roman</vt:lpstr>
      <vt:lpstr>Wingdings</vt:lpstr>
      <vt:lpstr>1_Office Theme</vt:lpstr>
      <vt:lpstr>2_Office Theme</vt:lpstr>
      <vt:lpstr>Advisory Committee Meeting  Building Green Cities   Input on Literature Summary, Interviews, and Study Participants</vt:lpstr>
      <vt:lpstr>today's agenda</vt:lpstr>
      <vt:lpstr>Recap of building green cities program</vt:lpstr>
      <vt:lpstr>Literature Review</vt:lpstr>
      <vt:lpstr>Methodology</vt:lpstr>
      <vt:lpstr>Barriers to ADOPTION OF Low impact development</vt:lpstr>
      <vt:lpstr>PowerPoint Presentation</vt:lpstr>
      <vt:lpstr>PowerPoint Presentation</vt:lpstr>
      <vt:lpstr>Developer Interviews</vt:lpstr>
      <vt:lpstr>Interview Overview</vt:lpstr>
      <vt:lpstr>“Go above and Beyond” Code</vt:lpstr>
      <vt:lpstr>Proposed Developer Selection Criteria</vt:lpstr>
      <vt:lpstr>PowerPoint Presentation</vt:lpstr>
      <vt:lpstr>Developer Selection Criteria</vt:lpstr>
      <vt:lpstr>Questions: Current Use and Experience</vt:lpstr>
      <vt:lpstr>Questions: Changes and Motivators</vt:lpstr>
      <vt:lpstr>Questions: Barriers</vt:lpstr>
      <vt:lpstr>Questions: Incentives (part 1)</vt:lpstr>
      <vt:lpstr>Questions: Incentives (Part 2)</vt:lpstr>
      <vt:lpstr>Municipal Staff Interviews</vt:lpstr>
      <vt:lpstr>Developer Recruitment List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dc:title>
  <dc:creator>Andrea Lai</dc:creator>
  <cp:lastModifiedBy>Bentley, Linda (COM)</cp:lastModifiedBy>
  <cp:revision>47</cp:revision>
  <cp:lastPrinted>2018-06-28T18:01:43Z</cp:lastPrinted>
  <dcterms:created xsi:type="dcterms:W3CDTF">2018-06-25T19:56:43Z</dcterms:created>
  <dcterms:modified xsi:type="dcterms:W3CDTF">2018-08-10T20:40:55Z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0x0101006D01EA6CC696424C8825398B002BCD0C</vt:lpwstr>
  </property>
</Properties>
</file>