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4"/>
  </p:notesMasterIdLst>
  <p:sldIdLst>
    <p:sldId id="256" r:id="rId5"/>
    <p:sldId id="298" r:id="rId6"/>
    <p:sldId id="305" r:id="rId7"/>
    <p:sldId id="300" r:id="rId8"/>
    <p:sldId id="301" r:id="rId9"/>
    <p:sldId id="310" r:id="rId10"/>
    <p:sldId id="258" r:id="rId11"/>
    <p:sldId id="259" r:id="rId12"/>
    <p:sldId id="260" r:id="rId13"/>
    <p:sldId id="265" r:id="rId14"/>
    <p:sldId id="267" r:id="rId15"/>
    <p:sldId id="302" r:id="rId16"/>
    <p:sldId id="303" r:id="rId17"/>
    <p:sldId id="306" r:id="rId18"/>
    <p:sldId id="308" r:id="rId19"/>
    <p:sldId id="309" r:id="rId20"/>
    <p:sldId id="299" r:id="rId21"/>
    <p:sldId id="286" r:id="rId22"/>
    <p:sldId id="264"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drade, Charlene (COM)" initials="AC(" lastIdx="18" clrIdx="0">
    <p:extLst>
      <p:ext uri="{19B8F6BF-5375-455C-9EA6-DF929625EA0E}">
        <p15:presenceInfo xmlns:p15="http://schemas.microsoft.com/office/powerpoint/2012/main" userId="S-1-5-21-745485368-1234062759-1797159998-21660" providerId="AD"/>
      </p:ext>
    </p:extLst>
  </p:cmAuthor>
  <p:cmAuthor id="2" name="Gretchen Muller" initials="GM" lastIdx="1" clrIdx="1">
    <p:extLst>
      <p:ext uri="{19B8F6BF-5375-455C-9EA6-DF929625EA0E}">
        <p15:presenceInfo xmlns:p15="http://schemas.microsoft.com/office/powerpoint/2012/main" userId="S-1-5-21-150586000-4232654947-2784890945-2184" providerId="AD"/>
      </p:ext>
    </p:extLst>
  </p:cmAuthor>
  <p:cmAuthor id="3" name="Gretchen Muller" initials="GM [2]" lastIdx="1" clrIdx="2">
    <p:extLst>
      <p:ext uri="{19B8F6BF-5375-455C-9EA6-DF929625EA0E}">
        <p15:presenceInfo xmlns:p15="http://schemas.microsoft.com/office/powerpoint/2012/main" userId="S::gretchen@cascadiaconsulting.com::60d146f4-793c-4ee7-9ddb-65454f604de2" providerId="AD"/>
      </p:ext>
    </p:extLst>
  </p:cmAuthor>
  <p:cmAuthor id="4" name="Dial, Gen (COM)" initials="DG(" lastIdx="15" clrIdx="3">
    <p:extLst>
      <p:ext uri="{19B8F6BF-5375-455C-9EA6-DF929625EA0E}">
        <p15:presenceInfo xmlns:p15="http://schemas.microsoft.com/office/powerpoint/2012/main" userId="S-1-5-21-745485368-1234062759-1797159998-2132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6C6850"/>
    <a:srgbClr val="7A6D52"/>
    <a:srgbClr val="7BAB49"/>
    <a:srgbClr val="80B366"/>
    <a:srgbClr val="988D90"/>
    <a:srgbClr val="E7D864"/>
    <a:srgbClr val="6C735B"/>
    <a:srgbClr val="8F7F5B"/>
    <a:srgbClr val="63A24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62985" autoAdjust="0"/>
  </p:normalViewPr>
  <p:slideViewPr>
    <p:cSldViewPr snapToGrid="0">
      <p:cViewPr varScale="1">
        <p:scale>
          <a:sx n="45" d="100"/>
          <a:sy n="45" d="100"/>
        </p:scale>
        <p:origin x="1662" y="48"/>
      </p:cViewPr>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0456CA1-CB12-4FB4-A8AA-3849553ADB6F}" type="datetimeFigureOut">
              <a:rPr lang="en-US" smtClean="0"/>
              <a:t>3/19/2020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7F12A3D-A0E6-4824-8F74-7E63E9DD0E33}" type="slidenum">
              <a:rPr lang="en-US" smtClean="0"/>
              <a:t>‹#›</a:t>
            </a:fld>
            <a:endParaRPr lang="en-US"/>
          </a:p>
        </p:txBody>
      </p:sp>
    </p:spTree>
    <p:extLst>
      <p:ext uri="{BB962C8B-B14F-4D97-AF65-F5344CB8AC3E}">
        <p14:creationId xmlns:p14="http://schemas.microsoft.com/office/powerpoint/2010/main" val="28340967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Charlene</a:t>
            </a:r>
          </a:p>
          <a:p>
            <a:r>
              <a:rPr lang="en-US" dirty="0"/>
              <a:t>Intro slide –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Welcome all and thank you for participating in this important work</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We will cover where we left off, where we are now,</a:t>
            </a:r>
            <a:r>
              <a:rPr lang="en-US" sz="1200" kern="1200" baseline="0" dirty="0">
                <a:solidFill>
                  <a:schemeClr val="tx1"/>
                </a:solidFill>
                <a:effectLst/>
                <a:latin typeface="+mn-lt"/>
                <a:ea typeface="+mn-ea"/>
                <a:cs typeface="+mn-cs"/>
              </a:rPr>
              <a:t> and will discuss any thoughts or questions you have on the process.</a:t>
            </a: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We also want to thank you for your patience as we’ve weathered some staffing changes (welcome Gen new</a:t>
            </a:r>
            <a:r>
              <a:rPr lang="en-US" sz="1200" kern="1200" baseline="0" dirty="0">
                <a:solidFill>
                  <a:schemeClr val="tx1"/>
                </a:solidFill>
                <a:effectLst/>
                <a:latin typeface="+mn-lt"/>
                <a:ea typeface="+mn-ea"/>
                <a:cs typeface="+mn-cs"/>
              </a:rPr>
              <a:t> member of project team</a:t>
            </a:r>
            <a:r>
              <a:rPr lang="en-US" sz="1200" kern="1200" dirty="0">
                <a:solidFill>
                  <a:schemeClr val="tx1"/>
                </a:solidFill>
                <a:effectLst/>
                <a:latin typeface="+mn-lt"/>
                <a:ea typeface="+mn-ea"/>
                <a:cs typeface="+mn-cs"/>
              </a:rPr>
              <a:t>) and contract amendments</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 Read through list of participants on call </a:t>
            </a:r>
          </a:p>
          <a:p>
            <a:endParaRPr lang="en-US" dirty="0"/>
          </a:p>
        </p:txBody>
      </p:sp>
      <p:sp>
        <p:nvSpPr>
          <p:cNvPr id="4" name="Slide Number Placeholder 3"/>
          <p:cNvSpPr>
            <a:spLocks noGrp="1"/>
          </p:cNvSpPr>
          <p:nvPr>
            <p:ph type="sldNum" sz="quarter" idx="5"/>
          </p:nvPr>
        </p:nvSpPr>
        <p:spPr/>
        <p:txBody>
          <a:bodyPr/>
          <a:lstStyle/>
          <a:p>
            <a:fld id="{A7F12A3D-A0E6-4824-8F74-7E63E9DD0E33}" type="slidenum">
              <a:rPr lang="en-US" smtClean="0"/>
              <a:t>1</a:t>
            </a:fld>
            <a:endParaRPr lang="en-US"/>
          </a:p>
        </p:txBody>
      </p:sp>
    </p:spTree>
    <p:extLst>
      <p:ext uri="{BB962C8B-B14F-4D97-AF65-F5344CB8AC3E}">
        <p14:creationId xmlns:p14="http://schemas.microsoft.com/office/powerpoint/2010/main" val="17181779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Improve reliability and durability of LID solutions (talking point: developers make decision based on mitigating risk; managing long-term maintenance costs – incentive programs need to mitigate risk)</a:t>
            </a:r>
          </a:p>
          <a:p>
            <a:pPr lvl="0"/>
            <a:r>
              <a:rPr lang="en-US" sz="1200" kern="1200" dirty="0">
                <a:solidFill>
                  <a:schemeClr val="tx1"/>
                </a:solidFill>
                <a:effectLst/>
                <a:latin typeface="+mn-lt"/>
                <a:ea typeface="+mn-ea"/>
                <a:cs typeface="+mn-cs"/>
              </a:rPr>
              <a:t>Emphasize value to developers (talking point: attracting tenants; certification points; improved aesthetic)</a:t>
            </a:r>
          </a:p>
          <a:p>
            <a:pPr lvl="0"/>
            <a:r>
              <a:rPr lang="en-US" sz="1200" kern="1200" dirty="0">
                <a:solidFill>
                  <a:schemeClr val="tx1"/>
                </a:solidFill>
                <a:effectLst/>
                <a:latin typeface="+mn-lt"/>
                <a:ea typeface="+mn-ea"/>
                <a:cs typeface="+mn-cs"/>
              </a:rPr>
              <a:t>Increase training opportunities for civil engineers (talking point: if civil engineer recommends it, developers do it)</a:t>
            </a:r>
          </a:p>
          <a:p>
            <a:endParaRPr lang="en-US" dirty="0"/>
          </a:p>
        </p:txBody>
      </p:sp>
      <p:sp>
        <p:nvSpPr>
          <p:cNvPr id="4" name="Slide Number Placeholder 3"/>
          <p:cNvSpPr>
            <a:spLocks noGrp="1"/>
          </p:cNvSpPr>
          <p:nvPr>
            <p:ph type="sldNum" sz="quarter" idx="5"/>
          </p:nvPr>
        </p:nvSpPr>
        <p:spPr/>
        <p:txBody>
          <a:bodyPr/>
          <a:lstStyle/>
          <a:p>
            <a:fld id="{A7F12A3D-A0E6-4824-8F74-7E63E9DD0E33}" type="slidenum">
              <a:rPr lang="en-US" smtClean="0"/>
              <a:t>10</a:t>
            </a:fld>
            <a:endParaRPr lang="en-US"/>
          </a:p>
        </p:txBody>
      </p:sp>
    </p:spTree>
    <p:extLst>
      <p:ext uri="{BB962C8B-B14F-4D97-AF65-F5344CB8AC3E}">
        <p14:creationId xmlns:p14="http://schemas.microsoft.com/office/powerpoint/2010/main" val="41972455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a:solidFill>
                  <a:schemeClr val="tx1"/>
                </a:solidFill>
                <a:effectLst/>
                <a:latin typeface="+mn-lt"/>
                <a:ea typeface="+mn-ea"/>
                <a:cs typeface="+mn-cs"/>
              </a:rPr>
              <a:t>Costs and benefits of LID solutions need to be explained (talking point: needs to make financial sense – developers are looking for biggest bang for buck)</a:t>
            </a:r>
          </a:p>
          <a:p>
            <a:pPr lvl="0"/>
            <a:r>
              <a:rPr lang="en-US" sz="1200" kern="1200" dirty="0">
                <a:solidFill>
                  <a:schemeClr val="tx1"/>
                </a:solidFill>
                <a:effectLst/>
                <a:latin typeface="+mn-lt"/>
                <a:ea typeface="+mn-ea"/>
                <a:cs typeface="+mn-cs"/>
              </a:rPr>
              <a:t>Opportunities for innovation and stronger partnerships between jurisdictions and developers (talking point: jurisdictions don’t allow for new approaches/tweaks in developer plans that would save money/time and manage more stormwater)</a:t>
            </a:r>
          </a:p>
          <a:p>
            <a:r>
              <a:rPr lang="en-US" dirty="0"/>
              <a:t>Language familiar to developers (talking point: on slide above)</a:t>
            </a:r>
          </a:p>
        </p:txBody>
      </p:sp>
      <p:sp>
        <p:nvSpPr>
          <p:cNvPr id="4" name="Slide Number Placeholder 3"/>
          <p:cNvSpPr>
            <a:spLocks noGrp="1"/>
          </p:cNvSpPr>
          <p:nvPr>
            <p:ph type="sldNum" sz="quarter" idx="5"/>
          </p:nvPr>
        </p:nvSpPr>
        <p:spPr/>
        <p:txBody>
          <a:bodyPr/>
          <a:lstStyle/>
          <a:p>
            <a:fld id="{A7F12A3D-A0E6-4824-8F74-7E63E9DD0E33}" type="slidenum">
              <a:rPr lang="en-US" smtClean="0"/>
              <a:t>11</a:t>
            </a:fld>
            <a:endParaRPr lang="en-US"/>
          </a:p>
        </p:txBody>
      </p:sp>
    </p:spTree>
    <p:extLst>
      <p:ext uri="{BB962C8B-B14F-4D97-AF65-F5344CB8AC3E}">
        <p14:creationId xmlns:p14="http://schemas.microsoft.com/office/powerpoint/2010/main" val="22257732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Gen</a:t>
            </a:r>
          </a:p>
        </p:txBody>
      </p:sp>
      <p:sp>
        <p:nvSpPr>
          <p:cNvPr id="4" name="Slide Number Placeholder 3"/>
          <p:cNvSpPr>
            <a:spLocks noGrp="1"/>
          </p:cNvSpPr>
          <p:nvPr>
            <p:ph type="sldNum" sz="quarter" idx="5"/>
          </p:nvPr>
        </p:nvSpPr>
        <p:spPr/>
        <p:txBody>
          <a:bodyPr/>
          <a:lstStyle/>
          <a:p>
            <a:fld id="{A7F12A3D-A0E6-4824-8F74-7E63E9DD0E33}" type="slidenum">
              <a:rPr lang="en-US" smtClean="0"/>
              <a:t>12</a:t>
            </a:fld>
            <a:endParaRPr lang="en-US"/>
          </a:p>
        </p:txBody>
      </p:sp>
    </p:spTree>
    <p:extLst>
      <p:ext uri="{BB962C8B-B14F-4D97-AF65-F5344CB8AC3E}">
        <p14:creationId xmlns:p14="http://schemas.microsoft.com/office/powerpoint/2010/main" val="19240883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Gen</a:t>
            </a:r>
          </a:p>
          <a:p>
            <a:endParaRPr lang="en-US" dirty="0"/>
          </a:p>
          <a:p>
            <a:r>
              <a:rPr lang="en-US" dirty="0"/>
              <a:t>Elements for Guidebook</a:t>
            </a:r>
          </a:p>
          <a:p>
            <a:endParaRPr lang="en-US" dirty="0"/>
          </a:p>
          <a:p>
            <a:pPr marL="171450" indent="-171450">
              <a:buFont typeface="Arial" panose="020B0604020202020204" pitchFamily="34" charset="0"/>
              <a:buChar char="•"/>
            </a:pPr>
            <a:r>
              <a:rPr lang="en-US" dirty="0"/>
              <a:t>Will be introducing each of these elements to you today and have a set of discussion questions. Gretchen/Jasmine from the Cascadia team will be introducing each of these elements to you all before we break into our discussion.</a:t>
            </a:r>
          </a:p>
          <a:p>
            <a:pPr marL="171450" indent="-171450">
              <a:buFont typeface="Arial" panose="020B0604020202020204" pitchFamily="34" charset="0"/>
              <a:buChar char="•"/>
            </a:pPr>
            <a:endParaRPr lang="en-US" dirty="0"/>
          </a:p>
          <a:p>
            <a:r>
              <a:rPr lang="en-US" sz="1200" b="1" kern="1200" dirty="0">
                <a:solidFill>
                  <a:schemeClr val="tx1"/>
                </a:solidFill>
                <a:effectLst/>
                <a:latin typeface="+mn-lt"/>
                <a:ea typeface="+mn-ea"/>
                <a:cs typeface="+mn-cs"/>
              </a:rPr>
              <a:t>Introduction in outline includes:</a:t>
            </a:r>
            <a:endParaRPr lang="en-US" sz="1600" b="1"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1. Project background and phasing</a:t>
            </a:r>
          </a:p>
          <a:p>
            <a:pPr lvl="0"/>
            <a:r>
              <a:rPr lang="en-US" sz="1200" kern="1200" dirty="0">
                <a:solidFill>
                  <a:schemeClr val="tx1"/>
                </a:solidFill>
                <a:effectLst/>
                <a:latin typeface="+mn-lt"/>
                <a:ea typeface="+mn-ea"/>
                <a:cs typeface="+mn-cs"/>
              </a:rPr>
              <a:t>2. Purpose of this Toolkit</a:t>
            </a:r>
          </a:p>
          <a:p>
            <a:pPr lvl="0"/>
            <a:r>
              <a:rPr lang="en-US" sz="1200" kern="1200" dirty="0">
                <a:solidFill>
                  <a:schemeClr val="tx1"/>
                </a:solidFill>
                <a:effectLst/>
                <a:latin typeface="+mn-lt"/>
                <a:ea typeface="+mn-ea"/>
                <a:cs typeface="+mn-cs"/>
              </a:rPr>
              <a:t>3. Intended audience</a:t>
            </a:r>
          </a:p>
          <a:p>
            <a:pPr lvl="0"/>
            <a:r>
              <a:rPr lang="en-US" sz="1200" kern="1200" dirty="0">
                <a:solidFill>
                  <a:schemeClr val="tx1"/>
                </a:solidFill>
                <a:effectLst/>
                <a:latin typeface="+mn-lt"/>
                <a:ea typeface="+mn-ea"/>
                <a:cs typeface="+mn-cs"/>
              </a:rPr>
              <a:t>4.</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How to use</a:t>
            </a:r>
          </a:p>
          <a:p>
            <a:pPr lvl="0"/>
            <a:r>
              <a:rPr lang="en-US" sz="1200" kern="1200" dirty="0">
                <a:solidFill>
                  <a:schemeClr val="tx1"/>
                </a:solidFill>
                <a:effectLst/>
                <a:latin typeface="+mn-lt"/>
                <a:ea typeface="+mn-ea"/>
                <a:cs typeface="+mn-cs"/>
              </a:rPr>
              <a:t>5. Strategies for addressing barriers (modules) that will be covered in this Toolkit</a:t>
            </a:r>
          </a:p>
          <a:p>
            <a:pPr lvl="1"/>
            <a:r>
              <a:rPr lang="en-US" sz="1200" kern="1200" dirty="0">
                <a:solidFill>
                  <a:schemeClr val="tx1"/>
                </a:solidFill>
                <a:effectLst/>
                <a:latin typeface="+mn-lt"/>
                <a:ea typeface="+mn-ea"/>
                <a:cs typeface="+mn-cs"/>
              </a:rPr>
              <a:t>Breaking down barriers</a:t>
            </a:r>
          </a:p>
          <a:p>
            <a:pPr lvl="1"/>
            <a:r>
              <a:rPr lang="en-US" sz="1200" kern="1200" dirty="0">
                <a:solidFill>
                  <a:schemeClr val="tx1"/>
                </a:solidFill>
                <a:effectLst/>
                <a:latin typeface="+mn-lt"/>
                <a:ea typeface="+mn-ea"/>
                <a:cs typeface="+mn-cs"/>
              </a:rPr>
              <a:t>Additional trainings and resources</a:t>
            </a:r>
          </a:p>
          <a:p>
            <a:pPr lvl="1"/>
            <a:r>
              <a:rPr lang="en-US" sz="1200" kern="1200" dirty="0">
                <a:solidFill>
                  <a:schemeClr val="tx1"/>
                </a:solidFill>
                <a:effectLst/>
                <a:latin typeface="+mn-lt"/>
                <a:ea typeface="+mn-ea"/>
                <a:cs typeface="+mn-cs"/>
              </a:rPr>
              <a:t>Incentives</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r>
              <a:rPr lang="en-US" dirty="0"/>
              <a:t>Will also be sending these additional guidebook elements to you for additional input from 3/19 – 3/27</a:t>
            </a:r>
          </a:p>
        </p:txBody>
      </p:sp>
      <p:sp>
        <p:nvSpPr>
          <p:cNvPr id="4" name="Slide Number Placeholder 3"/>
          <p:cNvSpPr>
            <a:spLocks noGrp="1"/>
          </p:cNvSpPr>
          <p:nvPr>
            <p:ph type="sldNum" sz="quarter" idx="5"/>
          </p:nvPr>
        </p:nvSpPr>
        <p:spPr/>
        <p:txBody>
          <a:bodyPr/>
          <a:lstStyle/>
          <a:p>
            <a:fld id="{A7F12A3D-A0E6-4824-8F74-7E63E9DD0E33}" type="slidenum">
              <a:rPr lang="en-US" smtClean="0"/>
              <a:t>13</a:t>
            </a:fld>
            <a:endParaRPr lang="en-US"/>
          </a:p>
        </p:txBody>
      </p:sp>
    </p:spTree>
    <p:extLst>
      <p:ext uri="{BB962C8B-B14F-4D97-AF65-F5344CB8AC3E}">
        <p14:creationId xmlns:p14="http://schemas.microsoft.com/office/powerpoint/2010/main" val="33992277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Gen</a:t>
            </a:r>
          </a:p>
          <a:p>
            <a:endParaRPr lang="en-US" dirty="0"/>
          </a:p>
          <a:p>
            <a:r>
              <a:rPr lang="en-US" dirty="0"/>
              <a:t>These elements of the guidebook will be part of the next round of review by Advisory Committee.</a:t>
            </a:r>
          </a:p>
          <a:p>
            <a:endParaRPr lang="en-US" sz="1200" b="1"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Dissemination plan:</a:t>
            </a:r>
            <a:r>
              <a:rPr lang="en-US" sz="1200" kern="1200" dirty="0">
                <a:solidFill>
                  <a:schemeClr val="tx1"/>
                </a:solidFill>
                <a:effectLst/>
                <a:latin typeface="+mn-lt"/>
                <a:ea typeface="+mn-ea"/>
                <a:cs typeface="+mn-cs"/>
              </a:rPr>
              <a:t> How Department of Commerce will roll out the guidebook to appropriate audiences (i.e. practitioners, developers, etc.). This will </a:t>
            </a:r>
            <a:r>
              <a:rPr lang="en-US" sz="1200" b="1" kern="1200" dirty="0">
                <a:solidFill>
                  <a:schemeClr val="tx1"/>
                </a:solidFill>
                <a:effectLst/>
                <a:latin typeface="+mn-lt"/>
                <a:ea typeface="+mn-ea"/>
                <a:cs typeface="+mn-cs"/>
              </a:rPr>
              <a:t>not </a:t>
            </a:r>
            <a:r>
              <a:rPr lang="en-US" sz="1200" kern="1200" dirty="0">
                <a:solidFill>
                  <a:schemeClr val="tx1"/>
                </a:solidFill>
                <a:effectLst/>
                <a:latin typeface="+mn-lt"/>
                <a:ea typeface="+mn-ea"/>
                <a:cs typeface="+mn-cs"/>
              </a:rPr>
              <a:t>be a part of the guidebook, but will be distributed to the advisory committee for review.</a:t>
            </a:r>
          </a:p>
          <a:p>
            <a:endParaRPr lang="en-US" sz="1200" b="1"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Presentation:</a:t>
            </a:r>
            <a:r>
              <a:rPr lang="en-US" sz="1200" kern="1200" dirty="0">
                <a:solidFill>
                  <a:schemeClr val="tx1"/>
                </a:solidFill>
                <a:effectLst/>
                <a:latin typeface="+mn-lt"/>
                <a:ea typeface="+mn-ea"/>
                <a:cs typeface="+mn-cs"/>
              </a:rPr>
              <a:t> For Department of Commerce to roll out the guidebook to appropriate audiences (i.e. practitioners, developers, etc.). This will </a:t>
            </a:r>
            <a:r>
              <a:rPr lang="en-US" sz="1200" b="1" kern="1200" dirty="0">
                <a:solidFill>
                  <a:schemeClr val="tx1"/>
                </a:solidFill>
                <a:effectLst/>
                <a:latin typeface="+mn-lt"/>
                <a:ea typeface="+mn-ea"/>
                <a:cs typeface="+mn-cs"/>
              </a:rPr>
              <a:t>not </a:t>
            </a:r>
            <a:r>
              <a:rPr lang="en-US" sz="1200" kern="1200" dirty="0">
                <a:solidFill>
                  <a:schemeClr val="tx1"/>
                </a:solidFill>
                <a:effectLst/>
                <a:latin typeface="+mn-lt"/>
                <a:ea typeface="+mn-ea"/>
                <a:cs typeface="+mn-cs"/>
              </a:rPr>
              <a:t>be a part of the guidebook and recommend not distributing to advisory committee for review.</a:t>
            </a:r>
          </a:p>
          <a:p>
            <a:endParaRPr lang="en-US" sz="1200" b="1"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One-page sell sheet: </a:t>
            </a:r>
            <a:r>
              <a:rPr lang="en-US" sz="1200" kern="1200" dirty="0">
                <a:solidFill>
                  <a:schemeClr val="tx1"/>
                </a:solidFill>
                <a:effectLst/>
                <a:latin typeface="+mn-lt"/>
                <a:ea typeface="+mn-ea"/>
                <a:cs typeface="+mn-cs"/>
              </a:rPr>
              <a:t>One-stop shop for developers to learn about LID practices (a sneak peek into the world of LID). The sell sheet would address the motivators/barriers to implementing LID practices based we learned from the social marketing report.</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We’re intending this to be a one-page sheet that summarizes some of the info in the guidebook, so the visual look and feel will be similar, but more flashy to catch developers’ eyes and interest people in LID 😊</a:t>
            </a:r>
          </a:p>
          <a:p>
            <a:endParaRPr lang="en-US" dirty="0"/>
          </a:p>
          <a:p>
            <a:endParaRPr lang="en-US" dirty="0"/>
          </a:p>
          <a:p>
            <a:r>
              <a:rPr lang="en-US" dirty="0"/>
              <a:t>Looking for your review on these elements from 4/8 – 4/17</a:t>
            </a:r>
          </a:p>
          <a:p>
            <a:endParaRPr lang="en-US" sz="1200" kern="1200" dirty="0">
              <a:solidFill>
                <a:schemeClr val="tx1"/>
              </a:solidFill>
              <a:latin typeface="+mn-lt"/>
              <a:ea typeface="+mn-ea"/>
              <a:cs typeface="+mn-cs"/>
            </a:endParaRPr>
          </a:p>
          <a:p>
            <a:r>
              <a:rPr lang="en-US" sz="1200" kern="1200" dirty="0">
                <a:solidFill>
                  <a:schemeClr val="tx1"/>
                </a:solidFill>
                <a:latin typeface="+mn-lt"/>
                <a:ea typeface="+mn-ea"/>
                <a:cs typeface="+mn-cs"/>
              </a:rPr>
              <a:t>With the cancelation of all conferences, we may need to offer a webinar style presentation. I will also be presenting to our Commerce staff that work with PS jurisdictions.</a:t>
            </a:r>
          </a:p>
          <a:p>
            <a:endParaRPr lang="en-US" dirty="0"/>
          </a:p>
        </p:txBody>
      </p:sp>
      <p:sp>
        <p:nvSpPr>
          <p:cNvPr id="4" name="Slide Number Placeholder 3"/>
          <p:cNvSpPr>
            <a:spLocks noGrp="1"/>
          </p:cNvSpPr>
          <p:nvPr>
            <p:ph type="sldNum" sz="quarter" idx="5"/>
          </p:nvPr>
        </p:nvSpPr>
        <p:spPr/>
        <p:txBody>
          <a:bodyPr/>
          <a:lstStyle/>
          <a:p>
            <a:fld id="{A7F12A3D-A0E6-4824-8F74-7E63E9DD0E33}" type="slidenum">
              <a:rPr lang="en-US" smtClean="0"/>
              <a:t>14</a:t>
            </a:fld>
            <a:endParaRPr lang="en-US"/>
          </a:p>
        </p:txBody>
      </p:sp>
    </p:spTree>
    <p:extLst>
      <p:ext uri="{BB962C8B-B14F-4D97-AF65-F5344CB8AC3E}">
        <p14:creationId xmlns:p14="http://schemas.microsoft.com/office/powerpoint/2010/main" val="39329581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Gen</a:t>
            </a:r>
          </a:p>
          <a:p>
            <a:endParaRPr lang="en-US" dirty="0"/>
          </a:p>
          <a:p>
            <a:r>
              <a:rPr lang="en-US" dirty="0"/>
              <a:t>Cascadia to submit final guidebook to Commerce on May 1</a:t>
            </a:r>
          </a:p>
          <a:p>
            <a:endParaRPr lang="en-US" dirty="0"/>
          </a:p>
          <a:p>
            <a:r>
              <a:rPr lang="en-US" dirty="0"/>
              <a:t>Now I’m going to turn it over to Gretchen and Jasmine from Cascadia to walk us through the initial guidebook elements</a:t>
            </a:r>
          </a:p>
        </p:txBody>
      </p:sp>
      <p:sp>
        <p:nvSpPr>
          <p:cNvPr id="4" name="Slide Number Placeholder 3"/>
          <p:cNvSpPr>
            <a:spLocks noGrp="1"/>
          </p:cNvSpPr>
          <p:nvPr>
            <p:ph type="sldNum" sz="quarter" idx="5"/>
          </p:nvPr>
        </p:nvSpPr>
        <p:spPr/>
        <p:txBody>
          <a:bodyPr/>
          <a:lstStyle/>
          <a:p>
            <a:fld id="{A7F12A3D-A0E6-4824-8F74-7E63E9DD0E33}" type="slidenum">
              <a:rPr lang="en-US" smtClean="0"/>
              <a:t>15</a:t>
            </a:fld>
            <a:endParaRPr lang="en-US"/>
          </a:p>
        </p:txBody>
      </p:sp>
    </p:spTree>
    <p:extLst>
      <p:ext uri="{BB962C8B-B14F-4D97-AF65-F5344CB8AC3E}">
        <p14:creationId xmlns:p14="http://schemas.microsoft.com/office/powerpoint/2010/main" val="336746047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Gretchen</a:t>
            </a:r>
          </a:p>
          <a:p>
            <a:endParaRPr lang="en-US" dirty="0"/>
          </a:p>
          <a:p>
            <a:r>
              <a:rPr lang="en-US" dirty="0"/>
              <a:t>Thanks Gen. In just a moment we are going to pull up the meeting packet that was sent in advance of this call. We will walk through the report outline and then will walk through a sample of the initial project elements that are in your meeting packet. Please note that you will be getting a complete “initial project elements” packet to review starting tomorrow, which will include ALL 10 BMP factsheets and 5 incentive factsheets. Your meeting packet has one example of each. </a:t>
            </a:r>
          </a:p>
          <a:p>
            <a:endParaRPr lang="en-US" dirty="0"/>
          </a:p>
          <a:p>
            <a:r>
              <a:rPr lang="en-US" dirty="0"/>
              <a:t>I’ll be walking us through the report outline and will then turn it over to Jasmine to walk through the other four elements. Once we’ve given you a quick overview of each of these elements, we have some discussion questions that we’ll be asking you. </a:t>
            </a:r>
          </a:p>
        </p:txBody>
      </p:sp>
      <p:sp>
        <p:nvSpPr>
          <p:cNvPr id="4" name="Slide Number Placeholder 3"/>
          <p:cNvSpPr>
            <a:spLocks noGrp="1"/>
          </p:cNvSpPr>
          <p:nvPr>
            <p:ph type="sldNum" sz="quarter" idx="5"/>
          </p:nvPr>
        </p:nvSpPr>
        <p:spPr/>
        <p:txBody>
          <a:bodyPr/>
          <a:lstStyle/>
          <a:p>
            <a:fld id="{A7F12A3D-A0E6-4824-8F74-7E63E9DD0E33}" type="slidenum">
              <a:rPr lang="en-US" smtClean="0"/>
              <a:t>16</a:t>
            </a:fld>
            <a:endParaRPr lang="en-US"/>
          </a:p>
        </p:txBody>
      </p:sp>
    </p:spTree>
    <p:extLst>
      <p:ext uri="{BB962C8B-B14F-4D97-AF65-F5344CB8AC3E}">
        <p14:creationId xmlns:p14="http://schemas.microsoft.com/office/powerpoint/2010/main" val="316701199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Gretchen to facilitate</a:t>
            </a:r>
          </a:p>
          <a:p>
            <a:r>
              <a:rPr lang="en-US" dirty="0"/>
              <a:t> </a:t>
            </a:r>
          </a:p>
          <a:p>
            <a:endParaRPr lang="en-US" dirty="0"/>
          </a:p>
          <a:p>
            <a:r>
              <a:rPr lang="en-US" dirty="0"/>
              <a:t>Please consider</a:t>
            </a:r>
            <a:r>
              <a:rPr lang="en-US" baseline="0" dirty="0"/>
              <a:t> these questions as you review the complete packet materials during the review period. </a:t>
            </a:r>
          </a:p>
          <a:p>
            <a:endParaRPr lang="en-US" baseline="0" dirty="0"/>
          </a:p>
        </p:txBody>
      </p:sp>
      <p:sp>
        <p:nvSpPr>
          <p:cNvPr id="4" name="Slide Number Placeholder 3"/>
          <p:cNvSpPr>
            <a:spLocks noGrp="1"/>
          </p:cNvSpPr>
          <p:nvPr>
            <p:ph type="sldNum" sz="quarter" idx="5"/>
          </p:nvPr>
        </p:nvSpPr>
        <p:spPr/>
        <p:txBody>
          <a:bodyPr/>
          <a:lstStyle/>
          <a:p>
            <a:fld id="{A7F12A3D-A0E6-4824-8F74-7E63E9DD0E33}" type="slidenum">
              <a:rPr lang="en-US" smtClean="0"/>
              <a:t>17</a:t>
            </a:fld>
            <a:endParaRPr lang="en-US"/>
          </a:p>
        </p:txBody>
      </p:sp>
    </p:spTree>
    <p:extLst>
      <p:ext uri="{BB962C8B-B14F-4D97-AF65-F5344CB8AC3E}">
        <p14:creationId xmlns:p14="http://schemas.microsoft.com/office/powerpoint/2010/main" val="195416247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dirty="0">
                <a:effectLst/>
              </a:rPr>
              <a:t>Gretchen</a:t>
            </a:r>
          </a:p>
          <a:p>
            <a:pPr lvl="0"/>
            <a:endParaRPr lang="en-US" dirty="0">
              <a:effectLst/>
            </a:endParaRPr>
          </a:p>
          <a:p>
            <a:pPr lvl="0"/>
            <a:r>
              <a:rPr lang="en-US" dirty="0">
                <a:effectLst/>
              </a:rPr>
              <a:t>Additional guidebook elements</a:t>
            </a:r>
          </a:p>
          <a:p>
            <a:pPr marL="171450" lvl="0" indent="-171450">
              <a:buFont typeface="Arial" panose="020B0604020202020204" pitchFamily="34" charset="0"/>
              <a:buChar char="•"/>
            </a:pPr>
            <a:r>
              <a:rPr lang="en-US" dirty="0">
                <a:effectLst/>
              </a:rPr>
              <a:t>Roadshow presentation</a:t>
            </a:r>
          </a:p>
          <a:p>
            <a:pPr marL="171450" lvl="0" indent="-171450">
              <a:buFont typeface="Arial" panose="020B0604020202020204" pitchFamily="34" charset="0"/>
              <a:buChar char="•"/>
            </a:pPr>
            <a:r>
              <a:rPr lang="en-US" dirty="0">
                <a:effectLst/>
              </a:rPr>
              <a:t>One-page sell sheet</a:t>
            </a:r>
          </a:p>
          <a:p>
            <a:pPr marL="171450" lvl="0" indent="-171450">
              <a:buFont typeface="Arial" panose="020B0604020202020204" pitchFamily="34" charset="0"/>
              <a:buChar char="•"/>
            </a:pPr>
            <a:r>
              <a:rPr lang="en-US" dirty="0">
                <a:effectLst/>
              </a:rPr>
              <a:t>Dissemination plan</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Developer and jurisdiction survey – post BGC guidebook roll-out (effectiveness survey - 2 years out)</a:t>
            </a:r>
          </a:p>
          <a:p>
            <a:pPr marL="171450" lvl="0" indent="-171450">
              <a:buFont typeface="Arial" panose="020B0604020202020204" pitchFamily="34" charset="0"/>
              <a:buChar char="•"/>
            </a:pPr>
            <a:endParaRPr lang="en-US" sz="1200" kern="1200" dirty="0">
              <a:solidFill>
                <a:schemeClr val="tx1"/>
              </a:solidFill>
              <a:effectLst/>
              <a:latin typeface="+mn-lt"/>
              <a:ea typeface="+mn-ea"/>
              <a:cs typeface="+mn-cs"/>
            </a:endParaRPr>
          </a:p>
          <a:p>
            <a:pPr marL="0" lvl="0" indent="0">
              <a:buFont typeface="Arial" panose="020B0604020202020204" pitchFamily="34" charset="0"/>
              <a:buNone/>
            </a:pPr>
            <a:r>
              <a:rPr lang="en-US" sz="1200" kern="1200" dirty="0">
                <a:solidFill>
                  <a:schemeClr val="tx1"/>
                </a:solidFill>
                <a:effectLst/>
                <a:latin typeface="+mn-lt"/>
                <a:ea typeface="+mn-ea"/>
                <a:cs typeface="+mn-cs"/>
              </a:rPr>
              <a:t>Review timeline:</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Review initial guidebook elements - 3/19 - 3/27</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Full Guidance</a:t>
            </a:r>
            <a:r>
              <a:rPr lang="en-US" sz="1200" kern="1200" baseline="0" dirty="0">
                <a:solidFill>
                  <a:schemeClr val="tx1"/>
                </a:solidFill>
                <a:effectLst/>
                <a:latin typeface="+mn-lt"/>
                <a:ea typeface="+mn-ea"/>
                <a:cs typeface="+mn-cs"/>
              </a:rPr>
              <a:t> Report</a:t>
            </a:r>
            <a:r>
              <a:rPr lang="en-US" sz="1200" kern="1200" dirty="0">
                <a:solidFill>
                  <a:schemeClr val="tx1"/>
                </a:solidFill>
                <a:effectLst/>
                <a:latin typeface="+mn-lt"/>
                <a:ea typeface="+mn-ea"/>
                <a:cs typeface="+mn-cs"/>
              </a:rPr>
              <a:t> Draft - 4/8 - 4/17</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Next AC Meeting: </a:t>
            </a:r>
            <a:r>
              <a:rPr lang="en-US" sz="1200" kern="1200" baseline="0" dirty="0">
                <a:solidFill>
                  <a:schemeClr val="tx1"/>
                </a:solidFill>
                <a:effectLst/>
                <a:latin typeface="+mn-lt"/>
                <a:ea typeface="+mn-ea"/>
                <a:cs typeface="+mn-cs"/>
              </a:rPr>
              <a:t>Week of April 6</a:t>
            </a:r>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Final Guidance</a:t>
            </a:r>
            <a:r>
              <a:rPr lang="en-US" sz="1200" kern="1200" baseline="0" dirty="0">
                <a:solidFill>
                  <a:schemeClr val="tx1"/>
                </a:solidFill>
                <a:effectLst/>
                <a:latin typeface="+mn-lt"/>
                <a:ea typeface="+mn-ea"/>
                <a:cs typeface="+mn-cs"/>
              </a:rPr>
              <a:t> Report</a:t>
            </a:r>
            <a:r>
              <a:rPr lang="en-US" sz="1200" kern="1200" dirty="0">
                <a:solidFill>
                  <a:schemeClr val="tx1"/>
                </a:solidFill>
                <a:effectLst/>
                <a:latin typeface="+mn-lt"/>
                <a:ea typeface="+mn-ea"/>
                <a:cs typeface="+mn-cs"/>
              </a:rPr>
              <a:t> Submittal - 5/1</a:t>
            </a:r>
          </a:p>
          <a:p>
            <a:pPr marL="0" lvl="0" indent="0">
              <a:buFont typeface="Arial" panose="020B0604020202020204" pitchFamily="34" charset="0"/>
              <a:buNone/>
            </a:pPr>
            <a:endParaRPr lang="en-US" sz="1200" kern="1200" dirty="0">
              <a:solidFill>
                <a:schemeClr val="tx1"/>
              </a:solidFill>
              <a:effectLst/>
              <a:latin typeface="+mn-lt"/>
              <a:ea typeface="+mn-ea"/>
              <a:cs typeface="+mn-cs"/>
            </a:endParaRPr>
          </a:p>
          <a:p>
            <a:pPr marL="457200" lvl="1" indent="0">
              <a:buFont typeface="Arial" panose="020B0604020202020204" pitchFamily="34" charset="0"/>
              <a:buNone/>
            </a:pPr>
            <a:endParaRPr lang="en-US" dirty="0"/>
          </a:p>
        </p:txBody>
      </p:sp>
      <p:sp>
        <p:nvSpPr>
          <p:cNvPr id="4" name="Slide Number Placeholder 3"/>
          <p:cNvSpPr>
            <a:spLocks noGrp="1"/>
          </p:cNvSpPr>
          <p:nvPr>
            <p:ph type="sldNum" sz="quarter" idx="5"/>
          </p:nvPr>
        </p:nvSpPr>
        <p:spPr/>
        <p:txBody>
          <a:bodyPr/>
          <a:lstStyle/>
          <a:p>
            <a:fld id="{A7F12A3D-A0E6-4824-8F74-7E63E9DD0E33}" type="slidenum">
              <a:rPr lang="en-US" smtClean="0"/>
              <a:t>18</a:t>
            </a:fld>
            <a:endParaRPr lang="en-US"/>
          </a:p>
        </p:txBody>
      </p:sp>
    </p:spTree>
    <p:extLst>
      <p:ext uri="{BB962C8B-B14F-4D97-AF65-F5344CB8AC3E}">
        <p14:creationId xmlns:p14="http://schemas.microsoft.com/office/powerpoint/2010/main" val="164471441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5"/>
          </p:nvPr>
        </p:nvSpPr>
        <p:spPr/>
        <p:txBody>
          <a:bodyPr/>
          <a:lstStyle/>
          <a:p>
            <a:fld id="{A7F12A3D-A0E6-4824-8F74-7E63E9DD0E33}" type="slidenum">
              <a:rPr lang="en-US" smtClean="0"/>
              <a:t>19</a:t>
            </a:fld>
            <a:endParaRPr lang="en-US"/>
          </a:p>
        </p:txBody>
      </p:sp>
    </p:spTree>
    <p:extLst>
      <p:ext uri="{BB962C8B-B14F-4D97-AF65-F5344CB8AC3E}">
        <p14:creationId xmlns:p14="http://schemas.microsoft.com/office/powerpoint/2010/main" val="38205210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Gretchen</a:t>
            </a:r>
          </a:p>
          <a:p>
            <a:endParaRPr lang="en-US" dirty="0"/>
          </a:p>
          <a:p>
            <a:r>
              <a:rPr lang="en-US" dirty="0"/>
              <a:t>Meeting from 1:00 pm – 3:00 pm today</a:t>
            </a:r>
          </a:p>
          <a:p>
            <a:endParaRPr lang="en-US" dirty="0"/>
          </a:p>
          <a:p>
            <a:pPr marL="0" indent="0">
              <a:buNone/>
            </a:pPr>
            <a:r>
              <a:rPr lang="en-US" b="1" dirty="0"/>
              <a:t>Meeting Purposes:</a:t>
            </a:r>
            <a:endParaRPr lang="en-US" dirty="0"/>
          </a:p>
          <a:p>
            <a:pPr marL="171450" lvl="0" indent="-171450">
              <a:buFont typeface="Arial" panose="020B0604020202020204" pitchFamily="34" charset="0"/>
              <a:buChar char="•"/>
            </a:pPr>
            <a:r>
              <a:rPr lang="en-US" dirty="0"/>
              <a:t>Quick recap of the project and guidebook goals and progress to date</a:t>
            </a:r>
          </a:p>
          <a:p>
            <a:pPr marL="171450" lvl="0" indent="-171450">
              <a:buFont typeface="Arial" panose="020B0604020202020204" pitchFamily="34" charset="0"/>
              <a:buChar char="•"/>
            </a:pPr>
            <a:r>
              <a:rPr lang="en-US" dirty="0"/>
              <a:t>Review and discuss key elements of the guidebook</a:t>
            </a:r>
          </a:p>
          <a:p>
            <a:pPr marL="171450" lvl="0" indent="-171450">
              <a:buFont typeface="Arial" panose="020B0604020202020204" pitchFamily="34" charset="0"/>
              <a:buChar char="•"/>
            </a:pPr>
            <a:r>
              <a:rPr lang="en-US" dirty="0"/>
              <a:t>Discuss next steps and associated timeline</a:t>
            </a:r>
          </a:p>
          <a:p>
            <a:endParaRPr lang="en-US" dirty="0"/>
          </a:p>
          <a:p>
            <a:r>
              <a:rPr lang="en-US" dirty="0"/>
              <a:t>Provide quick walkthrough of meeting packet</a:t>
            </a:r>
          </a:p>
        </p:txBody>
      </p:sp>
      <p:sp>
        <p:nvSpPr>
          <p:cNvPr id="4" name="Slide Number Placeholder 3"/>
          <p:cNvSpPr>
            <a:spLocks noGrp="1"/>
          </p:cNvSpPr>
          <p:nvPr>
            <p:ph type="sldNum" sz="quarter" idx="5"/>
          </p:nvPr>
        </p:nvSpPr>
        <p:spPr/>
        <p:txBody>
          <a:bodyPr/>
          <a:lstStyle/>
          <a:p>
            <a:fld id="{A7F12A3D-A0E6-4824-8F74-7E63E9DD0E33}" type="slidenum">
              <a:rPr lang="en-US" smtClean="0"/>
              <a:t>2</a:t>
            </a:fld>
            <a:endParaRPr lang="en-US"/>
          </a:p>
        </p:txBody>
      </p:sp>
    </p:spTree>
    <p:extLst>
      <p:ext uri="{BB962C8B-B14F-4D97-AF65-F5344CB8AC3E}">
        <p14:creationId xmlns:p14="http://schemas.microsoft.com/office/powerpoint/2010/main" val="29150315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Gretchen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Want to be respectful of everyone’s time and participation.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 few ground rules we ask folks to abide by whenever possible.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[These are preferences, if folks need to dial into the call that is ok just try and be mindful about speaking up when there is an appropriate opportunity versus interjecting.]</a:t>
            </a:r>
          </a:p>
          <a:p>
            <a:endParaRPr lang="en-US" dirty="0"/>
          </a:p>
        </p:txBody>
      </p:sp>
      <p:sp>
        <p:nvSpPr>
          <p:cNvPr id="4" name="Slide Number Placeholder 3"/>
          <p:cNvSpPr>
            <a:spLocks noGrp="1"/>
          </p:cNvSpPr>
          <p:nvPr>
            <p:ph type="sldNum" sz="quarter" idx="5"/>
          </p:nvPr>
        </p:nvSpPr>
        <p:spPr/>
        <p:txBody>
          <a:bodyPr/>
          <a:lstStyle/>
          <a:p>
            <a:fld id="{385ACE04-E13C-4837-B6DD-B388E7CAA05E}" type="slidenum">
              <a:rPr lang="en-US" noProof="0" smtClean="0"/>
              <a:t>3</a:t>
            </a:fld>
            <a:endParaRPr lang="en-US" noProof="0" dirty="0"/>
          </a:p>
        </p:txBody>
      </p:sp>
    </p:spTree>
    <p:extLst>
      <p:ext uri="{BB962C8B-B14F-4D97-AF65-F5344CB8AC3E}">
        <p14:creationId xmlns:p14="http://schemas.microsoft.com/office/powerpoint/2010/main" val="36172178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Charlene</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Goals: </a:t>
            </a:r>
            <a:r>
              <a:rPr lang="en-US" sz="1200" kern="1200" dirty="0">
                <a:solidFill>
                  <a:schemeClr val="tx1"/>
                </a:solidFill>
                <a:effectLst/>
                <a:latin typeface="+mn-lt"/>
                <a:ea typeface="+mn-ea"/>
                <a:cs typeface="+mn-cs"/>
              </a:rPr>
              <a:t>Conduct social marketing research to understand what incentives would motivate developers working in regional growth centers to use LID beyond minimum municipal </a:t>
            </a:r>
            <a:r>
              <a:rPr lang="en-US" sz="1200" kern="1200" dirty="0" err="1">
                <a:solidFill>
                  <a:schemeClr val="tx1"/>
                </a:solidFill>
                <a:effectLst/>
                <a:latin typeface="+mn-lt"/>
                <a:ea typeface="+mn-ea"/>
                <a:cs typeface="+mn-cs"/>
              </a:rPr>
              <a:t>stormwater</a:t>
            </a:r>
            <a:r>
              <a:rPr lang="en-US" sz="1200" kern="1200" dirty="0">
                <a:solidFill>
                  <a:schemeClr val="tx1"/>
                </a:solidFill>
                <a:effectLst/>
                <a:latin typeface="+mn-lt"/>
                <a:ea typeface="+mn-ea"/>
                <a:cs typeface="+mn-cs"/>
              </a:rPr>
              <a:t> permit requirements, and develop guidance for local government regarding those incentives </a:t>
            </a:r>
          </a:p>
          <a:p>
            <a:endParaRPr lang="en-US" b="1" dirty="0"/>
          </a:p>
          <a:p>
            <a:r>
              <a:rPr lang="en-US" b="1" dirty="0"/>
              <a:t>Purpose:</a:t>
            </a:r>
          </a:p>
          <a:p>
            <a:r>
              <a:rPr lang="en-US" dirty="0"/>
              <a:t>Changing</a:t>
            </a:r>
            <a:r>
              <a:rPr lang="en-US" baseline="0" dirty="0"/>
              <a:t> the hearts and minds of developers </a:t>
            </a:r>
          </a:p>
          <a:p>
            <a:r>
              <a:rPr lang="en-US" baseline="0" dirty="0"/>
              <a:t>Develop tools and guidance to our local jurisdictions to help them develop programs and actions that encourage developers to go beyond compliance in LID. </a:t>
            </a:r>
          </a:p>
          <a:p>
            <a:endParaRPr lang="en-US" baseline="0" dirty="0"/>
          </a:p>
          <a:p>
            <a:r>
              <a:rPr lang="en-US" b="1" dirty="0"/>
              <a:t>What</a:t>
            </a:r>
            <a:r>
              <a:rPr lang="en-US" b="1" baseline="0" dirty="0"/>
              <a:t> we’ve done to-date:</a:t>
            </a:r>
          </a:p>
          <a:p>
            <a:r>
              <a:rPr lang="en-US" baseline="0" dirty="0"/>
              <a:t>-Social marketing analysis – key questions we asked:</a:t>
            </a:r>
          </a:p>
          <a:p>
            <a:r>
              <a:rPr lang="en-US" sz="1200" b="1" dirty="0">
                <a:solidFill>
                  <a:schemeClr val="accent5"/>
                </a:solidFill>
              </a:rPr>
              <a:t>-</a:t>
            </a:r>
            <a:r>
              <a:rPr lang="en-US" sz="1200" b="0" dirty="0">
                <a:solidFill>
                  <a:schemeClr val="accent5"/>
                </a:solidFill>
              </a:rPr>
              <a:t>How</a:t>
            </a:r>
            <a:r>
              <a:rPr lang="en-US" sz="1200" dirty="0"/>
              <a:t> do developers implement LID on their sites?</a:t>
            </a:r>
          </a:p>
          <a:p>
            <a:pPr marL="0" indent="0">
              <a:lnSpc>
                <a:spcPct val="114000"/>
              </a:lnSpc>
              <a:buClr>
                <a:schemeClr val="accent5"/>
              </a:buClr>
              <a:buFont typeface="Wingdings" panose="05000000000000000000" pitchFamily="2" charset="2"/>
              <a:buNone/>
            </a:pPr>
            <a:r>
              <a:rPr lang="en-US" sz="1200" b="1" dirty="0">
                <a:solidFill>
                  <a:schemeClr val="accent5"/>
                </a:solidFill>
              </a:rPr>
              <a:t>-</a:t>
            </a:r>
            <a:r>
              <a:rPr lang="en-US" sz="1200" b="0" dirty="0">
                <a:solidFill>
                  <a:schemeClr val="accent5"/>
                </a:solidFill>
              </a:rPr>
              <a:t>What </a:t>
            </a:r>
            <a:r>
              <a:rPr lang="en-US" sz="1200" dirty="0"/>
              <a:t>inspires them to go “above and beyond”?</a:t>
            </a:r>
            <a:endParaRPr lang="en-US" baseline="0" dirty="0"/>
          </a:p>
          <a:p>
            <a:r>
              <a:rPr lang="en-US" baseline="0" dirty="0"/>
              <a:t>-Framed up the guidance </a:t>
            </a:r>
          </a:p>
          <a:p>
            <a:r>
              <a:rPr lang="en-US" baseline="0" dirty="0"/>
              <a:t>-Developed some of the tools to be included in the toolkit (factsheets, matrices, decision-tree tool)</a:t>
            </a:r>
          </a:p>
          <a:p>
            <a:endParaRPr lang="en-US" baseline="0" dirty="0"/>
          </a:p>
          <a:p>
            <a:r>
              <a:rPr lang="en-US" baseline="0" dirty="0" err="1"/>
              <a:t>Ezview</a:t>
            </a:r>
            <a:r>
              <a:rPr lang="en-US" baseline="0" dirty="0"/>
              <a:t> site – social marketing report available online </a:t>
            </a:r>
          </a:p>
          <a:p>
            <a:endParaRPr lang="en-US" baseline="0" dirty="0"/>
          </a:p>
          <a:p>
            <a:r>
              <a:rPr lang="en-US" b="1" baseline="0" dirty="0"/>
              <a:t>What’s next:</a:t>
            </a:r>
          </a:p>
          <a:p>
            <a:r>
              <a:rPr lang="en-US" baseline="0" dirty="0"/>
              <a:t>Additional document review </a:t>
            </a:r>
          </a:p>
          <a:p>
            <a:r>
              <a:rPr lang="en-US" baseline="0" dirty="0"/>
              <a:t>Full packet coming tomorrow </a:t>
            </a:r>
          </a:p>
          <a:p>
            <a:endParaRPr lang="en-US" baseline="0" dirty="0"/>
          </a:p>
          <a:p>
            <a:r>
              <a:rPr lang="en-US" baseline="0" dirty="0"/>
              <a:t>Excited to show you the progress!</a:t>
            </a:r>
            <a:endParaRPr lang="en-US" dirty="0"/>
          </a:p>
        </p:txBody>
      </p:sp>
      <p:sp>
        <p:nvSpPr>
          <p:cNvPr id="4" name="Slide Number Placeholder 3"/>
          <p:cNvSpPr>
            <a:spLocks noGrp="1"/>
          </p:cNvSpPr>
          <p:nvPr>
            <p:ph type="sldNum" sz="quarter" idx="10"/>
          </p:nvPr>
        </p:nvSpPr>
        <p:spPr/>
        <p:txBody>
          <a:bodyPr/>
          <a:lstStyle/>
          <a:p>
            <a:fld id="{A7F12A3D-A0E6-4824-8F74-7E63E9DD0E33}" type="slidenum">
              <a:rPr lang="en-US" smtClean="0"/>
              <a:t>4</a:t>
            </a:fld>
            <a:endParaRPr lang="en-US"/>
          </a:p>
        </p:txBody>
      </p:sp>
    </p:spTree>
    <p:extLst>
      <p:ext uri="{BB962C8B-B14F-4D97-AF65-F5344CB8AC3E}">
        <p14:creationId xmlns:p14="http://schemas.microsoft.com/office/powerpoint/2010/main" val="9329098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Font typeface="Arial" panose="020B0604020202020204" pitchFamily="34" charset="0"/>
              <a:buNone/>
            </a:pPr>
            <a:r>
              <a:rPr lang="en-US" dirty="0">
                <a:effectLst/>
              </a:rPr>
              <a:t>Charlene</a:t>
            </a:r>
          </a:p>
          <a:p>
            <a:pPr marL="171450" lvl="0" indent="-171450">
              <a:buFont typeface="Arial" panose="020B0604020202020204" pitchFamily="34" charset="0"/>
              <a:buChar char="•"/>
            </a:pPr>
            <a:r>
              <a:rPr lang="en-US" dirty="0">
                <a:effectLst/>
              </a:rPr>
              <a:t>Worked with Advisory Committee in Spring 2019 and project team through summer 2020 to identify key elements of guidebook for jurisdictions</a:t>
            </a:r>
          </a:p>
          <a:p>
            <a:pPr lvl="1"/>
            <a:endParaRPr lang="en-US" dirty="0">
              <a:effectLst/>
            </a:endParaRPr>
          </a:p>
          <a:p>
            <a:pPr lvl="0"/>
            <a:r>
              <a:rPr lang="en-US" b="1" dirty="0">
                <a:effectLst/>
              </a:rPr>
              <a:t>Additional information (as reference if questions comes up):</a:t>
            </a:r>
          </a:p>
          <a:p>
            <a:pPr marL="171450" indent="-171450">
              <a:buFont typeface="Arial" panose="020B0604020202020204" pitchFamily="34" charset="0"/>
              <a:buChar char="•"/>
            </a:pPr>
            <a:r>
              <a:rPr lang="en-US" dirty="0"/>
              <a:t>Interviews with residential and commercial developers in Puget Sound to better understand how they implement LID on their sites and their barriers and motivators for implementing LID</a:t>
            </a:r>
          </a:p>
          <a:p>
            <a:pPr marL="171450" indent="-171450">
              <a:buFont typeface="Arial" panose="020B0604020202020204" pitchFamily="34" charset="0"/>
              <a:buChar char="•"/>
            </a:pPr>
            <a:r>
              <a:rPr lang="en-US" dirty="0"/>
              <a:t>Ultimate goal of research – how to encourage developers to go above and beyond current stormwater code requirements and install additional LID solutions</a:t>
            </a:r>
          </a:p>
          <a:p>
            <a:pPr marL="171450" indent="-171450">
              <a:buFont typeface="Arial" panose="020B0604020202020204" pitchFamily="34" charset="0"/>
              <a:buChar char="•"/>
            </a:pPr>
            <a:r>
              <a:rPr lang="en-US" dirty="0"/>
              <a:t>3 initial interviews with jurisdictions (Lynnwood, Kitsap County, Seattle) to understand their thoughts on LID implementation in their jurisdictions and what challenges they thought developers faced – these interviews/in combination with lit review findings helped us craft developer interview guide</a:t>
            </a:r>
          </a:p>
          <a:p>
            <a:pPr marL="171450" indent="-171450">
              <a:buFont typeface="Arial" panose="020B0604020202020204" pitchFamily="34" charset="0"/>
              <a:buChar char="•"/>
            </a:pPr>
            <a:r>
              <a:rPr lang="en-US" dirty="0"/>
              <a:t>20 interviews with developers</a:t>
            </a:r>
          </a:p>
          <a:p>
            <a:pPr lvl="1"/>
            <a:endParaRPr lang="en-US" dirty="0">
              <a:effectLst/>
            </a:endParaRPr>
          </a:p>
          <a:p>
            <a:endParaRPr lang="en-US" dirty="0"/>
          </a:p>
        </p:txBody>
      </p:sp>
      <p:sp>
        <p:nvSpPr>
          <p:cNvPr id="4" name="Slide Number Placeholder 3"/>
          <p:cNvSpPr>
            <a:spLocks noGrp="1"/>
          </p:cNvSpPr>
          <p:nvPr>
            <p:ph type="sldNum" sz="quarter" idx="5"/>
          </p:nvPr>
        </p:nvSpPr>
        <p:spPr/>
        <p:txBody>
          <a:bodyPr/>
          <a:lstStyle/>
          <a:p>
            <a:fld id="{A7F12A3D-A0E6-4824-8F74-7E63E9DD0E33}" type="slidenum">
              <a:rPr lang="en-US" smtClean="0"/>
              <a:t>5</a:t>
            </a:fld>
            <a:endParaRPr lang="en-US"/>
          </a:p>
        </p:txBody>
      </p:sp>
    </p:spTree>
    <p:extLst>
      <p:ext uri="{BB962C8B-B14F-4D97-AF65-F5344CB8AC3E}">
        <p14:creationId xmlns:p14="http://schemas.microsoft.com/office/powerpoint/2010/main" val="41918718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Gretchen</a:t>
            </a:r>
            <a:endParaRPr lang="en-US" baseline="0" dirty="0"/>
          </a:p>
          <a:p>
            <a:endParaRPr lang="en-US" dirty="0"/>
          </a:p>
        </p:txBody>
      </p:sp>
      <p:sp>
        <p:nvSpPr>
          <p:cNvPr id="4" name="Slide Number Placeholder 3"/>
          <p:cNvSpPr>
            <a:spLocks noGrp="1"/>
          </p:cNvSpPr>
          <p:nvPr>
            <p:ph type="sldNum" sz="quarter" idx="10"/>
          </p:nvPr>
        </p:nvSpPr>
        <p:spPr/>
        <p:txBody>
          <a:bodyPr/>
          <a:lstStyle/>
          <a:p>
            <a:fld id="{A7F12A3D-A0E6-4824-8F74-7E63E9DD0E33}" type="slidenum">
              <a:rPr lang="en-US" smtClean="0"/>
              <a:t>6</a:t>
            </a:fld>
            <a:endParaRPr lang="en-US"/>
          </a:p>
        </p:txBody>
      </p:sp>
    </p:spTree>
    <p:extLst>
      <p:ext uri="{BB962C8B-B14F-4D97-AF65-F5344CB8AC3E}">
        <p14:creationId xmlns:p14="http://schemas.microsoft.com/office/powerpoint/2010/main" val="8487318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The things developers liked about individual LID options often had to do with ease of installation or least disruption, and adding value to the property by appealing to potential tenants.</a:t>
            </a:r>
          </a:p>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Disliked features revolved around being expensive or adding some level of complexity to a project, usually due to installation cost or requiring ongoing or long-term maintenance.</a:t>
            </a:r>
          </a:p>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Most commonly used practices were amended soil, rain gardens/bioretention and trees. In the urban areas, developers were more likely to use vegetative roofs. The least popular practices were dispersion, permeable pavement, rainwater harvesting, grey water and minimal excavation foundations, regardless of location of the development.</a:t>
            </a:r>
          </a:p>
          <a:p>
            <a:endParaRPr lang="en-US" dirty="0"/>
          </a:p>
          <a:p>
            <a:endParaRPr lang="en-US" dirty="0"/>
          </a:p>
        </p:txBody>
      </p:sp>
      <p:sp>
        <p:nvSpPr>
          <p:cNvPr id="4" name="Slide Number Placeholder 3"/>
          <p:cNvSpPr>
            <a:spLocks noGrp="1"/>
          </p:cNvSpPr>
          <p:nvPr>
            <p:ph type="sldNum" sz="quarter" idx="5"/>
          </p:nvPr>
        </p:nvSpPr>
        <p:spPr/>
        <p:txBody>
          <a:bodyPr/>
          <a:lstStyle/>
          <a:p>
            <a:fld id="{A7F12A3D-A0E6-4824-8F74-7E63E9DD0E33}" type="slidenum">
              <a:rPr lang="en-US" smtClean="0"/>
              <a:t>7</a:t>
            </a:fld>
            <a:endParaRPr lang="en-US"/>
          </a:p>
        </p:txBody>
      </p:sp>
    </p:spTree>
    <p:extLst>
      <p:ext uri="{BB962C8B-B14F-4D97-AF65-F5344CB8AC3E}">
        <p14:creationId xmlns:p14="http://schemas.microsoft.com/office/powerpoint/2010/main" val="27379335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What is going above and beyond?</a:t>
            </a:r>
          </a:p>
        </p:txBody>
      </p:sp>
      <p:sp>
        <p:nvSpPr>
          <p:cNvPr id="4" name="Slide Number Placeholder 3"/>
          <p:cNvSpPr>
            <a:spLocks noGrp="1"/>
          </p:cNvSpPr>
          <p:nvPr>
            <p:ph type="sldNum" sz="quarter" idx="5"/>
          </p:nvPr>
        </p:nvSpPr>
        <p:spPr/>
        <p:txBody>
          <a:bodyPr/>
          <a:lstStyle/>
          <a:p>
            <a:fld id="{A7F12A3D-A0E6-4824-8F74-7E63E9DD0E33}" type="slidenum">
              <a:rPr lang="en-US" smtClean="0"/>
              <a:t>8</a:t>
            </a:fld>
            <a:endParaRPr lang="en-US"/>
          </a:p>
        </p:txBody>
      </p:sp>
    </p:spTree>
    <p:extLst>
      <p:ext uri="{BB962C8B-B14F-4D97-AF65-F5344CB8AC3E}">
        <p14:creationId xmlns:p14="http://schemas.microsoft.com/office/powerpoint/2010/main" val="8552167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5"/>
          </p:nvPr>
        </p:nvSpPr>
        <p:spPr/>
        <p:txBody>
          <a:bodyPr/>
          <a:lstStyle/>
          <a:p>
            <a:fld id="{A7F12A3D-A0E6-4824-8F74-7E63E9DD0E33}" type="slidenum">
              <a:rPr lang="en-US" smtClean="0"/>
              <a:t>9</a:t>
            </a:fld>
            <a:endParaRPr lang="en-US"/>
          </a:p>
        </p:txBody>
      </p:sp>
    </p:spTree>
    <p:extLst>
      <p:ext uri="{BB962C8B-B14F-4D97-AF65-F5344CB8AC3E}">
        <p14:creationId xmlns:p14="http://schemas.microsoft.com/office/powerpoint/2010/main" val="20118300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BD37238-2FBF-4F19-86E7-CB3013F81F20}"/>
              </a:ext>
            </a:extLst>
          </p:cNvPr>
          <p:cNvSpPr/>
          <p:nvPr userDrawn="1"/>
        </p:nvSpPr>
        <p:spPr>
          <a:xfrm>
            <a:off x="0" y="443882"/>
            <a:ext cx="12192000" cy="641411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8FC9D47-10F7-467C-BD21-590A638E1025}"/>
              </a:ext>
            </a:extLst>
          </p:cNvPr>
          <p:cNvSpPr>
            <a:spLocks noGrp="1"/>
          </p:cNvSpPr>
          <p:nvPr>
            <p:ph type="ctrTitle"/>
          </p:nvPr>
        </p:nvSpPr>
        <p:spPr>
          <a:xfrm>
            <a:off x="387275" y="2175193"/>
            <a:ext cx="10280725" cy="2387600"/>
          </a:xfrm>
        </p:spPr>
        <p:txBody>
          <a:bodyPr anchor="b"/>
          <a:lstStyle>
            <a:lvl1pPr algn="l">
              <a:defRPr sz="6000"/>
            </a:lvl1pPr>
          </a:lstStyle>
          <a:p>
            <a:r>
              <a:rPr lang="en-US" dirty="0"/>
              <a:t>Click to edit Master title style</a:t>
            </a:r>
          </a:p>
        </p:txBody>
      </p:sp>
      <p:sp>
        <p:nvSpPr>
          <p:cNvPr id="3" name="Subtitle 2">
            <a:extLst>
              <a:ext uri="{FF2B5EF4-FFF2-40B4-BE49-F238E27FC236}">
                <a16:creationId xmlns:a16="http://schemas.microsoft.com/office/drawing/2014/main" id="{5653E954-0349-46AA-BC1B-DE802C58A28E}"/>
              </a:ext>
            </a:extLst>
          </p:cNvPr>
          <p:cNvSpPr>
            <a:spLocks noGrp="1"/>
          </p:cNvSpPr>
          <p:nvPr>
            <p:ph type="subTitle" idx="1"/>
          </p:nvPr>
        </p:nvSpPr>
        <p:spPr>
          <a:xfrm>
            <a:off x="387275" y="4654868"/>
            <a:ext cx="10280725" cy="1655762"/>
          </a:xfrm>
        </p:spPr>
        <p:txBody>
          <a:bodyPr/>
          <a:lstStyle>
            <a:lvl1pPr marL="0" indent="0" algn="l">
              <a:buNone/>
              <a:defRPr sz="2400">
                <a:solidFill>
                  <a:schemeClr val="accent4"/>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16265775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240B23-DADC-4112-BE3E-3D75B018A56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22A6806-5844-4230-BD0C-7DCD26B122E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BAAE868F-5CAE-48D6-9FF0-113EC4F63704}"/>
              </a:ext>
            </a:extLst>
          </p:cNvPr>
          <p:cNvSpPr>
            <a:spLocks noGrp="1"/>
          </p:cNvSpPr>
          <p:nvPr>
            <p:ph type="sldNum" sz="quarter" idx="12"/>
          </p:nvPr>
        </p:nvSpPr>
        <p:spPr/>
        <p:txBody>
          <a:bodyPr/>
          <a:lstStyle/>
          <a:p>
            <a:fld id="{D154425B-C4B3-432A-8816-E685064DE396}" type="slidenum">
              <a:rPr lang="en-US" smtClean="0"/>
              <a:t>‹#›</a:t>
            </a:fld>
            <a:endParaRPr lang="en-US"/>
          </a:p>
        </p:txBody>
      </p:sp>
    </p:spTree>
    <p:extLst>
      <p:ext uri="{BB962C8B-B14F-4D97-AF65-F5344CB8AC3E}">
        <p14:creationId xmlns:p14="http://schemas.microsoft.com/office/powerpoint/2010/main" val="37495021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E8CC87-9E42-491C-97BC-964BD58D8A31}"/>
              </a:ext>
            </a:extLst>
          </p:cNvPr>
          <p:cNvSpPr>
            <a:spLocks noGrp="1"/>
          </p:cNvSpPr>
          <p:nvPr>
            <p:ph type="title"/>
          </p:nvPr>
        </p:nvSpPr>
        <p:spPr>
          <a:xfrm>
            <a:off x="426128" y="448175"/>
            <a:ext cx="10515600" cy="655807"/>
          </a:xfrm>
        </p:spPr>
        <p:txBody>
          <a:bodyPr/>
          <a:lstStyle/>
          <a:p>
            <a:r>
              <a:rPr lang="en-US"/>
              <a:t>Click to edit Master title style</a:t>
            </a:r>
          </a:p>
        </p:txBody>
      </p:sp>
      <p:sp>
        <p:nvSpPr>
          <p:cNvPr id="3" name="Text Placeholder 2">
            <a:extLst>
              <a:ext uri="{FF2B5EF4-FFF2-40B4-BE49-F238E27FC236}">
                <a16:creationId xmlns:a16="http://schemas.microsoft.com/office/drawing/2014/main" id="{38D2BC7E-1BC3-4DC3-BF12-B3FFB67D40D3}"/>
              </a:ext>
            </a:extLst>
          </p:cNvPr>
          <p:cNvSpPr>
            <a:spLocks noGrp="1"/>
          </p:cNvSpPr>
          <p:nvPr>
            <p:ph type="body" idx="1"/>
          </p:nvPr>
        </p:nvSpPr>
        <p:spPr>
          <a:xfrm>
            <a:off x="426128" y="1514476"/>
            <a:ext cx="5571447" cy="5079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a:extLst>
              <a:ext uri="{FF2B5EF4-FFF2-40B4-BE49-F238E27FC236}">
                <a16:creationId xmlns:a16="http://schemas.microsoft.com/office/drawing/2014/main" id="{25DDFD2A-6783-4A59-99B0-533B052C678E}"/>
              </a:ext>
            </a:extLst>
          </p:cNvPr>
          <p:cNvSpPr>
            <a:spLocks noGrp="1"/>
          </p:cNvSpPr>
          <p:nvPr>
            <p:ph sz="half" idx="2"/>
          </p:nvPr>
        </p:nvSpPr>
        <p:spPr>
          <a:xfrm>
            <a:off x="426128" y="2130014"/>
            <a:ext cx="5571447" cy="395605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01EEE2B-13FE-4BA0-82F8-4E362BC51FAA}"/>
              </a:ext>
            </a:extLst>
          </p:cNvPr>
          <p:cNvSpPr>
            <a:spLocks noGrp="1"/>
          </p:cNvSpPr>
          <p:nvPr>
            <p:ph type="body" sz="quarter" idx="3"/>
          </p:nvPr>
        </p:nvSpPr>
        <p:spPr>
          <a:xfrm>
            <a:off x="6172200" y="1514476"/>
            <a:ext cx="5693484" cy="5079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a:extLst>
              <a:ext uri="{FF2B5EF4-FFF2-40B4-BE49-F238E27FC236}">
                <a16:creationId xmlns:a16="http://schemas.microsoft.com/office/drawing/2014/main" id="{0366C2BD-5EA9-4C23-8960-23CCD47EE949}"/>
              </a:ext>
            </a:extLst>
          </p:cNvPr>
          <p:cNvSpPr>
            <a:spLocks noGrp="1"/>
          </p:cNvSpPr>
          <p:nvPr>
            <p:ph sz="quarter" idx="4"/>
          </p:nvPr>
        </p:nvSpPr>
        <p:spPr>
          <a:xfrm>
            <a:off x="6172200" y="2130014"/>
            <a:ext cx="5693484" cy="395605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Slide Number Placeholder 8">
            <a:extLst>
              <a:ext uri="{FF2B5EF4-FFF2-40B4-BE49-F238E27FC236}">
                <a16:creationId xmlns:a16="http://schemas.microsoft.com/office/drawing/2014/main" id="{43BC058F-843C-4C67-963F-135774781046}"/>
              </a:ext>
            </a:extLst>
          </p:cNvPr>
          <p:cNvSpPr>
            <a:spLocks noGrp="1"/>
          </p:cNvSpPr>
          <p:nvPr>
            <p:ph type="sldNum" sz="quarter" idx="12"/>
          </p:nvPr>
        </p:nvSpPr>
        <p:spPr/>
        <p:txBody>
          <a:bodyPr/>
          <a:lstStyle/>
          <a:p>
            <a:fld id="{D154425B-C4B3-432A-8816-E685064DE396}" type="slidenum">
              <a:rPr lang="en-US" smtClean="0"/>
              <a:t>‹#›</a:t>
            </a:fld>
            <a:endParaRPr lang="en-US"/>
          </a:p>
        </p:txBody>
      </p:sp>
    </p:spTree>
    <p:extLst>
      <p:ext uri="{BB962C8B-B14F-4D97-AF65-F5344CB8AC3E}">
        <p14:creationId xmlns:p14="http://schemas.microsoft.com/office/powerpoint/2010/main" val="7433775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DC30F6D7-8705-4304-AA02-B0D1DF29D04B}"/>
              </a:ext>
            </a:extLst>
          </p:cNvPr>
          <p:cNvSpPr/>
          <p:nvPr userDrawn="1"/>
        </p:nvSpPr>
        <p:spPr>
          <a:xfrm>
            <a:off x="0" y="443882"/>
            <a:ext cx="12192000" cy="641411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6D8285B-3ED6-46FD-944A-0FFF6D7954B2}"/>
              </a:ext>
            </a:extLst>
          </p:cNvPr>
          <p:cNvSpPr>
            <a:spLocks noGrp="1"/>
          </p:cNvSpPr>
          <p:nvPr>
            <p:ph type="title"/>
          </p:nvPr>
        </p:nvSpPr>
        <p:spPr>
          <a:xfrm>
            <a:off x="426128" y="3101096"/>
            <a:ext cx="10927672" cy="655807"/>
          </a:xfrm>
        </p:spPr>
        <p:txBody>
          <a:bodyPr>
            <a:noAutofit/>
          </a:bodyPr>
          <a:lstStyle>
            <a:lvl1pPr>
              <a:defRPr sz="5400"/>
            </a:lvl1pPr>
          </a:lstStyle>
          <a:p>
            <a:r>
              <a:rPr lang="en-US"/>
              <a:t>Click to edit Master title style</a:t>
            </a:r>
          </a:p>
        </p:txBody>
      </p:sp>
      <p:sp>
        <p:nvSpPr>
          <p:cNvPr id="5" name="Slide Number Placeholder 4">
            <a:extLst>
              <a:ext uri="{FF2B5EF4-FFF2-40B4-BE49-F238E27FC236}">
                <a16:creationId xmlns:a16="http://schemas.microsoft.com/office/drawing/2014/main" id="{D9BCCD59-2900-4CAC-A01C-EF48AB3EFEE1}"/>
              </a:ext>
            </a:extLst>
          </p:cNvPr>
          <p:cNvSpPr>
            <a:spLocks noGrp="1"/>
          </p:cNvSpPr>
          <p:nvPr>
            <p:ph type="sldNum" sz="quarter" idx="12"/>
          </p:nvPr>
        </p:nvSpPr>
        <p:spPr/>
        <p:txBody>
          <a:bodyPr/>
          <a:lstStyle>
            <a:lvl1pPr>
              <a:defRPr>
                <a:solidFill>
                  <a:schemeClr val="accent4"/>
                </a:solidFill>
              </a:defRPr>
            </a:lvl1pPr>
          </a:lstStyle>
          <a:p>
            <a:fld id="{D154425B-C4B3-432A-8816-E685064DE396}" type="slidenum">
              <a:rPr lang="en-US" smtClean="0"/>
              <a:pPr/>
              <a:t>‹#›</a:t>
            </a:fld>
            <a:endParaRPr lang="en-US"/>
          </a:p>
        </p:txBody>
      </p:sp>
      <p:sp>
        <p:nvSpPr>
          <p:cNvPr id="7" name="Rectangle 6">
            <a:extLst>
              <a:ext uri="{FF2B5EF4-FFF2-40B4-BE49-F238E27FC236}">
                <a16:creationId xmlns:a16="http://schemas.microsoft.com/office/drawing/2014/main" id="{97D74A42-8B9F-47A2-A101-852E66F5F07A}"/>
              </a:ext>
            </a:extLst>
          </p:cNvPr>
          <p:cNvSpPr/>
          <p:nvPr userDrawn="1"/>
        </p:nvSpPr>
        <p:spPr>
          <a:xfrm>
            <a:off x="0" y="5896118"/>
            <a:ext cx="12192000" cy="54737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910253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604D2B9C-EC19-4C65-8C17-43AD4CA2BF95}"/>
              </a:ext>
            </a:extLst>
          </p:cNvPr>
          <p:cNvSpPr/>
          <p:nvPr userDrawn="1"/>
        </p:nvSpPr>
        <p:spPr>
          <a:xfrm>
            <a:off x="0" y="230819"/>
            <a:ext cx="12192000" cy="662718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Slide Number Placeholder 3">
            <a:extLst>
              <a:ext uri="{FF2B5EF4-FFF2-40B4-BE49-F238E27FC236}">
                <a16:creationId xmlns:a16="http://schemas.microsoft.com/office/drawing/2014/main" id="{A63C8D33-6D40-4302-B565-550C9891D099}"/>
              </a:ext>
            </a:extLst>
          </p:cNvPr>
          <p:cNvSpPr>
            <a:spLocks noGrp="1"/>
          </p:cNvSpPr>
          <p:nvPr>
            <p:ph type="sldNum" sz="quarter" idx="12"/>
          </p:nvPr>
        </p:nvSpPr>
        <p:spPr/>
        <p:txBody>
          <a:bodyPr/>
          <a:lstStyle/>
          <a:p>
            <a:fld id="{D154425B-C4B3-432A-8816-E685064DE396}" type="slidenum">
              <a:rPr lang="en-US" smtClean="0"/>
              <a:t>‹#›</a:t>
            </a:fld>
            <a:endParaRPr lang="en-US"/>
          </a:p>
        </p:txBody>
      </p:sp>
    </p:spTree>
    <p:extLst>
      <p:ext uri="{BB962C8B-B14F-4D97-AF65-F5344CB8AC3E}">
        <p14:creationId xmlns:p14="http://schemas.microsoft.com/office/powerpoint/2010/main" val="17256257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Title &amp; Content 0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2237E7-A574-47D2-9624-D12F47560519}"/>
              </a:ext>
            </a:extLst>
          </p:cNvPr>
          <p:cNvSpPr>
            <a:spLocks noGrp="1"/>
          </p:cNvSpPr>
          <p:nvPr>
            <p:ph type="title" hasCustomPrompt="1"/>
          </p:nvPr>
        </p:nvSpPr>
        <p:spPr>
          <a:xfrm>
            <a:off x="363416" y="246186"/>
            <a:ext cx="3206261" cy="1037492"/>
          </a:xfrm>
        </p:spPr>
        <p:txBody>
          <a:bodyPr lIns="0" tIns="0" rIns="0" bIns="0" anchor="b">
            <a:noAutofit/>
          </a:bodyPr>
          <a:lstStyle>
            <a:lvl1pPr>
              <a:defRPr sz="3200" b="1" cap="all" baseline="0"/>
            </a:lvl1pPr>
          </a:lstStyle>
          <a:p>
            <a:r>
              <a:rPr lang="en-US" noProof="0"/>
              <a:t>Title here</a:t>
            </a:r>
          </a:p>
        </p:txBody>
      </p:sp>
      <p:sp>
        <p:nvSpPr>
          <p:cNvPr id="3" name="Text Placeholder 2">
            <a:extLst>
              <a:ext uri="{FF2B5EF4-FFF2-40B4-BE49-F238E27FC236}">
                <a16:creationId xmlns:a16="http://schemas.microsoft.com/office/drawing/2014/main" id="{712D9B6D-CE43-4FB1-87C0-D3565E730242}"/>
              </a:ext>
            </a:extLst>
          </p:cNvPr>
          <p:cNvSpPr>
            <a:spLocks noGrp="1"/>
          </p:cNvSpPr>
          <p:nvPr>
            <p:ph type="body" idx="1" hasCustomPrompt="1"/>
          </p:nvPr>
        </p:nvSpPr>
        <p:spPr>
          <a:xfrm>
            <a:off x="4080986" y="2426274"/>
            <a:ext cx="3008434" cy="601087"/>
          </a:xfrm>
        </p:spPr>
        <p:txBody>
          <a:bodyPr lIns="0" tIns="0" rIns="0" bIns="0" anchor="b">
            <a:noAutofit/>
          </a:bodyPr>
          <a:lstStyle>
            <a:lvl1pPr marL="0" indent="0">
              <a:buNone/>
              <a:defRPr sz="18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Edit Master text styles</a:t>
            </a:r>
          </a:p>
        </p:txBody>
      </p:sp>
      <p:sp>
        <p:nvSpPr>
          <p:cNvPr id="4" name="Content Placeholder 3">
            <a:extLst>
              <a:ext uri="{FF2B5EF4-FFF2-40B4-BE49-F238E27FC236}">
                <a16:creationId xmlns:a16="http://schemas.microsoft.com/office/drawing/2014/main" id="{249D73CD-EB11-4ED6-80CF-B68320D57E91}"/>
              </a:ext>
            </a:extLst>
          </p:cNvPr>
          <p:cNvSpPr>
            <a:spLocks noGrp="1"/>
          </p:cNvSpPr>
          <p:nvPr>
            <p:ph sz="half" idx="2" hasCustomPrompt="1"/>
          </p:nvPr>
        </p:nvSpPr>
        <p:spPr>
          <a:xfrm>
            <a:off x="4080986" y="3097702"/>
            <a:ext cx="3008434" cy="3091961"/>
          </a:xfrm>
        </p:spPr>
        <p:txBody>
          <a:bodyPr lIns="0" tIns="0" rIns="0" bIns="0">
            <a:noAutofit/>
          </a:bodyPr>
          <a:lstStyle>
            <a:lvl1pPr>
              <a:defRPr sz="1600"/>
            </a:lvl1pPr>
            <a:lvl2pPr>
              <a:defRPr sz="1400"/>
            </a:lvl2pPr>
            <a:lvl3pPr>
              <a:defRPr sz="1200"/>
            </a:lvl3pPr>
            <a:lvl4pPr>
              <a:defRPr sz="1100"/>
            </a:lvl4pPr>
            <a:lvl5pPr>
              <a:defRPr sz="1100"/>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 name="Slide Number Placeholder 5">
            <a:extLst>
              <a:ext uri="{FF2B5EF4-FFF2-40B4-BE49-F238E27FC236}">
                <a16:creationId xmlns:a16="http://schemas.microsoft.com/office/drawing/2014/main" id="{99564622-96D9-48C4-BB60-87F3F7C8E122}"/>
              </a:ext>
            </a:extLst>
          </p:cNvPr>
          <p:cNvSpPr>
            <a:spLocks noGrp="1"/>
          </p:cNvSpPr>
          <p:nvPr>
            <p:ph type="sldNum" sz="quarter" idx="12"/>
          </p:nvPr>
        </p:nvSpPr>
        <p:spPr>
          <a:xfrm>
            <a:off x="9085384" y="6463207"/>
            <a:ext cx="2743200" cy="249385"/>
          </a:xfrm>
        </p:spPr>
        <p:txBody>
          <a:bodyPr/>
          <a:lstStyle>
            <a:lvl1pPr algn="r">
              <a:defRPr sz="900">
                <a:solidFill>
                  <a:schemeClr val="accent3"/>
                </a:solidFill>
              </a:defRPr>
            </a:lvl1pPr>
          </a:lstStyle>
          <a:p>
            <a:fld id="{48BB047D-A6CD-43AB-96F0-683C726B586B}" type="slidenum">
              <a:rPr lang="en-US" noProof="0" smtClean="0"/>
              <a:pPr/>
              <a:t>‹#›</a:t>
            </a:fld>
            <a:endParaRPr lang="en-US" noProof="0" dirty="0"/>
          </a:p>
        </p:txBody>
      </p:sp>
      <p:sp>
        <p:nvSpPr>
          <p:cNvPr id="11" name="Content Placeholder 16">
            <a:extLst>
              <a:ext uri="{FF2B5EF4-FFF2-40B4-BE49-F238E27FC236}">
                <a16:creationId xmlns:a16="http://schemas.microsoft.com/office/drawing/2014/main" id="{57889B18-CC7E-47A7-B83B-45D7871D298A}"/>
              </a:ext>
            </a:extLst>
          </p:cNvPr>
          <p:cNvSpPr>
            <a:spLocks noGrp="1"/>
          </p:cNvSpPr>
          <p:nvPr>
            <p:ph sz="quarter" idx="14" hasCustomPrompt="1"/>
          </p:nvPr>
        </p:nvSpPr>
        <p:spPr>
          <a:xfrm>
            <a:off x="363416" y="6462713"/>
            <a:ext cx="2262187" cy="249237"/>
          </a:xfrm>
        </p:spPr>
        <p:txBody>
          <a:bodyPr>
            <a:noAutofit/>
          </a:bodyPr>
          <a:lstStyle>
            <a:lvl1pPr marL="0" indent="0">
              <a:buNone/>
              <a:defRPr sz="1400" b="1" cap="all" baseline="0">
                <a:solidFill>
                  <a:schemeClr val="tx1">
                    <a:lumMod val="50000"/>
                    <a:lumOff val="50000"/>
                  </a:schemeClr>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noProof="0"/>
              <a:t>Your company name</a:t>
            </a:r>
          </a:p>
        </p:txBody>
      </p:sp>
      <p:grpSp>
        <p:nvGrpSpPr>
          <p:cNvPr id="6" name="Group 5">
            <a:extLst>
              <a:ext uri="{FF2B5EF4-FFF2-40B4-BE49-F238E27FC236}">
                <a16:creationId xmlns:a16="http://schemas.microsoft.com/office/drawing/2014/main" id="{A6A27954-3A0E-430B-AD48-05A3F3278D70}"/>
              </a:ext>
            </a:extLst>
          </p:cNvPr>
          <p:cNvGrpSpPr/>
          <p:nvPr userDrawn="1"/>
        </p:nvGrpSpPr>
        <p:grpSpPr>
          <a:xfrm>
            <a:off x="-24056" y="1452564"/>
            <a:ext cx="3385227" cy="134113"/>
            <a:chOff x="-24055" y="1452565"/>
            <a:chExt cx="2374534" cy="0"/>
          </a:xfrm>
        </p:grpSpPr>
        <p:cxnSp>
          <p:nvCxnSpPr>
            <p:cNvPr id="12" name="Straight Connector 11">
              <a:extLst>
                <a:ext uri="{FF2B5EF4-FFF2-40B4-BE49-F238E27FC236}">
                  <a16:creationId xmlns:a16="http://schemas.microsoft.com/office/drawing/2014/main" id="{D9C089FD-3BC7-434F-810A-04F78AFC84D2}"/>
                </a:ext>
              </a:extLst>
            </p:cNvPr>
            <p:cNvCxnSpPr>
              <a:cxnSpLocks/>
            </p:cNvCxnSpPr>
            <p:nvPr userDrawn="1"/>
          </p:nvCxnSpPr>
          <p:spPr>
            <a:xfrm>
              <a:off x="-24055" y="1452565"/>
              <a:ext cx="1717831" cy="0"/>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EF7AC837-D78F-424C-9FDC-C3A445A5E0B6}"/>
                </a:ext>
              </a:extLst>
            </p:cNvPr>
            <p:cNvCxnSpPr>
              <a:cxnSpLocks/>
            </p:cNvCxnSpPr>
            <p:nvPr userDrawn="1"/>
          </p:nvCxnSpPr>
          <p:spPr>
            <a:xfrm>
              <a:off x="1804745" y="1452565"/>
              <a:ext cx="545734" cy="0"/>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grpSp>
      <p:cxnSp>
        <p:nvCxnSpPr>
          <p:cNvPr id="22" name="Straight Connector 21">
            <a:extLst>
              <a:ext uri="{FF2B5EF4-FFF2-40B4-BE49-F238E27FC236}">
                <a16:creationId xmlns:a16="http://schemas.microsoft.com/office/drawing/2014/main" id="{6831C4EF-58CF-4AEC-9F81-CB38D946A457}"/>
              </a:ext>
            </a:extLst>
          </p:cNvPr>
          <p:cNvCxnSpPr>
            <a:cxnSpLocks/>
          </p:cNvCxnSpPr>
          <p:nvPr userDrawn="1"/>
        </p:nvCxnSpPr>
        <p:spPr>
          <a:xfrm flipV="1">
            <a:off x="3639489" y="421045"/>
            <a:ext cx="0" cy="5768619"/>
          </a:xfrm>
          <a:prstGeom prst="line">
            <a:avLst/>
          </a:prstGeom>
          <a:ln w="63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9" name="Text Placeholder 2">
            <a:extLst>
              <a:ext uri="{FF2B5EF4-FFF2-40B4-BE49-F238E27FC236}">
                <a16:creationId xmlns:a16="http://schemas.microsoft.com/office/drawing/2014/main" id="{A09F60F9-61AE-4464-B369-1CF86DB708DA}"/>
              </a:ext>
            </a:extLst>
          </p:cNvPr>
          <p:cNvSpPr>
            <a:spLocks noGrp="1"/>
          </p:cNvSpPr>
          <p:nvPr>
            <p:ph type="body" idx="15" hasCustomPrompt="1"/>
          </p:nvPr>
        </p:nvSpPr>
        <p:spPr>
          <a:xfrm>
            <a:off x="7870582" y="2426274"/>
            <a:ext cx="3008434" cy="601087"/>
          </a:xfrm>
        </p:spPr>
        <p:txBody>
          <a:bodyPr lIns="0" tIns="0" rIns="0" bIns="0" anchor="b">
            <a:noAutofit/>
          </a:bodyPr>
          <a:lstStyle>
            <a:lvl1pPr marL="0" indent="0">
              <a:buNone/>
              <a:defRPr sz="18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Edit Master text styles</a:t>
            </a:r>
          </a:p>
        </p:txBody>
      </p:sp>
      <p:sp>
        <p:nvSpPr>
          <p:cNvPr id="20" name="Content Placeholder 3">
            <a:extLst>
              <a:ext uri="{FF2B5EF4-FFF2-40B4-BE49-F238E27FC236}">
                <a16:creationId xmlns:a16="http://schemas.microsoft.com/office/drawing/2014/main" id="{124CEF01-2C7C-4568-8A45-5F5A058ECFC1}"/>
              </a:ext>
            </a:extLst>
          </p:cNvPr>
          <p:cNvSpPr>
            <a:spLocks noGrp="1"/>
          </p:cNvSpPr>
          <p:nvPr>
            <p:ph sz="half" idx="16" hasCustomPrompt="1"/>
          </p:nvPr>
        </p:nvSpPr>
        <p:spPr>
          <a:xfrm>
            <a:off x="7870582" y="3097702"/>
            <a:ext cx="3008434" cy="3091961"/>
          </a:xfrm>
        </p:spPr>
        <p:txBody>
          <a:bodyPr lIns="0" tIns="0" rIns="0" bIns="0">
            <a:noAutofit/>
          </a:bodyPr>
          <a:lstStyle>
            <a:lvl1pPr>
              <a:defRPr sz="1600"/>
            </a:lvl1pPr>
            <a:lvl2pPr>
              <a:defRPr sz="1400"/>
            </a:lvl2pPr>
            <a:lvl3pPr>
              <a:defRPr sz="1200"/>
            </a:lvl3pPr>
            <a:lvl4pPr>
              <a:defRPr sz="1100"/>
            </a:lvl4pPr>
            <a:lvl5pPr>
              <a:defRPr sz="1100"/>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3" name="Picture Placeholder 8">
            <a:extLst>
              <a:ext uri="{FF2B5EF4-FFF2-40B4-BE49-F238E27FC236}">
                <a16:creationId xmlns:a16="http://schemas.microsoft.com/office/drawing/2014/main" id="{BAF86618-E012-4E70-91E3-A72E71C63E64}"/>
              </a:ext>
            </a:extLst>
          </p:cNvPr>
          <p:cNvSpPr>
            <a:spLocks noGrp="1"/>
          </p:cNvSpPr>
          <p:nvPr>
            <p:ph type="pic" sz="quarter" idx="18" hasCustomPrompt="1"/>
          </p:nvPr>
        </p:nvSpPr>
        <p:spPr>
          <a:xfrm>
            <a:off x="4080986" y="1676296"/>
            <a:ext cx="587932" cy="587932"/>
          </a:xfrm>
          <a:noFill/>
        </p:spPr>
        <p:txBody>
          <a:bodyPr anchor="ctr">
            <a:noAutofit/>
          </a:bodyPr>
          <a:lstStyle>
            <a:lvl1pPr marL="0" indent="0" algn="ctr">
              <a:buNone/>
              <a:defRPr sz="1400">
                <a:solidFill>
                  <a:schemeClr val="tx1"/>
                </a:solidFill>
              </a:defRPr>
            </a:lvl1pPr>
          </a:lstStyle>
          <a:p>
            <a:r>
              <a:rPr lang="en-US" noProof="0" dirty="0"/>
              <a:t>Icon Here</a:t>
            </a:r>
          </a:p>
        </p:txBody>
      </p:sp>
      <p:sp>
        <p:nvSpPr>
          <p:cNvPr id="24" name="Picture Placeholder 8">
            <a:extLst>
              <a:ext uri="{FF2B5EF4-FFF2-40B4-BE49-F238E27FC236}">
                <a16:creationId xmlns:a16="http://schemas.microsoft.com/office/drawing/2014/main" id="{4FF378B9-734E-4C43-836C-CB80566DDB15}"/>
              </a:ext>
            </a:extLst>
          </p:cNvPr>
          <p:cNvSpPr>
            <a:spLocks noGrp="1"/>
          </p:cNvSpPr>
          <p:nvPr>
            <p:ph type="pic" sz="quarter" idx="19" hasCustomPrompt="1"/>
          </p:nvPr>
        </p:nvSpPr>
        <p:spPr>
          <a:xfrm>
            <a:off x="7868008" y="1676296"/>
            <a:ext cx="587932" cy="587932"/>
          </a:xfrm>
          <a:noFill/>
        </p:spPr>
        <p:txBody>
          <a:bodyPr anchor="ctr">
            <a:noAutofit/>
          </a:bodyPr>
          <a:lstStyle>
            <a:lvl1pPr marL="0" indent="0" algn="ctr">
              <a:buNone/>
              <a:defRPr sz="1400">
                <a:solidFill>
                  <a:schemeClr val="tx1"/>
                </a:solidFill>
              </a:defRPr>
            </a:lvl1pPr>
          </a:lstStyle>
          <a:p>
            <a:r>
              <a:rPr lang="en-US" noProof="0" dirty="0"/>
              <a:t>Icon Here</a:t>
            </a:r>
          </a:p>
        </p:txBody>
      </p:sp>
      <p:sp>
        <p:nvSpPr>
          <p:cNvPr id="25" name="Oval 24">
            <a:extLst>
              <a:ext uri="{FF2B5EF4-FFF2-40B4-BE49-F238E27FC236}">
                <a16:creationId xmlns:a16="http://schemas.microsoft.com/office/drawing/2014/main" id="{3F366940-FB5E-4B76-8829-80C14F137B3A}"/>
              </a:ext>
            </a:extLst>
          </p:cNvPr>
          <p:cNvSpPr/>
          <p:nvPr userDrawn="1"/>
        </p:nvSpPr>
        <p:spPr>
          <a:xfrm>
            <a:off x="10251393" y="555158"/>
            <a:ext cx="3298372" cy="3298372"/>
          </a:xfrm>
          <a:prstGeom prst="ellipse">
            <a:avLst/>
          </a:prstGeom>
          <a:noFill/>
          <a:ln w="31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6" name="Oval 25">
            <a:extLst>
              <a:ext uri="{FF2B5EF4-FFF2-40B4-BE49-F238E27FC236}">
                <a16:creationId xmlns:a16="http://schemas.microsoft.com/office/drawing/2014/main" id="{75486FFB-46EF-4E74-BFFF-7ED054DB0D9C}"/>
              </a:ext>
            </a:extLst>
          </p:cNvPr>
          <p:cNvSpPr/>
          <p:nvPr userDrawn="1"/>
        </p:nvSpPr>
        <p:spPr>
          <a:xfrm>
            <a:off x="9932986" y="330754"/>
            <a:ext cx="1268186" cy="1268186"/>
          </a:xfrm>
          <a:prstGeom prst="ellipse">
            <a:avLst/>
          </a:prstGeom>
          <a:noFill/>
          <a:ln w="3175">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9" name="Text Placeholder 2">
            <a:extLst>
              <a:ext uri="{FF2B5EF4-FFF2-40B4-BE49-F238E27FC236}">
                <a16:creationId xmlns:a16="http://schemas.microsoft.com/office/drawing/2014/main" id="{76F2CCF2-293A-49CA-B2A9-134BB5DEF98E}"/>
              </a:ext>
            </a:extLst>
          </p:cNvPr>
          <p:cNvSpPr>
            <a:spLocks noGrp="1"/>
          </p:cNvSpPr>
          <p:nvPr>
            <p:ph type="body" idx="20" hasCustomPrompt="1"/>
          </p:nvPr>
        </p:nvSpPr>
        <p:spPr>
          <a:xfrm>
            <a:off x="4080985" y="480157"/>
            <a:ext cx="6944563" cy="823912"/>
          </a:xfrm>
        </p:spPr>
        <p:txBody>
          <a:bodyPr lIns="0" tIns="0" rIns="0" bIns="0" anchor="ctr">
            <a:noAutofit/>
          </a:bodyPr>
          <a:lstStyle>
            <a:lvl1pPr marL="0" indent="0">
              <a:buNone/>
              <a:defRPr sz="2000" b="1">
                <a:solidFill>
                  <a:schemeClr val="tx1">
                    <a:lumMod val="50000"/>
                    <a:lumOff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Edit Master text styles</a:t>
            </a:r>
          </a:p>
        </p:txBody>
      </p:sp>
      <p:grpSp>
        <p:nvGrpSpPr>
          <p:cNvPr id="27" name="Group 26">
            <a:extLst>
              <a:ext uri="{FF2B5EF4-FFF2-40B4-BE49-F238E27FC236}">
                <a16:creationId xmlns:a16="http://schemas.microsoft.com/office/drawing/2014/main" id="{6D35CCD2-B73F-944C-B572-7FBFC7DE22E4}"/>
              </a:ext>
            </a:extLst>
          </p:cNvPr>
          <p:cNvGrpSpPr/>
          <p:nvPr userDrawn="1"/>
        </p:nvGrpSpPr>
        <p:grpSpPr>
          <a:xfrm>
            <a:off x="363416" y="421045"/>
            <a:ext cx="748798" cy="134113"/>
            <a:chOff x="4827813" y="2534636"/>
            <a:chExt cx="996651" cy="178504"/>
          </a:xfrm>
        </p:grpSpPr>
        <p:sp>
          <p:nvSpPr>
            <p:cNvPr id="28" name="Oval 27">
              <a:extLst>
                <a:ext uri="{FF2B5EF4-FFF2-40B4-BE49-F238E27FC236}">
                  <a16:creationId xmlns:a16="http://schemas.microsoft.com/office/drawing/2014/main" id="{9D8F78D8-558F-3540-A5F4-B1AD8942B341}"/>
                </a:ext>
              </a:extLst>
            </p:cNvPr>
            <p:cNvSpPr/>
            <p:nvPr/>
          </p:nvSpPr>
          <p:spPr>
            <a:xfrm>
              <a:off x="4827813" y="2534636"/>
              <a:ext cx="178504" cy="17850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5" name="Oval 34">
              <a:extLst>
                <a:ext uri="{FF2B5EF4-FFF2-40B4-BE49-F238E27FC236}">
                  <a16:creationId xmlns:a16="http://schemas.microsoft.com/office/drawing/2014/main" id="{3F8F621A-F298-2B48-B7E0-8D9BEE8AA763}"/>
                </a:ext>
              </a:extLst>
            </p:cNvPr>
            <p:cNvSpPr/>
            <p:nvPr/>
          </p:nvSpPr>
          <p:spPr>
            <a:xfrm>
              <a:off x="5092508" y="2534636"/>
              <a:ext cx="178504" cy="178504"/>
            </a:xfrm>
            <a:prstGeom prst="ellipse">
              <a:avLst/>
            </a:prstGeom>
            <a:solidFill>
              <a:schemeClr val="accent4">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6" name="Oval 35">
              <a:extLst>
                <a:ext uri="{FF2B5EF4-FFF2-40B4-BE49-F238E27FC236}">
                  <a16:creationId xmlns:a16="http://schemas.microsoft.com/office/drawing/2014/main" id="{C17A3A3B-82AE-0A46-AE32-9B111F975BDB}"/>
                </a:ext>
              </a:extLst>
            </p:cNvPr>
            <p:cNvSpPr/>
            <p:nvPr/>
          </p:nvSpPr>
          <p:spPr>
            <a:xfrm>
              <a:off x="5369234" y="2534636"/>
              <a:ext cx="178504" cy="178504"/>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noProof="0" dirty="0"/>
            </a:p>
          </p:txBody>
        </p:sp>
        <p:sp>
          <p:nvSpPr>
            <p:cNvPr id="37" name="Oval 36">
              <a:extLst>
                <a:ext uri="{FF2B5EF4-FFF2-40B4-BE49-F238E27FC236}">
                  <a16:creationId xmlns:a16="http://schemas.microsoft.com/office/drawing/2014/main" id="{DF206CE3-6B94-C340-8BA3-A2A4E407E499}"/>
                </a:ext>
              </a:extLst>
            </p:cNvPr>
            <p:cNvSpPr/>
            <p:nvPr/>
          </p:nvSpPr>
          <p:spPr>
            <a:xfrm>
              <a:off x="5645960" y="2534636"/>
              <a:ext cx="178504" cy="17850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noProof="0" dirty="0"/>
            </a:p>
          </p:txBody>
        </p:sp>
      </p:grpSp>
    </p:spTree>
    <p:extLst>
      <p:ext uri="{BB962C8B-B14F-4D97-AF65-F5344CB8AC3E}">
        <p14:creationId xmlns:p14="http://schemas.microsoft.com/office/powerpoint/2010/main" val="3661990603"/>
      </p:ext>
    </p:extLst>
  </p:cSld>
  <p:clrMapOvr>
    <a:masterClrMapping/>
  </p:clrMapOvr>
  <p:hf hdr="0" ftr="0" dt="0"/>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548D743-221D-4476-A189-5F040E41D213}"/>
              </a:ext>
            </a:extLst>
          </p:cNvPr>
          <p:cNvSpPr/>
          <p:nvPr userDrawn="1"/>
        </p:nvSpPr>
        <p:spPr>
          <a:xfrm>
            <a:off x="0" y="0"/>
            <a:ext cx="12192000" cy="1393794"/>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A2EE0B8-3331-434C-8F2C-B31700672FE7}"/>
              </a:ext>
            </a:extLst>
          </p:cNvPr>
          <p:cNvSpPr>
            <a:spLocks noGrp="1"/>
          </p:cNvSpPr>
          <p:nvPr>
            <p:ph type="title"/>
          </p:nvPr>
        </p:nvSpPr>
        <p:spPr>
          <a:xfrm>
            <a:off x="426128" y="476666"/>
            <a:ext cx="10927672" cy="655807"/>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0917BD2-4BA5-47F5-8719-7B3D3E27B86D}"/>
              </a:ext>
            </a:extLst>
          </p:cNvPr>
          <p:cNvSpPr>
            <a:spLocks noGrp="1"/>
          </p:cNvSpPr>
          <p:nvPr>
            <p:ph type="body" idx="1"/>
          </p:nvPr>
        </p:nvSpPr>
        <p:spPr>
          <a:xfrm>
            <a:off x="426128" y="1526959"/>
            <a:ext cx="10927672" cy="454536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a:extLst>
              <a:ext uri="{FF2B5EF4-FFF2-40B4-BE49-F238E27FC236}">
                <a16:creationId xmlns:a16="http://schemas.microsoft.com/office/drawing/2014/main" id="{521FE1A3-7AA4-4E2E-95BB-12293062AD6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accent4"/>
                </a:solidFill>
              </a:defRPr>
            </a:lvl1pPr>
          </a:lstStyle>
          <a:p>
            <a:fld id="{D154425B-C4B3-432A-8816-E685064DE396}" type="slidenum">
              <a:rPr lang="en-US" smtClean="0"/>
              <a:pPr/>
              <a:t>‹#›</a:t>
            </a:fld>
            <a:endParaRPr lang="en-US"/>
          </a:p>
        </p:txBody>
      </p:sp>
      <p:sp>
        <p:nvSpPr>
          <p:cNvPr id="8" name="Rectangle 7">
            <a:extLst>
              <a:ext uri="{FF2B5EF4-FFF2-40B4-BE49-F238E27FC236}">
                <a16:creationId xmlns:a16="http://schemas.microsoft.com/office/drawing/2014/main" id="{65C72200-F9EE-4D42-815A-1E32C282AF7A}"/>
              </a:ext>
            </a:extLst>
          </p:cNvPr>
          <p:cNvSpPr/>
          <p:nvPr userDrawn="1"/>
        </p:nvSpPr>
        <p:spPr>
          <a:xfrm>
            <a:off x="0" y="0"/>
            <a:ext cx="12192000" cy="23196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669217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3" r:id="rId3"/>
    <p:sldLayoutId id="2147483654" r:id="rId4"/>
    <p:sldLayoutId id="2147483655" r:id="rId5"/>
    <p:sldLayoutId id="2147483656" r:id="rId6"/>
  </p:sldLayoutIdLst>
  <p:txStyles>
    <p:titleStyle>
      <a:lvl1pPr algn="l" defTabSz="914400" rtl="0" eaLnBrk="1" latinLnBrk="0" hangingPunct="1">
        <a:lnSpc>
          <a:spcPct val="90000"/>
        </a:lnSpc>
        <a:spcBef>
          <a:spcPct val="0"/>
        </a:spcBef>
        <a:buNone/>
        <a:defRPr sz="4400" b="0" kern="1200">
          <a:solidFill>
            <a:schemeClr val="bg1"/>
          </a:solidFill>
          <a:latin typeface="+mj-lt"/>
          <a:ea typeface="+mj-ea"/>
          <a:cs typeface="+mj-cs"/>
        </a:defRPr>
      </a:lvl1pPr>
    </p:titleStyle>
    <p:bodyStyle>
      <a:lvl1pPr marL="228600" indent="-228600" algn="l" defTabSz="914400" rtl="0" eaLnBrk="1" latinLnBrk="0" hangingPunct="1">
        <a:lnSpc>
          <a:spcPct val="114000"/>
        </a:lnSpc>
        <a:spcBef>
          <a:spcPts val="1000"/>
        </a:spcBef>
        <a:buClr>
          <a:schemeClr val="accent5"/>
        </a:buClr>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114000"/>
        </a:lnSpc>
        <a:spcBef>
          <a:spcPts val="500"/>
        </a:spcBef>
        <a:buClr>
          <a:schemeClr val="accent5"/>
        </a:buClr>
        <a:buFont typeface="Arial" panose="020B0604020202020204" pitchFamily="34" charset="0"/>
        <a:buChar char="•"/>
        <a:defRPr sz="3200" kern="1200">
          <a:solidFill>
            <a:schemeClr val="tx1"/>
          </a:solidFill>
          <a:latin typeface="+mn-lt"/>
          <a:ea typeface="+mn-ea"/>
          <a:cs typeface="+mn-cs"/>
        </a:defRPr>
      </a:lvl2pPr>
      <a:lvl3pPr marL="1143000" indent="-228600" algn="l" defTabSz="914400" rtl="0" eaLnBrk="1" latinLnBrk="0" hangingPunct="1">
        <a:lnSpc>
          <a:spcPct val="114000"/>
        </a:lnSpc>
        <a:spcBef>
          <a:spcPts val="500"/>
        </a:spcBef>
        <a:buClr>
          <a:schemeClr val="accent5"/>
        </a:buClr>
        <a:buFont typeface="Arial" panose="020B0604020202020204" pitchFamily="34" charset="0"/>
        <a:buChar char="•"/>
        <a:defRPr sz="3200" kern="1200">
          <a:solidFill>
            <a:schemeClr val="tx1"/>
          </a:solidFill>
          <a:latin typeface="+mn-lt"/>
          <a:ea typeface="+mn-ea"/>
          <a:cs typeface="+mn-cs"/>
        </a:defRPr>
      </a:lvl3pPr>
      <a:lvl4pPr marL="1600200" indent="-228600" algn="l" defTabSz="914400" rtl="0" eaLnBrk="1" latinLnBrk="0" hangingPunct="1">
        <a:lnSpc>
          <a:spcPct val="114000"/>
        </a:lnSpc>
        <a:spcBef>
          <a:spcPts val="500"/>
        </a:spcBef>
        <a:buClr>
          <a:schemeClr val="accent5"/>
        </a:buClr>
        <a:buFont typeface="Arial" panose="020B0604020202020204" pitchFamily="34" charset="0"/>
        <a:buChar char="•"/>
        <a:defRPr sz="3200" kern="1200">
          <a:solidFill>
            <a:schemeClr val="tx1"/>
          </a:solidFill>
          <a:latin typeface="+mn-lt"/>
          <a:ea typeface="+mn-ea"/>
          <a:cs typeface="+mn-cs"/>
        </a:defRPr>
      </a:lvl4pPr>
      <a:lvl5pPr marL="2057400" indent="-228600" algn="l" defTabSz="914400" rtl="0" eaLnBrk="1" latinLnBrk="0" hangingPunct="1">
        <a:lnSpc>
          <a:spcPct val="114000"/>
        </a:lnSpc>
        <a:spcBef>
          <a:spcPts val="500"/>
        </a:spcBef>
        <a:buClr>
          <a:schemeClr val="accent5"/>
        </a:buClr>
        <a:buFont typeface="Arial" panose="020B0604020202020204" pitchFamily="34" charset="0"/>
        <a:buChar char="•"/>
        <a:defRPr sz="3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18" Type="http://schemas.openxmlformats.org/officeDocument/2006/relationships/image" Target="../media/image16.png"/><Relationship Id="rId3" Type="http://schemas.openxmlformats.org/officeDocument/2006/relationships/image" Target="../media/image1.emf"/><Relationship Id="rId21" Type="http://schemas.openxmlformats.org/officeDocument/2006/relationships/image" Target="../media/image19.png"/><Relationship Id="rId7" Type="http://schemas.openxmlformats.org/officeDocument/2006/relationships/image" Target="../media/image5.png"/><Relationship Id="rId12" Type="http://schemas.openxmlformats.org/officeDocument/2006/relationships/image" Target="../media/image10.png"/><Relationship Id="rId17" Type="http://schemas.openxmlformats.org/officeDocument/2006/relationships/image" Target="../media/image15.png"/><Relationship Id="rId25" Type="http://schemas.openxmlformats.org/officeDocument/2006/relationships/image" Target="../media/image23.png"/><Relationship Id="rId2" Type="http://schemas.openxmlformats.org/officeDocument/2006/relationships/notesSlide" Target="../notesSlides/notesSlide1.xml"/><Relationship Id="rId16" Type="http://schemas.openxmlformats.org/officeDocument/2006/relationships/image" Target="../media/image14.png"/><Relationship Id="rId20" Type="http://schemas.openxmlformats.org/officeDocument/2006/relationships/image" Target="../media/image18.png"/><Relationship Id="rId1" Type="http://schemas.openxmlformats.org/officeDocument/2006/relationships/slideLayout" Target="../slideLayouts/slideLayout1.xml"/><Relationship Id="rId6" Type="http://schemas.openxmlformats.org/officeDocument/2006/relationships/image" Target="../media/image4.emf"/><Relationship Id="rId11" Type="http://schemas.openxmlformats.org/officeDocument/2006/relationships/image" Target="../media/image9.png"/><Relationship Id="rId24" Type="http://schemas.openxmlformats.org/officeDocument/2006/relationships/image" Target="../media/image22.png"/><Relationship Id="rId5" Type="http://schemas.openxmlformats.org/officeDocument/2006/relationships/image" Target="../media/image3.emf"/><Relationship Id="rId15" Type="http://schemas.openxmlformats.org/officeDocument/2006/relationships/image" Target="../media/image13.png"/><Relationship Id="rId23" Type="http://schemas.openxmlformats.org/officeDocument/2006/relationships/image" Target="../media/image21.emf"/><Relationship Id="rId10" Type="http://schemas.openxmlformats.org/officeDocument/2006/relationships/image" Target="../media/image8.png"/><Relationship Id="rId19" Type="http://schemas.openxmlformats.org/officeDocument/2006/relationships/image" Target="../media/image17.pn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png"/><Relationship Id="rId22" Type="http://schemas.openxmlformats.org/officeDocument/2006/relationships/image" Target="../media/image20.emf"/></Relationships>
</file>

<file path=ppt/slides/_rels/slide10.xml.rels><?xml version="1.0" encoding="UTF-8" standalone="yes"?>
<Relationships xmlns="http://schemas.openxmlformats.org/package/2006/relationships"><Relationship Id="rId3" Type="http://schemas.openxmlformats.org/officeDocument/2006/relationships/image" Target="../media/image49.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9.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0.png"/><Relationship Id="rId2" Type="http://schemas.openxmlformats.org/officeDocument/2006/relationships/notesSlide" Target="../notesSlides/notesSlide12.xml"/><Relationship Id="rId1" Type="http://schemas.openxmlformats.org/officeDocument/2006/relationships/slideLayout" Target="../slideLayouts/slideLayout4.xml"/><Relationship Id="rId4" Type="http://schemas.openxmlformats.org/officeDocument/2006/relationships/image" Target="../media/image51.sv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2.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29.svg"/><Relationship Id="rId3" Type="http://schemas.openxmlformats.org/officeDocument/2006/relationships/image" Target="../media/image24.png"/><Relationship Id="rId7" Type="http://schemas.openxmlformats.org/officeDocument/2006/relationships/image" Target="../media/image28.png"/><Relationship Id="rId12" Type="http://schemas.openxmlformats.org/officeDocument/2006/relationships/image" Target="../media/image33.svg"/><Relationship Id="rId2" Type="http://schemas.openxmlformats.org/officeDocument/2006/relationships/notesSlide" Target="../notesSlides/notesSlide3.xml"/><Relationship Id="rId1" Type="http://schemas.openxmlformats.org/officeDocument/2006/relationships/slideLayout" Target="../slideLayouts/slideLayout6.xml"/><Relationship Id="rId6" Type="http://schemas.openxmlformats.org/officeDocument/2006/relationships/image" Target="../media/image27.svg"/><Relationship Id="rId11" Type="http://schemas.openxmlformats.org/officeDocument/2006/relationships/image" Target="../media/image32.png"/><Relationship Id="rId5" Type="http://schemas.openxmlformats.org/officeDocument/2006/relationships/image" Target="../media/image26.png"/><Relationship Id="rId10" Type="http://schemas.openxmlformats.org/officeDocument/2006/relationships/image" Target="../media/image31.svg"/><Relationship Id="rId4" Type="http://schemas.openxmlformats.org/officeDocument/2006/relationships/image" Target="../media/image25.svg"/><Relationship Id="rId9" Type="http://schemas.openxmlformats.org/officeDocument/2006/relationships/image" Target="../media/image30.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39.png"/><Relationship Id="rId3" Type="http://schemas.openxmlformats.org/officeDocument/2006/relationships/image" Target="../media/image34.png"/><Relationship Id="rId7" Type="http://schemas.openxmlformats.org/officeDocument/2006/relationships/image" Target="../media/image38.png"/><Relationship Id="rId2" Type="http://schemas.openxmlformats.org/officeDocument/2006/relationships/notesSlide" Target="../notesSlides/notesSlide7.xml"/><Relationship Id="rId1" Type="http://schemas.openxmlformats.org/officeDocument/2006/relationships/slideLayout" Target="../slideLayouts/slideLayout5.xml"/><Relationship Id="rId6" Type="http://schemas.openxmlformats.org/officeDocument/2006/relationships/image" Target="../media/image37.png"/><Relationship Id="rId5" Type="http://schemas.openxmlformats.org/officeDocument/2006/relationships/image" Target="../media/image36.jpeg"/><Relationship Id="rId4" Type="http://schemas.openxmlformats.org/officeDocument/2006/relationships/image" Target="../media/image35.png"/></Relationships>
</file>

<file path=ppt/slides/_rels/slide8.xml.rels><?xml version="1.0" encoding="UTF-8" standalone="yes"?>
<Relationships xmlns="http://schemas.openxmlformats.org/package/2006/relationships"><Relationship Id="rId8" Type="http://schemas.openxmlformats.org/officeDocument/2006/relationships/image" Target="../media/image45.svg"/><Relationship Id="rId3" Type="http://schemas.openxmlformats.org/officeDocument/2006/relationships/image" Target="../media/image40.png"/><Relationship Id="rId7" Type="http://schemas.openxmlformats.org/officeDocument/2006/relationships/image" Target="../media/image44.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43.svg"/><Relationship Id="rId5" Type="http://schemas.openxmlformats.org/officeDocument/2006/relationships/image" Target="../media/image42.png"/><Relationship Id="rId4" Type="http://schemas.openxmlformats.org/officeDocument/2006/relationships/image" Target="../media/image41.svg"/></Relationships>
</file>

<file path=ppt/slides/_rels/slide9.xml.rels><?xml version="1.0" encoding="UTF-8" standalone="yes"?>
<Relationships xmlns="http://schemas.openxmlformats.org/package/2006/relationships"><Relationship Id="rId8" Type="http://schemas.openxmlformats.org/officeDocument/2006/relationships/image" Target="../media/image45.svg"/><Relationship Id="rId3" Type="http://schemas.openxmlformats.org/officeDocument/2006/relationships/image" Target="../media/image46.png"/><Relationship Id="rId7" Type="http://schemas.openxmlformats.org/officeDocument/2006/relationships/image" Target="../media/image48.png"/><Relationship Id="rId2" Type="http://schemas.openxmlformats.org/officeDocument/2006/relationships/notesSlide" Target="../notesSlides/notesSlide9.xml"/><Relationship Id="rId1" Type="http://schemas.openxmlformats.org/officeDocument/2006/relationships/slideLayout" Target="../slideLayouts/slideLayout3.xml"/><Relationship Id="rId6" Type="http://schemas.openxmlformats.org/officeDocument/2006/relationships/image" Target="../media/image43.svg"/><Relationship Id="rId5" Type="http://schemas.openxmlformats.org/officeDocument/2006/relationships/image" Target="../media/image47.png"/><Relationship Id="rId4" Type="http://schemas.openxmlformats.org/officeDocument/2006/relationships/image" Target="../media/image41.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12FC0FCC-EE2F-458D-A29A-084D6E639B2B}"/>
              </a:ext>
            </a:extLst>
          </p:cNvPr>
          <p:cNvSpPr/>
          <p:nvPr/>
        </p:nvSpPr>
        <p:spPr>
          <a:xfrm>
            <a:off x="0" y="3448251"/>
            <a:ext cx="12192000" cy="3429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E5BFB49-B6D4-4BF2-A088-F89600F78BF7}"/>
              </a:ext>
            </a:extLst>
          </p:cNvPr>
          <p:cNvSpPr>
            <a:spLocks noGrp="1"/>
          </p:cNvSpPr>
          <p:nvPr>
            <p:ph type="ctrTitle"/>
          </p:nvPr>
        </p:nvSpPr>
        <p:spPr/>
        <p:txBody>
          <a:bodyPr/>
          <a:lstStyle/>
          <a:p>
            <a:r>
              <a:rPr lang="en-US" b="1" dirty="0"/>
              <a:t>Building Green Cities</a:t>
            </a:r>
          </a:p>
        </p:txBody>
      </p:sp>
      <p:sp>
        <p:nvSpPr>
          <p:cNvPr id="3" name="Subtitle 2">
            <a:extLst>
              <a:ext uri="{FF2B5EF4-FFF2-40B4-BE49-F238E27FC236}">
                <a16:creationId xmlns:a16="http://schemas.microsoft.com/office/drawing/2014/main" id="{F59CF838-8FAB-4785-8482-8A3F2E7BC524}"/>
              </a:ext>
            </a:extLst>
          </p:cNvPr>
          <p:cNvSpPr>
            <a:spLocks noGrp="1"/>
          </p:cNvSpPr>
          <p:nvPr>
            <p:ph type="subTitle" idx="1"/>
          </p:nvPr>
        </p:nvSpPr>
        <p:spPr>
          <a:xfrm>
            <a:off x="474561" y="4654868"/>
            <a:ext cx="11584543" cy="1016727"/>
          </a:xfrm>
        </p:spPr>
        <p:txBody>
          <a:bodyPr>
            <a:normAutofit fontScale="70000" lnSpcReduction="20000"/>
          </a:bodyPr>
          <a:lstStyle/>
          <a:p>
            <a:r>
              <a:rPr lang="en-US" sz="2000" dirty="0">
                <a:solidFill>
                  <a:schemeClr val="accent5">
                    <a:lumMod val="20000"/>
                    <a:lumOff val="80000"/>
                  </a:schemeClr>
                </a:solidFill>
              </a:rPr>
              <a:t>A Project by </a:t>
            </a:r>
          </a:p>
          <a:p>
            <a:r>
              <a:rPr lang="en-US" sz="2000" b="1" dirty="0">
                <a:solidFill>
                  <a:schemeClr val="accent5">
                    <a:lumMod val="20000"/>
                    <a:lumOff val="80000"/>
                  </a:schemeClr>
                </a:solidFill>
              </a:rPr>
              <a:t>Washington State Department of Commerce and Puget Sound Regional Council </a:t>
            </a:r>
          </a:p>
          <a:p>
            <a:r>
              <a:rPr lang="en-US" sz="2000" b="1" dirty="0">
                <a:solidFill>
                  <a:schemeClr val="accent5">
                    <a:lumMod val="20000"/>
                    <a:lumOff val="80000"/>
                  </a:schemeClr>
                </a:solidFill>
              </a:rPr>
              <a:t>And funded by EPA’s National Estuary Program through the Puget Sound Partnership</a:t>
            </a:r>
          </a:p>
        </p:txBody>
      </p:sp>
      <p:sp>
        <p:nvSpPr>
          <p:cNvPr id="47" name="Rectangle 46">
            <a:extLst>
              <a:ext uri="{FF2B5EF4-FFF2-40B4-BE49-F238E27FC236}">
                <a16:creationId xmlns:a16="http://schemas.microsoft.com/office/drawing/2014/main" id="{D3514FE8-D3AF-48F9-BFD5-76C40D83C33F}"/>
              </a:ext>
            </a:extLst>
          </p:cNvPr>
          <p:cNvSpPr/>
          <p:nvPr/>
        </p:nvSpPr>
        <p:spPr>
          <a:xfrm>
            <a:off x="0" y="5896117"/>
            <a:ext cx="12192000" cy="10107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a:extLst>
              <a:ext uri="{FF2B5EF4-FFF2-40B4-BE49-F238E27FC236}">
                <a16:creationId xmlns:a16="http://schemas.microsoft.com/office/drawing/2014/main" id="{8823ED81-61DC-4CC1-A4AC-133B2FEB6CED}"/>
              </a:ext>
            </a:extLst>
          </p:cNvPr>
          <p:cNvGrpSpPr/>
          <p:nvPr/>
        </p:nvGrpSpPr>
        <p:grpSpPr>
          <a:xfrm>
            <a:off x="-119269" y="195939"/>
            <a:ext cx="12987130" cy="3429001"/>
            <a:chOff x="0" y="195939"/>
            <a:chExt cx="12649784" cy="5677248"/>
          </a:xfrm>
        </p:grpSpPr>
        <p:sp>
          <p:nvSpPr>
            <p:cNvPr id="4" name="Rectangle 3">
              <a:extLst>
                <a:ext uri="{FF2B5EF4-FFF2-40B4-BE49-F238E27FC236}">
                  <a16:creationId xmlns:a16="http://schemas.microsoft.com/office/drawing/2014/main" id="{D5315456-3179-48A4-88AD-56455E7F7129}"/>
                </a:ext>
              </a:extLst>
            </p:cNvPr>
            <p:cNvSpPr/>
            <p:nvPr/>
          </p:nvSpPr>
          <p:spPr>
            <a:xfrm>
              <a:off x="0" y="234896"/>
              <a:ext cx="12192000" cy="3989515"/>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Freeform 5">
              <a:extLst>
                <a:ext uri="{FF2B5EF4-FFF2-40B4-BE49-F238E27FC236}">
                  <a16:creationId xmlns:a16="http://schemas.microsoft.com/office/drawing/2014/main" id="{716DABE5-A80F-49E0-8649-8153BE53FABA}"/>
                </a:ext>
              </a:extLst>
            </p:cNvPr>
            <p:cNvSpPr>
              <a:spLocks noEditPoints="1"/>
            </p:cNvSpPr>
            <p:nvPr/>
          </p:nvSpPr>
          <p:spPr bwMode="auto">
            <a:xfrm>
              <a:off x="2719088" y="195939"/>
              <a:ext cx="5645150" cy="2066925"/>
            </a:xfrm>
            <a:custGeom>
              <a:avLst/>
              <a:gdLst>
                <a:gd name="T0" fmla="*/ 83 w 1891"/>
                <a:gd name="T1" fmla="*/ 546 h 691"/>
                <a:gd name="T2" fmla="*/ 1148 w 1891"/>
                <a:gd name="T3" fmla="*/ 0 h 691"/>
                <a:gd name="T4" fmla="*/ 986 w 1891"/>
                <a:gd name="T5" fmla="*/ 218 h 691"/>
                <a:gd name="T6" fmla="*/ 871 w 1891"/>
                <a:gd name="T7" fmla="*/ 413 h 691"/>
                <a:gd name="T8" fmla="*/ 769 w 1891"/>
                <a:gd name="T9" fmla="*/ 431 h 691"/>
                <a:gd name="T10" fmla="*/ 658 w 1891"/>
                <a:gd name="T11" fmla="*/ 190 h 691"/>
                <a:gd name="T12" fmla="*/ 461 w 1891"/>
                <a:gd name="T13" fmla="*/ 304 h 691"/>
                <a:gd name="T14" fmla="*/ 337 w 1891"/>
                <a:gd name="T15" fmla="*/ 381 h 691"/>
                <a:gd name="T16" fmla="*/ 313 w 1891"/>
                <a:gd name="T17" fmla="*/ 380 h 691"/>
                <a:gd name="T18" fmla="*/ 238 w 1891"/>
                <a:gd name="T19" fmla="*/ 418 h 691"/>
                <a:gd name="T20" fmla="*/ 174 w 1891"/>
                <a:gd name="T21" fmla="*/ 469 h 691"/>
                <a:gd name="T22" fmla="*/ 99 w 1891"/>
                <a:gd name="T23" fmla="*/ 510 h 691"/>
                <a:gd name="T24" fmla="*/ 83 w 1891"/>
                <a:gd name="T25" fmla="*/ 546 h 691"/>
                <a:gd name="T26" fmla="*/ 57 w 1891"/>
                <a:gd name="T27" fmla="*/ 549 h 691"/>
                <a:gd name="T28" fmla="*/ 12 w 1891"/>
                <a:gd name="T29" fmla="*/ 553 h 691"/>
                <a:gd name="T30" fmla="*/ 12 w 1891"/>
                <a:gd name="T31" fmla="*/ 591 h 691"/>
                <a:gd name="T32" fmla="*/ 47 w 1891"/>
                <a:gd name="T33" fmla="*/ 587 h 691"/>
                <a:gd name="T34" fmla="*/ 128 w 1891"/>
                <a:gd name="T35" fmla="*/ 612 h 691"/>
                <a:gd name="T36" fmla="*/ 205 w 1891"/>
                <a:gd name="T37" fmla="*/ 602 h 691"/>
                <a:gd name="T38" fmla="*/ 311 w 1891"/>
                <a:gd name="T39" fmla="*/ 633 h 691"/>
                <a:gd name="T40" fmla="*/ 320 w 1891"/>
                <a:gd name="T41" fmla="*/ 631 h 691"/>
                <a:gd name="T42" fmla="*/ 340 w 1891"/>
                <a:gd name="T43" fmla="*/ 634 h 691"/>
                <a:gd name="T44" fmla="*/ 405 w 1891"/>
                <a:gd name="T45" fmla="*/ 599 h 691"/>
                <a:gd name="T46" fmla="*/ 518 w 1891"/>
                <a:gd name="T47" fmla="*/ 629 h 691"/>
                <a:gd name="T48" fmla="*/ 584 w 1891"/>
                <a:gd name="T49" fmla="*/ 607 h 691"/>
                <a:gd name="T50" fmla="*/ 722 w 1891"/>
                <a:gd name="T51" fmla="*/ 653 h 691"/>
                <a:gd name="T52" fmla="*/ 828 w 1891"/>
                <a:gd name="T53" fmla="*/ 606 h 691"/>
                <a:gd name="T54" fmla="*/ 934 w 1891"/>
                <a:gd name="T55" fmla="*/ 691 h 691"/>
                <a:gd name="T56" fmla="*/ 1055 w 1891"/>
                <a:gd name="T57" fmla="*/ 667 h 691"/>
                <a:gd name="T58" fmla="*/ 1119 w 1891"/>
                <a:gd name="T59" fmla="*/ 668 h 691"/>
                <a:gd name="T60" fmla="*/ 1200 w 1891"/>
                <a:gd name="T61" fmla="*/ 621 h 691"/>
                <a:gd name="T62" fmla="*/ 1271 w 1891"/>
                <a:gd name="T63" fmla="*/ 611 h 691"/>
                <a:gd name="T64" fmla="*/ 1321 w 1891"/>
                <a:gd name="T65" fmla="*/ 623 h 691"/>
                <a:gd name="T66" fmla="*/ 1419 w 1891"/>
                <a:gd name="T67" fmla="*/ 613 h 691"/>
                <a:gd name="T68" fmla="*/ 1468 w 1891"/>
                <a:gd name="T69" fmla="*/ 604 h 691"/>
                <a:gd name="T70" fmla="*/ 1519 w 1891"/>
                <a:gd name="T71" fmla="*/ 601 h 691"/>
                <a:gd name="T72" fmla="*/ 1560 w 1891"/>
                <a:gd name="T73" fmla="*/ 604 h 691"/>
                <a:gd name="T74" fmla="*/ 1592 w 1891"/>
                <a:gd name="T75" fmla="*/ 602 h 691"/>
                <a:gd name="T76" fmla="*/ 1660 w 1891"/>
                <a:gd name="T77" fmla="*/ 614 h 691"/>
                <a:gd name="T78" fmla="*/ 1730 w 1891"/>
                <a:gd name="T79" fmla="*/ 606 h 691"/>
                <a:gd name="T80" fmla="*/ 1810 w 1891"/>
                <a:gd name="T81" fmla="*/ 619 h 691"/>
                <a:gd name="T82" fmla="*/ 1879 w 1891"/>
                <a:gd name="T83" fmla="*/ 546 h 691"/>
                <a:gd name="T84" fmla="*/ 1823 w 1891"/>
                <a:gd name="T85" fmla="*/ 489 h 691"/>
                <a:gd name="T86" fmla="*/ 1768 w 1891"/>
                <a:gd name="T87" fmla="*/ 487 h 691"/>
                <a:gd name="T88" fmla="*/ 1694 w 1891"/>
                <a:gd name="T89" fmla="*/ 479 h 691"/>
                <a:gd name="T90" fmla="*/ 1584 w 1891"/>
                <a:gd name="T91" fmla="*/ 389 h 691"/>
                <a:gd name="T92" fmla="*/ 1504 w 1891"/>
                <a:gd name="T93" fmla="*/ 419 h 691"/>
                <a:gd name="T94" fmla="*/ 1469 w 1891"/>
                <a:gd name="T95" fmla="*/ 401 h 691"/>
                <a:gd name="T96" fmla="*/ 1422 w 1891"/>
                <a:gd name="T97" fmla="*/ 310 h 691"/>
                <a:gd name="T98" fmla="*/ 1369 w 1891"/>
                <a:gd name="T99" fmla="*/ 172 h 691"/>
                <a:gd name="T100" fmla="*/ 1305 w 1891"/>
                <a:gd name="T101" fmla="*/ 103 h 6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891" h="691">
                  <a:moveTo>
                    <a:pt x="1504" y="419"/>
                  </a:moveTo>
                  <a:cubicBezTo>
                    <a:pt x="1504" y="419"/>
                    <a:pt x="1504" y="419"/>
                    <a:pt x="1504" y="419"/>
                  </a:cubicBezTo>
                  <a:cubicBezTo>
                    <a:pt x="1504" y="419"/>
                    <a:pt x="1504" y="419"/>
                    <a:pt x="1504" y="419"/>
                  </a:cubicBezTo>
                  <a:moveTo>
                    <a:pt x="83" y="546"/>
                  </a:moveTo>
                  <a:cubicBezTo>
                    <a:pt x="83" y="546"/>
                    <a:pt x="83" y="546"/>
                    <a:pt x="83" y="546"/>
                  </a:cubicBezTo>
                  <a:cubicBezTo>
                    <a:pt x="83" y="545"/>
                    <a:pt x="83" y="545"/>
                    <a:pt x="83" y="545"/>
                  </a:cubicBezTo>
                  <a:cubicBezTo>
                    <a:pt x="84" y="545"/>
                    <a:pt x="84" y="545"/>
                    <a:pt x="84" y="545"/>
                  </a:cubicBezTo>
                  <a:cubicBezTo>
                    <a:pt x="84" y="546"/>
                    <a:pt x="83" y="546"/>
                    <a:pt x="83" y="546"/>
                  </a:cubicBezTo>
                  <a:moveTo>
                    <a:pt x="1154" y="0"/>
                  </a:moveTo>
                  <a:cubicBezTo>
                    <a:pt x="1152" y="0"/>
                    <a:pt x="1150" y="0"/>
                    <a:pt x="1148" y="0"/>
                  </a:cubicBezTo>
                  <a:cubicBezTo>
                    <a:pt x="1134" y="1"/>
                    <a:pt x="1119" y="5"/>
                    <a:pt x="1107" y="15"/>
                  </a:cubicBezTo>
                  <a:cubicBezTo>
                    <a:pt x="1095" y="24"/>
                    <a:pt x="1086" y="36"/>
                    <a:pt x="1078" y="50"/>
                  </a:cubicBezTo>
                  <a:cubicBezTo>
                    <a:pt x="1072" y="62"/>
                    <a:pt x="1068" y="76"/>
                    <a:pt x="1065" y="91"/>
                  </a:cubicBezTo>
                  <a:cubicBezTo>
                    <a:pt x="1044" y="92"/>
                    <a:pt x="1024" y="106"/>
                    <a:pt x="1010" y="126"/>
                  </a:cubicBezTo>
                  <a:cubicBezTo>
                    <a:pt x="993" y="152"/>
                    <a:pt x="986" y="185"/>
                    <a:pt x="986" y="218"/>
                  </a:cubicBezTo>
                  <a:cubicBezTo>
                    <a:pt x="958" y="222"/>
                    <a:pt x="932" y="246"/>
                    <a:pt x="921" y="279"/>
                  </a:cubicBezTo>
                  <a:cubicBezTo>
                    <a:pt x="909" y="312"/>
                    <a:pt x="913" y="351"/>
                    <a:pt x="928" y="381"/>
                  </a:cubicBezTo>
                  <a:cubicBezTo>
                    <a:pt x="917" y="392"/>
                    <a:pt x="909" y="406"/>
                    <a:pt x="904" y="423"/>
                  </a:cubicBezTo>
                  <a:cubicBezTo>
                    <a:pt x="901" y="421"/>
                    <a:pt x="898" y="419"/>
                    <a:pt x="895" y="418"/>
                  </a:cubicBezTo>
                  <a:cubicBezTo>
                    <a:pt x="888" y="415"/>
                    <a:pt x="879" y="413"/>
                    <a:pt x="871" y="413"/>
                  </a:cubicBezTo>
                  <a:cubicBezTo>
                    <a:pt x="865" y="413"/>
                    <a:pt x="859" y="414"/>
                    <a:pt x="853" y="417"/>
                  </a:cubicBezTo>
                  <a:cubicBezTo>
                    <a:pt x="847" y="419"/>
                    <a:pt x="843" y="422"/>
                    <a:pt x="838" y="425"/>
                  </a:cubicBezTo>
                  <a:cubicBezTo>
                    <a:pt x="829" y="420"/>
                    <a:pt x="819" y="417"/>
                    <a:pt x="808" y="417"/>
                  </a:cubicBezTo>
                  <a:cubicBezTo>
                    <a:pt x="808" y="417"/>
                    <a:pt x="807" y="417"/>
                    <a:pt x="807" y="417"/>
                  </a:cubicBezTo>
                  <a:cubicBezTo>
                    <a:pt x="793" y="417"/>
                    <a:pt x="780" y="422"/>
                    <a:pt x="769" y="431"/>
                  </a:cubicBezTo>
                  <a:cubicBezTo>
                    <a:pt x="765" y="428"/>
                    <a:pt x="761" y="426"/>
                    <a:pt x="757" y="424"/>
                  </a:cubicBezTo>
                  <a:cubicBezTo>
                    <a:pt x="749" y="420"/>
                    <a:pt x="741" y="417"/>
                    <a:pt x="733" y="416"/>
                  </a:cubicBezTo>
                  <a:cubicBezTo>
                    <a:pt x="741" y="383"/>
                    <a:pt x="744" y="349"/>
                    <a:pt x="741" y="314"/>
                  </a:cubicBezTo>
                  <a:cubicBezTo>
                    <a:pt x="737" y="259"/>
                    <a:pt x="712" y="196"/>
                    <a:pt x="664" y="190"/>
                  </a:cubicBezTo>
                  <a:cubicBezTo>
                    <a:pt x="662" y="190"/>
                    <a:pt x="660" y="190"/>
                    <a:pt x="658" y="190"/>
                  </a:cubicBezTo>
                  <a:cubicBezTo>
                    <a:pt x="642" y="190"/>
                    <a:pt x="627" y="197"/>
                    <a:pt x="616" y="211"/>
                  </a:cubicBezTo>
                  <a:cubicBezTo>
                    <a:pt x="599" y="194"/>
                    <a:pt x="577" y="185"/>
                    <a:pt x="556" y="185"/>
                  </a:cubicBezTo>
                  <a:cubicBezTo>
                    <a:pt x="542" y="185"/>
                    <a:pt x="528" y="189"/>
                    <a:pt x="516" y="197"/>
                  </a:cubicBezTo>
                  <a:cubicBezTo>
                    <a:pt x="485" y="217"/>
                    <a:pt x="465" y="260"/>
                    <a:pt x="464" y="304"/>
                  </a:cubicBezTo>
                  <a:cubicBezTo>
                    <a:pt x="463" y="304"/>
                    <a:pt x="462" y="304"/>
                    <a:pt x="461" y="304"/>
                  </a:cubicBezTo>
                  <a:cubicBezTo>
                    <a:pt x="436" y="304"/>
                    <a:pt x="411" y="323"/>
                    <a:pt x="398" y="353"/>
                  </a:cubicBezTo>
                  <a:cubicBezTo>
                    <a:pt x="392" y="348"/>
                    <a:pt x="385" y="346"/>
                    <a:pt x="378" y="346"/>
                  </a:cubicBezTo>
                  <a:cubicBezTo>
                    <a:pt x="362" y="346"/>
                    <a:pt x="347" y="356"/>
                    <a:pt x="340" y="374"/>
                  </a:cubicBezTo>
                  <a:cubicBezTo>
                    <a:pt x="339" y="376"/>
                    <a:pt x="338" y="379"/>
                    <a:pt x="337" y="381"/>
                  </a:cubicBezTo>
                  <a:cubicBezTo>
                    <a:pt x="337" y="381"/>
                    <a:pt x="337" y="381"/>
                    <a:pt x="337" y="381"/>
                  </a:cubicBezTo>
                  <a:cubicBezTo>
                    <a:pt x="333" y="381"/>
                    <a:pt x="330" y="382"/>
                    <a:pt x="326" y="383"/>
                  </a:cubicBezTo>
                  <a:cubicBezTo>
                    <a:pt x="325" y="383"/>
                    <a:pt x="323" y="383"/>
                    <a:pt x="322" y="383"/>
                  </a:cubicBezTo>
                  <a:cubicBezTo>
                    <a:pt x="321" y="383"/>
                    <a:pt x="321" y="383"/>
                    <a:pt x="321" y="383"/>
                  </a:cubicBezTo>
                  <a:cubicBezTo>
                    <a:pt x="319" y="383"/>
                    <a:pt x="318" y="383"/>
                    <a:pt x="317" y="383"/>
                  </a:cubicBezTo>
                  <a:cubicBezTo>
                    <a:pt x="315" y="382"/>
                    <a:pt x="314" y="381"/>
                    <a:pt x="313" y="380"/>
                  </a:cubicBezTo>
                  <a:cubicBezTo>
                    <a:pt x="307" y="374"/>
                    <a:pt x="300" y="371"/>
                    <a:pt x="293" y="371"/>
                  </a:cubicBezTo>
                  <a:cubicBezTo>
                    <a:pt x="289" y="371"/>
                    <a:pt x="285" y="372"/>
                    <a:pt x="281" y="374"/>
                  </a:cubicBezTo>
                  <a:cubicBezTo>
                    <a:pt x="273" y="378"/>
                    <a:pt x="266" y="385"/>
                    <a:pt x="260" y="393"/>
                  </a:cubicBezTo>
                  <a:cubicBezTo>
                    <a:pt x="254" y="401"/>
                    <a:pt x="249" y="410"/>
                    <a:pt x="244" y="419"/>
                  </a:cubicBezTo>
                  <a:cubicBezTo>
                    <a:pt x="242" y="418"/>
                    <a:pt x="240" y="418"/>
                    <a:pt x="238" y="418"/>
                  </a:cubicBezTo>
                  <a:cubicBezTo>
                    <a:pt x="238" y="418"/>
                    <a:pt x="237" y="418"/>
                    <a:pt x="236" y="418"/>
                  </a:cubicBezTo>
                  <a:cubicBezTo>
                    <a:pt x="227" y="419"/>
                    <a:pt x="218" y="423"/>
                    <a:pt x="211" y="432"/>
                  </a:cubicBezTo>
                  <a:cubicBezTo>
                    <a:pt x="210" y="433"/>
                    <a:pt x="208" y="436"/>
                    <a:pt x="207" y="438"/>
                  </a:cubicBezTo>
                  <a:cubicBezTo>
                    <a:pt x="197" y="441"/>
                    <a:pt x="188" y="449"/>
                    <a:pt x="182" y="456"/>
                  </a:cubicBezTo>
                  <a:cubicBezTo>
                    <a:pt x="179" y="460"/>
                    <a:pt x="176" y="464"/>
                    <a:pt x="174" y="469"/>
                  </a:cubicBezTo>
                  <a:cubicBezTo>
                    <a:pt x="172" y="469"/>
                    <a:pt x="171" y="470"/>
                    <a:pt x="169" y="471"/>
                  </a:cubicBezTo>
                  <a:cubicBezTo>
                    <a:pt x="168" y="470"/>
                    <a:pt x="166" y="470"/>
                    <a:pt x="164" y="470"/>
                  </a:cubicBezTo>
                  <a:cubicBezTo>
                    <a:pt x="162" y="470"/>
                    <a:pt x="159" y="469"/>
                    <a:pt x="157" y="469"/>
                  </a:cubicBezTo>
                  <a:cubicBezTo>
                    <a:pt x="146" y="469"/>
                    <a:pt x="135" y="472"/>
                    <a:pt x="125" y="479"/>
                  </a:cubicBezTo>
                  <a:cubicBezTo>
                    <a:pt x="115" y="485"/>
                    <a:pt x="105" y="497"/>
                    <a:pt x="99" y="510"/>
                  </a:cubicBezTo>
                  <a:cubicBezTo>
                    <a:pt x="96" y="517"/>
                    <a:pt x="94" y="525"/>
                    <a:pt x="93" y="533"/>
                  </a:cubicBezTo>
                  <a:cubicBezTo>
                    <a:pt x="93" y="534"/>
                    <a:pt x="93" y="534"/>
                    <a:pt x="93" y="534"/>
                  </a:cubicBezTo>
                  <a:cubicBezTo>
                    <a:pt x="92" y="536"/>
                    <a:pt x="91" y="537"/>
                    <a:pt x="90" y="538"/>
                  </a:cubicBezTo>
                  <a:cubicBezTo>
                    <a:pt x="87" y="541"/>
                    <a:pt x="85" y="542"/>
                    <a:pt x="83" y="546"/>
                  </a:cubicBezTo>
                  <a:cubicBezTo>
                    <a:pt x="83" y="546"/>
                    <a:pt x="83" y="546"/>
                    <a:pt x="83" y="546"/>
                  </a:cubicBezTo>
                  <a:cubicBezTo>
                    <a:pt x="81" y="546"/>
                    <a:pt x="81" y="546"/>
                    <a:pt x="81" y="546"/>
                  </a:cubicBezTo>
                  <a:cubicBezTo>
                    <a:pt x="81" y="546"/>
                    <a:pt x="80" y="546"/>
                    <a:pt x="79" y="546"/>
                  </a:cubicBezTo>
                  <a:cubicBezTo>
                    <a:pt x="79" y="546"/>
                    <a:pt x="78" y="546"/>
                    <a:pt x="78" y="546"/>
                  </a:cubicBezTo>
                  <a:cubicBezTo>
                    <a:pt x="77" y="546"/>
                    <a:pt x="77" y="546"/>
                    <a:pt x="77" y="546"/>
                  </a:cubicBezTo>
                  <a:cubicBezTo>
                    <a:pt x="70" y="546"/>
                    <a:pt x="63" y="546"/>
                    <a:pt x="57" y="549"/>
                  </a:cubicBezTo>
                  <a:cubicBezTo>
                    <a:pt x="53" y="549"/>
                    <a:pt x="48" y="549"/>
                    <a:pt x="43" y="548"/>
                  </a:cubicBezTo>
                  <a:cubicBezTo>
                    <a:pt x="39" y="548"/>
                    <a:pt x="35" y="548"/>
                    <a:pt x="30" y="547"/>
                  </a:cubicBezTo>
                  <a:cubicBezTo>
                    <a:pt x="29" y="547"/>
                    <a:pt x="27" y="547"/>
                    <a:pt x="26" y="547"/>
                  </a:cubicBezTo>
                  <a:cubicBezTo>
                    <a:pt x="23" y="547"/>
                    <a:pt x="20" y="548"/>
                    <a:pt x="18" y="549"/>
                  </a:cubicBezTo>
                  <a:cubicBezTo>
                    <a:pt x="16" y="549"/>
                    <a:pt x="14" y="551"/>
                    <a:pt x="12" y="553"/>
                  </a:cubicBezTo>
                  <a:cubicBezTo>
                    <a:pt x="10" y="556"/>
                    <a:pt x="8" y="560"/>
                    <a:pt x="8" y="564"/>
                  </a:cubicBezTo>
                  <a:cubicBezTo>
                    <a:pt x="5" y="565"/>
                    <a:pt x="3" y="568"/>
                    <a:pt x="2" y="571"/>
                  </a:cubicBezTo>
                  <a:cubicBezTo>
                    <a:pt x="2" y="571"/>
                    <a:pt x="2" y="571"/>
                    <a:pt x="2" y="571"/>
                  </a:cubicBezTo>
                  <a:cubicBezTo>
                    <a:pt x="0" y="574"/>
                    <a:pt x="0" y="578"/>
                    <a:pt x="1" y="582"/>
                  </a:cubicBezTo>
                  <a:cubicBezTo>
                    <a:pt x="4" y="587"/>
                    <a:pt x="7" y="591"/>
                    <a:pt x="12" y="591"/>
                  </a:cubicBezTo>
                  <a:cubicBezTo>
                    <a:pt x="13" y="591"/>
                    <a:pt x="13" y="591"/>
                    <a:pt x="13" y="591"/>
                  </a:cubicBezTo>
                  <a:cubicBezTo>
                    <a:pt x="16" y="591"/>
                    <a:pt x="18" y="590"/>
                    <a:pt x="21" y="589"/>
                  </a:cubicBezTo>
                  <a:cubicBezTo>
                    <a:pt x="27" y="588"/>
                    <a:pt x="33" y="587"/>
                    <a:pt x="39" y="587"/>
                  </a:cubicBezTo>
                  <a:cubicBezTo>
                    <a:pt x="40" y="587"/>
                    <a:pt x="41" y="587"/>
                    <a:pt x="42" y="587"/>
                  </a:cubicBezTo>
                  <a:cubicBezTo>
                    <a:pt x="44" y="587"/>
                    <a:pt x="45" y="587"/>
                    <a:pt x="47" y="587"/>
                  </a:cubicBezTo>
                  <a:cubicBezTo>
                    <a:pt x="47" y="588"/>
                    <a:pt x="47" y="588"/>
                    <a:pt x="47" y="589"/>
                  </a:cubicBezTo>
                  <a:cubicBezTo>
                    <a:pt x="54" y="611"/>
                    <a:pt x="74" y="618"/>
                    <a:pt x="91" y="618"/>
                  </a:cubicBezTo>
                  <a:cubicBezTo>
                    <a:pt x="92" y="618"/>
                    <a:pt x="93" y="618"/>
                    <a:pt x="94" y="618"/>
                  </a:cubicBezTo>
                  <a:cubicBezTo>
                    <a:pt x="105" y="618"/>
                    <a:pt x="117" y="616"/>
                    <a:pt x="128" y="612"/>
                  </a:cubicBezTo>
                  <a:cubicBezTo>
                    <a:pt x="128" y="612"/>
                    <a:pt x="128" y="612"/>
                    <a:pt x="128" y="612"/>
                  </a:cubicBezTo>
                  <a:cubicBezTo>
                    <a:pt x="131" y="612"/>
                    <a:pt x="135" y="611"/>
                    <a:pt x="138" y="609"/>
                  </a:cubicBezTo>
                  <a:cubicBezTo>
                    <a:pt x="140" y="608"/>
                    <a:pt x="142" y="607"/>
                    <a:pt x="144" y="607"/>
                  </a:cubicBezTo>
                  <a:cubicBezTo>
                    <a:pt x="151" y="615"/>
                    <a:pt x="161" y="619"/>
                    <a:pt x="170" y="619"/>
                  </a:cubicBezTo>
                  <a:cubicBezTo>
                    <a:pt x="173" y="619"/>
                    <a:pt x="176" y="619"/>
                    <a:pt x="179" y="618"/>
                  </a:cubicBezTo>
                  <a:cubicBezTo>
                    <a:pt x="188" y="616"/>
                    <a:pt x="198" y="610"/>
                    <a:pt x="205" y="602"/>
                  </a:cubicBezTo>
                  <a:cubicBezTo>
                    <a:pt x="228" y="623"/>
                    <a:pt x="254" y="641"/>
                    <a:pt x="282" y="641"/>
                  </a:cubicBezTo>
                  <a:cubicBezTo>
                    <a:pt x="285" y="641"/>
                    <a:pt x="288" y="641"/>
                    <a:pt x="291" y="640"/>
                  </a:cubicBezTo>
                  <a:cubicBezTo>
                    <a:pt x="294" y="640"/>
                    <a:pt x="298" y="639"/>
                    <a:pt x="301" y="638"/>
                  </a:cubicBezTo>
                  <a:cubicBezTo>
                    <a:pt x="304" y="637"/>
                    <a:pt x="306" y="635"/>
                    <a:pt x="308" y="634"/>
                  </a:cubicBezTo>
                  <a:cubicBezTo>
                    <a:pt x="309" y="634"/>
                    <a:pt x="310" y="633"/>
                    <a:pt x="311" y="633"/>
                  </a:cubicBezTo>
                  <a:cubicBezTo>
                    <a:pt x="311" y="633"/>
                    <a:pt x="312" y="633"/>
                    <a:pt x="312" y="632"/>
                  </a:cubicBezTo>
                  <a:cubicBezTo>
                    <a:pt x="314" y="632"/>
                    <a:pt x="315" y="632"/>
                    <a:pt x="316" y="631"/>
                  </a:cubicBezTo>
                  <a:cubicBezTo>
                    <a:pt x="317" y="631"/>
                    <a:pt x="317" y="631"/>
                    <a:pt x="317" y="631"/>
                  </a:cubicBezTo>
                  <a:cubicBezTo>
                    <a:pt x="317" y="631"/>
                    <a:pt x="318" y="631"/>
                    <a:pt x="318" y="631"/>
                  </a:cubicBezTo>
                  <a:cubicBezTo>
                    <a:pt x="319" y="631"/>
                    <a:pt x="319" y="631"/>
                    <a:pt x="320" y="631"/>
                  </a:cubicBezTo>
                  <a:cubicBezTo>
                    <a:pt x="320" y="631"/>
                    <a:pt x="321" y="631"/>
                    <a:pt x="322" y="631"/>
                  </a:cubicBezTo>
                  <a:cubicBezTo>
                    <a:pt x="321" y="631"/>
                    <a:pt x="321" y="631"/>
                    <a:pt x="321" y="631"/>
                  </a:cubicBezTo>
                  <a:cubicBezTo>
                    <a:pt x="322" y="631"/>
                    <a:pt x="322" y="631"/>
                    <a:pt x="322" y="631"/>
                  </a:cubicBezTo>
                  <a:cubicBezTo>
                    <a:pt x="324" y="632"/>
                    <a:pt x="327" y="632"/>
                    <a:pt x="329" y="633"/>
                  </a:cubicBezTo>
                  <a:cubicBezTo>
                    <a:pt x="333" y="634"/>
                    <a:pt x="336" y="634"/>
                    <a:pt x="340" y="634"/>
                  </a:cubicBezTo>
                  <a:cubicBezTo>
                    <a:pt x="352" y="634"/>
                    <a:pt x="363" y="629"/>
                    <a:pt x="373" y="619"/>
                  </a:cubicBezTo>
                  <a:cubicBezTo>
                    <a:pt x="378" y="614"/>
                    <a:pt x="381" y="608"/>
                    <a:pt x="384" y="602"/>
                  </a:cubicBezTo>
                  <a:cubicBezTo>
                    <a:pt x="387" y="602"/>
                    <a:pt x="390" y="601"/>
                    <a:pt x="392" y="601"/>
                  </a:cubicBezTo>
                  <a:cubicBezTo>
                    <a:pt x="396" y="600"/>
                    <a:pt x="399" y="599"/>
                    <a:pt x="401" y="597"/>
                  </a:cubicBezTo>
                  <a:cubicBezTo>
                    <a:pt x="402" y="597"/>
                    <a:pt x="403" y="598"/>
                    <a:pt x="405" y="599"/>
                  </a:cubicBezTo>
                  <a:cubicBezTo>
                    <a:pt x="413" y="602"/>
                    <a:pt x="422" y="605"/>
                    <a:pt x="430" y="607"/>
                  </a:cubicBezTo>
                  <a:cubicBezTo>
                    <a:pt x="437" y="617"/>
                    <a:pt x="447" y="621"/>
                    <a:pt x="457" y="621"/>
                  </a:cubicBezTo>
                  <a:cubicBezTo>
                    <a:pt x="462" y="621"/>
                    <a:pt x="467" y="620"/>
                    <a:pt x="472" y="618"/>
                  </a:cubicBezTo>
                  <a:cubicBezTo>
                    <a:pt x="473" y="618"/>
                    <a:pt x="473" y="617"/>
                    <a:pt x="474" y="617"/>
                  </a:cubicBezTo>
                  <a:cubicBezTo>
                    <a:pt x="488" y="624"/>
                    <a:pt x="503" y="629"/>
                    <a:pt x="518" y="629"/>
                  </a:cubicBezTo>
                  <a:cubicBezTo>
                    <a:pt x="518" y="629"/>
                    <a:pt x="518" y="629"/>
                    <a:pt x="519" y="629"/>
                  </a:cubicBezTo>
                  <a:cubicBezTo>
                    <a:pt x="534" y="629"/>
                    <a:pt x="550" y="624"/>
                    <a:pt x="561" y="610"/>
                  </a:cubicBezTo>
                  <a:cubicBezTo>
                    <a:pt x="562" y="609"/>
                    <a:pt x="563" y="608"/>
                    <a:pt x="564" y="607"/>
                  </a:cubicBezTo>
                  <a:cubicBezTo>
                    <a:pt x="566" y="606"/>
                    <a:pt x="569" y="605"/>
                    <a:pt x="571" y="604"/>
                  </a:cubicBezTo>
                  <a:cubicBezTo>
                    <a:pt x="575" y="606"/>
                    <a:pt x="580" y="607"/>
                    <a:pt x="584" y="607"/>
                  </a:cubicBezTo>
                  <a:cubicBezTo>
                    <a:pt x="588" y="607"/>
                    <a:pt x="592" y="606"/>
                    <a:pt x="596" y="604"/>
                  </a:cubicBezTo>
                  <a:cubicBezTo>
                    <a:pt x="604" y="614"/>
                    <a:pt x="612" y="623"/>
                    <a:pt x="623" y="627"/>
                  </a:cubicBezTo>
                  <a:cubicBezTo>
                    <a:pt x="629" y="630"/>
                    <a:pt x="635" y="631"/>
                    <a:pt x="641" y="631"/>
                  </a:cubicBezTo>
                  <a:cubicBezTo>
                    <a:pt x="646" y="631"/>
                    <a:pt x="650" y="631"/>
                    <a:pt x="655" y="629"/>
                  </a:cubicBezTo>
                  <a:cubicBezTo>
                    <a:pt x="673" y="647"/>
                    <a:pt x="700" y="651"/>
                    <a:pt x="722" y="653"/>
                  </a:cubicBezTo>
                  <a:cubicBezTo>
                    <a:pt x="726" y="654"/>
                    <a:pt x="729" y="654"/>
                    <a:pt x="733" y="654"/>
                  </a:cubicBezTo>
                  <a:cubicBezTo>
                    <a:pt x="743" y="654"/>
                    <a:pt x="753" y="652"/>
                    <a:pt x="762" y="648"/>
                  </a:cubicBezTo>
                  <a:cubicBezTo>
                    <a:pt x="775" y="642"/>
                    <a:pt x="787" y="630"/>
                    <a:pt x="792" y="614"/>
                  </a:cubicBezTo>
                  <a:cubicBezTo>
                    <a:pt x="796" y="614"/>
                    <a:pt x="799" y="615"/>
                    <a:pt x="803" y="615"/>
                  </a:cubicBezTo>
                  <a:cubicBezTo>
                    <a:pt x="812" y="615"/>
                    <a:pt x="820" y="612"/>
                    <a:pt x="828" y="606"/>
                  </a:cubicBezTo>
                  <a:cubicBezTo>
                    <a:pt x="831" y="603"/>
                    <a:pt x="834" y="601"/>
                    <a:pt x="837" y="598"/>
                  </a:cubicBezTo>
                  <a:cubicBezTo>
                    <a:pt x="845" y="606"/>
                    <a:pt x="854" y="613"/>
                    <a:pt x="864" y="616"/>
                  </a:cubicBezTo>
                  <a:cubicBezTo>
                    <a:pt x="864" y="618"/>
                    <a:pt x="864" y="619"/>
                    <a:pt x="864" y="620"/>
                  </a:cubicBezTo>
                  <a:cubicBezTo>
                    <a:pt x="866" y="643"/>
                    <a:pt x="877" y="664"/>
                    <a:pt x="892" y="676"/>
                  </a:cubicBezTo>
                  <a:cubicBezTo>
                    <a:pt x="904" y="687"/>
                    <a:pt x="919" y="691"/>
                    <a:pt x="934" y="691"/>
                  </a:cubicBezTo>
                  <a:cubicBezTo>
                    <a:pt x="954" y="691"/>
                    <a:pt x="975" y="683"/>
                    <a:pt x="993" y="671"/>
                  </a:cubicBezTo>
                  <a:cubicBezTo>
                    <a:pt x="1000" y="666"/>
                    <a:pt x="1007" y="660"/>
                    <a:pt x="1014" y="653"/>
                  </a:cubicBezTo>
                  <a:cubicBezTo>
                    <a:pt x="1016" y="654"/>
                    <a:pt x="1019" y="654"/>
                    <a:pt x="1022" y="655"/>
                  </a:cubicBezTo>
                  <a:cubicBezTo>
                    <a:pt x="1025" y="657"/>
                    <a:pt x="1028" y="659"/>
                    <a:pt x="1030" y="660"/>
                  </a:cubicBezTo>
                  <a:cubicBezTo>
                    <a:pt x="1038" y="665"/>
                    <a:pt x="1047" y="667"/>
                    <a:pt x="1055" y="667"/>
                  </a:cubicBezTo>
                  <a:cubicBezTo>
                    <a:pt x="1056" y="667"/>
                    <a:pt x="1056" y="667"/>
                    <a:pt x="1056" y="667"/>
                  </a:cubicBezTo>
                  <a:cubicBezTo>
                    <a:pt x="1064" y="667"/>
                    <a:pt x="1073" y="666"/>
                    <a:pt x="1081" y="662"/>
                  </a:cubicBezTo>
                  <a:cubicBezTo>
                    <a:pt x="1087" y="665"/>
                    <a:pt x="1093" y="667"/>
                    <a:pt x="1100" y="668"/>
                  </a:cubicBezTo>
                  <a:cubicBezTo>
                    <a:pt x="1103" y="669"/>
                    <a:pt x="1107" y="669"/>
                    <a:pt x="1110" y="669"/>
                  </a:cubicBezTo>
                  <a:cubicBezTo>
                    <a:pt x="1113" y="669"/>
                    <a:pt x="1116" y="669"/>
                    <a:pt x="1119" y="668"/>
                  </a:cubicBezTo>
                  <a:cubicBezTo>
                    <a:pt x="1122" y="669"/>
                    <a:pt x="1125" y="669"/>
                    <a:pt x="1128" y="669"/>
                  </a:cubicBezTo>
                  <a:cubicBezTo>
                    <a:pt x="1132" y="669"/>
                    <a:pt x="1136" y="669"/>
                    <a:pt x="1139" y="668"/>
                  </a:cubicBezTo>
                  <a:cubicBezTo>
                    <a:pt x="1155" y="665"/>
                    <a:pt x="1169" y="653"/>
                    <a:pt x="1182" y="640"/>
                  </a:cubicBezTo>
                  <a:cubicBezTo>
                    <a:pt x="1187" y="634"/>
                    <a:pt x="1192" y="629"/>
                    <a:pt x="1197" y="623"/>
                  </a:cubicBezTo>
                  <a:cubicBezTo>
                    <a:pt x="1198" y="622"/>
                    <a:pt x="1199" y="622"/>
                    <a:pt x="1200" y="621"/>
                  </a:cubicBezTo>
                  <a:cubicBezTo>
                    <a:pt x="1210" y="626"/>
                    <a:pt x="1220" y="629"/>
                    <a:pt x="1230" y="629"/>
                  </a:cubicBezTo>
                  <a:cubicBezTo>
                    <a:pt x="1235" y="629"/>
                    <a:pt x="1241" y="628"/>
                    <a:pt x="1247" y="626"/>
                  </a:cubicBezTo>
                  <a:cubicBezTo>
                    <a:pt x="1254" y="623"/>
                    <a:pt x="1261" y="620"/>
                    <a:pt x="1267" y="614"/>
                  </a:cubicBezTo>
                  <a:cubicBezTo>
                    <a:pt x="1269" y="613"/>
                    <a:pt x="1270" y="612"/>
                    <a:pt x="1271" y="611"/>
                  </a:cubicBezTo>
                  <a:cubicBezTo>
                    <a:pt x="1271" y="611"/>
                    <a:pt x="1271" y="611"/>
                    <a:pt x="1271" y="611"/>
                  </a:cubicBezTo>
                  <a:cubicBezTo>
                    <a:pt x="1272" y="610"/>
                    <a:pt x="1273" y="610"/>
                    <a:pt x="1273" y="609"/>
                  </a:cubicBezTo>
                  <a:cubicBezTo>
                    <a:pt x="1279" y="612"/>
                    <a:pt x="1285" y="613"/>
                    <a:pt x="1291" y="613"/>
                  </a:cubicBezTo>
                  <a:cubicBezTo>
                    <a:pt x="1294" y="613"/>
                    <a:pt x="1296" y="613"/>
                    <a:pt x="1299" y="613"/>
                  </a:cubicBezTo>
                  <a:cubicBezTo>
                    <a:pt x="1301" y="612"/>
                    <a:pt x="1302" y="612"/>
                    <a:pt x="1304" y="611"/>
                  </a:cubicBezTo>
                  <a:cubicBezTo>
                    <a:pt x="1309" y="616"/>
                    <a:pt x="1315" y="620"/>
                    <a:pt x="1321" y="623"/>
                  </a:cubicBezTo>
                  <a:cubicBezTo>
                    <a:pt x="1331" y="629"/>
                    <a:pt x="1342" y="631"/>
                    <a:pt x="1353" y="632"/>
                  </a:cubicBezTo>
                  <a:cubicBezTo>
                    <a:pt x="1354" y="632"/>
                    <a:pt x="1356" y="632"/>
                    <a:pt x="1357" y="632"/>
                  </a:cubicBezTo>
                  <a:cubicBezTo>
                    <a:pt x="1370" y="632"/>
                    <a:pt x="1383" y="629"/>
                    <a:pt x="1394" y="621"/>
                  </a:cubicBezTo>
                  <a:cubicBezTo>
                    <a:pt x="1398" y="618"/>
                    <a:pt x="1401" y="614"/>
                    <a:pt x="1405" y="610"/>
                  </a:cubicBezTo>
                  <a:cubicBezTo>
                    <a:pt x="1409" y="612"/>
                    <a:pt x="1414" y="613"/>
                    <a:pt x="1419" y="613"/>
                  </a:cubicBezTo>
                  <a:cubicBezTo>
                    <a:pt x="1419" y="613"/>
                    <a:pt x="1419" y="613"/>
                    <a:pt x="1419" y="613"/>
                  </a:cubicBezTo>
                  <a:cubicBezTo>
                    <a:pt x="1430" y="613"/>
                    <a:pt x="1439" y="609"/>
                    <a:pt x="1448" y="604"/>
                  </a:cubicBezTo>
                  <a:cubicBezTo>
                    <a:pt x="1450" y="603"/>
                    <a:pt x="1451" y="602"/>
                    <a:pt x="1452" y="601"/>
                  </a:cubicBezTo>
                  <a:cubicBezTo>
                    <a:pt x="1454" y="602"/>
                    <a:pt x="1455" y="602"/>
                    <a:pt x="1457" y="602"/>
                  </a:cubicBezTo>
                  <a:cubicBezTo>
                    <a:pt x="1461" y="603"/>
                    <a:pt x="1465" y="604"/>
                    <a:pt x="1468" y="604"/>
                  </a:cubicBezTo>
                  <a:cubicBezTo>
                    <a:pt x="1472" y="604"/>
                    <a:pt x="1476" y="603"/>
                    <a:pt x="1480" y="602"/>
                  </a:cubicBezTo>
                  <a:cubicBezTo>
                    <a:pt x="1486" y="601"/>
                    <a:pt x="1492" y="598"/>
                    <a:pt x="1498" y="595"/>
                  </a:cubicBezTo>
                  <a:cubicBezTo>
                    <a:pt x="1499" y="595"/>
                    <a:pt x="1501" y="595"/>
                    <a:pt x="1503" y="595"/>
                  </a:cubicBezTo>
                  <a:cubicBezTo>
                    <a:pt x="1507" y="598"/>
                    <a:pt x="1512" y="600"/>
                    <a:pt x="1517" y="601"/>
                  </a:cubicBezTo>
                  <a:cubicBezTo>
                    <a:pt x="1518" y="601"/>
                    <a:pt x="1519" y="601"/>
                    <a:pt x="1519" y="601"/>
                  </a:cubicBezTo>
                  <a:cubicBezTo>
                    <a:pt x="1525" y="601"/>
                    <a:pt x="1531" y="599"/>
                    <a:pt x="1536" y="595"/>
                  </a:cubicBezTo>
                  <a:cubicBezTo>
                    <a:pt x="1538" y="595"/>
                    <a:pt x="1540" y="595"/>
                    <a:pt x="1542" y="595"/>
                  </a:cubicBezTo>
                  <a:cubicBezTo>
                    <a:pt x="1543" y="596"/>
                    <a:pt x="1545" y="597"/>
                    <a:pt x="1547" y="598"/>
                  </a:cubicBezTo>
                  <a:cubicBezTo>
                    <a:pt x="1550" y="600"/>
                    <a:pt x="1553" y="602"/>
                    <a:pt x="1556" y="603"/>
                  </a:cubicBezTo>
                  <a:cubicBezTo>
                    <a:pt x="1557" y="603"/>
                    <a:pt x="1560" y="604"/>
                    <a:pt x="1560" y="604"/>
                  </a:cubicBezTo>
                  <a:cubicBezTo>
                    <a:pt x="1560" y="604"/>
                    <a:pt x="1560" y="604"/>
                    <a:pt x="1560" y="604"/>
                  </a:cubicBezTo>
                  <a:cubicBezTo>
                    <a:pt x="1562" y="605"/>
                    <a:pt x="1563" y="605"/>
                    <a:pt x="1565" y="605"/>
                  </a:cubicBezTo>
                  <a:cubicBezTo>
                    <a:pt x="1567" y="606"/>
                    <a:pt x="1569" y="606"/>
                    <a:pt x="1572" y="606"/>
                  </a:cubicBezTo>
                  <a:cubicBezTo>
                    <a:pt x="1574" y="606"/>
                    <a:pt x="1577" y="606"/>
                    <a:pt x="1580" y="605"/>
                  </a:cubicBezTo>
                  <a:cubicBezTo>
                    <a:pt x="1584" y="605"/>
                    <a:pt x="1588" y="604"/>
                    <a:pt x="1592" y="602"/>
                  </a:cubicBezTo>
                  <a:cubicBezTo>
                    <a:pt x="1593" y="603"/>
                    <a:pt x="1593" y="603"/>
                    <a:pt x="1593" y="603"/>
                  </a:cubicBezTo>
                  <a:cubicBezTo>
                    <a:pt x="1598" y="607"/>
                    <a:pt x="1604" y="611"/>
                    <a:pt x="1609" y="613"/>
                  </a:cubicBezTo>
                  <a:cubicBezTo>
                    <a:pt x="1615" y="616"/>
                    <a:pt x="1621" y="617"/>
                    <a:pt x="1627" y="617"/>
                  </a:cubicBezTo>
                  <a:cubicBezTo>
                    <a:pt x="1630" y="618"/>
                    <a:pt x="1632" y="618"/>
                    <a:pt x="1635" y="618"/>
                  </a:cubicBezTo>
                  <a:cubicBezTo>
                    <a:pt x="1644" y="618"/>
                    <a:pt x="1652" y="616"/>
                    <a:pt x="1660" y="614"/>
                  </a:cubicBezTo>
                  <a:cubicBezTo>
                    <a:pt x="1662" y="613"/>
                    <a:pt x="1665" y="612"/>
                    <a:pt x="1668" y="611"/>
                  </a:cubicBezTo>
                  <a:cubicBezTo>
                    <a:pt x="1669" y="612"/>
                    <a:pt x="1669" y="612"/>
                    <a:pt x="1669" y="612"/>
                  </a:cubicBezTo>
                  <a:cubicBezTo>
                    <a:pt x="1674" y="614"/>
                    <a:pt x="1680" y="614"/>
                    <a:pt x="1686" y="614"/>
                  </a:cubicBezTo>
                  <a:cubicBezTo>
                    <a:pt x="1699" y="614"/>
                    <a:pt x="1712" y="610"/>
                    <a:pt x="1723" y="602"/>
                  </a:cubicBezTo>
                  <a:cubicBezTo>
                    <a:pt x="1725" y="604"/>
                    <a:pt x="1728" y="606"/>
                    <a:pt x="1730" y="606"/>
                  </a:cubicBezTo>
                  <a:cubicBezTo>
                    <a:pt x="1731" y="606"/>
                    <a:pt x="1732" y="605"/>
                    <a:pt x="1733" y="605"/>
                  </a:cubicBezTo>
                  <a:cubicBezTo>
                    <a:pt x="1742" y="601"/>
                    <a:pt x="1749" y="598"/>
                    <a:pt x="1757" y="593"/>
                  </a:cubicBezTo>
                  <a:cubicBezTo>
                    <a:pt x="1758" y="593"/>
                    <a:pt x="1760" y="593"/>
                    <a:pt x="1761" y="593"/>
                  </a:cubicBezTo>
                  <a:cubicBezTo>
                    <a:pt x="1773" y="606"/>
                    <a:pt x="1787" y="615"/>
                    <a:pt x="1803" y="618"/>
                  </a:cubicBezTo>
                  <a:cubicBezTo>
                    <a:pt x="1805" y="618"/>
                    <a:pt x="1808" y="619"/>
                    <a:pt x="1810" y="619"/>
                  </a:cubicBezTo>
                  <a:cubicBezTo>
                    <a:pt x="1829" y="619"/>
                    <a:pt x="1848" y="607"/>
                    <a:pt x="1857" y="586"/>
                  </a:cubicBezTo>
                  <a:cubicBezTo>
                    <a:pt x="1858" y="584"/>
                    <a:pt x="1859" y="583"/>
                    <a:pt x="1859" y="581"/>
                  </a:cubicBezTo>
                  <a:cubicBezTo>
                    <a:pt x="1865" y="581"/>
                    <a:pt x="1871" y="581"/>
                    <a:pt x="1877" y="580"/>
                  </a:cubicBezTo>
                  <a:cubicBezTo>
                    <a:pt x="1884" y="580"/>
                    <a:pt x="1891" y="574"/>
                    <a:pt x="1891" y="564"/>
                  </a:cubicBezTo>
                  <a:cubicBezTo>
                    <a:pt x="1891" y="555"/>
                    <a:pt x="1886" y="547"/>
                    <a:pt x="1879" y="546"/>
                  </a:cubicBezTo>
                  <a:cubicBezTo>
                    <a:pt x="1877" y="545"/>
                    <a:pt x="1876" y="544"/>
                    <a:pt x="1874" y="544"/>
                  </a:cubicBezTo>
                  <a:cubicBezTo>
                    <a:pt x="1873" y="544"/>
                    <a:pt x="1873" y="544"/>
                    <a:pt x="1873" y="544"/>
                  </a:cubicBezTo>
                  <a:cubicBezTo>
                    <a:pt x="1873" y="543"/>
                    <a:pt x="1872" y="541"/>
                    <a:pt x="1872" y="540"/>
                  </a:cubicBezTo>
                  <a:cubicBezTo>
                    <a:pt x="1868" y="528"/>
                    <a:pt x="1859" y="520"/>
                    <a:pt x="1850" y="516"/>
                  </a:cubicBezTo>
                  <a:cubicBezTo>
                    <a:pt x="1845" y="502"/>
                    <a:pt x="1835" y="491"/>
                    <a:pt x="1823" y="489"/>
                  </a:cubicBezTo>
                  <a:cubicBezTo>
                    <a:pt x="1822" y="489"/>
                    <a:pt x="1821" y="489"/>
                    <a:pt x="1821" y="489"/>
                  </a:cubicBezTo>
                  <a:cubicBezTo>
                    <a:pt x="1820" y="489"/>
                    <a:pt x="1819" y="489"/>
                    <a:pt x="1819" y="489"/>
                  </a:cubicBezTo>
                  <a:cubicBezTo>
                    <a:pt x="1811" y="484"/>
                    <a:pt x="1802" y="482"/>
                    <a:pt x="1793" y="482"/>
                  </a:cubicBezTo>
                  <a:cubicBezTo>
                    <a:pt x="1785" y="482"/>
                    <a:pt x="1777" y="484"/>
                    <a:pt x="1769" y="488"/>
                  </a:cubicBezTo>
                  <a:cubicBezTo>
                    <a:pt x="1769" y="488"/>
                    <a:pt x="1768" y="487"/>
                    <a:pt x="1768" y="487"/>
                  </a:cubicBezTo>
                  <a:cubicBezTo>
                    <a:pt x="1761" y="482"/>
                    <a:pt x="1753" y="479"/>
                    <a:pt x="1746" y="479"/>
                  </a:cubicBezTo>
                  <a:cubicBezTo>
                    <a:pt x="1745" y="479"/>
                    <a:pt x="1745" y="479"/>
                    <a:pt x="1745" y="479"/>
                  </a:cubicBezTo>
                  <a:cubicBezTo>
                    <a:pt x="1735" y="479"/>
                    <a:pt x="1725" y="483"/>
                    <a:pt x="1716" y="490"/>
                  </a:cubicBezTo>
                  <a:cubicBezTo>
                    <a:pt x="1714" y="490"/>
                    <a:pt x="1713" y="490"/>
                    <a:pt x="1711" y="490"/>
                  </a:cubicBezTo>
                  <a:cubicBezTo>
                    <a:pt x="1706" y="485"/>
                    <a:pt x="1701" y="481"/>
                    <a:pt x="1694" y="479"/>
                  </a:cubicBezTo>
                  <a:cubicBezTo>
                    <a:pt x="1691" y="478"/>
                    <a:pt x="1687" y="478"/>
                    <a:pt x="1684" y="478"/>
                  </a:cubicBezTo>
                  <a:cubicBezTo>
                    <a:pt x="1677" y="478"/>
                    <a:pt x="1671" y="479"/>
                    <a:pt x="1664" y="482"/>
                  </a:cubicBezTo>
                  <a:cubicBezTo>
                    <a:pt x="1657" y="463"/>
                    <a:pt x="1643" y="451"/>
                    <a:pt x="1627" y="447"/>
                  </a:cubicBezTo>
                  <a:cubicBezTo>
                    <a:pt x="1627" y="437"/>
                    <a:pt x="1624" y="428"/>
                    <a:pt x="1620" y="420"/>
                  </a:cubicBezTo>
                  <a:cubicBezTo>
                    <a:pt x="1612" y="404"/>
                    <a:pt x="1599" y="392"/>
                    <a:pt x="1584" y="389"/>
                  </a:cubicBezTo>
                  <a:cubicBezTo>
                    <a:pt x="1580" y="388"/>
                    <a:pt x="1575" y="387"/>
                    <a:pt x="1571" y="387"/>
                  </a:cubicBezTo>
                  <a:cubicBezTo>
                    <a:pt x="1560" y="387"/>
                    <a:pt x="1549" y="390"/>
                    <a:pt x="1538" y="397"/>
                  </a:cubicBezTo>
                  <a:cubicBezTo>
                    <a:pt x="1528" y="403"/>
                    <a:pt x="1519" y="411"/>
                    <a:pt x="1511" y="421"/>
                  </a:cubicBezTo>
                  <a:cubicBezTo>
                    <a:pt x="1510" y="421"/>
                    <a:pt x="1504" y="419"/>
                    <a:pt x="1504" y="419"/>
                  </a:cubicBezTo>
                  <a:cubicBezTo>
                    <a:pt x="1504" y="419"/>
                    <a:pt x="1504" y="419"/>
                    <a:pt x="1504" y="419"/>
                  </a:cubicBezTo>
                  <a:cubicBezTo>
                    <a:pt x="1503" y="419"/>
                    <a:pt x="1502" y="419"/>
                    <a:pt x="1501" y="419"/>
                  </a:cubicBezTo>
                  <a:cubicBezTo>
                    <a:pt x="1501" y="419"/>
                    <a:pt x="1501" y="419"/>
                    <a:pt x="1500" y="419"/>
                  </a:cubicBezTo>
                  <a:cubicBezTo>
                    <a:pt x="1497" y="419"/>
                    <a:pt x="1494" y="419"/>
                    <a:pt x="1491" y="420"/>
                  </a:cubicBezTo>
                  <a:cubicBezTo>
                    <a:pt x="1490" y="420"/>
                    <a:pt x="1489" y="421"/>
                    <a:pt x="1488" y="421"/>
                  </a:cubicBezTo>
                  <a:cubicBezTo>
                    <a:pt x="1483" y="412"/>
                    <a:pt x="1477" y="405"/>
                    <a:pt x="1469" y="401"/>
                  </a:cubicBezTo>
                  <a:cubicBezTo>
                    <a:pt x="1467" y="400"/>
                    <a:pt x="1466" y="399"/>
                    <a:pt x="1464" y="398"/>
                  </a:cubicBezTo>
                  <a:cubicBezTo>
                    <a:pt x="1463" y="389"/>
                    <a:pt x="1461" y="380"/>
                    <a:pt x="1456" y="372"/>
                  </a:cubicBezTo>
                  <a:cubicBezTo>
                    <a:pt x="1456" y="368"/>
                    <a:pt x="1455" y="364"/>
                    <a:pt x="1455" y="360"/>
                  </a:cubicBezTo>
                  <a:cubicBezTo>
                    <a:pt x="1452" y="342"/>
                    <a:pt x="1444" y="328"/>
                    <a:pt x="1433" y="317"/>
                  </a:cubicBezTo>
                  <a:cubicBezTo>
                    <a:pt x="1430" y="314"/>
                    <a:pt x="1426" y="312"/>
                    <a:pt x="1422" y="310"/>
                  </a:cubicBezTo>
                  <a:cubicBezTo>
                    <a:pt x="1421" y="297"/>
                    <a:pt x="1419" y="285"/>
                    <a:pt x="1416" y="272"/>
                  </a:cubicBezTo>
                  <a:cubicBezTo>
                    <a:pt x="1411" y="252"/>
                    <a:pt x="1403" y="233"/>
                    <a:pt x="1389" y="221"/>
                  </a:cubicBezTo>
                  <a:cubicBezTo>
                    <a:pt x="1384" y="217"/>
                    <a:pt x="1378" y="215"/>
                    <a:pt x="1372" y="213"/>
                  </a:cubicBezTo>
                  <a:cubicBezTo>
                    <a:pt x="1371" y="212"/>
                    <a:pt x="1370" y="211"/>
                    <a:pt x="1369" y="210"/>
                  </a:cubicBezTo>
                  <a:cubicBezTo>
                    <a:pt x="1371" y="197"/>
                    <a:pt x="1371" y="184"/>
                    <a:pt x="1369" y="172"/>
                  </a:cubicBezTo>
                  <a:cubicBezTo>
                    <a:pt x="1368" y="169"/>
                    <a:pt x="1368" y="167"/>
                    <a:pt x="1367" y="165"/>
                  </a:cubicBezTo>
                  <a:cubicBezTo>
                    <a:pt x="1367" y="164"/>
                    <a:pt x="1367" y="163"/>
                    <a:pt x="1367" y="161"/>
                  </a:cubicBezTo>
                  <a:cubicBezTo>
                    <a:pt x="1367" y="160"/>
                    <a:pt x="1366" y="158"/>
                    <a:pt x="1365" y="157"/>
                  </a:cubicBezTo>
                  <a:cubicBezTo>
                    <a:pt x="1361" y="145"/>
                    <a:pt x="1355" y="134"/>
                    <a:pt x="1348" y="126"/>
                  </a:cubicBezTo>
                  <a:cubicBezTo>
                    <a:pt x="1335" y="113"/>
                    <a:pt x="1321" y="105"/>
                    <a:pt x="1305" y="103"/>
                  </a:cubicBezTo>
                  <a:cubicBezTo>
                    <a:pt x="1303" y="102"/>
                    <a:pt x="1300" y="102"/>
                    <a:pt x="1298" y="102"/>
                  </a:cubicBezTo>
                  <a:cubicBezTo>
                    <a:pt x="1292" y="102"/>
                    <a:pt x="1286" y="103"/>
                    <a:pt x="1280" y="105"/>
                  </a:cubicBezTo>
                  <a:cubicBezTo>
                    <a:pt x="1273" y="74"/>
                    <a:pt x="1254" y="48"/>
                    <a:pt x="1233" y="31"/>
                  </a:cubicBezTo>
                  <a:cubicBezTo>
                    <a:pt x="1210" y="12"/>
                    <a:pt x="1181" y="0"/>
                    <a:pt x="1154" y="0"/>
                  </a:cubicBezTo>
                </a:path>
              </a:pathLst>
            </a:custGeom>
            <a:solidFill>
              <a:srgbClr val="FFFFFF">
                <a:alpha val="41961"/>
              </a:srgbClr>
            </a:solidFill>
            <a:ln>
              <a:noFill/>
            </a:ln>
          </p:spPr>
          <p:txBody>
            <a:bodyPr vert="horz" wrap="square" lIns="91440" tIns="45720" rIns="91440" bIns="45720" numCol="1" anchor="t" anchorCtr="0" compatLnSpc="1">
              <a:prstTxWarp prst="textNoShape">
                <a:avLst/>
              </a:prstTxWarp>
            </a:bodyPr>
            <a:lstStyle/>
            <a:p>
              <a:endParaRPr lang="en-US"/>
            </a:p>
          </p:txBody>
        </p:sp>
        <p:pic>
          <p:nvPicPr>
            <p:cNvPr id="46" name="Picture 45">
              <a:extLst>
                <a:ext uri="{FF2B5EF4-FFF2-40B4-BE49-F238E27FC236}">
                  <a16:creationId xmlns:a16="http://schemas.microsoft.com/office/drawing/2014/main" id="{50CFAD58-726B-480F-AF7D-26F1313AA1EF}"/>
                </a:ext>
              </a:extLst>
            </p:cNvPr>
            <p:cNvPicPr>
              <a:picLocks noChangeAspect="1"/>
            </p:cNvPicPr>
            <p:nvPr/>
          </p:nvPicPr>
          <p:blipFill>
            <a:blip r:embed="rId3"/>
            <a:stretch>
              <a:fillRect/>
            </a:stretch>
          </p:blipFill>
          <p:spPr>
            <a:xfrm>
              <a:off x="7874205" y="1132160"/>
              <a:ext cx="613144" cy="315134"/>
            </a:xfrm>
            <a:prstGeom prst="rect">
              <a:avLst/>
            </a:prstGeom>
          </p:spPr>
        </p:pic>
        <p:pic>
          <p:nvPicPr>
            <p:cNvPr id="7" name="Picture 6">
              <a:extLst>
                <a:ext uri="{FF2B5EF4-FFF2-40B4-BE49-F238E27FC236}">
                  <a16:creationId xmlns:a16="http://schemas.microsoft.com/office/drawing/2014/main" id="{259FBD01-B65E-45FD-9061-5C797D5F9CFD}"/>
                </a:ext>
              </a:extLst>
            </p:cNvPr>
            <p:cNvPicPr>
              <a:picLocks noChangeAspect="1"/>
            </p:cNvPicPr>
            <p:nvPr/>
          </p:nvPicPr>
          <p:blipFill>
            <a:blip r:embed="rId4"/>
            <a:stretch>
              <a:fillRect/>
            </a:stretch>
          </p:blipFill>
          <p:spPr>
            <a:xfrm>
              <a:off x="37938" y="813057"/>
              <a:ext cx="1869438" cy="4927638"/>
            </a:xfrm>
            <a:prstGeom prst="rect">
              <a:avLst/>
            </a:prstGeom>
          </p:spPr>
        </p:pic>
        <p:pic>
          <p:nvPicPr>
            <p:cNvPr id="17" name="Picture 16">
              <a:extLst>
                <a:ext uri="{FF2B5EF4-FFF2-40B4-BE49-F238E27FC236}">
                  <a16:creationId xmlns:a16="http://schemas.microsoft.com/office/drawing/2014/main" id="{54585194-A8A4-4B0B-A81E-4A04DDCC5A03}"/>
                </a:ext>
              </a:extLst>
            </p:cNvPr>
            <p:cNvPicPr>
              <a:picLocks noChangeAspect="1"/>
            </p:cNvPicPr>
            <p:nvPr/>
          </p:nvPicPr>
          <p:blipFill>
            <a:blip r:embed="rId5"/>
            <a:stretch>
              <a:fillRect/>
            </a:stretch>
          </p:blipFill>
          <p:spPr>
            <a:xfrm>
              <a:off x="8931399" y="1566068"/>
              <a:ext cx="1184939" cy="4158321"/>
            </a:xfrm>
            <a:prstGeom prst="rect">
              <a:avLst/>
            </a:prstGeom>
          </p:spPr>
        </p:pic>
        <p:pic>
          <p:nvPicPr>
            <p:cNvPr id="18" name="Picture 17">
              <a:extLst>
                <a:ext uri="{FF2B5EF4-FFF2-40B4-BE49-F238E27FC236}">
                  <a16:creationId xmlns:a16="http://schemas.microsoft.com/office/drawing/2014/main" id="{AAEF53E5-DD00-4AA4-9F02-60CC23BFC90E}"/>
                </a:ext>
              </a:extLst>
            </p:cNvPr>
            <p:cNvPicPr>
              <a:picLocks noChangeAspect="1"/>
            </p:cNvPicPr>
            <p:nvPr/>
          </p:nvPicPr>
          <p:blipFill>
            <a:blip r:embed="rId6"/>
            <a:stretch>
              <a:fillRect/>
            </a:stretch>
          </p:blipFill>
          <p:spPr>
            <a:xfrm>
              <a:off x="10151729" y="439187"/>
              <a:ext cx="2009731" cy="5434000"/>
            </a:xfrm>
            <a:prstGeom prst="rect">
              <a:avLst/>
            </a:prstGeom>
          </p:spPr>
        </p:pic>
        <p:pic>
          <p:nvPicPr>
            <p:cNvPr id="20" name="Picture 19">
              <a:extLst>
                <a:ext uri="{FF2B5EF4-FFF2-40B4-BE49-F238E27FC236}">
                  <a16:creationId xmlns:a16="http://schemas.microsoft.com/office/drawing/2014/main" id="{5F40C272-5C20-4A69-87B2-43B7B755350A}"/>
                </a:ext>
              </a:extLst>
            </p:cNvPr>
            <p:cNvPicPr>
              <a:picLocks noChangeAspect="1"/>
            </p:cNvPicPr>
            <p:nvPr/>
          </p:nvPicPr>
          <p:blipFill>
            <a:blip r:embed="rId7"/>
            <a:stretch>
              <a:fillRect/>
            </a:stretch>
          </p:blipFill>
          <p:spPr>
            <a:xfrm>
              <a:off x="1933812" y="1486903"/>
              <a:ext cx="1012024" cy="3255546"/>
            </a:xfrm>
            <a:prstGeom prst="rect">
              <a:avLst/>
            </a:prstGeom>
          </p:spPr>
        </p:pic>
        <p:pic>
          <p:nvPicPr>
            <p:cNvPr id="21" name="Picture 20">
              <a:extLst>
                <a:ext uri="{FF2B5EF4-FFF2-40B4-BE49-F238E27FC236}">
                  <a16:creationId xmlns:a16="http://schemas.microsoft.com/office/drawing/2014/main" id="{C86B3A0A-7993-49D0-8D2D-17D208EBADAF}"/>
                </a:ext>
              </a:extLst>
            </p:cNvPr>
            <p:cNvPicPr>
              <a:picLocks noChangeAspect="1"/>
            </p:cNvPicPr>
            <p:nvPr/>
          </p:nvPicPr>
          <p:blipFill>
            <a:blip r:embed="rId8"/>
            <a:stretch>
              <a:fillRect/>
            </a:stretch>
          </p:blipFill>
          <p:spPr>
            <a:xfrm>
              <a:off x="2999120" y="2203132"/>
              <a:ext cx="914479" cy="2700762"/>
            </a:xfrm>
            <a:prstGeom prst="rect">
              <a:avLst/>
            </a:prstGeom>
          </p:spPr>
        </p:pic>
        <p:pic>
          <p:nvPicPr>
            <p:cNvPr id="22" name="Picture 21">
              <a:extLst>
                <a:ext uri="{FF2B5EF4-FFF2-40B4-BE49-F238E27FC236}">
                  <a16:creationId xmlns:a16="http://schemas.microsoft.com/office/drawing/2014/main" id="{857B9AA6-B4B5-4925-A490-18F2235A435A}"/>
                </a:ext>
              </a:extLst>
            </p:cNvPr>
            <p:cNvPicPr>
              <a:picLocks noChangeAspect="1"/>
            </p:cNvPicPr>
            <p:nvPr/>
          </p:nvPicPr>
          <p:blipFill>
            <a:blip r:embed="rId9"/>
            <a:stretch>
              <a:fillRect/>
            </a:stretch>
          </p:blipFill>
          <p:spPr>
            <a:xfrm>
              <a:off x="3951409" y="2228434"/>
              <a:ext cx="426757" cy="2584928"/>
            </a:xfrm>
            <a:prstGeom prst="rect">
              <a:avLst/>
            </a:prstGeom>
          </p:spPr>
        </p:pic>
        <p:pic>
          <p:nvPicPr>
            <p:cNvPr id="23" name="Picture 22">
              <a:extLst>
                <a:ext uri="{FF2B5EF4-FFF2-40B4-BE49-F238E27FC236}">
                  <a16:creationId xmlns:a16="http://schemas.microsoft.com/office/drawing/2014/main" id="{DF6BDD81-3799-4509-8221-6B5233112019}"/>
                </a:ext>
              </a:extLst>
            </p:cNvPr>
            <p:cNvPicPr>
              <a:picLocks noChangeAspect="1"/>
            </p:cNvPicPr>
            <p:nvPr/>
          </p:nvPicPr>
          <p:blipFill>
            <a:blip r:embed="rId10"/>
            <a:stretch>
              <a:fillRect/>
            </a:stretch>
          </p:blipFill>
          <p:spPr>
            <a:xfrm>
              <a:off x="4410263" y="2166629"/>
              <a:ext cx="530398" cy="1548518"/>
            </a:xfrm>
            <a:prstGeom prst="rect">
              <a:avLst/>
            </a:prstGeom>
          </p:spPr>
        </p:pic>
        <p:pic>
          <p:nvPicPr>
            <p:cNvPr id="24" name="Picture 23">
              <a:extLst>
                <a:ext uri="{FF2B5EF4-FFF2-40B4-BE49-F238E27FC236}">
                  <a16:creationId xmlns:a16="http://schemas.microsoft.com/office/drawing/2014/main" id="{B232BA75-5505-401F-BD59-7A4A512CC8C2}"/>
                </a:ext>
              </a:extLst>
            </p:cNvPr>
            <p:cNvPicPr>
              <a:picLocks noChangeAspect="1"/>
            </p:cNvPicPr>
            <p:nvPr/>
          </p:nvPicPr>
          <p:blipFill>
            <a:blip r:embed="rId11"/>
            <a:stretch>
              <a:fillRect/>
            </a:stretch>
          </p:blipFill>
          <p:spPr>
            <a:xfrm>
              <a:off x="8487349" y="1832448"/>
              <a:ext cx="591363" cy="2499577"/>
            </a:xfrm>
            <a:prstGeom prst="rect">
              <a:avLst/>
            </a:prstGeom>
          </p:spPr>
        </p:pic>
        <p:pic>
          <p:nvPicPr>
            <p:cNvPr id="25" name="Picture 24">
              <a:extLst>
                <a:ext uri="{FF2B5EF4-FFF2-40B4-BE49-F238E27FC236}">
                  <a16:creationId xmlns:a16="http://schemas.microsoft.com/office/drawing/2014/main" id="{4145A6C7-81DF-4534-9A9D-4E07B91FCB4A}"/>
                </a:ext>
              </a:extLst>
            </p:cNvPr>
            <p:cNvPicPr>
              <a:picLocks noChangeAspect="1"/>
            </p:cNvPicPr>
            <p:nvPr/>
          </p:nvPicPr>
          <p:blipFill>
            <a:blip r:embed="rId12"/>
            <a:stretch>
              <a:fillRect/>
            </a:stretch>
          </p:blipFill>
          <p:spPr>
            <a:xfrm>
              <a:off x="4992491" y="975852"/>
              <a:ext cx="688908" cy="4163929"/>
            </a:xfrm>
            <a:prstGeom prst="rect">
              <a:avLst/>
            </a:prstGeom>
          </p:spPr>
        </p:pic>
        <p:pic>
          <p:nvPicPr>
            <p:cNvPr id="26" name="Picture 25">
              <a:extLst>
                <a:ext uri="{FF2B5EF4-FFF2-40B4-BE49-F238E27FC236}">
                  <a16:creationId xmlns:a16="http://schemas.microsoft.com/office/drawing/2014/main" id="{6EC15754-0B83-4B85-8627-5C71ED130C17}"/>
                </a:ext>
              </a:extLst>
            </p:cNvPr>
            <p:cNvPicPr>
              <a:picLocks noChangeAspect="1"/>
            </p:cNvPicPr>
            <p:nvPr/>
          </p:nvPicPr>
          <p:blipFill>
            <a:blip r:embed="rId13"/>
            <a:stretch>
              <a:fillRect/>
            </a:stretch>
          </p:blipFill>
          <p:spPr>
            <a:xfrm>
              <a:off x="5731442" y="2026798"/>
              <a:ext cx="451143" cy="2804403"/>
            </a:xfrm>
            <a:prstGeom prst="rect">
              <a:avLst/>
            </a:prstGeom>
          </p:spPr>
        </p:pic>
        <p:pic>
          <p:nvPicPr>
            <p:cNvPr id="27" name="Picture 26">
              <a:extLst>
                <a:ext uri="{FF2B5EF4-FFF2-40B4-BE49-F238E27FC236}">
                  <a16:creationId xmlns:a16="http://schemas.microsoft.com/office/drawing/2014/main" id="{E37DEA2C-4467-4A1C-9767-ADB0A46552A6}"/>
                </a:ext>
              </a:extLst>
            </p:cNvPr>
            <p:cNvPicPr>
              <a:picLocks noChangeAspect="1"/>
            </p:cNvPicPr>
            <p:nvPr/>
          </p:nvPicPr>
          <p:blipFill>
            <a:blip r:embed="rId14"/>
            <a:stretch>
              <a:fillRect/>
            </a:stretch>
          </p:blipFill>
          <p:spPr>
            <a:xfrm>
              <a:off x="6229112" y="1461838"/>
              <a:ext cx="1396105" cy="3974937"/>
            </a:xfrm>
            <a:prstGeom prst="rect">
              <a:avLst/>
            </a:prstGeom>
          </p:spPr>
        </p:pic>
        <p:pic>
          <p:nvPicPr>
            <p:cNvPr id="28" name="Picture 27">
              <a:extLst>
                <a:ext uri="{FF2B5EF4-FFF2-40B4-BE49-F238E27FC236}">
                  <a16:creationId xmlns:a16="http://schemas.microsoft.com/office/drawing/2014/main" id="{6EED960E-8762-48B9-A5B8-BCB0CCEDDF44}"/>
                </a:ext>
              </a:extLst>
            </p:cNvPr>
            <p:cNvPicPr>
              <a:picLocks noChangeAspect="1"/>
            </p:cNvPicPr>
            <p:nvPr/>
          </p:nvPicPr>
          <p:blipFill>
            <a:blip r:embed="rId15"/>
            <a:stretch>
              <a:fillRect/>
            </a:stretch>
          </p:blipFill>
          <p:spPr>
            <a:xfrm flipH="1">
              <a:off x="7657314" y="2458229"/>
              <a:ext cx="981541" cy="2383743"/>
            </a:xfrm>
            <a:prstGeom prst="rect">
              <a:avLst/>
            </a:prstGeom>
          </p:spPr>
        </p:pic>
        <p:pic>
          <p:nvPicPr>
            <p:cNvPr id="30" name="Picture 29">
              <a:extLst>
                <a:ext uri="{FF2B5EF4-FFF2-40B4-BE49-F238E27FC236}">
                  <a16:creationId xmlns:a16="http://schemas.microsoft.com/office/drawing/2014/main" id="{0AC0C1A1-DC7C-4E79-A157-91DE19189D18}"/>
                </a:ext>
              </a:extLst>
            </p:cNvPr>
            <p:cNvPicPr>
              <a:picLocks noChangeAspect="1"/>
            </p:cNvPicPr>
            <p:nvPr/>
          </p:nvPicPr>
          <p:blipFill>
            <a:blip r:embed="rId16"/>
            <a:stretch>
              <a:fillRect/>
            </a:stretch>
          </p:blipFill>
          <p:spPr>
            <a:xfrm>
              <a:off x="799503" y="2288238"/>
              <a:ext cx="1097375" cy="1310754"/>
            </a:xfrm>
            <a:prstGeom prst="rect">
              <a:avLst/>
            </a:prstGeom>
          </p:spPr>
        </p:pic>
        <p:pic>
          <p:nvPicPr>
            <p:cNvPr id="32" name="Picture 31">
              <a:extLst>
                <a:ext uri="{FF2B5EF4-FFF2-40B4-BE49-F238E27FC236}">
                  <a16:creationId xmlns:a16="http://schemas.microsoft.com/office/drawing/2014/main" id="{C5F28365-C6D6-4B52-82D4-9E3E5C84D9A1}"/>
                </a:ext>
              </a:extLst>
            </p:cNvPr>
            <p:cNvPicPr>
              <a:picLocks noChangeAspect="1"/>
            </p:cNvPicPr>
            <p:nvPr/>
          </p:nvPicPr>
          <p:blipFill>
            <a:blip r:embed="rId17"/>
            <a:stretch>
              <a:fillRect/>
            </a:stretch>
          </p:blipFill>
          <p:spPr>
            <a:xfrm>
              <a:off x="2669922" y="2891122"/>
              <a:ext cx="487722" cy="603556"/>
            </a:xfrm>
            <a:prstGeom prst="rect">
              <a:avLst/>
            </a:prstGeom>
          </p:spPr>
        </p:pic>
        <p:pic>
          <p:nvPicPr>
            <p:cNvPr id="34" name="Picture 33">
              <a:extLst>
                <a:ext uri="{FF2B5EF4-FFF2-40B4-BE49-F238E27FC236}">
                  <a16:creationId xmlns:a16="http://schemas.microsoft.com/office/drawing/2014/main" id="{55F792F3-1DD0-41E5-B5C8-BEAF815FC5F1}"/>
                </a:ext>
              </a:extLst>
            </p:cNvPr>
            <p:cNvPicPr>
              <a:picLocks noChangeAspect="1"/>
            </p:cNvPicPr>
            <p:nvPr/>
          </p:nvPicPr>
          <p:blipFill>
            <a:blip r:embed="rId18"/>
            <a:stretch>
              <a:fillRect/>
            </a:stretch>
          </p:blipFill>
          <p:spPr>
            <a:xfrm>
              <a:off x="5693805" y="2483327"/>
              <a:ext cx="999831" cy="1115665"/>
            </a:xfrm>
            <a:prstGeom prst="rect">
              <a:avLst/>
            </a:prstGeom>
          </p:spPr>
        </p:pic>
        <p:pic>
          <p:nvPicPr>
            <p:cNvPr id="36" name="Picture 35">
              <a:extLst>
                <a:ext uri="{FF2B5EF4-FFF2-40B4-BE49-F238E27FC236}">
                  <a16:creationId xmlns:a16="http://schemas.microsoft.com/office/drawing/2014/main" id="{74C5BEDF-1088-4DFB-8A64-34FB389DE1A8}"/>
                </a:ext>
              </a:extLst>
            </p:cNvPr>
            <p:cNvPicPr>
              <a:picLocks noChangeAspect="1"/>
            </p:cNvPicPr>
            <p:nvPr/>
          </p:nvPicPr>
          <p:blipFill>
            <a:blip r:embed="rId19"/>
            <a:stretch>
              <a:fillRect/>
            </a:stretch>
          </p:blipFill>
          <p:spPr>
            <a:xfrm>
              <a:off x="6980764" y="1645918"/>
              <a:ext cx="1609483" cy="1975275"/>
            </a:xfrm>
            <a:prstGeom prst="rect">
              <a:avLst/>
            </a:prstGeom>
          </p:spPr>
        </p:pic>
        <p:pic>
          <p:nvPicPr>
            <p:cNvPr id="38" name="Picture 37">
              <a:extLst>
                <a:ext uri="{FF2B5EF4-FFF2-40B4-BE49-F238E27FC236}">
                  <a16:creationId xmlns:a16="http://schemas.microsoft.com/office/drawing/2014/main" id="{40BFD7C9-67A0-445D-AA29-6F116AB1E016}"/>
                </a:ext>
              </a:extLst>
            </p:cNvPr>
            <p:cNvPicPr>
              <a:picLocks noChangeAspect="1"/>
            </p:cNvPicPr>
            <p:nvPr/>
          </p:nvPicPr>
          <p:blipFill>
            <a:blip r:embed="rId20"/>
            <a:stretch>
              <a:fillRect/>
            </a:stretch>
          </p:blipFill>
          <p:spPr>
            <a:xfrm>
              <a:off x="10211173" y="605337"/>
              <a:ext cx="2438611" cy="3139712"/>
            </a:xfrm>
            <a:prstGeom prst="rect">
              <a:avLst/>
            </a:prstGeom>
          </p:spPr>
        </p:pic>
        <p:pic>
          <p:nvPicPr>
            <p:cNvPr id="40" name="Picture 39">
              <a:extLst>
                <a:ext uri="{FF2B5EF4-FFF2-40B4-BE49-F238E27FC236}">
                  <a16:creationId xmlns:a16="http://schemas.microsoft.com/office/drawing/2014/main" id="{E1DF5474-D201-492E-8D4F-D5923503853E}"/>
                </a:ext>
              </a:extLst>
            </p:cNvPr>
            <p:cNvPicPr>
              <a:picLocks noChangeAspect="1"/>
            </p:cNvPicPr>
            <p:nvPr/>
          </p:nvPicPr>
          <p:blipFill>
            <a:blip r:embed="rId21"/>
            <a:stretch>
              <a:fillRect/>
            </a:stretch>
          </p:blipFill>
          <p:spPr>
            <a:xfrm>
              <a:off x="10072954" y="2092180"/>
              <a:ext cx="1329043" cy="1700931"/>
            </a:xfrm>
            <a:prstGeom prst="rect">
              <a:avLst/>
            </a:prstGeom>
          </p:spPr>
        </p:pic>
        <p:pic>
          <p:nvPicPr>
            <p:cNvPr id="41" name="Picture 40">
              <a:extLst>
                <a:ext uri="{FF2B5EF4-FFF2-40B4-BE49-F238E27FC236}">
                  <a16:creationId xmlns:a16="http://schemas.microsoft.com/office/drawing/2014/main" id="{35612D3E-E277-4CDB-AB85-37484393357E}"/>
                </a:ext>
              </a:extLst>
            </p:cNvPr>
            <p:cNvPicPr>
              <a:picLocks noChangeAspect="1"/>
            </p:cNvPicPr>
            <p:nvPr/>
          </p:nvPicPr>
          <p:blipFill>
            <a:blip r:embed="rId22"/>
            <a:stretch>
              <a:fillRect/>
            </a:stretch>
          </p:blipFill>
          <p:spPr>
            <a:xfrm>
              <a:off x="6229112" y="1333995"/>
              <a:ext cx="1396105" cy="188403"/>
            </a:xfrm>
            <a:prstGeom prst="rect">
              <a:avLst/>
            </a:prstGeom>
          </p:spPr>
        </p:pic>
        <p:pic>
          <p:nvPicPr>
            <p:cNvPr id="45" name="Picture 44">
              <a:extLst>
                <a:ext uri="{FF2B5EF4-FFF2-40B4-BE49-F238E27FC236}">
                  <a16:creationId xmlns:a16="http://schemas.microsoft.com/office/drawing/2014/main" id="{9A0F2260-40E0-4402-A12E-E7BD05F10AB1}"/>
                </a:ext>
              </a:extLst>
            </p:cNvPr>
            <p:cNvPicPr>
              <a:picLocks noChangeAspect="1"/>
            </p:cNvPicPr>
            <p:nvPr/>
          </p:nvPicPr>
          <p:blipFill>
            <a:blip r:embed="rId23"/>
            <a:stretch>
              <a:fillRect/>
            </a:stretch>
          </p:blipFill>
          <p:spPr>
            <a:xfrm>
              <a:off x="2627601" y="890105"/>
              <a:ext cx="894375" cy="571733"/>
            </a:xfrm>
            <a:prstGeom prst="rect">
              <a:avLst/>
            </a:prstGeom>
          </p:spPr>
        </p:pic>
        <p:sp>
          <p:nvSpPr>
            <p:cNvPr id="65" name="Freeform 9">
              <a:extLst>
                <a:ext uri="{FF2B5EF4-FFF2-40B4-BE49-F238E27FC236}">
                  <a16:creationId xmlns:a16="http://schemas.microsoft.com/office/drawing/2014/main" id="{7100385F-438F-4004-83F8-90E5EC5442AF}"/>
                </a:ext>
              </a:extLst>
            </p:cNvPr>
            <p:cNvSpPr>
              <a:spLocks/>
            </p:cNvSpPr>
            <p:nvPr/>
          </p:nvSpPr>
          <p:spPr bwMode="auto">
            <a:xfrm flipH="1">
              <a:off x="9568352" y="311644"/>
              <a:ext cx="2670175" cy="1601788"/>
            </a:xfrm>
            <a:custGeom>
              <a:avLst/>
              <a:gdLst>
                <a:gd name="T0" fmla="*/ 867 w 892"/>
                <a:gd name="T1" fmla="*/ 312 h 535"/>
                <a:gd name="T2" fmla="*/ 762 w 892"/>
                <a:gd name="T3" fmla="*/ 270 h 535"/>
                <a:gd name="T4" fmla="*/ 712 w 892"/>
                <a:gd name="T5" fmla="*/ 190 h 535"/>
                <a:gd name="T6" fmla="*/ 592 w 892"/>
                <a:gd name="T7" fmla="*/ 145 h 535"/>
                <a:gd name="T8" fmla="*/ 462 w 892"/>
                <a:gd name="T9" fmla="*/ 190 h 535"/>
                <a:gd name="T10" fmla="*/ 360 w 892"/>
                <a:gd name="T11" fmla="*/ 130 h 535"/>
                <a:gd name="T12" fmla="*/ 246 w 892"/>
                <a:gd name="T13" fmla="*/ 58 h 535"/>
                <a:gd name="T14" fmla="*/ 230 w 892"/>
                <a:gd name="T15" fmla="*/ 63 h 535"/>
                <a:gd name="T16" fmla="*/ 219 w 892"/>
                <a:gd name="T17" fmla="*/ 52 h 535"/>
                <a:gd name="T18" fmla="*/ 86 w 892"/>
                <a:gd name="T19" fmla="*/ 2 h 535"/>
                <a:gd name="T20" fmla="*/ 0 w 892"/>
                <a:gd name="T21" fmla="*/ 8 h 535"/>
                <a:gd name="T22" fmla="*/ 0 w 892"/>
                <a:gd name="T23" fmla="*/ 502 h 535"/>
                <a:gd name="T24" fmla="*/ 74 w 892"/>
                <a:gd name="T25" fmla="*/ 464 h 535"/>
                <a:gd name="T26" fmla="*/ 126 w 892"/>
                <a:gd name="T27" fmla="*/ 497 h 535"/>
                <a:gd name="T28" fmla="*/ 325 w 892"/>
                <a:gd name="T29" fmla="*/ 519 h 535"/>
                <a:gd name="T30" fmla="*/ 410 w 892"/>
                <a:gd name="T31" fmla="*/ 483 h 535"/>
                <a:gd name="T32" fmla="*/ 618 w 892"/>
                <a:gd name="T33" fmla="*/ 492 h 535"/>
                <a:gd name="T34" fmla="*/ 655 w 892"/>
                <a:gd name="T35" fmla="*/ 465 h 535"/>
                <a:gd name="T36" fmla="*/ 703 w 892"/>
                <a:gd name="T37" fmla="*/ 470 h 535"/>
                <a:gd name="T38" fmla="*/ 783 w 892"/>
                <a:gd name="T39" fmla="*/ 456 h 535"/>
                <a:gd name="T40" fmla="*/ 848 w 892"/>
                <a:gd name="T41" fmla="*/ 426 h 535"/>
                <a:gd name="T42" fmla="*/ 886 w 892"/>
                <a:gd name="T43" fmla="*/ 377 h 535"/>
                <a:gd name="T44" fmla="*/ 867 w 892"/>
                <a:gd name="T45" fmla="*/ 312 h 5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92" h="535">
                  <a:moveTo>
                    <a:pt x="867" y="312"/>
                  </a:moveTo>
                  <a:cubicBezTo>
                    <a:pt x="843" y="285"/>
                    <a:pt x="803" y="267"/>
                    <a:pt x="762" y="270"/>
                  </a:cubicBezTo>
                  <a:cubicBezTo>
                    <a:pt x="754" y="240"/>
                    <a:pt x="737" y="212"/>
                    <a:pt x="712" y="190"/>
                  </a:cubicBezTo>
                  <a:cubicBezTo>
                    <a:pt x="680" y="163"/>
                    <a:pt x="638" y="146"/>
                    <a:pt x="592" y="145"/>
                  </a:cubicBezTo>
                  <a:cubicBezTo>
                    <a:pt x="544" y="144"/>
                    <a:pt x="496" y="162"/>
                    <a:pt x="462" y="190"/>
                  </a:cubicBezTo>
                  <a:cubicBezTo>
                    <a:pt x="439" y="160"/>
                    <a:pt x="402" y="137"/>
                    <a:pt x="360" y="130"/>
                  </a:cubicBezTo>
                  <a:cubicBezTo>
                    <a:pt x="358" y="83"/>
                    <a:pt x="303" y="45"/>
                    <a:pt x="246" y="58"/>
                  </a:cubicBezTo>
                  <a:cubicBezTo>
                    <a:pt x="241" y="59"/>
                    <a:pt x="235" y="61"/>
                    <a:pt x="230" y="63"/>
                  </a:cubicBezTo>
                  <a:cubicBezTo>
                    <a:pt x="226" y="59"/>
                    <a:pt x="222" y="55"/>
                    <a:pt x="219" y="52"/>
                  </a:cubicBezTo>
                  <a:cubicBezTo>
                    <a:pt x="185" y="22"/>
                    <a:pt x="134" y="7"/>
                    <a:pt x="86" y="2"/>
                  </a:cubicBezTo>
                  <a:cubicBezTo>
                    <a:pt x="57" y="0"/>
                    <a:pt x="28" y="2"/>
                    <a:pt x="0" y="8"/>
                  </a:cubicBezTo>
                  <a:cubicBezTo>
                    <a:pt x="0" y="502"/>
                    <a:pt x="0" y="502"/>
                    <a:pt x="0" y="502"/>
                  </a:cubicBezTo>
                  <a:cubicBezTo>
                    <a:pt x="27" y="493"/>
                    <a:pt x="53" y="480"/>
                    <a:pt x="74" y="464"/>
                  </a:cubicBezTo>
                  <a:cubicBezTo>
                    <a:pt x="90" y="477"/>
                    <a:pt x="107" y="488"/>
                    <a:pt x="126" y="497"/>
                  </a:cubicBezTo>
                  <a:cubicBezTo>
                    <a:pt x="185" y="526"/>
                    <a:pt x="259" y="535"/>
                    <a:pt x="325" y="519"/>
                  </a:cubicBezTo>
                  <a:cubicBezTo>
                    <a:pt x="355" y="511"/>
                    <a:pt x="384" y="499"/>
                    <a:pt x="410" y="483"/>
                  </a:cubicBezTo>
                  <a:cubicBezTo>
                    <a:pt x="465" y="524"/>
                    <a:pt x="557" y="524"/>
                    <a:pt x="618" y="492"/>
                  </a:cubicBezTo>
                  <a:cubicBezTo>
                    <a:pt x="632" y="485"/>
                    <a:pt x="645" y="476"/>
                    <a:pt x="655" y="465"/>
                  </a:cubicBezTo>
                  <a:cubicBezTo>
                    <a:pt x="671" y="469"/>
                    <a:pt x="687" y="470"/>
                    <a:pt x="703" y="470"/>
                  </a:cubicBezTo>
                  <a:cubicBezTo>
                    <a:pt x="730" y="469"/>
                    <a:pt x="758" y="464"/>
                    <a:pt x="783" y="456"/>
                  </a:cubicBezTo>
                  <a:cubicBezTo>
                    <a:pt x="807" y="448"/>
                    <a:pt x="829" y="439"/>
                    <a:pt x="848" y="426"/>
                  </a:cubicBezTo>
                  <a:cubicBezTo>
                    <a:pt x="866" y="414"/>
                    <a:pt x="881" y="396"/>
                    <a:pt x="886" y="377"/>
                  </a:cubicBezTo>
                  <a:cubicBezTo>
                    <a:pt x="892" y="354"/>
                    <a:pt x="884" y="331"/>
                    <a:pt x="867" y="312"/>
                  </a:cubicBezTo>
                  <a:close/>
                </a:path>
              </a:pathLst>
            </a:custGeom>
            <a:solidFill>
              <a:srgbClr val="FFFFFF">
                <a:alpha val="45098"/>
              </a:srgbClr>
            </a:solidFill>
            <a:ln>
              <a:noFill/>
            </a:ln>
          </p:spPr>
          <p:txBody>
            <a:bodyPr vert="horz" wrap="square" lIns="91440" tIns="45720" rIns="91440" bIns="45720" numCol="1" anchor="t" anchorCtr="0" compatLnSpc="1">
              <a:prstTxWarp prst="textNoShape">
                <a:avLst/>
              </a:prstTxWarp>
            </a:bodyPr>
            <a:lstStyle/>
            <a:p>
              <a:endParaRPr lang="en-US"/>
            </a:p>
          </p:txBody>
        </p:sp>
      </p:grpSp>
      <p:cxnSp>
        <p:nvCxnSpPr>
          <p:cNvPr id="14" name="Straight Connector 13">
            <a:extLst>
              <a:ext uri="{FF2B5EF4-FFF2-40B4-BE49-F238E27FC236}">
                <a16:creationId xmlns:a16="http://schemas.microsoft.com/office/drawing/2014/main" id="{2AB775DF-7653-4B54-AE34-B2065669791C}"/>
              </a:ext>
            </a:extLst>
          </p:cNvPr>
          <p:cNvCxnSpPr/>
          <p:nvPr/>
        </p:nvCxnSpPr>
        <p:spPr>
          <a:xfrm>
            <a:off x="4055581" y="6008852"/>
            <a:ext cx="0" cy="806765"/>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07D330A5-D624-42CD-AADC-F5EFE915CCA7}"/>
              </a:ext>
            </a:extLst>
          </p:cNvPr>
          <p:cNvCxnSpPr/>
          <p:nvPr/>
        </p:nvCxnSpPr>
        <p:spPr>
          <a:xfrm>
            <a:off x="6987135" y="5998090"/>
            <a:ext cx="0" cy="806765"/>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pic>
        <p:nvPicPr>
          <p:cNvPr id="42" name="Picture 41">
            <a:extLst>
              <a:ext uri="{FF2B5EF4-FFF2-40B4-BE49-F238E27FC236}">
                <a16:creationId xmlns:a16="http://schemas.microsoft.com/office/drawing/2014/main" id="{40CB8668-9B4F-426C-AD4F-A4B0C6C29E88}"/>
              </a:ext>
            </a:extLst>
          </p:cNvPr>
          <p:cNvPicPr/>
          <p:nvPr/>
        </p:nvPicPr>
        <p:blipFill>
          <a:blip r:embed="rId24" cstate="hqprint">
            <a:extLst>
              <a:ext uri="{28A0092B-C50C-407E-A947-70E740481C1C}">
                <a14:useLocalDpi xmlns:a14="http://schemas.microsoft.com/office/drawing/2010/main" val="0"/>
              </a:ext>
            </a:extLst>
          </a:blip>
          <a:stretch>
            <a:fillRect/>
          </a:stretch>
        </p:blipFill>
        <p:spPr>
          <a:xfrm>
            <a:off x="434265" y="6169314"/>
            <a:ext cx="1951355" cy="679450"/>
          </a:xfrm>
          <a:prstGeom prst="rect">
            <a:avLst/>
          </a:prstGeom>
        </p:spPr>
      </p:pic>
      <p:pic>
        <p:nvPicPr>
          <p:cNvPr id="43" name="Picture 42">
            <a:extLst>
              <a:ext uri="{FF2B5EF4-FFF2-40B4-BE49-F238E27FC236}">
                <a16:creationId xmlns:a16="http://schemas.microsoft.com/office/drawing/2014/main" id="{4DF1CA54-E243-4AB7-83E7-22A252BD5611}"/>
              </a:ext>
            </a:extLst>
          </p:cNvPr>
          <p:cNvPicPr/>
          <p:nvPr/>
        </p:nvPicPr>
        <p:blipFill>
          <a:blip r:embed="rId25" cstate="print">
            <a:extLst>
              <a:ext uri="{28A0092B-C50C-407E-A947-70E740481C1C}">
                <a14:useLocalDpi xmlns:a14="http://schemas.microsoft.com/office/drawing/2010/main" val="0"/>
              </a:ext>
            </a:extLst>
          </a:blip>
          <a:stretch>
            <a:fillRect/>
          </a:stretch>
        </p:blipFill>
        <p:spPr>
          <a:xfrm>
            <a:off x="4341507" y="5978840"/>
            <a:ext cx="1974215" cy="690880"/>
          </a:xfrm>
          <a:prstGeom prst="rect">
            <a:avLst/>
          </a:prstGeom>
        </p:spPr>
      </p:pic>
    </p:spTree>
    <p:extLst>
      <p:ext uri="{BB962C8B-B14F-4D97-AF65-F5344CB8AC3E}">
        <p14:creationId xmlns:p14="http://schemas.microsoft.com/office/powerpoint/2010/main" val="18500875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C3AD13FD-C9DD-4D83-81E5-375E90F5AA53}"/>
              </a:ext>
            </a:extLst>
          </p:cNvPr>
          <p:cNvPicPr>
            <a:picLocks noChangeAspect="1"/>
          </p:cNvPicPr>
          <p:nvPr/>
        </p:nvPicPr>
        <p:blipFill rotWithShape="1">
          <a:blip r:embed="rId3"/>
          <a:srcRect b="43384"/>
          <a:stretch/>
        </p:blipFill>
        <p:spPr>
          <a:xfrm>
            <a:off x="233547" y="3240531"/>
            <a:ext cx="11891158" cy="2899203"/>
          </a:xfrm>
          <a:prstGeom prst="rect">
            <a:avLst/>
          </a:prstGeom>
        </p:spPr>
      </p:pic>
      <p:sp>
        <p:nvSpPr>
          <p:cNvPr id="5" name="Rectangle 4">
            <a:extLst>
              <a:ext uri="{FF2B5EF4-FFF2-40B4-BE49-F238E27FC236}">
                <a16:creationId xmlns:a16="http://schemas.microsoft.com/office/drawing/2014/main" id="{69554EEF-3E57-4896-B698-179E80C81423}"/>
              </a:ext>
            </a:extLst>
          </p:cNvPr>
          <p:cNvSpPr/>
          <p:nvPr/>
        </p:nvSpPr>
        <p:spPr>
          <a:xfrm>
            <a:off x="0" y="2921153"/>
            <a:ext cx="12192000" cy="3376490"/>
          </a:xfrm>
          <a:prstGeom prst="rect">
            <a:avLst/>
          </a:prstGeom>
          <a:solidFill>
            <a:srgbClr val="FFFFFF">
              <a:alpha val="8392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6B443C5-9F56-44C8-B2F0-E22F06FBD087}"/>
              </a:ext>
            </a:extLst>
          </p:cNvPr>
          <p:cNvSpPr>
            <a:spLocks noGrp="1"/>
          </p:cNvSpPr>
          <p:nvPr>
            <p:ph type="title"/>
          </p:nvPr>
        </p:nvSpPr>
        <p:spPr>
          <a:xfrm>
            <a:off x="426128" y="453516"/>
            <a:ext cx="10927672" cy="655807"/>
          </a:xfrm>
        </p:spPr>
        <p:txBody>
          <a:bodyPr>
            <a:normAutofit fontScale="90000"/>
          </a:bodyPr>
          <a:lstStyle/>
          <a:p>
            <a:r>
              <a:rPr lang="en-US" b="1" dirty="0"/>
              <a:t>Initial Insights</a:t>
            </a:r>
          </a:p>
        </p:txBody>
      </p:sp>
      <p:sp>
        <p:nvSpPr>
          <p:cNvPr id="3" name="Content Placeholder 2">
            <a:extLst>
              <a:ext uri="{FF2B5EF4-FFF2-40B4-BE49-F238E27FC236}">
                <a16:creationId xmlns:a16="http://schemas.microsoft.com/office/drawing/2014/main" id="{527AF035-8B91-48CF-99A5-176DE67210C9}"/>
              </a:ext>
            </a:extLst>
          </p:cNvPr>
          <p:cNvSpPr>
            <a:spLocks noGrp="1"/>
          </p:cNvSpPr>
          <p:nvPr>
            <p:ph idx="1"/>
          </p:nvPr>
        </p:nvSpPr>
        <p:spPr>
          <a:xfrm>
            <a:off x="426128" y="1526959"/>
            <a:ext cx="11588394" cy="4545366"/>
          </a:xfrm>
        </p:spPr>
        <p:txBody>
          <a:bodyPr>
            <a:normAutofit/>
          </a:bodyPr>
          <a:lstStyle/>
          <a:p>
            <a:pPr lvl="0"/>
            <a:r>
              <a:rPr lang="en-US" dirty="0"/>
              <a:t>Improve </a:t>
            </a:r>
            <a:r>
              <a:rPr lang="en-US" b="1" dirty="0">
                <a:solidFill>
                  <a:schemeClr val="accent1"/>
                </a:solidFill>
              </a:rPr>
              <a:t>reliability and durability </a:t>
            </a:r>
            <a:r>
              <a:rPr lang="en-US" dirty="0"/>
              <a:t>of LID solutions </a:t>
            </a:r>
          </a:p>
          <a:p>
            <a:pPr lvl="0"/>
            <a:r>
              <a:rPr lang="en-US" dirty="0"/>
              <a:t>Emphasize </a:t>
            </a:r>
            <a:r>
              <a:rPr lang="en-US" b="1" dirty="0">
                <a:solidFill>
                  <a:schemeClr val="accent1"/>
                </a:solidFill>
              </a:rPr>
              <a:t>value</a:t>
            </a:r>
            <a:r>
              <a:rPr lang="en-US" dirty="0">
                <a:solidFill>
                  <a:schemeClr val="accent1"/>
                </a:solidFill>
              </a:rPr>
              <a:t> </a:t>
            </a:r>
            <a:r>
              <a:rPr lang="en-US" dirty="0"/>
              <a:t>to developers </a:t>
            </a:r>
          </a:p>
          <a:p>
            <a:pPr lvl="0"/>
            <a:r>
              <a:rPr lang="en-US" dirty="0"/>
              <a:t>Increase </a:t>
            </a:r>
            <a:r>
              <a:rPr lang="en-US" b="1" dirty="0">
                <a:solidFill>
                  <a:schemeClr val="accent1"/>
                </a:solidFill>
              </a:rPr>
              <a:t>training opportunities </a:t>
            </a:r>
            <a:r>
              <a:rPr lang="en-US" dirty="0"/>
              <a:t>for civil engineers</a:t>
            </a:r>
          </a:p>
        </p:txBody>
      </p:sp>
    </p:spTree>
    <p:extLst>
      <p:ext uri="{BB962C8B-B14F-4D97-AF65-F5344CB8AC3E}">
        <p14:creationId xmlns:p14="http://schemas.microsoft.com/office/powerpoint/2010/main" val="28789900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 name="Picture 26">
            <a:extLst>
              <a:ext uri="{FF2B5EF4-FFF2-40B4-BE49-F238E27FC236}">
                <a16:creationId xmlns:a16="http://schemas.microsoft.com/office/drawing/2014/main" id="{9A4BEEB7-CB1C-466A-9D72-B0ED8E1607F9}"/>
              </a:ext>
            </a:extLst>
          </p:cNvPr>
          <p:cNvPicPr>
            <a:picLocks noChangeAspect="1"/>
          </p:cNvPicPr>
          <p:nvPr/>
        </p:nvPicPr>
        <p:blipFill rotWithShape="1">
          <a:blip r:embed="rId3"/>
          <a:srcRect b="43384"/>
          <a:stretch/>
        </p:blipFill>
        <p:spPr>
          <a:xfrm>
            <a:off x="233547" y="3240531"/>
            <a:ext cx="11891158" cy="2899203"/>
          </a:xfrm>
          <a:prstGeom prst="rect">
            <a:avLst/>
          </a:prstGeom>
        </p:spPr>
      </p:pic>
      <p:sp>
        <p:nvSpPr>
          <p:cNvPr id="28" name="Rectangle 27">
            <a:extLst>
              <a:ext uri="{FF2B5EF4-FFF2-40B4-BE49-F238E27FC236}">
                <a16:creationId xmlns:a16="http://schemas.microsoft.com/office/drawing/2014/main" id="{7CD6A684-4F40-40AD-A2DC-CE3AAB00F009}"/>
              </a:ext>
            </a:extLst>
          </p:cNvPr>
          <p:cNvSpPr/>
          <p:nvPr/>
        </p:nvSpPr>
        <p:spPr>
          <a:xfrm>
            <a:off x="0" y="2921153"/>
            <a:ext cx="12192000" cy="3376490"/>
          </a:xfrm>
          <a:prstGeom prst="rect">
            <a:avLst/>
          </a:prstGeom>
          <a:solidFill>
            <a:srgbClr val="FFFFFF">
              <a:alpha val="8392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EC5AE55-CE97-4948-AAC6-63728B149B20}"/>
              </a:ext>
            </a:extLst>
          </p:cNvPr>
          <p:cNvSpPr>
            <a:spLocks noGrp="1"/>
          </p:cNvSpPr>
          <p:nvPr>
            <p:ph type="title"/>
          </p:nvPr>
        </p:nvSpPr>
        <p:spPr>
          <a:xfrm>
            <a:off x="426128" y="453516"/>
            <a:ext cx="10927672" cy="655807"/>
          </a:xfrm>
        </p:spPr>
        <p:txBody>
          <a:bodyPr>
            <a:normAutofit fontScale="90000"/>
          </a:bodyPr>
          <a:lstStyle/>
          <a:p>
            <a:r>
              <a:rPr lang="en-US" b="1" dirty="0"/>
              <a:t>Insights</a:t>
            </a:r>
            <a:endParaRPr lang="en-US" dirty="0"/>
          </a:p>
        </p:txBody>
      </p:sp>
      <p:sp>
        <p:nvSpPr>
          <p:cNvPr id="3" name="Content Placeholder 2">
            <a:extLst>
              <a:ext uri="{FF2B5EF4-FFF2-40B4-BE49-F238E27FC236}">
                <a16:creationId xmlns:a16="http://schemas.microsoft.com/office/drawing/2014/main" id="{DED4983F-44A1-4177-898C-EEF3E3B932EA}"/>
              </a:ext>
            </a:extLst>
          </p:cNvPr>
          <p:cNvSpPr>
            <a:spLocks noGrp="1"/>
          </p:cNvSpPr>
          <p:nvPr>
            <p:ph idx="1"/>
          </p:nvPr>
        </p:nvSpPr>
        <p:spPr>
          <a:xfrm>
            <a:off x="426128" y="1526959"/>
            <a:ext cx="11495796" cy="2570479"/>
          </a:xfrm>
        </p:spPr>
        <p:txBody>
          <a:bodyPr>
            <a:normAutofit/>
          </a:bodyPr>
          <a:lstStyle/>
          <a:p>
            <a:pPr lvl="0"/>
            <a:r>
              <a:rPr lang="en-US" dirty="0"/>
              <a:t>Explain </a:t>
            </a:r>
            <a:r>
              <a:rPr lang="en-US" b="1" dirty="0">
                <a:solidFill>
                  <a:schemeClr val="accent1"/>
                </a:solidFill>
              </a:rPr>
              <a:t>costs and benefits </a:t>
            </a:r>
            <a:r>
              <a:rPr lang="en-US" dirty="0"/>
              <a:t>of LID solutions</a:t>
            </a:r>
          </a:p>
          <a:p>
            <a:pPr lvl="0"/>
            <a:r>
              <a:rPr lang="en-US" dirty="0"/>
              <a:t>Explore opportunities for </a:t>
            </a:r>
            <a:r>
              <a:rPr lang="en-US" b="1" dirty="0">
                <a:solidFill>
                  <a:schemeClr val="accent1"/>
                </a:solidFill>
              </a:rPr>
              <a:t>innovation</a:t>
            </a:r>
            <a:r>
              <a:rPr lang="en-US" dirty="0"/>
              <a:t> and </a:t>
            </a:r>
            <a:r>
              <a:rPr lang="en-US" b="1" dirty="0">
                <a:solidFill>
                  <a:schemeClr val="accent1"/>
                </a:solidFill>
              </a:rPr>
              <a:t>stronger partnerships</a:t>
            </a:r>
            <a:r>
              <a:rPr lang="en-US" dirty="0">
                <a:solidFill>
                  <a:schemeClr val="accent3"/>
                </a:solidFill>
              </a:rPr>
              <a:t> </a:t>
            </a:r>
            <a:r>
              <a:rPr lang="en-US" dirty="0"/>
              <a:t>between jurisdictions and developers</a:t>
            </a:r>
          </a:p>
          <a:p>
            <a:pPr marL="0" indent="0">
              <a:buNone/>
            </a:pPr>
            <a:endParaRPr lang="en-US" dirty="0"/>
          </a:p>
        </p:txBody>
      </p:sp>
    </p:spTree>
    <p:extLst>
      <p:ext uri="{BB962C8B-B14F-4D97-AF65-F5344CB8AC3E}">
        <p14:creationId xmlns:p14="http://schemas.microsoft.com/office/powerpoint/2010/main" val="24452132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5AEC77-B34F-47DC-9A0F-3E5834643F99}"/>
              </a:ext>
            </a:extLst>
          </p:cNvPr>
          <p:cNvSpPr>
            <a:spLocks noGrp="1"/>
          </p:cNvSpPr>
          <p:nvPr>
            <p:ph type="title"/>
          </p:nvPr>
        </p:nvSpPr>
        <p:spPr>
          <a:xfrm>
            <a:off x="2370667" y="2187743"/>
            <a:ext cx="6734832" cy="2482515"/>
          </a:xfrm>
        </p:spPr>
        <p:txBody>
          <a:bodyPr vert="horz" lIns="91440" tIns="45720" rIns="91440" bIns="45720" rtlCol="0" anchor="ctr">
            <a:normAutofit/>
          </a:bodyPr>
          <a:lstStyle/>
          <a:p>
            <a:r>
              <a:rPr lang="en-US" sz="5600" kern="1200" dirty="0">
                <a:latin typeface="+mj-lt"/>
                <a:ea typeface="+mj-ea"/>
                <a:cs typeface="+mj-cs"/>
              </a:rPr>
              <a:t>Guidance Report and Toolkit</a:t>
            </a:r>
            <a:endParaRPr lang="en-US" sz="5600" b="1" kern="1200" dirty="0">
              <a:latin typeface="+mj-lt"/>
              <a:ea typeface="+mj-ea"/>
              <a:cs typeface="+mj-cs"/>
            </a:endParaRPr>
          </a:p>
        </p:txBody>
      </p:sp>
      <p:pic>
        <p:nvPicPr>
          <p:cNvPr id="6" name="Graphic 5" descr="User">
            <a:extLst>
              <a:ext uri="{FF2B5EF4-FFF2-40B4-BE49-F238E27FC236}">
                <a16:creationId xmlns:a16="http://schemas.microsoft.com/office/drawing/2014/main" id="{CBC57114-9B53-4827-94E5-C9EEE599FB0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38201" y="2743201"/>
            <a:ext cx="1371600" cy="1371600"/>
          </a:xfrm>
          <a:prstGeom prst="rect">
            <a:avLst/>
          </a:prstGeom>
        </p:spPr>
      </p:pic>
    </p:spTree>
    <p:extLst>
      <p:ext uri="{BB962C8B-B14F-4D97-AF65-F5344CB8AC3E}">
        <p14:creationId xmlns:p14="http://schemas.microsoft.com/office/powerpoint/2010/main" val="8576615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E26280-D482-46B5-BBCC-A3D362EF827B}"/>
              </a:ext>
            </a:extLst>
          </p:cNvPr>
          <p:cNvSpPr>
            <a:spLocks noGrp="1"/>
          </p:cNvSpPr>
          <p:nvPr>
            <p:ph type="title"/>
          </p:nvPr>
        </p:nvSpPr>
        <p:spPr/>
        <p:txBody>
          <a:bodyPr>
            <a:normAutofit fontScale="90000"/>
          </a:bodyPr>
          <a:lstStyle/>
          <a:p>
            <a:r>
              <a:rPr lang="en-US" dirty="0"/>
              <a:t>Project Elements</a:t>
            </a:r>
          </a:p>
        </p:txBody>
      </p:sp>
      <p:graphicFrame>
        <p:nvGraphicFramePr>
          <p:cNvPr id="5" name="Content Placeholder 4">
            <a:extLst>
              <a:ext uri="{FF2B5EF4-FFF2-40B4-BE49-F238E27FC236}">
                <a16:creationId xmlns:a16="http://schemas.microsoft.com/office/drawing/2014/main" id="{4CE9D729-6382-4BCB-AF27-16B9D7026371}"/>
              </a:ext>
            </a:extLst>
          </p:cNvPr>
          <p:cNvGraphicFramePr>
            <a:graphicFrameLocks noGrp="1"/>
          </p:cNvGraphicFramePr>
          <p:nvPr>
            <p:ph idx="1"/>
            <p:extLst>
              <p:ext uri="{D42A27DB-BD31-4B8C-83A1-F6EECF244321}">
                <p14:modId xmlns:p14="http://schemas.microsoft.com/office/powerpoint/2010/main" val="1055776128"/>
              </p:ext>
            </p:extLst>
          </p:nvPr>
        </p:nvGraphicFramePr>
        <p:xfrm>
          <a:off x="425450" y="1665170"/>
          <a:ext cx="5827586" cy="3137835"/>
        </p:xfrm>
        <a:graphic>
          <a:graphicData uri="http://schemas.openxmlformats.org/drawingml/2006/table">
            <a:tbl>
              <a:tblPr>
                <a:tableStyleId>{5C22544A-7EE6-4342-B048-85BDC9FD1C3A}</a:tableStyleId>
              </a:tblPr>
              <a:tblGrid>
                <a:gridCol w="5827586">
                  <a:extLst>
                    <a:ext uri="{9D8B030D-6E8A-4147-A177-3AD203B41FA5}">
                      <a16:colId xmlns:a16="http://schemas.microsoft.com/office/drawing/2014/main" val="701340528"/>
                    </a:ext>
                  </a:extLst>
                </a:gridCol>
              </a:tblGrid>
              <a:tr h="3137835">
                <a:tc>
                  <a:txBody>
                    <a:bodyPr/>
                    <a:lstStyle/>
                    <a:p>
                      <a:pPr marL="514350" marR="0" lvl="0" indent="-514350" algn="l" defTabSz="914400" rtl="0" eaLnBrk="1" fontAlgn="auto" latinLnBrk="0" hangingPunct="1">
                        <a:lnSpc>
                          <a:spcPct val="100000"/>
                        </a:lnSpc>
                        <a:spcBef>
                          <a:spcPts val="0"/>
                        </a:spcBef>
                        <a:spcAft>
                          <a:spcPts val="0"/>
                        </a:spcAft>
                        <a:buClr>
                          <a:schemeClr val="accent5"/>
                        </a:buClr>
                        <a:buSzTx/>
                        <a:buFont typeface="+mj-lt"/>
                        <a:buAutoNum type="arabicPeriod"/>
                        <a:tabLst/>
                        <a:defRPr/>
                      </a:pPr>
                      <a:r>
                        <a:rPr lang="en-US" sz="2800" dirty="0">
                          <a:effectLst/>
                        </a:rPr>
                        <a:t>Report outline </a:t>
                      </a:r>
                    </a:p>
                    <a:p>
                      <a:pPr marL="514350" marR="0" lvl="0" indent="-514350" algn="l" defTabSz="914400" rtl="0" eaLnBrk="1" fontAlgn="auto" latinLnBrk="0" hangingPunct="1">
                        <a:lnSpc>
                          <a:spcPct val="100000"/>
                        </a:lnSpc>
                        <a:spcBef>
                          <a:spcPts val="0"/>
                        </a:spcBef>
                        <a:spcAft>
                          <a:spcPts val="0"/>
                        </a:spcAft>
                        <a:buClr>
                          <a:schemeClr val="accent5"/>
                        </a:buClr>
                        <a:buSzTx/>
                        <a:buFont typeface="+mj-lt"/>
                        <a:buAutoNum type="arabicPeriod"/>
                        <a:tabLst/>
                        <a:defRPr/>
                      </a:pPr>
                      <a:r>
                        <a:rPr lang="en-US" sz="2800" dirty="0" err="1">
                          <a:effectLst/>
                        </a:rPr>
                        <a:t>Stormwater</a:t>
                      </a:r>
                      <a:r>
                        <a:rPr lang="en-US" sz="2800" dirty="0">
                          <a:effectLst/>
                        </a:rPr>
                        <a:t> requirements matrix</a:t>
                      </a:r>
                    </a:p>
                    <a:p>
                      <a:pPr marL="514350" marR="0" lvl="0" indent="-514350" algn="l" defTabSz="914400" rtl="0" eaLnBrk="1" fontAlgn="auto" latinLnBrk="0" hangingPunct="1">
                        <a:lnSpc>
                          <a:spcPct val="100000"/>
                        </a:lnSpc>
                        <a:spcBef>
                          <a:spcPts val="0"/>
                        </a:spcBef>
                        <a:spcAft>
                          <a:spcPts val="0"/>
                        </a:spcAft>
                        <a:buClr>
                          <a:schemeClr val="accent5"/>
                        </a:buClr>
                        <a:buSzTx/>
                        <a:buFont typeface="+mj-lt"/>
                        <a:buAutoNum type="arabicPeriod"/>
                        <a:tabLst/>
                        <a:defRPr/>
                      </a:pPr>
                      <a:r>
                        <a:rPr lang="en-US" sz="2800" dirty="0">
                          <a:effectLst/>
                        </a:rPr>
                        <a:t>BMP factsheets </a:t>
                      </a:r>
                    </a:p>
                    <a:p>
                      <a:pPr marL="514350" marR="0" lvl="0" indent="-514350" algn="l" defTabSz="914400" rtl="0" eaLnBrk="1" fontAlgn="auto" latinLnBrk="0" hangingPunct="1">
                        <a:lnSpc>
                          <a:spcPct val="100000"/>
                        </a:lnSpc>
                        <a:spcBef>
                          <a:spcPts val="0"/>
                        </a:spcBef>
                        <a:spcAft>
                          <a:spcPts val="0"/>
                        </a:spcAft>
                        <a:buClr>
                          <a:schemeClr val="accent5"/>
                        </a:buClr>
                        <a:buSzTx/>
                        <a:buFont typeface="+mj-lt"/>
                        <a:buAutoNum type="arabicPeriod"/>
                        <a:tabLst/>
                        <a:defRPr/>
                      </a:pPr>
                      <a:r>
                        <a:rPr lang="en-US" sz="2800" dirty="0">
                          <a:effectLst/>
                        </a:rPr>
                        <a:t>Incentives decision tree  </a:t>
                      </a:r>
                    </a:p>
                    <a:p>
                      <a:pPr marL="514350" lvl="0" indent="-514350" algn="l">
                        <a:buClr>
                          <a:schemeClr val="accent5"/>
                        </a:buClr>
                        <a:buFont typeface="+mj-lt"/>
                        <a:buAutoNum type="arabicPeriod"/>
                      </a:pPr>
                      <a:r>
                        <a:rPr lang="en-US" sz="2800" dirty="0">
                          <a:effectLst/>
                        </a:rPr>
                        <a:t>Incentives factsheets</a:t>
                      </a:r>
                    </a:p>
                  </a:txBody>
                  <a:tcPr marL="114300" marR="114300" marT="0" marB="0">
                    <a:noFill/>
                  </a:tcPr>
                </a:tc>
                <a:extLst>
                  <a:ext uri="{0D108BD9-81ED-4DB2-BD59-A6C34878D82A}">
                    <a16:rowId xmlns:a16="http://schemas.microsoft.com/office/drawing/2014/main" val="2694717281"/>
                  </a:ext>
                </a:extLst>
              </a:tr>
            </a:tbl>
          </a:graphicData>
        </a:graphic>
      </p:graphicFrame>
    </p:spTree>
    <p:extLst>
      <p:ext uri="{BB962C8B-B14F-4D97-AF65-F5344CB8AC3E}">
        <p14:creationId xmlns:p14="http://schemas.microsoft.com/office/powerpoint/2010/main" val="23030299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E26280-D482-46B5-BBCC-A3D362EF827B}"/>
              </a:ext>
            </a:extLst>
          </p:cNvPr>
          <p:cNvSpPr>
            <a:spLocks noGrp="1"/>
          </p:cNvSpPr>
          <p:nvPr>
            <p:ph type="title"/>
          </p:nvPr>
        </p:nvSpPr>
        <p:spPr>
          <a:xfrm>
            <a:off x="425450" y="572919"/>
            <a:ext cx="10927672" cy="655807"/>
          </a:xfrm>
        </p:spPr>
        <p:txBody>
          <a:bodyPr>
            <a:normAutofit fontScale="90000"/>
          </a:bodyPr>
          <a:lstStyle/>
          <a:p>
            <a:r>
              <a:rPr lang="en-US" dirty="0"/>
              <a:t>Additional Project Elements – coming soon</a:t>
            </a:r>
          </a:p>
        </p:txBody>
      </p:sp>
      <p:graphicFrame>
        <p:nvGraphicFramePr>
          <p:cNvPr id="5" name="Content Placeholder 4">
            <a:extLst>
              <a:ext uri="{FF2B5EF4-FFF2-40B4-BE49-F238E27FC236}">
                <a16:creationId xmlns:a16="http://schemas.microsoft.com/office/drawing/2014/main" id="{4CE9D729-6382-4BCB-AF27-16B9D7026371}"/>
              </a:ext>
            </a:extLst>
          </p:cNvPr>
          <p:cNvGraphicFramePr>
            <a:graphicFrameLocks noGrp="1"/>
          </p:cNvGraphicFramePr>
          <p:nvPr>
            <p:ph idx="1"/>
            <p:extLst>
              <p:ext uri="{D42A27DB-BD31-4B8C-83A1-F6EECF244321}">
                <p14:modId xmlns:p14="http://schemas.microsoft.com/office/powerpoint/2010/main" val="1800543797"/>
              </p:ext>
            </p:extLst>
          </p:nvPr>
        </p:nvGraphicFramePr>
        <p:xfrm>
          <a:off x="425450" y="1665170"/>
          <a:ext cx="5827586" cy="3137835"/>
        </p:xfrm>
        <a:graphic>
          <a:graphicData uri="http://schemas.openxmlformats.org/drawingml/2006/table">
            <a:tbl>
              <a:tblPr>
                <a:tableStyleId>{5C22544A-7EE6-4342-B048-85BDC9FD1C3A}</a:tableStyleId>
              </a:tblPr>
              <a:tblGrid>
                <a:gridCol w="5827586">
                  <a:extLst>
                    <a:ext uri="{9D8B030D-6E8A-4147-A177-3AD203B41FA5}">
                      <a16:colId xmlns:a16="http://schemas.microsoft.com/office/drawing/2014/main" val="701340528"/>
                    </a:ext>
                  </a:extLst>
                </a:gridCol>
              </a:tblGrid>
              <a:tr h="3137835">
                <a:tc>
                  <a:txBody>
                    <a:bodyPr/>
                    <a:lstStyle/>
                    <a:p>
                      <a:pPr marL="285750" lvl="0" indent="-285750" algn="l">
                        <a:buClr>
                          <a:schemeClr val="accent5"/>
                        </a:buClr>
                        <a:buFont typeface="Arial" panose="020B0604020202020204" pitchFamily="34" charset="0"/>
                        <a:buChar char="•"/>
                      </a:pPr>
                      <a:r>
                        <a:rPr lang="en-US" sz="3200" dirty="0">
                          <a:effectLst/>
                        </a:rPr>
                        <a:t>Roadshow presentation</a:t>
                      </a:r>
                    </a:p>
                    <a:p>
                      <a:pPr marL="285750" lvl="0" indent="-285750" algn="l">
                        <a:buClr>
                          <a:schemeClr val="accent5"/>
                        </a:buClr>
                        <a:buFont typeface="Arial" panose="020B0604020202020204" pitchFamily="34" charset="0"/>
                        <a:buChar char="•"/>
                      </a:pPr>
                      <a:r>
                        <a:rPr lang="en-US" sz="3200" dirty="0">
                          <a:effectLst/>
                        </a:rPr>
                        <a:t>One-page sell sheet</a:t>
                      </a:r>
                    </a:p>
                    <a:p>
                      <a:pPr marL="285750" lvl="0" indent="-285750" algn="l">
                        <a:buClr>
                          <a:schemeClr val="accent5"/>
                        </a:buClr>
                        <a:buFont typeface="Arial" panose="020B0604020202020204" pitchFamily="34" charset="0"/>
                        <a:buChar char="•"/>
                      </a:pPr>
                      <a:r>
                        <a:rPr lang="en-US" sz="3200" dirty="0">
                          <a:effectLst/>
                        </a:rPr>
                        <a:t>Dissemination plan</a:t>
                      </a:r>
                    </a:p>
                  </a:txBody>
                  <a:tcPr marL="114300" marR="114300" marT="0" marB="0">
                    <a:noFill/>
                  </a:tcPr>
                </a:tc>
                <a:extLst>
                  <a:ext uri="{0D108BD9-81ED-4DB2-BD59-A6C34878D82A}">
                    <a16:rowId xmlns:a16="http://schemas.microsoft.com/office/drawing/2014/main" val="2694717281"/>
                  </a:ext>
                </a:extLst>
              </a:tr>
            </a:tbl>
          </a:graphicData>
        </a:graphic>
      </p:graphicFrame>
    </p:spTree>
    <p:extLst>
      <p:ext uri="{BB962C8B-B14F-4D97-AF65-F5344CB8AC3E}">
        <p14:creationId xmlns:p14="http://schemas.microsoft.com/office/powerpoint/2010/main" val="644567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8F3C61-E746-4A1E-8DF0-45C1CFE1657D}"/>
              </a:ext>
            </a:extLst>
          </p:cNvPr>
          <p:cNvSpPr>
            <a:spLocks noGrp="1"/>
          </p:cNvSpPr>
          <p:nvPr>
            <p:ph type="title"/>
          </p:nvPr>
        </p:nvSpPr>
        <p:spPr/>
        <p:txBody>
          <a:bodyPr>
            <a:normAutofit fontScale="90000"/>
          </a:bodyPr>
          <a:lstStyle/>
          <a:p>
            <a:r>
              <a:rPr lang="en-US" dirty="0"/>
              <a:t>Timeline for Advisory Committee Review</a:t>
            </a:r>
          </a:p>
        </p:txBody>
      </p:sp>
      <p:graphicFrame>
        <p:nvGraphicFramePr>
          <p:cNvPr id="4" name="Content Placeholder 3">
            <a:extLst>
              <a:ext uri="{FF2B5EF4-FFF2-40B4-BE49-F238E27FC236}">
                <a16:creationId xmlns:a16="http://schemas.microsoft.com/office/drawing/2014/main" id="{AB0F995D-695F-4CBA-8EBB-AA2C57E205D9}"/>
              </a:ext>
            </a:extLst>
          </p:cNvPr>
          <p:cNvGraphicFramePr>
            <a:graphicFrameLocks noGrp="1"/>
          </p:cNvGraphicFramePr>
          <p:nvPr>
            <p:ph idx="1"/>
            <p:extLst>
              <p:ext uri="{D42A27DB-BD31-4B8C-83A1-F6EECF244321}">
                <p14:modId xmlns:p14="http://schemas.microsoft.com/office/powerpoint/2010/main" val="2093608737"/>
              </p:ext>
            </p:extLst>
          </p:nvPr>
        </p:nvGraphicFramePr>
        <p:xfrm>
          <a:off x="797292" y="1900653"/>
          <a:ext cx="10597415" cy="4014925"/>
        </p:xfrm>
        <a:graphic>
          <a:graphicData uri="http://schemas.openxmlformats.org/drawingml/2006/table">
            <a:tbl>
              <a:tblPr firstRow="1" firstCol="1" bandRow="1">
                <a:tableStyleId>{22838BEF-8BB2-4498-84A7-C5851F593DF1}</a:tableStyleId>
              </a:tblPr>
              <a:tblGrid>
                <a:gridCol w="7719461">
                  <a:extLst>
                    <a:ext uri="{9D8B030D-6E8A-4147-A177-3AD203B41FA5}">
                      <a16:colId xmlns:a16="http://schemas.microsoft.com/office/drawing/2014/main" val="4134443206"/>
                    </a:ext>
                  </a:extLst>
                </a:gridCol>
                <a:gridCol w="2877954">
                  <a:extLst>
                    <a:ext uri="{9D8B030D-6E8A-4147-A177-3AD203B41FA5}">
                      <a16:colId xmlns:a16="http://schemas.microsoft.com/office/drawing/2014/main" val="708051118"/>
                    </a:ext>
                  </a:extLst>
                </a:gridCol>
              </a:tblGrid>
              <a:tr h="1012668">
                <a:tc>
                  <a:txBody>
                    <a:bodyPr/>
                    <a:lstStyle/>
                    <a:p>
                      <a:pPr marL="0" marR="0">
                        <a:lnSpc>
                          <a:spcPct val="107000"/>
                        </a:lnSpc>
                        <a:spcBef>
                          <a:spcPts val="0"/>
                        </a:spcBef>
                        <a:spcAft>
                          <a:spcPts val="0"/>
                        </a:spcAft>
                      </a:pPr>
                      <a:r>
                        <a:rPr lang="en-US" sz="3600" dirty="0">
                          <a:effectLst/>
                        </a:rPr>
                        <a:t>Deliverable</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000" dirty="0">
                          <a:effectLst/>
                        </a:rPr>
                        <a:t>Advisory Committee (AC) Review Timeline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72930210"/>
                  </a:ext>
                </a:extLst>
              </a:tr>
              <a:tr h="740404">
                <a:tc>
                  <a:txBody>
                    <a:bodyPr/>
                    <a:lstStyle/>
                    <a:p>
                      <a:pPr marL="0" marR="0">
                        <a:lnSpc>
                          <a:spcPct val="107000"/>
                        </a:lnSpc>
                        <a:spcBef>
                          <a:spcPts val="0"/>
                        </a:spcBef>
                        <a:spcAft>
                          <a:spcPts val="0"/>
                        </a:spcAft>
                      </a:pPr>
                      <a:r>
                        <a:rPr lang="en-US" sz="2000" dirty="0">
                          <a:effectLst/>
                        </a:rPr>
                        <a:t>Review initial guidance</a:t>
                      </a:r>
                      <a:r>
                        <a:rPr lang="en-US" sz="2000" baseline="0" dirty="0">
                          <a:effectLst/>
                        </a:rPr>
                        <a:t> report</a:t>
                      </a:r>
                      <a:r>
                        <a:rPr lang="en-US" sz="2000" dirty="0">
                          <a:effectLst/>
                        </a:rPr>
                        <a:t> elements</a:t>
                      </a:r>
                      <a:endParaRPr lang="en-US" sz="20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000" dirty="0">
                          <a:effectLst/>
                        </a:rPr>
                        <a:t>3/19 - 3/27</a:t>
                      </a:r>
                      <a:endParaRPr lang="en-US"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90412804"/>
                  </a:ext>
                </a:extLst>
              </a:tr>
              <a:tr h="726889">
                <a:tc>
                  <a:txBody>
                    <a:bodyPr/>
                    <a:lstStyle/>
                    <a:p>
                      <a:pPr marL="0" marR="0" algn="l" defTabSz="914400" rtl="0" eaLnBrk="1" latinLnBrk="0" hangingPunct="1">
                        <a:lnSpc>
                          <a:spcPct val="107000"/>
                        </a:lnSpc>
                        <a:spcBef>
                          <a:spcPts val="0"/>
                        </a:spcBef>
                        <a:spcAft>
                          <a:spcPts val="0"/>
                        </a:spcAft>
                      </a:pPr>
                      <a:r>
                        <a:rPr lang="en-US" sz="2000" b="1" kern="1200" dirty="0">
                          <a:solidFill>
                            <a:schemeClr val="dk1"/>
                          </a:solidFill>
                          <a:effectLst/>
                          <a:latin typeface="+mn-lt"/>
                          <a:ea typeface="+mn-ea"/>
                          <a:cs typeface="+mn-cs"/>
                        </a:rPr>
                        <a:t>Next Advisory Committee Meeting</a:t>
                      </a:r>
                    </a:p>
                  </a:txBody>
                  <a:tcPr marL="68580" marR="68580" marT="0" marB="0"/>
                </a:tc>
                <a:tc>
                  <a:txBody>
                    <a:bodyPr/>
                    <a:lstStyle/>
                    <a:p>
                      <a:pPr marL="0" marR="0" algn="l" defTabSz="914400" rtl="0" eaLnBrk="1" latinLnBrk="0" hangingPunct="1">
                        <a:lnSpc>
                          <a:spcPct val="107000"/>
                        </a:lnSpc>
                        <a:spcBef>
                          <a:spcPts val="0"/>
                        </a:spcBef>
                        <a:spcAft>
                          <a:spcPts val="0"/>
                        </a:spcAft>
                      </a:pPr>
                      <a:r>
                        <a:rPr lang="en-US" sz="2000" kern="1200" dirty="0">
                          <a:solidFill>
                            <a:schemeClr val="dk1"/>
                          </a:solidFill>
                          <a:effectLst/>
                          <a:latin typeface="+mn-lt"/>
                          <a:ea typeface="+mn-ea"/>
                          <a:cs typeface="+mn-cs"/>
                        </a:rPr>
                        <a:t>Week </a:t>
                      </a:r>
                      <a:r>
                        <a:rPr lang="en-US" sz="2000" kern="1200">
                          <a:solidFill>
                            <a:schemeClr val="dk1"/>
                          </a:solidFill>
                          <a:effectLst/>
                          <a:latin typeface="+mn-lt"/>
                          <a:ea typeface="+mn-ea"/>
                          <a:cs typeface="+mn-cs"/>
                        </a:rPr>
                        <a:t>of 4/6</a:t>
                      </a:r>
                      <a:endParaRPr lang="en-US" sz="2000" kern="1200" dirty="0">
                        <a:solidFill>
                          <a:schemeClr val="dk1"/>
                        </a:solidFill>
                        <a:effectLst/>
                        <a:latin typeface="+mn-lt"/>
                        <a:ea typeface="+mn-ea"/>
                        <a:cs typeface="+mn-cs"/>
                      </a:endParaRPr>
                    </a:p>
                  </a:txBody>
                  <a:tcPr marL="68580" marR="68580" marT="0" marB="0"/>
                </a:tc>
                <a:extLst>
                  <a:ext uri="{0D108BD9-81ED-4DB2-BD59-A6C34878D82A}">
                    <a16:rowId xmlns:a16="http://schemas.microsoft.com/office/drawing/2014/main" val="3763531588"/>
                  </a:ext>
                </a:extLst>
              </a:tr>
              <a:tr h="1534964">
                <a:tc>
                  <a:txBody>
                    <a:bodyPr/>
                    <a:lstStyle/>
                    <a:p>
                      <a:pPr marL="0" marR="0">
                        <a:lnSpc>
                          <a:spcPct val="107000"/>
                        </a:lnSpc>
                        <a:spcBef>
                          <a:spcPts val="0"/>
                        </a:spcBef>
                        <a:spcAft>
                          <a:spcPts val="0"/>
                        </a:spcAft>
                      </a:pPr>
                      <a:r>
                        <a:rPr lang="en-US" sz="2000" dirty="0">
                          <a:effectLst/>
                        </a:rPr>
                        <a:t>Review full guidance</a:t>
                      </a:r>
                      <a:r>
                        <a:rPr lang="en-US" sz="2000" baseline="0" dirty="0">
                          <a:effectLst/>
                        </a:rPr>
                        <a:t> report</a:t>
                      </a:r>
                      <a:r>
                        <a:rPr lang="en-US" sz="2000" dirty="0">
                          <a:effectLst/>
                        </a:rPr>
                        <a:t> draft (includes additional elements; roadshow presentation; one-page sell sheet; dissemination plan; developer and jurisdiction effectiveness survey) </a:t>
                      </a:r>
                      <a:endParaRPr lang="en-US" sz="20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000" dirty="0">
                          <a:effectLst/>
                        </a:rPr>
                        <a:t>4/8 - 4/17</a:t>
                      </a:r>
                      <a:endParaRPr lang="en-US"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77747433"/>
                  </a:ext>
                </a:extLst>
              </a:tr>
            </a:tbl>
          </a:graphicData>
        </a:graphic>
      </p:graphicFrame>
    </p:spTree>
    <p:extLst>
      <p:ext uri="{BB962C8B-B14F-4D97-AF65-F5344CB8AC3E}">
        <p14:creationId xmlns:p14="http://schemas.microsoft.com/office/powerpoint/2010/main" val="1055294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E26280-D482-46B5-BBCC-A3D362EF827B}"/>
              </a:ext>
            </a:extLst>
          </p:cNvPr>
          <p:cNvSpPr>
            <a:spLocks noGrp="1"/>
          </p:cNvSpPr>
          <p:nvPr>
            <p:ph type="title"/>
          </p:nvPr>
        </p:nvSpPr>
        <p:spPr/>
        <p:txBody>
          <a:bodyPr>
            <a:normAutofit fontScale="90000"/>
          </a:bodyPr>
          <a:lstStyle/>
          <a:p>
            <a:r>
              <a:rPr lang="en-US" dirty="0"/>
              <a:t>Project Element Review</a:t>
            </a:r>
          </a:p>
        </p:txBody>
      </p:sp>
      <p:graphicFrame>
        <p:nvGraphicFramePr>
          <p:cNvPr id="6" name="Content Placeholder 4">
            <a:extLst>
              <a:ext uri="{FF2B5EF4-FFF2-40B4-BE49-F238E27FC236}">
                <a16:creationId xmlns:a16="http://schemas.microsoft.com/office/drawing/2014/main" id="{9A4FBC86-6C52-43E1-A049-C02A9DFE8B4F}"/>
              </a:ext>
            </a:extLst>
          </p:cNvPr>
          <p:cNvGraphicFramePr>
            <a:graphicFrameLocks/>
          </p:cNvGraphicFramePr>
          <p:nvPr>
            <p:extLst>
              <p:ext uri="{D42A27DB-BD31-4B8C-83A1-F6EECF244321}">
                <p14:modId xmlns:p14="http://schemas.microsoft.com/office/powerpoint/2010/main" val="3849260201"/>
              </p:ext>
            </p:extLst>
          </p:nvPr>
        </p:nvGraphicFramePr>
        <p:xfrm>
          <a:off x="334688" y="1555442"/>
          <a:ext cx="5761312" cy="3137835"/>
        </p:xfrm>
        <a:graphic>
          <a:graphicData uri="http://schemas.openxmlformats.org/drawingml/2006/table">
            <a:tbl>
              <a:tblPr>
                <a:tableStyleId>{5C22544A-7EE6-4342-B048-85BDC9FD1C3A}</a:tableStyleId>
              </a:tblPr>
              <a:tblGrid>
                <a:gridCol w="5761312">
                  <a:extLst>
                    <a:ext uri="{9D8B030D-6E8A-4147-A177-3AD203B41FA5}">
                      <a16:colId xmlns:a16="http://schemas.microsoft.com/office/drawing/2014/main" val="701340528"/>
                    </a:ext>
                  </a:extLst>
                </a:gridCol>
              </a:tblGrid>
              <a:tr h="3137835">
                <a:tc>
                  <a:txBody>
                    <a:bodyPr/>
                    <a:lstStyle/>
                    <a:p>
                      <a:pPr marL="0" marR="0" lvl="0" indent="0" algn="l" defTabSz="914400" rtl="0" eaLnBrk="1" fontAlgn="auto" latinLnBrk="0" hangingPunct="1">
                        <a:lnSpc>
                          <a:spcPct val="100000"/>
                        </a:lnSpc>
                        <a:spcBef>
                          <a:spcPts val="0"/>
                        </a:spcBef>
                        <a:spcAft>
                          <a:spcPts val="0"/>
                        </a:spcAft>
                        <a:buClr>
                          <a:schemeClr val="accent5"/>
                        </a:buClr>
                        <a:buSzTx/>
                        <a:buFont typeface="+mj-lt"/>
                        <a:buNone/>
                        <a:tabLst/>
                        <a:defRPr/>
                      </a:pPr>
                      <a:r>
                        <a:rPr lang="en-US" sz="2800" b="1" dirty="0">
                          <a:effectLst/>
                        </a:rPr>
                        <a:t>Included in meeting packet:</a:t>
                      </a:r>
                    </a:p>
                    <a:p>
                      <a:pPr marL="514350" marR="0" lvl="0" indent="-514350" algn="l" defTabSz="914400" rtl="0" eaLnBrk="1" fontAlgn="auto" latinLnBrk="0" hangingPunct="1">
                        <a:lnSpc>
                          <a:spcPct val="100000"/>
                        </a:lnSpc>
                        <a:spcBef>
                          <a:spcPts val="0"/>
                        </a:spcBef>
                        <a:spcAft>
                          <a:spcPts val="0"/>
                        </a:spcAft>
                        <a:buClr>
                          <a:schemeClr val="accent5"/>
                        </a:buClr>
                        <a:buSzTx/>
                        <a:buFont typeface="+mj-lt"/>
                        <a:buAutoNum type="arabicPeriod"/>
                        <a:tabLst/>
                        <a:defRPr/>
                      </a:pPr>
                      <a:r>
                        <a:rPr lang="en-US" sz="2800" dirty="0">
                          <a:effectLst/>
                        </a:rPr>
                        <a:t>Report outline</a:t>
                      </a:r>
                    </a:p>
                    <a:p>
                      <a:pPr marL="514350" lvl="0" indent="-514350" algn="l">
                        <a:buClr>
                          <a:schemeClr val="accent5"/>
                        </a:buClr>
                        <a:buFont typeface="+mj-lt"/>
                        <a:buAutoNum type="arabicPeriod"/>
                      </a:pPr>
                      <a:r>
                        <a:rPr lang="en-US" sz="2800" dirty="0">
                          <a:effectLst/>
                        </a:rPr>
                        <a:t>Stormwater requirements matrix</a:t>
                      </a:r>
                    </a:p>
                    <a:p>
                      <a:pPr marL="514350" marR="0" lvl="0" indent="-514350" algn="l" defTabSz="914400" rtl="0" eaLnBrk="1" fontAlgn="auto" latinLnBrk="0" hangingPunct="1">
                        <a:lnSpc>
                          <a:spcPct val="100000"/>
                        </a:lnSpc>
                        <a:spcBef>
                          <a:spcPts val="0"/>
                        </a:spcBef>
                        <a:spcAft>
                          <a:spcPts val="0"/>
                        </a:spcAft>
                        <a:buClr>
                          <a:schemeClr val="accent5"/>
                        </a:buClr>
                        <a:buSzTx/>
                        <a:buFont typeface="+mj-lt"/>
                        <a:buAutoNum type="arabicPeriod"/>
                        <a:tabLst/>
                        <a:defRPr/>
                      </a:pPr>
                      <a:r>
                        <a:rPr lang="en-US" sz="2800" dirty="0">
                          <a:effectLst/>
                        </a:rPr>
                        <a:t>BMP factsheet example</a:t>
                      </a:r>
                    </a:p>
                    <a:p>
                      <a:pPr marL="514350" marR="0" lvl="0" indent="-514350" algn="l" defTabSz="914400" rtl="0" eaLnBrk="1" fontAlgn="auto" latinLnBrk="0" hangingPunct="1">
                        <a:lnSpc>
                          <a:spcPct val="100000"/>
                        </a:lnSpc>
                        <a:spcBef>
                          <a:spcPts val="0"/>
                        </a:spcBef>
                        <a:spcAft>
                          <a:spcPts val="0"/>
                        </a:spcAft>
                        <a:buClr>
                          <a:schemeClr val="accent5"/>
                        </a:buClr>
                        <a:buSzTx/>
                        <a:buFont typeface="+mj-lt"/>
                        <a:buAutoNum type="arabicPeriod"/>
                        <a:tabLst/>
                        <a:defRPr/>
                      </a:pPr>
                      <a:r>
                        <a:rPr lang="en-US" sz="2800" dirty="0">
                          <a:effectLst/>
                        </a:rPr>
                        <a:t>Incentives decision tree  </a:t>
                      </a:r>
                    </a:p>
                    <a:p>
                      <a:pPr marL="514350" lvl="0" indent="-514350" algn="l">
                        <a:buClr>
                          <a:schemeClr val="accent5"/>
                        </a:buClr>
                        <a:buFont typeface="+mj-lt"/>
                        <a:buAutoNum type="arabicPeriod"/>
                      </a:pPr>
                      <a:r>
                        <a:rPr lang="en-US" sz="2800" dirty="0">
                          <a:effectLst/>
                        </a:rPr>
                        <a:t>Incentives factsheet example</a:t>
                      </a:r>
                    </a:p>
                  </a:txBody>
                  <a:tcPr marL="114300" marR="114300" marT="0" marB="0">
                    <a:noFill/>
                  </a:tcPr>
                </a:tc>
                <a:extLst>
                  <a:ext uri="{0D108BD9-81ED-4DB2-BD59-A6C34878D82A}">
                    <a16:rowId xmlns:a16="http://schemas.microsoft.com/office/drawing/2014/main" val="2694717281"/>
                  </a:ext>
                </a:extLst>
              </a:tr>
            </a:tbl>
          </a:graphicData>
        </a:graphic>
      </p:graphicFrame>
      <p:sp>
        <p:nvSpPr>
          <p:cNvPr id="7" name="Rectangle 6">
            <a:extLst>
              <a:ext uri="{FF2B5EF4-FFF2-40B4-BE49-F238E27FC236}">
                <a16:creationId xmlns:a16="http://schemas.microsoft.com/office/drawing/2014/main" id="{E5D16FA8-07F4-447C-9B4E-A52B864EBB12}"/>
              </a:ext>
            </a:extLst>
          </p:cNvPr>
          <p:cNvSpPr/>
          <p:nvPr/>
        </p:nvSpPr>
        <p:spPr>
          <a:xfrm>
            <a:off x="5889964" y="1555442"/>
            <a:ext cx="6096000" cy="2246769"/>
          </a:xfrm>
          <a:prstGeom prst="rect">
            <a:avLst/>
          </a:prstGeom>
        </p:spPr>
        <p:txBody>
          <a:bodyPr>
            <a:spAutoFit/>
          </a:bodyPr>
          <a:lstStyle/>
          <a:p>
            <a:pPr>
              <a:buClr>
                <a:schemeClr val="accent5"/>
              </a:buClr>
              <a:buFont typeface="+mj-lt"/>
            </a:pPr>
            <a:r>
              <a:rPr lang="en-US" sz="2800" b="1" dirty="0">
                <a:solidFill>
                  <a:schemeClr val="dk1"/>
                </a:solidFill>
              </a:rPr>
              <a:t>For review following this meeting:</a:t>
            </a:r>
          </a:p>
          <a:p>
            <a:pPr marL="514350" indent="-514350">
              <a:buClr>
                <a:schemeClr val="accent5"/>
              </a:buClr>
              <a:buFont typeface="+mj-lt"/>
              <a:buAutoNum type="arabicPeriod"/>
              <a:defRPr/>
            </a:pPr>
            <a:r>
              <a:rPr lang="en-US" sz="2800" dirty="0">
                <a:solidFill>
                  <a:schemeClr val="dk1"/>
                </a:solidFill>
              </a:rPr>
              <a:t>Report introduction</a:t>
            </a:r>
          </a:p>
          <a:p>
            <a:pPr marL="514350" indent="-514350">
              <a:buClr>
                <a:schemeClr val="accent5"/>
              </a:buClr>
              <a:buFont typeface="+mj-lt"/>
              <a:buAutoNum type="arabicPeriod"/>
              <a:defRPr/>
            </a:pPr>
            <a:r>
              <a:rPr lang="en-US" sz="2800" dirty="0">
                <a:solidFill>
                  <a:schemeClr val="dk1"/>
                </a:solidFill>
              </a:rPr>
              <a:t>All BMP factsheets </a:t>
            </a:r>
          </a:p>
          <a:p>
            <a:pPr marL="514350" indent="-514350">
              <a:buClr>
                <a:schemeClr val="accent5"/>
              </a:buClr>
              <a:buFont typeface="+mj-lt"/>
              <a:buAutoNum type="arabicPeriod"/>
            </a:pPr>
            <a:r>
              <a:rPr lang="en-US" sz="2800" dirty="0">
                <a:solidFill>
                  <a:schemeClr val="dk1"/>
                </a:solidFill>
              </a:rPr>
              <a:t>All incentives factsheets</a:t>
            </a:r>
          </a:p>
          <a:p>
            <a:pPr marL="514350" indent="-514350">
              <a:buClr>
                <a:schemeClr val="accent5"/>
              </a:buClr>
              <a:buFont typeface="+mj-lt"/>
              <a:buAutoNum type="arabicPeriod"/>
            </a:pPr>
            <a:r>
              <a:rPr lang="en-US" sz="2800" dirty="0">
                <a:solidFill>
                  <a:schemeClr val="dk1"/>
                </a:solidFill>
              </a:rPr>
              <a:t>WWA incentives matrix </a:t>
            </a:r>
          </a:p>
        </p:txBody>
      </p:sp>
    </p:spTree>
    <p:extLst>
      <p:ext uri="{BB962C8B-B14F-4D97-AF65-F5344CB8AC3E}">
        <p14:creationId xmlns:p14="http://schemas.microsoft.com/office/powerpoint/2010/main" val="2011013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AAC46-5B95-41B5-896F-03C068609801}"/>
              </a:ext>
            </a:extLst>
          </p:cNvPr>
          <p:cNvSpPr>
            <a:spLocks noGrp="1"/>
          </p:cNvSpPr>
          <p:nvPr>
            <p:ph type="title"/>
          </p:nvPr>
        </p:nvSpPr>
        <p:spPr/>
        <p:txBody>
          <a:bodyPr>
            <a:normAutofit fontScale="90000"/>
          </a:bodyPr>
          <a:lstStyle/>
          <a:p>
            <a:r>
              <a:rPr lang="en-US" dirty="0"/>
              <a:t>Discussion Questions</a:t>
            </a:r>
          </a:p>
        </p:txBody>
      </p:sp>
      <p:sp>
        <p:nvSpPr>
          <p:cNvPr id="3" name="Content Placeholder 2">
            <a:extLst>
              <a:ext uri="{FF2B5EF4-FFF2-40B4-BE49-F238E27FC236}">
                <a16:creationId xmlns:a16="http://schemas.microsoft.com/office/drawing/2014/main" id="{9AAFAF65-660A-4E34-8895-40DB2A525A52}"/>
              </a:ext>
            </a:extLst>
          </p:cNvPr>
          <p:cNvSpPr>
            <a:spLocks noGrp="1"/>
          </p:cNvSpPr>
          <p:nvPr>
            <p:ph idx="1"/>
          </p:nvPr>
        </p:nvSpPr>
        <p:spPr/>
        <p:txBody>
          <a:bodyPr>
            <a:normAutofit/>
          </a:bodyPr>
          <a:lstStyle/>
          <a:p>
            <a:pPr marL="742950" lvl="1" indent="-285750">
              <a:spcBef>
                <a:spcPts val="0"/>
              </a:spcBef>
              <a:buFont typeface="Courier New" panose="02070309020205020404" pitchFamily="49" charset="0"/>
              <a:buChar char="o"/>
            </a:pPr>
            <a:r>
              <a:rPr lang="en-US" sz="2400" dirty="0"/>
              <a:t>Have we addressed the major barriers, incentives and motivators? </a:t>
            </a:r>
          </a:p>
          <a:p>
            <a:pPr marL="742950" lvl="1" indent="-285750">
              <a:spcBef>
                <a:spcPts val="0"/>
              </a:spcBef>
              <a:buFont typeface="Courier New" panose="02070309020205020404" pitchFamily="49" charset="0"/>
              <a:buChar char="o"/>
            </a:pPr>
            <a:r>
              <a:rPr lang="en-US" sz="2400" dirty="0"/>
              <a:t>Overall – any major information gaps across each of these guidebook products?</a:t>
            </a:r>
          </a:p>
          <a:p>
            <a:pPr marL="742950" lvl="1" indent="-285750">
              <a:spcBef>
                <a:spcPts val="0"/>
              </a:spcBef>
              <a:buFont typeface="Courier New" panose="02070309020205020404" pitchFamily="49" charset="0"/>
              <a:buChar char="o"/>
            </a:pPr>
            <a:r>
              <a:rPr lang="en-US" sz="2400" dirty="0"/>
              <a:t>Do these products reach the appropriate level of technical specificity? </a:t>
            </a:r>
          </a:p>
          <a:p>
            <a:pPr marL="742950" lvl="1" indent="-285750">
              <a:spcBef>
                <a:spcPts val="0"/>
              </a:spcBef>
              <a:buFont typeface="Courier New" panose="02070309020205020404" pitchFamily="49" charset="0"/>
              <a:buChar char="o"/>
            </a:pPr>
            <a:r>
              <a:rPr lang="en-US" sz="2400" dirty="0"/>
              <a:t>Do these products reach the appropriate level of inclusion of information versus referencing outside resources?</a:t>
            </a:r>
          </a:p>
          <a:p>
            <a:pPr marL="742950" lvl="1" indent="-285750">
              <a:spcBef>
                <a:spcPts val="0"/>
              </a:spcBef>
              <a:buFont typeface="Courier New" panose="02070309020205020404" pitchFamily="49" charset="0"/>
              <a:buChar char="o"/>
            </a:pPr>
            <a:r>
              <a:rPr lang="en-US" sz="2400" dirty="0"/>
              <a:t>Given our target audiences (developers and jurisdictions), are there additional stylistic considerations we need to keep in mind? </a:t>
            </a:r>
          </a:p>
          <a:p>
            <a:pPr marL="742950" lvl="1" indent="-285750">
              <a:spcBef>
                <a:spcPts val="0"/>
              </a:spcBef>
              <a:buFont typeface="Courier New" panose="02070309020205020404" pitchFamily="49" charset="0"/>
              <a:buChar char="o"/>
            </a:pPr>
            <a:r>
              <a:rPr lang="en-US" sz="2400" dirty="0"/>
              <a:t>Any ideas for incentive program case studies?</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0250137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5BA7518-3DBC-4C87-B9A7-E5E32388D8FC}"/>
              </a:ext>
            </a:extLst>
          </p:cNvPr>
          <p:cNvSpPr/>
          <p:nvPr/>
        </p:nvSpPr>
        <p:spPr>
          <a:xfrm>
            <a:off x="0" y="1354238"/>
            <a:ext cx="12192000" cy="487294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2BFCA0C2-2B55-4F60-BB59-2473D21C03B0}"/>
              </a:ext>
            </a:extLst>
          </p:cNvPr>
          <p:cNvPicPr>
            <a:picLocks noChangeAspect="1"/>
          </p:cNvPicPr>
          <p:nvPr/>
        </p:nvPicPr>
        <p:blipFill rotWithShape="1">
          <a:blip r:embed="rId3">
            <a:extLst>
              <a:ext uri="{28A0092B-C50C-407E-A947-70E740481C1C}">
                <a14:useLocalDpi xmlns:a14="http://schemas.microsoft.com/office/drawing/2010/main" val="0"/>
              </a:ext>
            </a:extLst>
          </a:blip>
          <a:srcRect l="56225"/>
          <a:stretch/>
        </p:blipFill>
        <p:spPr>
          <a:xfrm rot="6346825">
            <a:off x="7300070" y="658840"/>
            <a:ext cx="3931126" cy="8980364"/>
          </a:xfrm>
          <a:prstGeom prst="rect">
            <a:avLst/>
          </a:prstGeom>
        </p:spPr>
      </p:pic>
      <p:pic>
        <p:nvPicPr>
          <p:cNvPr id="7" name="Picture 6">
            <a:extLst>
              <a:ext uri="{FF2B5EF4-FFF2-40B4-BE49-F238E27FC236}">
                <a16:creationId xmlns:a16="http://schemas.microsoft.com/office/drawing/2014/main" id="{3600E400-7B4C-49E0-95B9-6D33092D65D6}"/>
              </a:ext>
            </a:extLst>
          </p:cNvPr>
          <p:cNvPicPr>
            <a:picLocks noChangeAspect="1"/>
          </p:cNvPicPr>
          <p:nvPr/>
        </p:nvPicPr>
        <p:blipFill rotWithShape="1">
          <a:blip r:embed="rId3">
            <a:extLst>
              <a:ext uri="{28A0092B-C50C-407E-A947-70E740481C1C}">
                <a14:useLocalDpi xmlns:a14="http://schemas.microsoft.com/office/drawing/2010/main" val="0"/>
              </a:ext>
            </a:extLst>
          </a:blip>
          <a:srcRect l="4446" r="55545"/>
          <a:stretch/>
        </p:blipFill>
        <p:spPr>
          <a:xfrm rot="6346825">
            <a:off x="1246385" y="-2220522"/>
            <a:ext cx="3592907" cy="8980364"/>
          </a:xfrm>
          <a:prstGeom prst="rect">
            <a:avLst/>
          </a:prstGeom>
        </p:spPr>
      </p:pic>
      <p:sp>
        <p:nvSpPr>
          <p:cNvPr id="2" name="Title 1">
            <a:extLst>
              <a:ext uri="{FF2B5EF4-FFF2-40B4-BE49-F238E27FC236}">
                <a16:creationId xmlns:a16="http://schemas.microsoft.com/office/drawing/2014/main" id="{660DB63C-026D-437A-8308-5F5CEEDEFE11}"/>
              </a:ext>
            </a:extLst>
          </p:cNvPr>
          <p:cNvSpPr>
            <a:spLocks noGrp="1"/>
          </p:cNvSpPr>
          <p:nvPr>
            <p:ph type="title"/>
          </p:nvPr>
        </p:nvSpPr>
        <p:spPr/>
        <p:txBody>
          <a:bodyPr>
            <a:normAutofit fontScale="90000"/>
          </a:bodyPr>
          <a:lstStyle/>
          <a:p>
            <a:r>
              <a:rPr lang="en-US" b="1" dirty="0"/>
              <a:t>What’s Next</a:t>
            </a:r>
          </a:p>
        </p:txBody>
      </p:sp>
      <p:sp>
        <p:nvSpPr>
          <p:cNvPr id="8" name="Content Placeholder 2">
            <a:extLst>
              <a:ext uri="{FF2B5EF4-FFF2-40B4-BE49-F238E27FC236}">
                <a16:creationId xmlns:a16="http://schemas.microsoft.com/office/drawing/2014/main" id="{37BC77FA-A49B-41D0-80F5-6FDA01BBD9AC}"/>
              </a:ext>
            </a:extLst>
          </p:cNvPr>
          <p:cNvSpPr txBox="1">
            <a:spLocks/>
          </p:cNvSpPr>
          <p:nvPr/>
        </p:nvSpPr>
        <p:spPr>
          <a:xfrm>
            <a:off x="2805875" y="2036428"/>
            <a:ext cx="3809422" cy="1392572"/>
          </a:xfrm>
          <a:prstGeom prst="rect">
            <a:avLst/>
          </a:prstGeom>
        </p:spPr>
        <p:txBody>
          <a:bodyPr vert="horz" lIns="91440" tIns="45720" rIns="91440" bIns="45720" rtlCol="0">
            <a:normAutofit fontScale="85000" lnSpcReduction="10000"/>
          </a:bodyPr>
          <a:lstStyle>
            <a:lvl1pPr marL="228600" indent="-228600" algn="l" defTabSz="914400" rtl="0" eaLnBrk="1" latinLnBrk="0" hangingPunct="1">
              <a:lnSpc>
                <a:spcPct val="114000"/>
              </a:lnSpc>
              <a:spcBef>
                <a:spcPts val="1000"/>
              </a:spcBef>
              <a:buClr>
                <a:schemeClr val="accent5"/>
              </a:buClr>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114000"/>
              </a:lnSpc>
              <a:spcBef>
                <a:spcPts val="500"/>
              </a:spcBef>
              <a:buClr>
                <a:schemeClr val="accent5"/>
              </a:buClr>
              <a:buFont typeface="Arial" panose="020B0604020202020204" pitchFamily="34" charset="0"/>
              <a:buChar char="•"/>
              <a:defRPr sz="3200" kern="1200">
                <a:solidFill>
                  <a:schemeClr val="tx1"/>
                </a:solidFill>
                <a:latin typeface="+mn-lt"/>
                <a:ea typeface="+mn-ea"/>
                <a:cs typeface="+mn-cs"/>
              </a:defRPr>
            </a:lvl2pPr>
            <a:lvl3pPr marL="1143000" indent="-228600" algn="l" defTabSz="914400" rtl="0" eaLnBrk="1" latinLnBrk="0" hangingPunct="1">
              <a:lnSpc>
                <a:spcPct val="114000"/>
              </a:lnSpc>
              <a:spcBef>
                <a:spcPts val="500"/>
              </a:spcBef>
              <a:buClr>
                <a:schemeClr val="accent5"/>
              </a:buClr>
              <a:buFont typeface="Arial" panose="020B0604020202020204" pitchFamily="34" charset="0"/>
              <a:buChar char="•"/>
              <a:defRPr sz="3200" kern="1200">
                <a:solidFill>
                  <a:schemeClr val="tx1"/>
                </a:solidFill>
                <a:latin typeface="+mn-lt"/>
                <a:ea typeface="+mn-ea"/>
                <a:cs typeface="+mn-cs"/>
              </a:defRPr>
            </a:lvl3pPr>
            <a:lvl4pPr marL="1600200" indent="-228600" algn="l" defTabSz="914400" rtl="0" eaLnBrk="1" latinLnBrk="0" hangingPunct="1">
              <a:lnSpc>
                <a:spcPct val="114000"/>
              </a:lnSpc>
              <a:spcBef>
                <a:spcPts val="500"/>
              </a:spcBef>
              <a:buClr>
                <a:schemeClr val="accent5"/>
              </a:buClr>
              <a:buFont typeface="Arial" panose="020B0604020202020204" pitchFamily="34" charset="0"/>
              <a:buChar char="•"/>
              <a:defRPr sz="3200" kern="1200">
                <a:solidFill>
                  <a:schemeClr val="tx1"/>
                </a:solidFill>
                <a:latin typeface="+mn-lt"/>
                <a:ea typeface="+mn-ea"/>
                <a:cs typeface="+mn-cs"/>
              </a:defRPr>
            </a:lvl4pPr>
            <a:lvl5pPr marL="2057400" indent="-228600" algn="l" defTabSz="914400" rtl="0" eaLnBrk="1" latinLnBrk="0" hangingPunct="1">
              <a:lnSpc>
                <a:spcPct val="114000"/>
              </a:lnSpc>
              <a:spcBef>
                <a:spcPts val="500"/>
              </a:spcBef>
              <a:buClr>
                <a:schemeClr val="accent5"/>
              </a:buClr>
              <a:buFont typeface="Arial" panose="020B0604020202020204" pitchFamily="34" charset="0"/>
              <a:buChar char="•"/>
              <a:defRPr sz="3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b="1" dirty="0">
                <a:solidFill>
                  <a:schemeClr val="accent5"/>
                </a:solidFill>
              </a:rPr>
              <a:t>Additional Guidebook Elements – Next AC Meeting </a:t>
            </a:r>
          </a:p>
          <a:p>
            <a:pPr marL="0" indent="0">
              <a:buNone/>
            </a:pPr>
            <a:endParaRPr lang="en-US" dirty="0">
              <a:solidFill>
                <a:schemeClr val="accent5"/>
              </a:solidFill>
            </a:endParaRPr>
          </a:p>
        </p:txBody>
      </p:sp>
      <p:sp>
        <p:nvSpPr>
          <p:cNvPr id="14" name="Content Placeholder 2">
            <a:extLst>
              <a:ext uri="{FF2B5EF4-FFF2-40B4-BE49-F238E27FC236}">
                <a16:creationId xmlns:a16="http://schemas.microsoft.com/office/drawing/2014/main" id="{95E1471A-C9D7-4DB0-A89B-DFF85FBB2CF1}"/>
              </a:ext>
            </a:extLst>
          </p:cNvPr>
          <p:cNvSpPr txBox="1">
            <a:spLocks/>
          </p:cNvSpPr>
          <p:nvPr/>
        </p:nvSpPr>
        <p:spPr>
          <a:xfrm>
            <a:off x="7429180" y="4251177"/>
            <a:ext cx="3697999" cy="1190107"/>
          </a:xfrm>
          <a:prstGeom prst="rect">
            <a:avLst/>
          </a:prstGeom>
        </p:spPr>
        <p:txBody>
          <a:bodyPr vert="horz" lIns="91440" tIns="45720" rIns="91440" bIns="45720" rtlCol="0">
            <a:normAutofit/>
          </a:bodyPr>
          <a:lstStyle>
            <a:lvl1pPr marL="228600" indent="-228600" algn="l" defTabSz="914400" rtl="0" eaLnBrk="1" latinLnBrk="0" hangingPunct="1">
              <a:lnSpc>
                <a:spcPct val="114000"/>
              </a:lnSpc>
              <a:spcBef>
                <a:spcPts val="1000"/>
              </a:spcBef>
              <a:buClr>
                <a:schemeClr val="accent5"/>
              </a:buClr>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114000"/>
              </a:lnSpc>
              <a:spcBef>
                <a:spcPts val="500"/>
              </a:spcBef>
              <a:buClr>
                <a:schemeClr val="accent5"/>
              </a:buClr>
              <a:buFont typeface="Arial" panose="020B0604020202020204" pitchFamily="34" charset="0"/>
              <a:buChar char="•"/>
              <a:defRPr sz="3200" kern="1200">
                <a:solidFill>
                  <a:schemeClr val="tx1"/>
                </a:solidFill>
                <a:latin typeface="+mn-lt"/>
                <a:ea typeface="+mn-ea"/>
                <a:cs typeface="+mn-cs"/>
              </a:defRPr>
            </a:lvl2pPr>
            <a:lvl3pPr marL="1143000" indent="-228600" algn="l" defTabSz="914400" rtl="0" eaLnBrk="1" latinLnBrk="0" hangingPunct="1">
              <a:lnSpc>
                <a:spcPct val="114000"/>
              </a:lnSpc>
              <a:spcBef>
                <a:spcPts val="500"/>
              </a:spcBef>
              <a:buClr>
                <a:schemeClr val="accent5"/>
              </a:buClr>
              <a:buFont typeface="Arial" panose="020B0604020202020204" pitchFamily="34" charset="0"/>
              <a:buChar char="•"/>
              <a:defRPr sz="3200" kern="1200">
                <a:solidFill>
                  <a:schemeClr val="tx1"/>
                </a:solidFill>
                <a:latin typeface="+mn-lt"/>
                <a:ea typeface="+mn-ea"/>
                <a:cs typeface="+mn-cs"/>
              </a:defRPr>
            </a:lvl3pPr>
            <a:lvl4pPr marL="1600200" indent="-228600" algn="l" defTabSz="914400" rtl="0" eaLnBrk="1" latinLnBrk="0" hangingPunct="1">
              <a:lnSpc>
                <a:spcPct val="114000"/>
              </a:lnSpc>
              <a:spcBef>
                <a:spcPts val="500"/>
              </a:spcBef>
              <a:buClr>
                <a:schemeClr val="accent5"/>
              </a:buClr>
              <a:buFont typeface="Arial" panose="020B0604020202020204" pitchFamily="34" charset="0"/>
              <a:buChar char="•"/>
              <a:defRPr sz="3200" kern="1200">
                <a:solidFill>
                  <a:schemeClr val="tx1"/>
                </a:solidFill>
                <a:latin typeface="+mn-lt"/>
                <a:ea typeface="+mn-ea"/>
                <a:cs typeface="+mn-cs"/>
              </a:defRPr>
            </a:lvl4pPr>
            <a:lvl5pPr marL="2057400" indent="-228600" algn="l" defTabSz="914400" rtl="0" eaLnBrk="1" latinLnBrk="0" hangingPunct="1">
              <a:lnSpc>
                <a:spcPct val="114000"/>
              </a:lnSpc>
              <a:spcBef>
                <a:spcPts val="500"/>
              </a:spcBef>
              <a:buClr>
                <a:schemeClr val="accent5"/>
              </a:buClr>
              <a:buFont typeface="Arial" panose="020B0604020202020204" pitchFamily="34" charset="0"/>
              <a:buChar char="•"/>
              <a:defRPr sz="3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b="1" dirty="0">
                <a:solidFill>
                  <a:schemeClr val="accent5"/>
                </a:solidFill>
              </a:rPr>
              <a:t>Full Guidebook Draft</a:t>
            </a:r>
            <a:endParaRPr lang="en-US" dirty="0">
              <a:solidFill>
                <a:schemeClr val="accent5"/>
              </a:solidFill>
            </a:endParaRPr>
          </a:p>
        </p:txBody>
      </p:sp>
    </p:spTree>
    <p:extLst>
      <p:ext uri="{BB962C8B-B14F-4D97-AF65-F5344CB8AC3E}">
        <p14:creationId xmlns:p14="http://schemas.microsoft.com/office/powerpoint/2010/main" val="8763840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wipe(left)">
                                      <p:cBhvr>
                                        <p:cTn id="1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4439F3-395B-451B-A511-5816FE411E4C}"/>
              </a:ext>
            </a:extLst>
          </p:cNvPr>
          <p:cNvSpPr>
            <a:spLocks noGrp="1"/>
          </p:cNvSpPr>
          <p:nvPr>
            <p:ph type="title"/>
          </p:nvPr>
        </p:nvSpPr>
        <p:spPr>
          <a:xfrm>
            <a:off x="354548" y="468125"/>
            <a:ext cx="11287451" cy="1200329"/>
          </a:xfrm>
        </p:spPr>
        <p:txBody>
          <a:bodyPr>
            <a:noAutofit/>
          </a:bodyPr>
          <a:lstStyle/>
          <a:p>
            <a:pPr algn="ctr"/>
            <a:r>
              <a:rPr lang="en-US" sz="8800" b="1" dirty="0"/>
              <a:t>Thank you.</a:t>
            </a:r>
          </a:p>
        </p:txBody>
      </p:sp>
      <p:sp>
        <p:nvSpPr>
          <p:cNvPr id="7" name="Title 1">
            <a:extLst>
              <a:ext uri="{FF2B5EF4-FFF2-40B4-BE49-F238E27FC236}">
                <a16:creationId xmlns:a16="http://schemas.microsoft.com/office/drawing/2014/main" id="{64534828-B7D8-4B47-A4DC-4EFEA790CA25}"/>
              </a:ext>
            </a:extLst>
          </p:cNvPr>
          <p:cNvSpPr txBox="1">
            <a:spLocks/>
          </p:cNvSpPr>
          <p:nvPr/>
        </p:nvSpPr>
        <p:spPr>
          <a:xfrm>
            <a:off x="4416603" y="1956788"/>
            <a:ext cx="3358793" cy="655807"/>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5400" b="0" kern="1200">
                <a:solidFill>
                  <a:schemeClr val="bg1"/>
                </a:solidFill>
                <a:latin typeface="+mj-lt"/>
                <a:ea typeface="+mj-ea"/>
                <a:cs typeface="+mj-cs"/>
              </a:defRPr>
            </a:lvl1pPr>
          </a:lstStyle>
          <a:p>
            <a:r>
              <a:rPr lang="en-US" sz="4000" b="1" dirty="0">
                <a:solidFill>
                  <a:schemeClr val="accent5">
                    <a:lumMod val="20000"/>
                    <a:lumOff val="80000"/>
                  </a:schemeClr>
                </a:solidFill>
              </a:rPr>
              <a:t>Questions?</a:t>
            </a:r>
          </a:p>
        </p:txBody>
      </p:sp>
    </p:spTree>
    <p:extLst>
      <p:ext uri="{BB962C8B-B14F-4D97-AF65-F5344CB8AC3E}">
        <p14:creationId xmlns:p14="http://schemas.microsoft.com/office/powerpoint/2010/main" val="19479971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432CF7-FF70-462F-88AE-56DA677C009A}"/>
              </a:ext>
            </a:extLst>
          </p:cNvPr>
          <p:cNvSpPr>
            <a:spLocks noGrp="1"/>
          </p:cNvSpPr>
          <p:nvPr>
            <p:ph type="title"/>
          </p:nvPr>
        </p:nvSpPr>
        <p:spPr>
          <a:xfrm>
            <a:off x="426128" y="688422"/>
            <a:ext cx="10927672" cy="655807"/>
          </a:xfrm>
        </p:spPr>
        <p:txBody>
          <a:bodyPr>
            <a:normAutofit fontScale="90000"/>
          </a:bodyPr>
          <a:lstStyle/>
          <a:p>
            <a:r>
              <a:rPr lang="en-US" sz="4900" b="1" dirty="0"/>
              <a:t>BGC Advisory Committee AGENDA </a:t>
            </a:r>
            <a:br>
              <a:rPr lang="en-US" b="1" dirty="0"/>
            </a:br>
            <a:endParaRPr lang="en-US" b="1" dirty="0"/>
          </a:p>
        </p:txBody>
      </p:sp>
      <p:graphicFrame>
        <p:nvGraphicFramePr>
          <p:cNvPr id="4" name="Content Placeholder 3">
            <a:extLst>
              <a:ext uri="{FF2B5EF4-FFF2-40B4-BE49-F238E27FC236}">
                <a16:creationId xmlns:a16="http://schemas.microsoft.com/office/drawing/2014/main" id="{39F1F40F-8C92-4230-970C-FC546E382B3D}"/>
              </a:ext>
            </a:extLst>
          </p:cNvPr>
          <p:cNvGraphicFramePr>
            <a:graphicFrameLocks noGrp="1"/>
          </p:cNvGraphicFramePr>
          <p:nvPr>
            <p:ph idx="1"/>
            <p:extLst>
              <p:ext uri="{D42A27DB-BD31-4B8C-83A1-F6EECF244321}">
                <p14:modId xmlns:p14="http://schemas.microsoft.com/office/powerpoint/2010/main" val="3209202780"/>
              </p:ext>
            </p:extLst>
          </p:nvPr>
        </p:nvGraphicFramePr>
        <p:xfrm>
          <a:off x="725103" y="2052570"/>
          <a:ext cx="10741794" cy="3128087"/>
        </p:xfrm>
        <a:graphic>
          <a:graphicData uri="http://schemas.openxmlformats.org/drawingml/2006/table">
            <a:tbl>
              <a:tblPr firstRow="1" firstCol="1" bandRow="1">
                <a:tableStyleId>{7DF18680-E054-41AD-8BC1-D1AEF772440D}</a:tableStyleId>
              </a:tblPr>
              <a:tblGrid>
                <a:gridCol w="3022332">
                  <a:extLst>
                    <a:ext uri="{9D8B030D-6E8A-4147-A177-3AD203B41FA5}">
                      <a16:colId xmlns:a16="http://schemas.microsoft.com/office/drawing/2014/main" val="1517969794"/>
                    </a:ext>
                  </a:extLst>
                </a:gridCol>
                <a:gridCol w="7719462">
                  <a:extLst>
                    <a:ext uri="{9D8B030D-6E8A-4147-A177-3AD203B41FA5}">
                      <a16:colId xmlns:a16="http://schemas.microsoft.com/office/drawing/2014/main" val="3797849601"/>
                    </a:ext>
                  </a:extLst>
                </a:gridCol>
              </a:tblGrid>
              <a:tr h="231619">
                <a:tc>
                  <a:txBody>
                    <a:bodyPr/>
                    <a:lstStyle/>
                    <a:p>
                      <a:pPr marL="0" marR="0" algn="l">
                        <a:spcBef>
                          <a:spcPts val="0"/>
                        </a:spcBef>
                        <a:spcAft>
                          <a:spcPts val="0"/>
                        </a:spcAft>
                      </a:pPr>
                      <a:r>
                        <a:rPr lang="en-US" sz="1600" dirty="0">
                          <a:effectLst/>
                        </a:rPr>
                        <a:t>Time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6931" marR="56931" marT="0" marB="0"/>
                </a:tc>
                <a:tc>
                  <a:txBody>
                    <a:bodyPr/>
                    <a:lstStyle/>
                    <a:p>
                      <a:pPr marL="0" marR="0" algn="l">
                        <a:spcBef>
                          <a:spcPts val="0"/>
                        </a:spcBef>
                        <a:spcAft>
                          <a:spcPts val="0"/>
                        </a:spcAft>
                      </a:pPr>
                      <a:r>
                        <a:rPr lang="en-US" sz="1600">
                          <a:effectLst/>
                        </a:rPr>
                        <a:t>Topic</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56931" marR="56931" marT="0" marB="0"/>
                </a:tc>
                <a:extLst>
                  <a:ext uri="{0D108BD9-81ED-4DB2-BD59-A6C34878D82A}">
                    <a16:rowId xmlns:a16="http://schemas.microsoft.com/office/drawing/2014/main" val="470081762"/>
                  </a:ext>
                </a:extLst>
              </a:tr>
              <a:tr h="619068">
                <a:tc>
                  <a:txBody>
                    <a:bodyPr/>
                    <a:lstStyle/>
                    <a:p>
                      <a:pPr marL="0" marR="0" algn="l">
                        <a:spcBef>
                          <a:spcPts val="0"/>
                        </a:spcBef>
                        <a:spcAft>
                          <a:spcPts val="0"/>
                        </a:spcAft>
                      </a:pPr>
                      <a:r>
                        <a:rPr lang="en-US" sz="1600" dirty="0">
                          <a:effectLst/>
                        </a:rPr>
                        <a:t>1:00 pm – 1:10 pm</a:t>
                      </a:r>
                    </a:p>
                    <a:p>
                      <a:pPr marL="0" marR="0" algn="l">
                        <a:spcBef>
                          <a:spcPts val="0"/>
                        </a:spcBef>
                        <a:spcAft>
                          <a:spcPts val="0"/>
                        </a:spcAft>
                      </a:pPr>
                      <a:r>
                        <a:rPr lang="en-US" sz="1600" dirty="0">
                          <a:effectLst/>
                        </a:rPr>
                        <a:t>(10 min)</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6931" marR="56931" marT="0" marB="0"/>
                </a:tc>
                <a:tc>
                  <a:txBody>
                    <a:bodyPr/>
                    <a:lstStyle/>
                    <a:p>
                      <a:pPr marL="0" marR="0" algn="l">
                        <a:spcBef>
                          <a:spcPts val="0"/>
                        </a:spcBef>
                        <a:spcAft>
                          <a:spcPts val="0"/>
                        </a:spcAft>
                      </a:pPr>
                      <a:r>
                        <a:rPr lang="en-US" sz="1600">
                          <a:effectLst/>
                        </a:rPr>
                        <a:t>Welcome &amp; Introductions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56931" marR="56931" marT="0" marB="0"/>
                </a:tc>
                <a:extLst>
                  <a:ext uri="{0D108BD9-81ED-4DB2-BD59-A6C34878D82A}">
                    <a16:rowId xmlns:a16="http://schemas.microsoft.com/office/drawing/2014/main" val="180772861"/>
                  </a:ext>
                </a:extLst>
              </a:tr>
              <a:tr h="694857">
                <a:tc>
                  <a:txBody>
                    <a:bodyPr/>
                    <a:lstStyle/>
                    <a:p>
                      <a:pPr marL="0" marR="0" algn="l">
                        <a:spcBef>
                          <a:spcPts val="0"/>
                        </a:spcBef>
                        <a:spcAft>
                          <a:spcPts val="0"/>
                        </a:spcAft>
                      </a:pPr>
                      <a:r>
                        <a:rPr lang="en-US" sz="1600" dirty="0">
                          <a:effectLst/>
                        </a:rPr>
                        <a:t>1:10 pm – 1:30 pm </a:t>
                      </a:r>
                    </a:p>
                    <a:p>
                      <a:pPr marL="0" marR="0" algn="l">
                        <a:spcBef>
                          <a:spcPts val="0"/>
                        </a:spcBef>
                        <a:spcAft>
                          <a:spcPts val="0"/>
                        </a:spcAft>
                      </a:pPr>
                      <a:r>
                        <a:rPr lang="en-US" sz="1600" dirty="0">
                          <a:effectLst/>
                        </a:rPr>
                        <a:t>(20 min)</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6931" marR="56931" marT="0" marB="0"/>
                </a:tc>
                <a:tc>
                  <a:txBody>
                    <a:bodyPr/>
                    <a:lstStyle/>
                    <a:p>
                      <a:pPr marL="0" marR="0" algn="l">
                        <a:spcBef>
                          <a:spcPts val="0"/>
                        </a:spcBef>
                        <a:spcAft>
                          <a:spcPts val="0"/>
                        </a:spcAft>
                      </a:pPr>
                      <a:r>
                        <a:rPr lang="en-US" sz="1600" dirty="0">
                          <a:effectLst/>
                        </a:rPr>
                        <a:t>Recap of Building Green Cities Project (BGC):</a:t>
                      </a:r>
                    </a:p>
                    <a:p>
                      <a:pPr marL="285750" marR="0" indent="-285750" algn="l">
                        <a:spcBef>
                          <a:spcPts val="0"/>
                        </a:spcBef>
                        <a:spcAft>
                          <a:spcPts val="0"/>
                        </a:spcAft>
                        <a:buFont typeface="Arial" panose="020B0604020202020204" pitchFamily="34" charset="0"/>
                        <a:buChar char="•"/>
                      </a:pPr>
                      <a:r>
                        <a:rPr lang="en-US" sz="1600" dirty="0">
                          <a:effectLst/>
                        </a:rPr>
                        <a:t>Purpose and goals </a:t>
                      </a:r>
                    </a:p>
                    <a:p>
                      <a:pPr marL="285750" marR="0" indent="-285750" algn="l">
                        <a:spcBef>
                          <a:spcPts val="0"/>
                        </a:spcBef>
                        <a:spcAft>
                          <a:spcPts val="0"/>
                        </a:spcAft>
                        <a:buFont typeface="Arial" panose="020B0604020202020204" pitchFamily="34" charset="0"/>
                        <a:buChar char="•"/>
                      </a:pPr>
                      <a:r>
                        <a:rPr lang="en-US" sz="1600" dirty="0">
                          <a:effectLst/>
                        </a:rPr>
                        <a:t>Work completed to-date</a:t>
                      </a:r>
                    </a:p>
                    <a:p>
                      <a:pPr marL="285750" marR="0" indent="-285750" algn="l">
                        <a:spcBef>
                          <a:spcPts val="0"/>
                        </a:spcBef>
                        <a:spcAft>
                          <a:spcPts val="0"/>
                        </a:spcAft>
                        <a:buFont typeface="Arial" panose="020B0604020202020204" pitchFamily="34" charset="0"/>
                        <a:buChar char="•"/>
                      </a:pPr>
                      <a:r>
                        <a:rPr lang="en-US" sz="1600" dirty="0">
                          <a:effectLst/>
                        </a:rPr>
                        <a:t>Quick overview of additional work products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6931" marR="56931" marT="0" marB="0"/>
                </a:tc>
                <a:extLst>
                  <a:ext uri="{0D108BD9-81ED-4DB2-BD59-A6C34878D82A}">
                    <a16:rowId xmlns:a16="http://schemas.microsoft.com/office/drawing/2014/main" val="2461403371"/>
                  </a:ext>
                </a:extLst>
              </a:tr>
              <a:tr h="802139">
                <a:tc>
                  <a:txBody>
                    <a:bodyPr/>
                    <a:lstStyle/>
                    <a:p>
                      <a:pPr marL="0" marR="0" algn="l">
                        <a:spcBef>
                          <a:spcPts val="0"/>
                        </a:spcBef>
                        <a:spcAft>
                          <a:spcPts val="0"/>
                        </a:spcAft>
                      </a:pPr>
                      <a:r>
                        <a:rPr lang="en-US" sz="1600">
                          <a:effectLst/>
                        </a:rPr>
                        <a:t>1:30 pm – 2:45 pm</a:t>
                      </a:r>
                    </a:p>
                    <a:p>
                      <a:pPr marL="0" marR="0" algn="l">
                        <a:spcBef>
                          <a:spcPts val="0"/>
                        </a:spcBef>
                        <a:spcAft>
                          <a:spcPts val="0"/>
                        </a:spcAft>
                      </a:pPr>
                      <a:r>
                        <a:rPr lang="en-US" sz="1600">
                          <a:effectLst/>
                        </a:rPr>
                        <a:t>(75 min)</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56931" marR="56931" marT="0" marB="0"/>
                </a:tc>
                <a:tc>
                  <a:txBody>
                    <a:bodyPr/>
                    <a:lstStyle/>
                    <a:p>
                      <a:pPr marL="0" marR="0" algn="l">
                        <a:spcBef>
                          <a:spcPts val="0"/>
                        </a:spcBef>
                        <a:spcAft>
                          <a:spcPts val="0"/>
                        </a:spcAft>
                      </a:pPr>
                      <a:r>
                        <a:rPr lang="en-US" sz="1600" dirty="0">
                          <a:effectLst/>
                        </a:rPr>
                        <a:t>Draft guidebook work products– walk through and discussion </a:t>
                      </a:r>
                    </a:p>
                  </a:txBody>
                  <a:tcPr marL="56931" marR="56931" marT="0" marB="0"/>
                </a:tc>
                <a:extLst>
                  <a:ext uri="{0D108BD9-81ED-4DB2-BD59-A6C34878D82A}">
                    <a16:rowId xmlns:a16="http://schemas.microsoft.com/office/drawing/2014/main" val="1300685527"/>
                  </a:ext>
                </a:extLst>
              </a:tr>
              <a:tr h="476687">
                <a:tc>
                  <a:txBody>
                    <a:bodyPr/>
                    <a:lstStyle/>
                    <a:p>
                      <a:pPr marL="0" marR="0" algn="l">
                        <a:spcBef>
                          <a:spcPts val="0"/>
                        </a:spcBef>
                        <a:spcAft>
                          <a:spcPts val="0"/>
                        </a:spcAft>
                      </a:pPr>
                      <a:r>
                        <a:rPr lang="en-US" sz="1600">
                          <a:effectLst/>
                        </a:rPr>
                        <a:t>2:45 pm – 3:00 pm</a:t>
                      </a:r>
                    </a:p>
                    <a:p>
                      <a:pPr marL="0" marR="0" algn="l">
                        <a:spcBef>
                          <a:spcPts val="0"/>
                        </a:spcBef>
                        <a:spcAft>
                          <a:spcPts val="0"/>
                        </a:spcAft>
                      </a:pPr>
                      <a:r>
                        <a:rPr lang="en-US" sz="1600">
                          <a:effectLst/>
                        </a:rPr>
                        <a:t>(15 min)</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56931" marR="56931" marT="0" marB="0"/>
                </a:tc>
                <a:tc>
                  <a:txBody>
                    <a:bodyPr/>
                    <a:lstStyle/>
                    <a:p>
                      <a:pPr marL="0" marR="0" algn="l">
                        <a:spcBef>
                          <a:spcPts val="0"/>
                        </a:spcBef>
                        <a:spcAft>
                          <a:spcPts val="0"/>
                        </a:spcAft>
                      </a:pPr>
                      <a:r>
                        <a:rPr lang="en-US" sz="1600" dirty="0">
                          <a:effectLst/>
                        </a:rPr>
                        <a:t>Recap of Decisions Made and Next Steps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6931" marR="56931" marT="0" marB="0"/>
                </a:tc>
                <a:extLst>
                  <a:ext uri="{0D108BD9-81ED-4DB2-BD59-A6C34878D82A}">
                    <a16:rowId xmlns:a16="http://schemas.microsoft.com/office/drawing/2014/main" val="1273067723"/>
                  </a:ext>
                </a:extLst>
              </a:tr>
            </a:tbl>
          </a:graphicData>
        </a:graphic>
      </p:graphicFrame>
    </p:spTree>
    <p:extLst>
      <p:ext uri="{BB962C8B-B14F-4D97-AF65-F5344CB8AC3E}">
        <p14:creationId xmlns:p14="http://schemas.microsoft.com/office/powerpoint/2010/main" val="10043329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AF209E-D17D-4F20-A6D0-C685853DE76E}"/>
              </a:ext>
            </a:extLst>
          </p:cNvPr>
          <p:cNvSpPr>
            <a:spLocks noGrp="1"/>
          </p:cNvSpPr>
          <p:nvPr>
            <p:ph type="title"/>
          </p:nvPr>
        </p:nvSpPr>
        <p:spPr/>
        <p:txBody>
          <a:bodyPr/>
          <a:lstStyle/>
          <a:p>
            <a:r>
              <a:rPr lang="en-US" dirty="0">
                <a:latin typeface="Segoe UI" panose="020B0502040204020203" pitchFamily="34" charset="0"/>
                <a:cs typeface="Segoe UI" panose="020B0502040204020203" pitchFamily="34" charset="0"/>
              </a:rPr>
              <a:t>Ground rules</a:t>
            </a:r>
          </a:p>
        </p:txBody>
      </p:sp>
      <p:sp>
        <p:nvSpPr>
          <p:cNvPr id="5" name="Slide Number Placeholder 4">
            <a:extLst>
              <a:ext uri="{FF2B5EF4-FFF2-40B4-BE49-F238E27FC236}">
                <a16:creationId xmlns:a16="http://schemas.microsoft.com/office/drawing/2014/main" id="{ABBA3DB3-A445-4949-AB8E-8B2F3C33366B}"/>
              </a:ext>
            </a:extLst>
          </p:cNvPr>
          <p:cNvSpPr>
            <a:spLocks noGrp="1"/>
          </p:cNvSpPr>
          <p:nvPr>
            <p:ph type="sldNum" sz="quarter" idx="12"/>
          </p:nvPr>
        </p:nvSpPr>
        <p:spPr/>
        <p:txBody>
          <a:bodyPr/>
          <a:lstStyle/>
          <a:p>
            <a:fld id="{48BB047D-A6CD-43AB-96F0-683C726B586B}" type="slidenum">
              <a:rPr lang="en-US" smtClean="0"/>
              <a:pPr/>
              <a:t>3</a:t>
            </a:fld>
            <a:endParaRPr lang="en-US" dirty="0"/>
          </a:p>
        </p:txBody>
      </p:sp>
      <p:sp>
        <p:nvSpPr>
          <p:cNvPr id="28" name="TextBox 27">
            <a:extLst>
              <a:ext uri="{FF2B5EF4-FFF2-40B4-BE49-F238E27FC236}">
                <a16:creationId xmlns:a16="http://schemas.microsoft.com/office/drawing/2014/main" id="{6B56D33E-615C-40AA-BEE0-50CD0B98399E}"/>
              </a:ext>
            </a:extLst>
          </p:cNvPr>
          <p:cNvSpPr txBox="1"/>
          <p:nvPr/>
        </p:nvSpPr>
        <p:spPr>
          <a:xfrm>
            <a:off x="3729169" y="1939003"/>
            <a:ext cx="7060492" cy="3970318"/>
          </a:xfrm>
          <a:prstGeom prst="rect">
            <a:avLst/>
          </a:prstGeom>
          <a:noFill/>
        </p:spPr>
        <p:txBody>
          <a:bodyPr wrap="square" rtlCol="0">
            <a:spAutoFit/>
          </a:bodyPr>
          <a:lstStyle/>
          <a:p>
            <a:pPr marL="342900" lvl="1" indent="-342900">
              <a:spcAft>
                <a:spcPts val="1800"/>
              </a:spcAft>
              <a:buFont typeface="Arial" panose="020B0604020202020204" pitchFamily="34" charset="0"/>
              <a:buChar char="•"/>
            </a:pPr>
            <a:r>
              <a:rPr lang="en-US" sz="2400" dirty="0">
                <a:latin typeface="Segoe UI Light" panose="020B0502040204020203" pitchFamily="34" charset="0"/>
                <a:cs typeface="Segoe UI Light" panose="020B0502040204020203" pitchFamily="34" charset="0"/>
              </a:rPr>
              <a:t>Use your </a:t>
            </a:r>
            <a:r>
              <a:rPr lang="en-US" sz="2400" b="1" dirty="0">
                <a:solidFill>
                  <a:schemeClr val="accent2"/>
                </a:solidFill>
                <a:latin typeface="Segoe UI Light" panose="020B0502040204020203" pitchFamily="34" charset="0"/>
                <a:cs typeface="Segoe UI Light" panose="020B0502040204020203" pitchFamily="34" charset="0"/>
              </a:rPr>
              <a:t>computer </a:t>
            </a:r>
            <a:r>
              <a:rPr lang="en-US" sz="2400" dirty="0">
                <a:latin typeface="Segoe UI Light" panose="020B0502040204020203" pitchFamily="34" charset="0"/>
                <a:cs typeface="Segoe UI Light" panose="020B0502040204020203" pitchFamily="34" charset="0"/>
              </a:rPr>
              <a:t>to connect to the WebEx.</a:t>
            </a:r>
          </a:p>
          <a:p>
            <a:pPr marL="342900" lvl="1" indent="-342900">
              <a:spcAft>
                <a:spcPts val="1800"/>
              </a:spcAft>
              <a:buFont typeface="Arial" panose="020B0604020202020204" pitchFamily="34" charset="0"/>
              <a:buChar char="•"/>
            </a:pPr>
            <a:r>
              <a:rPr lang="en-US" sz="2400" dirty="0">
                <a:latin typeface="Segoe UI Light" panose="020B0502040204020203" pitchFamily="34" charset="0"/>
                <a:cs typeface="Segoe UI Light" panose="020B0502040204020203" pitchFamily="34" charset="0"/>
              </a:rPr>
              <a:t>Use the </a:t>
            </a:r>
            <a:r>
              <a:rPr lang="en-US" sz="2400" b="1" dirty="0">
                <a:solidFill>
                  <a:schemeClr val="accent2"/>
                </a:solidFill>
                <a:latin typeface="Segoe UI Light" panose="020B0502040204020203" pitchFamily="34" charset="0"/>
                <a:cs typeface="Segoe UI Light" panose="020B0502040204020203" pitchFamily="34" charset="0"/>
              </a:rPr>
              <a:t>chat function </a:t>
            </a:r>
            <a:r>
              <a:rPr lang="en-US" sz="2400" dirty="0">
                <a:latin typeface="Segoe UI Light" panose="020B0502040204020203" pitchFamily="34" charset="0"/>
                <a:cs typeface="Segoe UI Light" panose="020B0502040204020203" pitchFamily="34" charset="0"/>
              </a:rPr>
              <a:t>to submit questions and comments and/or request to speak to the group.</a:t>
            </a:r>
          </a:p>
          <a:p>
            <a:pPr marL="342900" lvl="1" indent="-342900">
              <a:spcAft>
                <a:spcPts val="1800"/>
              </a:spcAft>
              <a:buFont typeface="Arial" panose="020B0604020202020204" pitchFamily="34" charset="0"/>
              <a:buChar char="•"/>
            </a:pPr>
            <a:r>
              <a:rPr lang="en-US" sz="2400" dirty="0">
                <a:latin typeface="Segoe UI Light" panose="020B0502040204020203" pitchFamily="34" charset="0"/>
                <a:cs typeface="Segoe UI Light" panose="020B0502040204020203" pitchFamily="34" charset="0"/>
              </a:rPr>
              <a:t>Use a</a:t>
            </a:r>
            <a:r>
              <a:rPr lang="en-US" sz="2400" b="1" dirty="0">
                <a:latin typeface="Segoe UI Light" panose="020B0502040204020203" pitchFamily="34" charset="0"/>
                <a:cs typeface="Segoe UI Light" panose="020B0502040204020203" pitchFamily="34" charset="0"/>
              </a:rPr>
              <a:t> </a:t>
            </a:r>
            <a:r>
              <a:rPr lang="en-US" sz="2400" b="1" dirty="0">
                <a:solidFill>
                  <a:schemeClr val="accent2"/>
                </a:solidFill>
                <a:latin typeface="Segoe UI Light" panose="020B0502040204020203" pitchFamily="34" charset="0"/>
                <a:cs typeface="Segoe UI Light" panose="020B0502040204020203" pitchFamily="34" charset="0"/>
              </a:rPr>
              <a:t>headset</a:t>
            </a:r>
            <a:r>
              <a:rPr lang="en-US" sz="2400" b="1" dirty="0">
                <a:latin typeface="Segoe UI Light" panose="020B0502040204020203" pitchFamily="34" charset="0"/>
                <a:cs typeface="Segoe UI Light" panose="020B0502040204020203" pitchFamily="34" charset="0"/>
              </a:rPr>
              <a:t> </a:t>
            </a:r>
            <a:r>
              <a:rPr lang="en-US" sz="2400" dirty="0">
                <a:latin typeface="Segoe UI Light" panose="020B0502040204020203" pitchFamily="34" charset="0"/>
                <a:cs typeface="Segoe UI Light" panose="020B0502040204020203" pitchFamily="34" charset="0"/>
              </a:rPr>
              <a:t>or take call from a quiet space to reduce background noise/echo.</a:t>
            </a:r>
          </a:p>
          <a:p>
            <a:pPr marL="342900" lvl="1" indent="-342900">
              <a:spcAft>
                <a:spcPts val="1800"/>
              </a:spcAft>
              <a:buFont typeface="Arial" panose="020B0604020202020204" pitchFamily="34" charset="0"/>
              <a:buChar char="•"/>
            </a:pPr>
            <a:r>
              <a:rPr lang="en-US" sz="2400" dirty="0">
                <a:latin typeface="Segoe UI Light" panose="020B0502040204020203" pitchFamily="34" charset="0"/>
                <a:cs typeface="Segoe UI Light" panose="020B0502040204020203" pitchFamily="34" charset="0"/>
              </a:rPr>
              <a:t>Keep your phone or headset </a:t>
            </a:r>
            <a:r>
              <a:rPr lang="en-US" sz="2400" b="1" dirty="0">
                <a:solidFill>
                  <a:schemeClr val="accent2"/>
                </a:solidFill>
                <a:latin typeface="Segoe UI Light" panose="020B0502040204020203" pitchFamily="34" charset="0"/>
                <a:cs typeface="Segoe UI Light" panose="020B0502040204020203" pitchFamily="34" charset="0"/>
              </a:rPr>
              <a:t>muted</a:t>
            </a:r>
            <a:r>
              <a:rPr lang="en-US" sz="2400" dirty="0">
                <a:latin typeface="Segoe UI Light" panose="020B0502040204020203" pitchFamily="34" charset="0"/>
                <a:cs typeface="Segoe UI Light" panose="020B0502040204020203" pitchFamily="34" charset="0"/>
              </a:rPr>
              <a:t> unless you are speaking to the group.</a:t>
            </a:r>
          </a:p>
          <a:p>
            <a:pPr marL="342900" lvl="1" indent="-342900">
              <a:spcAft>
                <a:spcPts val="1800"/>
              </a:spcAft>
              <a:buFont typeface="Arial" panose="020B0604020202020204" pitchFamily="34" charset="0"/>
              <a:buChar char="•"/>
            </a:pPr>
            <a:r>
              <a:rPr lang="en-US" sz="2400" dirty="0">
                <a:latin typeface="Segoe UI Light" panose="020B0502040204020203" pitchFamily="34" charset="0"/>
                <a:cs typeface="Segoe UI Light" panose="020B0502040204020203" pitchFamily="34" charset="0"/>
              </a:rPr>
              <a:t>Stay focused on the </a:t>
            </a:r>
            <a:r>
              <a:rPr lang="en-US" sz="2400" b="1" dirty="0">
                <a:solidFill>
                  <a:schemeClr val="accent2"/>
                </a:solidFill>
                <a:latin typeface="Segoe UI Light" panose="020B0502040204020203" pitchFamily="34" charset="0"/>
                <a:cs typeface="Segoe UI Light" panose="020B0502040204020203" pitchFamily="34" charset="0"/>
              </a:rPr>
              <a:t>goal</a:t>
            </a:r>
            <a:r>
              <a:rPr lang="en-US" sz="2400" dirty="0">
                <a:latin typeface="Segoe UI Light" panose="020B0502040204020203" pitchFamily="34" charset="0"/>
                <a:cs typeface="Segoe UI Light" panose="020B0502040204020203" pitchFamily="34" charset="0"/>
              </a:rPr>
              <a:t> for today’s call…</a:t>
            </a:r>
          </a:p>
        </p:txBody>
      </p:sp>
      <p:pic>
        <p:nvPicPr>
          <p:cNvPr id="4" name="Graphic 3" descr="Laptop">
            <a:extLst>
              <a:ext uri="{FF2B5EF4-FFF2-40B4-BE49-F238E27FC236}">
                <a16:creationId xmlns:a16="http://schemas.microsoft.com/office/drawing/2014/main" id="{1EC28CA2-EF66-4FE6-A2AC-B7CDA152D2B8}"/>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716834" y="1835875"/>
            <a:ext cx="729846" cy="729846"/>
          </a:xfrm>
          <a:prstGeom prst="rect">
            <a:avLst/>
          </a:prstGeom>
        </p:spPr>
      </p:pic>
      <p:pic>
        <p:nvPicPr>
          <p:cNvPr id="11" name="Graphic 10" descr="Call center">
            <a:extLst>
              <a:ext uri="{FF2B5EF4-FFF2-40B4-BE49-F238E27FC236}">
                <a16:creationId xmlns:a16="http://schemas.microsoft.com/office/drawing/2014/main" id="{A245A21D-FC92-4BE2-9BAD-E2520FD10375}"/>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716834" y="3429000"/>
            <a:ext cx="729846" cy="729846"/>
          </a:xfrm>
          <a:prstGeom prst="rect">
            <a:avLst/>
          </a:prstGeom>
        </p:spPr>
      </p:pic>
      <p:pic>
        <p:nvPicPr>
          <p:cNvPr id="13" name="Graphic 12" descr="Mute speaker">
            <a:extLst>
              <a:ext uri="{FF2B5EF4-FFF2-40B4-BE49-F238E27FC236}">
                <a16:creationId xmlns:a16="http://schemas.microsoft.com/office/drawing/2014/main" id="{DF53B1E2-FBD8-47C7-BB8F-EED2644A26CC}"/>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2716834" y="4426273"/>
            <a:ext cx="729846" cy="729846"/>
          </a:xfrm>
          <a:prstGeom prst="rect">
            <a:avLst/>
          </a:prstGeom>
        </p:spPr>
      </p:pic>
      <p:pic>
        <p:nvPicPr>
          <p:cNvPr id="15" name="Graphic 14" descr="Chat bubble">
            <a:extLst>
              <a:ext uri="{FF2B5EF4-FFF2-40B4-BE49-F238E27FC236}">
                <a16:creationId xmlns:a16="http://schemas.microsoft.com/office/drawing/2014/main" id="{271F1477-E798-4D38-9CDA-4A1278A6E4AD}"/>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2716834" y="2565721"/>
            <a:ext cx="729846" cy="729846"/>
          </a:xfrm>
          <a:prstGeom prst="rect">
            <a:avLst/>
          </a:prstGeom>
        </p:spPr>
      </p:pic>
      <p:pic>
        <p:nvPicPr>
          <p:cNvPr id="17" name="Graphic 16" descr="Bullseye">
            <a:extLst>
              <a:ext uri="{FF2B5EF4-FFF2-40B4-BE49-F238E27FC236}">
                <a16:creationId xmlns:a16="http://schemas.microsoft.com/office/drawing/2014/main" id="{197DDCCB-036D-412E-8305-5DAAECA326CF}"/>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2716834" y="5423547"/>
            <a:ext cx="729846" cy="729846"/>
          </a:xfrm>
          <a:prstGeom prst="rect">
            <a:avLst/>
          </a:prstGeom>
        </p:spPr>
      </p:pic>
    </p:spTree>
    <p:extLst>
      <p:ext uri="{BB962C8B-B14F-4D97-AF65-F5344CB8AC3E}">
        <p14:creationId xmlns:p14="http://schemas.microsoft.com/office/powerpoint/2010/main" val="13549221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2F3635-C7C1-42E1-B5DC-CDDA79075A7F}"/>
              </a:ext>
            </a:extLst>
          </p:cNvPr>
          <p:cNvSpPr>
            <a:spLocks noGrp="1"/>
          </p:cNvSpPr>
          <p:nvPr>
            <p:ph type="title"/>
          </p:nvPr>
        </p:nvSpPr>
        <p:spPr/>
        <p:txBody>
          <a:bodyPr>
            <a:normAutofit fontScale="90000"/>
          </a:bodyPr>
          <a:lstStyle/>
          <a:p>
            <a:r>
              <a:rPr lang="en-US" dirty="0"/>
              <a:t>Recap</a:t>
            </a:r>
          </a:p>
        </p:txBody>
      </p:sp>
      <p:sp>
        <p:nvSpPr>
          <p:cNvPr id="3" name="Content Placeholder 2">
            <a:extLst>
              <a:ext uri="{FF2B5EF4-FFF2-40B4-BE49-F238E27FC236}">
                <a16:creationId xmlns:a16="http://schemas.microsoft.com/office/drawing/2014/main" id="{D0844813-6163-4A77-A571-6596A277C256}"/>
              </a:ext>
            </a:extLst>
          </p:cNvPr>
          <p:cNvSpPr>
            <a:spLocks noGrp="1"/>
          </p:cNvSpPr>
          <p:nvPr>
            <p:ph idx="1"/>
          </p:nvPr>
        </p:nvSpPr>
        <p:spPr/>
        <p:txBody>
          <a:bodyPr/>
          <a:lstStyle/>
          <a:p>
            <a:r>
              <a:rPr lang="en-US" dirty="0"/>
              <a:t>Project purpose</a:t>
            </a:r>
          </a:p>
          <a:p>
            <a:r>
              <a:rPr lang="en-US" dirty="0"/>
              <a:t>Social marketing research and additional research</a:t>
            </a:r>
          </a:p>
          <a:p>
            <a:r>
              <a:rPr lang="en-US" dirty="0"/>
              <a:t>Guidance Report and Toolkit</a:t>
            </a:r>
          </a:p>
          <a:p>
            <a:r>
              <a:rPr lang="en-US" dirty="0"/>
              <a:t>Next steps</a:t>
            </a:r>
          </a:p>
        </p:txBody>
      </p:sp>
    </p:spTree>
    <p:extLst>
      <p:ext uri="{BB962C8B-B14F-4D97-AF65-F5344CB8AC3E}">
        <p14:creationId xmlns:p14="http://schemas.microsoft.com/office/powerpoint/2010/main" val="25779392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2F3635-C7C1-42E1-B5DC-CDDA79075A7F}"/>
              </a:ext>
            </a:extLst>
          </p:cNvPr>
          <p:cNvSpPr>
            <a:spLocks noGrp="1"/>
          </p:cNvSpPr>
          <p:nvPr>
            <p:ph type="title"/>
          </p:nvPr>
        </p:nvSpPr>
        <p:spPr/>
        <p:txBody>
          <a:bodyPr>
            <a:normAutofit fontScale="90000"/>
          </a:bodyPr>
          <a:lstStyle/>
          <a:p>
            <a:r>
              <a:rPr lang="en-US" dirty="0"/>
              <a:t>Social Marketing Process</a:t>
            </a:r>
          </a:p>
        </p:txBody>
      </p:sp>
      <p:sp>
        <p:nvSpPr>
          <p:cNvPr id="3" name="Content Placeholder 2">
            <a:extLst>
              <a:ext uri="{FF2B5EF4-FFF2-40B4-BE49-F238E27FC236}">
                <a16:creationId xmlns:a16="http://schemas.microsoft.com/office/drawing/2014/main" id="{D0844813-6163-4A77-A571-6596A277C256}"/>
              </a:ext>
            </a:extLst>
          </p:cNvPr>
          <p:cNvSpPr>
            <a:spLocks noGrp="1"/>
          </p:cNvSpPr>
          <p:nvPr>
            <p:ph idx="1"/>
          </p:nvPr>
        </p:nvSpPr>
        <p:spPr/>
        <p:txBody>
          <a:bodyPr>
            <a:normAutofit fontScale="92500" lnSpcReduction="10000"/>
          </a:bodyPr>
          <a:lstStyle/>
          <a:p>
            <a:r>
              <a:rPr lang="en-US" dirty="0"/>
              <a:t>Conducted literature review; </a:t>
            </a:r>
          </a:p>
          <a:p>
            <a:r>
              <a:rPr lang="en-US" dirty="0"/>
              <a:t>Developed recruitment and interview guide; </a:t>
            </a:r>
          </a:p>
          <a:p>
            <a:r>
              <a:rPr lang="en-US" dirty="0"/>
              <a:t>Pre-tested the interview guide with three developers;</a:t>
            </a:r>
          </a:p>
          <a:p>
            <a:r>
              <a:rPr lang="en-US" dirty="0"/>
              <a:t>Conducted one-on-one interviews with 20 developers and 5 local governments; </a:t>
            </a:r>
          </a:p>
          <a:p>
            <a:r>
              <a:rPr lang="en-US" dirty="0"/>
              <a:t>Completed summary of key findings and social marketing report</a:t>
            </a:r>
          </a:p>
          <a:p>
            <a:r>
              <a:rPr lang="en-US" dirty="0"/>
              <a:t>Identified gaps – incentives survey summary memo</a:t>
            </a:r>
          </a:p>
        </p:txBody>
      </p:sp>
    </p:spTree>
    <p:extLst>
      <p:ext uri="{BB962C8B-B14F-4D97-AF65-F5344CB8AC3E}">
        <p14:creationId xmlns:p14="http://schemas.microsoft.com/office/powerpoint/2010/main" val="2383927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Social Marketing Recap of Results</a:t>
            </a:r>
          </a:p>
        </p:txBody>
      </p:sp>
      <p:sp>
        <p:nvSpPr>
          <p:cNvPr id="3" name="Content Placeholder 2"/>
          <p:cNvSpPr>
            <a:spLocks noGrp="1"/>
          </p:cNvSpPr>
          <p:nvPr>
            <p:ph idx="1"/>
          </p:nvPr>
        </p:nvSpPr>
        <p:spPr/>
        <p:txBody>
          <a:bodyPr>
            <a:normAutofit fontScale="92500" lnSpcReduction="10000"/>
          </a:bodyPr>
          <a:lstStyle/>
          <a:p>
            <a:r>
              <a:rPr lang="en-US" dirty="0"/>
              <a:t>Identified critical barriers and effective motivators</a:t>
            </a:r>
          </a:p>
          <a:p>
            <a:pPr lvl="1">
              <a:buFont typeface="Wingdings" panose="05000000000000000000" pitchFamily="2" charset="2"/>
              <a:buChar char="ü"/>
            </a:pPr>
            <a:r>
              <a:rPr lang="en-US" dirty="0"/>
              <a:t>Informed BMP factsheet structure and content and the need for a stormwater requirements matrix</a:t>
            </a:r>
          </a:p>
          <a:p>
            <a:r>
              <a:rPr lang="en-US" dirty="0"/>
              <a:t>Identified importance of providing incentives</a:t>
            </a:r>
          </a:p>
          <a:p>
            <a:pPr lvl="1">
              <a:buFont typeface="Wingdings" panose="05000000000000000000" pitchFamily="2" charset="2"/>
              <a:buChar char="ü"/>
            </a:pPr>
            <a:r>
              <a:rPr lang="en-US" dirty="0"/>
              <a:t>Informed incentive factsheets and decision matrix</a:t>
            </a:r>
          </a:p>
          <a:p>
            <a:r>
              <a:rPr lang="en-US" dirty="0"/>
              <a:t>Identified need for more education about LID resources and trainings</a:t>
            </a:r>
          </a:p>
          <a:p>
            <a:pPr lvl="1">
              <a:buFont typeface="Wingdings" panose="05000000000000000000" pitchFamily="2" charset="2"/>
              <a:buChar char="ü"/>
            </a:pPr>
            <a:r>
              <a:rPr lang="en-US" dirty="0"/>
              <a:t>Informed LID resources and trainings document</a:t>
            </a:r>
          </a:p>
          <a:p>
            <a:endParaRPr lang="en-US" dirty="0"/>
          </a:p>
        </p:txBody>
      </p:sp>
    </p:spTree>
    <p:extLst>
      <p:ext uri="{BB962C8B-B14F-4D97-AF65-F5344CB8AC3E}">
        <p14:creationId xmlns:p14="http://schemas.microsoft.com/office/powerpoint/2010/main" val="24395859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Top Corners Rounded 24">
            <a:extLst>
              <a:ext uri="{FF2B5EF4-FFF2-40B4-BE49-F238E27FC236}">
                <a16:creationId xmlns:a16="http://schemas.microsoft.com/office/drawing/2014/main" id="{306732FD-4A15-4745-B376-F2C1E6E1A4FD}"/>
              </a:ext>
            </a:extLst>
          </p:cNvPr>
          <p:cNvSpPr/>
          <p:nvPr/>
        </p:nvSpPr>
        <p:spPr>
          <a:xfrm>
            <a:off x="7393601" y="1921392"/>
            <a:ext cx="3962364" cy="2779009"/>
          </a:xfrm>
          <a:prstGeom prst="round2Same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Top Corners Rounded 23">
            <a:extLst>
              <a:ext uri="{FF2B5EF4-FFF2-40B4-BE49-F238E27FC236}">
                <a16:creationId xmlns:a16="http://schemas.microsoft.com/office/drawing/2014/main" id="{C7BEB024-CC63-4400-AC9F-059B35B6D376}"/>
              </a:ext>
            </a:extLst>
          </p:cNvPr>
          <p:cNvSpPr/>
          <p:nvPr/>
        </p:nvSpPr>
        <p:spPr>
          <a:xfrm>
            <a:off x="682907" y="1921392"/>
            <a:ext cx="3962364" cy="2766920"/>
          </a:xfrm>
          <a:prstGeom prst="round2Same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7C6A97A-E029-46AA-AC14-41FCC474B7CE}"/>
              </a:ext>
            </a:extLst>
          </p:cNvPr>
          <p:cNvSpPr>
            <a:spLocks noGrp="1"/>
          </p:cNvSpPr>
          <p:nvPr>
            <p:ph type="title" idx="4294967295"/>
          </p:nvPr>
        </p:nvSpPr>
        <p:spPr>
          <a:xfrm>
            <a:off x="463366" y="476666"/>
            <a:ext cx="10928350" cy="655638"/>
          </a:xfrm>
        </p:spPr>
        <p:txBody>
          <a:bodyPr>
            <a:normAutofit fontScale="90000"/>
          </a:bodyPr>
          <a:lstStyle/>
          <a:p>
            <a:r>
              <a:rPr lang="en-US" b="1" dirty="0">
                <a:solidFill>
                  <a:schemeClr val="accent5"/>
                </a:solidFill>
              </a:rPr>
              <a:t>Likes</a:t>
            </a:r>
            <a:r>
              <a:rPr lang="en-US" dirty="0">
                <a:solidFill>
                  <a:schemeClr val="accent5"/>
                </a:solidFill>
              </a:rPr>
              <a:t> and </a:t>
            </a:r>
            <a:r>
              <a:rPr lang="en-US" b="1" dirty="0">
                <a:solidFill>
                  <a:schemeClr val="accent5"/>
                </a:solidFill>
              </a:rPr>
              <a:t>dislikes</a:t>
            </a:r>
          </a:p>
        </p:txBody>
      </p:sp>
      <p:sp>
        <p:nvSpPr>
          <p:cNvPr id="6" name="Freeform: Shape 5">
            <a:extLst>
              <a:ext uri="{FF2B5EF4-FFF2-40B4-BE49-F238E27FC236}">
                <a16:creationId xmlns:a16="http://schemas.microsoft.com/office/drawing/2014/main" id="{E4E121EA-4C39-4C6C-8A2A-A343C9322B38}"/>
              </a:ext>
            </a:extLst>
          </p:cNvPr>
          <p:cNvSpPr/>
          <p:nvPr/>
        </p:nvSpPr>
        <p:spPr>
          <a:xfrm>
            <a:off x="2776355" y="2967123"/>
            <a:ext cx="1711535" cy="1711535"/>
          </a:xfrm>
          <a:custGeom>
            <a:avLst/>
            <a:gdLst>
              <a:gd name="connsiteX0" fmla="*/ 378114 w 2268638"/>
              <a:gd name="connsiteY0" fmla="*/ 0 h 2268638"/>
              <a:gd name="connsiteX1" fmla="*/ 1890524 w 2268638"/>
              <a:gd name="connsiteY1" fmla="*/ 0 h 2268638"/>
              <a:gd name="connsiteX2" fmla="*/ 2268638 w 2268638"/>
              <a:gd name="connsiteY2" fmla="*/ 378114 h 2268638"/>
              <a:gd name="connsiteX3" fmla="*/ 2268638 w 2268638"/>
              <a:gd name="connsiteY3" fmla="*/ 1890524 h 2268638"/>
              <a:gd name="connsiteX4" fmla="*/ 1890524 w 2268638"/>
              <a:gd name="connsiteY4" fmla="*/ 2268638 h 2268638"/>
              <a:gd name="connsiteX5" fmla="*/ 378114 w 2268638"/>
              <a:gd name="connsiteY5" fmla="*/ 2268638 h 2268638"/>
              <a:gd name="connsiteX6" fmla="*/ 0 w 2268638"/>
              <a:gd name="connsiteY6" fmla="*/ 1890524 h 2268638"/>
              <a:gd name="connsiteX7" fmla="*/ 0 w 2268638"/>
              <a:gd name="connsiteY7" fmla="*/ 378114 h 2268638"/>
              <a:gd name="connsiteX8" fmla="*/ 378114 w 2268638"/>
              <a:gd name="connsiteY8" fmla="*/ 0 h 2268638"/>
              <a:gd name="connsiteX9" fmla="*/ 390070 w 2268638"/>
              <a:gd name="connsiteY9" fmla="*/ 172378 h 2268638"/>
              <a:gd name="connsiteX10" fmla="*/ 390070 w 2268638"/>
              <a:gd name="connsiteY10" fmla="*/ 322758 h 2268638"/>
              <a:gd name="connsiteX11" fmla="*/ 239690 w 2268638"/>
              <a:gd name="connsiteY11" fmla="*/ 322758 h 2268638"/>
              <a:gd name="connsiteX12" fmla="*/ 239690 w 2268638"/>
              <a:gd name="connsiteY12" fmla="*/ 464322 h 2268638"/>
              <a:gd name="connsiteX13" fmla="*/ 390070 w 2268638"/>
              <a:gd name="connsiteY13" fmla="*/ 464322 h 2268638"/>
              <a:gd name="connsiteX14" fmla="*/ 390070 w 2268638"/>
              <a:gd name="connsiteY14" fmla="*/ 614702 h 2268638"/>
              <a:gd name="connsiteX15" fmla="*/ 531634 w 2268638"/>
              <a:gd name="connsiteY15" fmla="*/ 614702 h 2268638"/>
              <a:gd name="connsiteX16" fmla="*/ 531634 w 2268638"/>
              <a:gd name="connsiteY16" fmla="*/ 464322 h 2268638"/>
              <a:gd name="connsiteX17" fmla="*/ 682014 w 2268638"/>
              <a:gd name="connsiteY17" fmla="*/ 464322 h 2268638"/>
              <a:gd name="connsiteX18" fmla="*/ 682014 w 2268638"/>
              <a:gd name="connsiteY18" fmla="*/ 322758 h 2268638"/>
              <a:gd name="connsiteX19" fmla="*/ 531634 w 2268638"/>
              <a:gd name="connsiteY19" fmla="*/ 322758 h 2268638"/>
              <a:gd name="connsiteX20" fmla="*/ 531634 w 2268638"/>
              <a:gd name="connsiteY20" fmla="*/ 172378 h 2268638"/>
              <a:gd name="connsiteX21" fmla="*/ 390070 w 2268638"/>
              <a:gd name="connsiteY21" fmla="*/ 172378 h 22686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268638" h="2268638">
                <a:moveTo>
                  <a:pt x="378114" y="0"/>
                </a:moveTo>
                <a:lnTo>
                  <a:pt x="1890524" y="0"/>
                </a:lnTo>
                <a:cubicBezTo>
                  <a:pt x="2099351" y="0"/>
                  <a:pt x="2268638" y="169287"/>
                  <a:pt x="2268638" y="378114"/>
                </a:cubicBezTo>
                <a:lnTo>
                  <a:pt x="2268638" y="1890524"/>
                </a:lnTo>
                <a:cubicBezTo>
                  <a:pt x="2268638" y="2099351"/>
                  <a:pt x="2099351" y="2268638"/>
                  <a:pt x="1890524" y="2268638"/>
                </a:cubicBezTo>
                <a:lnTo>
                  <a:pt x="378114" y="2268638"/>
                </a:lnTo>
                <a:cubicBezTo>
                  <a:pt x="169287" y="2268638"/>
                  <a:pt x="0" y="2099351"/>
                  <a:pt x="0" y="1890524"/>
                </a:cubicBezTo>
                <a:lnTo>
                  <a:pt x="0" y="378114"/>
                </a:lnTo>
                <a:cubicBezTo>
                  <a:pt x="0" y="169287"/>
                  <a:pt x="169287" y="0"/>
                  <a:pt x="378114" y="0"/>
                </a:cubicBezTo>
                <a:close/>
                <a:moveTo>
                  <a:pt x="390070" y="172378"/>
                </a:moveTo>
                <a:lnTo>
                  <a:pt x="390070" y="322758"/>
                </a:lnTo>
                <a:lnTo>
                  <a:pt x="239690" y="322758"/>
                </a:lnTo>
                <a:lnTo>
                  <a:pt x="239690" y="464322"/>
                </a:lnTo>
                <a:lnTo>
                  <a:pt x="390070" y="464322"/>
                </a:lnTo>
                <a:lnTo>
                  <a:pt x="390070" y="614702"/>
                </a:lnTo>
                <a:lnTo>
                  <a:pt x="531634" y="614702"/>
                </a:lnTo>
                <a:lnTo>
                  <a:pt x="531634" y="464322"/>
                </a:lnTo>
                <a:lnTo>
                  <a:pt x="682014" y="464322"/>
                </a:lnTo>
                <a:lnTo>
                  <a:pt x="682014" y="322758"/>
                </a:lnTo>
                <a:lnTo>
                  <a:pt x="531634" y="322758"/>
                </a:lnTo>
                <a:lnTo>
                  <a:pt x="531634" y="172378"/>
                </a:lnTo>
                <a:lnTo>
                  <a:pt x="390070" y="172378"/>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Ease of installation</a:t>
            </a:r>
          </a:p>
        </p:txBody>
      </p:sp>
      <p:sp>
        <p:nvSpPr>
          <p:cNvPr id="10" name="Freeform: Shape 9">
            <a:extLst>
              <a:ext uri="{FF2B5EF4-FFF2-40B4-BE49-F238E27FC236}">
                <a16:creationId xmlns:a16="http://schemas.microsoft.com/office/drawing/2014/main" id="{F27467E1-B0EC-4505-875B-D698133EDA0E}"/>
              </a:ext>
            </a:extLst>
          </p:cNvPr>
          <p:cNvSpPr/>
          <p:nvPr/>
        </p:nvSpPr>
        <p:spPr>
          <a:xfrm>
            <a:off x="8502002" y="1216067"/>
            <a:ext cx="1711535" cy="1711535"/>
          </a:xfrm>
          <a:custGeom>
            <a:avLst/>
            <a:gdLst>
              <a:gd name="connsiteX0" fmla="*/ 378114 w 2268638"/>
              <a:gd name="connsiteY0" fmla="*/ 0 h 2268638"/>
              <a:gd name="connsiteX1" fmla="*/ 1890524 w 2268638"/>
              <a:gd name="connsiteY1" fmla="*/ 0 h 2268638"/>
              <a:gd name="connsiteX2" fmla="*/ 2268638 w 2268638"/>
              <a:gd name="connsiteY2" fmla="*/ 378114 h 2268638"/>
              <a:gd name="connsiteX3" fmla="*/ 2268638 w 2268638"/>
              <a:gd name="connsiteY3" fmla="*/ 1890524 h 2268638"/>
              <a:gd name="connsiteX4" fmla="*/ 1890524 w 2268638"/>
              <a:gd name="connsiteY4" fmla="*/ 2268638 h 2268638"/>
              <a:gd name="connsiteX5" fmla="*/ 378114 w 2268638"/>
              <a:gd name="connsiteY5" fmla="*/ 2268638 h 2268638"/>
              <a:gd name="connsiteX6" fmla="*/ 0 w 2268638"/>
              <a:gd name="connsiteY6" fmla="*/ 1890524 h 2268638"/>
              <a:gd name="connsiteX7" fmla="*/ 0 w 2268638"/>
              <a:gd name="connsiteY7" fmla="*/ 378114 h 2268638"/>
              <a:gd name="connsiteX8" fmla="*/ 378114 w 2268638"/>
              <a:gd name="connsiteY8" fmla="*/ 0 h 2268638"/>
              <a:gd name="connsiteX9" fmla="*/ 229649 w 2268638"/>
              <a:gd name="connsiteY9" fmla="*/ 320228 h 2268638"/>
              <a:gd name="connsiteX10" fmla="*/ 229649 w 2268638"/>
              <a:gd name="connsiteY10" fmla="*/ 474473 h 2268638"/>
              <a:gd name="connsiteX11" fmla="*/ 680479 w 2268638"/>
              <a:gd name="connsiteY11" fmla="*/ 474473 h 2268638"/>
              <a:gd name="connsiteX12" fmla="*/ 680479 w 2268638"/>
              <a:gd name="connsiteY12" fmla="*/ 320228 h 2268638"/>
              <a:gd name="connsiteX13" fmla="*/ 229649 w 2268638"/>
              <a:gd name="connsiteY13" fmla="*/ 320228 h 22686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268638" h="2268638">
                <a:moveTo>
                  <a:pt x="378114" y="0"/>
                </a:moveTo>
                <a:lnTo>
                  <a:pt x="1890524" y="0"/>
                </a:lnTo>
                <a:cubicBezTo>
                  <a:pt x="2099351" y="0"/>
                  <a:pt x="2268638" y="169287"/>
                  <a:pt x="2268638" y="378114"/>
                </a:cubicBezTo>
                <a:lnTo>
                  <a:pt x="2268638" y="1890524"/>
                </a:lnTo>
                <a:cubicBezTo>
                  <a:pt x="2268638" y="2099351"/>
                  <a:pt x="2099351" y="2268638"/>
                  <a:pt x="1890524" y="2268638"/>
                </a:cubicBezTo>
                <a:lnTo>
                  <a:pt x="378114" y="2268638"/>
                </a:lnTo>
                <a:cubicBezTo>
                  <a:pt x="169287" y="2268638"/>
                  <a:pt x="0" y="2099351"/>
                  <a:pt x="0" y="1890524"/>
                </a:cubicBezTo>
                <a:lnTo>
                  <a:pt x="0" y="378114"/>
                </a:lnTo>
                <a:cubicBezTo>
                  <a:pt x="0" y="169287"/>
                  <a:pt x="169287" y="0"/>
                  <a:pt x="378114" y="0"/>
                </a:cubicBezTo>
                <a:close/>
                <a:moveTo>
                  <a:pt x="229649" y="320228"/>
                </a:moveTo>
                <a:lnTo>
                  <a:pt x="229649" y="474473"/>
                </a:lnTo>
                <a:lnTo>
                  <a:pt x="680479" y="474473"/>
                </a:lnTo>
                <a:lnTo>
                  <a:pt x="680479" y="320228"/>
                </a:lnTo>
                <a:lnTo>
                  <a:pt x="229649" y="320228"/>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Expensive</a:t>
            </a:r>
          </a:p>
        </p:txBody>
      </p:sp>
      <p:sp>
        <p:nvSpPr>
          <p:cNvPr id="12" name="Freeform: Shape 11">
            <a:extLst>
              <a:ext uri="{FF2B5EF4-FFF2-40B4-BE49-F238E27FC236}">
                <a16:creationId xmlns:a16="http://schemas.microsoft.com/office/drawing/2014/main" id="{B8671713-CDFF-405C-976E-CEB5A370012D}"/>
              </a:ext>
            </a:extLst>
          </p:cNvPr>
          <p:cNvSpPr/>
          <p:nvPr/>
        </p:nvSpPr>
        <p:spPr>
          <a:xfrm>
            <a:off x="820888" y="2958875"/>
            <a:ext cx="1711535" cy="1711535"/>
          </a:xfrm>
          <a:custGeom>
            <a:avLst/>
            <a:gdLst>
              <a:gd name="connsiteX0" fmla="*/ 378114 w 2268638"/>
              <a:gd name="connsiteY0" fmla="*/ 0 h 2268638"/>
              <a:gd name="connsiteX1" fmla="*/ 1890524 w 2268638"/>
              <a:gd name="connsiteY1" fmla="*/ 0 h 2268638"/>
              <a:gd name="connsiteX2" fmla="*/ 2268638 w 2268638"/>
              <a:gd name="connsiteY2" fmla="*/ 378114 h 2268638"/>
              <a:gd name="connsiteX3" fmla="*/ 2268638 w 2268638"/>
              <a:gd name="connsiteY3" fmla="*/ 1890524 h 2268638"/>
              <a:gd name="connsiteX4" fmla="*/ 1890524 w 2268638"/>
              <a:gd name="connsiteY4" fmla="*/ 2268638 h 2268638"/>
              <a:gd name="connsiteX5" fmla="*/ 378114 w 2268638"/>
              <a:gd name="connsiteY5" fmla="*/ 2268638 h 2268638"/>
              <a:gd name="connsiteX6" fmla="*/ 0 w 2268638"/>
              <a:gd name="connsiteY6" fmla="*/ 1890524 h 2268638"/>
              <a:gd name="connsiteX7" fmla="*/ 0 w 2268638"/>
              <a:gd name="connsiteY7" fmla="*/ 378114 h 2268638"/>
              <a:gd name="connsiteX8" fmla="*/ 378114 w 2268638"/>
              <a:gd name="connsiteY8" fmla="*/ 0 h 2268638"/>
              <a:gd name="connsiteX9" fmla="*/ 390070 w 2268638"/>
              <a:gd name="connsiteY9" fmla="*/ 172378 h 2268638"/>
              <a:gd name="connsiteX10" fmla="*/ 390070 w 2268638"/>
              <a:gd name="connsiteY10" fmla="*/ 322758 h 2268638"/>
              <a:gd name="connsiteX11" fmla="*/ 239690 w 2268638"/>
              <a:gd name="connsiteY11" fmla="*/ 322758 h 2268638"/>
              <a:gd name="connsiteX12" fmla="*/ 239690 w 2268638"/>
              <a:gd name="connsiteY12" fmla="*/ 464322 h 2268638"/>
              <a:gd name="connsiteX13" fmla="*/ 390070 w 2268638"/>
              <a:gd name="connsiteY13" fmla="*/ 464322 h 2268638"/>
              <a:gd name="connsiteX14" fmla="*/ 390070 w 2268638"/>
              <a:gd name="connsiteY14" fmla="*/ 614702 h 2268638"/>
              <a:gd name="connsiteX15" fmla="*/ 531634 w 2268638"/>
              <a:gd name="connsiteY15" fmla="*/ 614702 h 2268638"/>
              <a:gd name="connsiteX16" fmla="*/ 531634 w 2268638"/>
              <a:gd name="connsiteY16" fmla="*/ 464322 h 2268638"/>
              <a:gd name="connsiteX17" fmla="*/ 682014 w 2268638"/>
              <a:gd name="connsiteY17" fmla="*/ 464322 h 2268638"/>
              <a:gd name="connsiteX18" fmla="*/ 682014 w 2268638"/>
              <a:gd name="connsiteY18" fmla="*/ 322758 h 2268638"/>
              <a:gd name="connsiteX19" fmla="*/ 531634 w 2268638"/>
              <a:gd name="connsiteY19" fmla="*/ 322758 h 2268638"/>
              <a:gd name="connsiteX20" fmla="*/ 531634 w 2268638"/>
              <a:gd name="connsiteY20" fmla="*/ 172378 h 2268638"/>
              <a:gd name="connsiteX21" fmla="*/ 390070 w 2268638"/>
              <a:gd name="connsiteY21" fmla="*/ 172378 h 22686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268638" h="2268638">
                <a:moveTo>
                  <a:pt x="378114" y="0"/>
                </a:moveTo>
                <a:lnTo>
                  <a:pt x="1890524" y="0"/>
                </a:lnTo>
                <a:cubicBezTo>
                  <a:pt x="2099351" y="0"/>
                  <a:pt x="2268638" y="169287"/>
                  <a:pt x="2268638" y="378114"/>
                </a:cubicBezTo>
                <a:lnTo>
                  <a:pt x="2268638" y="1890524"/>
                </a:lnTo>
                <a:cubicBezTo>
                  <a:pt x="2268638" y="2099351"/>
                  <a:pt x="2099351" y="2268638"/>
                  <a:pt x="1890524" y="2268638"/>
                </a:cubicBezTo>
                <a:lnTo>
                  <a:pt x="378114" y="2268638"/>
                </a:lnTo>
                <a:cubicBezTo>
                  <a:pt x="169287" y="2268638"/>
                  <a:pt x="0" y="2099351"/>
                  <a:pt x="0" y="1890524"/>
                </a:cubicBezTo>
                <a:lnTo>
                  <a:pt x="0" y="378114"/>
                </a:lnTo>
                <a:cubicBezTo>
                  <a:pt x="0" y="169287"/>
                  <a:pt x="169287" y="0"/>
                  <a:pt x="378114" y="0"/>
                </a:cubicBezTo>
                <a:close/>
                <a:moveTo>
                  <a:pt x="390070" y="172378"/>
                </a:moveTo>
                <a:lnTo>
                  <a:pt x="390070" y="322758"/>
                </a:lnTo>
                <a:lnTo>
                  <a:pt x="239690" y="322758"/>
                </a:lnTo>
                <a:lnTo>
                  <a:pt x="239690" y="464322"/>
                </a:lnTo>
                <a:lnTo>
                  <a:pt x="390070" y="464322"/>
                </a:lnTo>
                <a:lnTo>
                  <a:pt x="390070" y="614702"/>
                </a:lnTo>
                <a:lnTo>
                  <a:pt x="531634" y="614702"/>
                </a:lnTo>
                <a:lnTo>
                  <a:pt x="531634" y="464322"/>
                </a:lnTo>
                <a:lnTo>
                  <a:pt x="682014" y="464322"/>
                </a:lnTo>
                <a:lnTo>
                  <a:pt x="682014" y="322758"/>
                </a:lnTo>
                <a:lnTo>
                  <a:pt x="531634" y="322758"/>
                </a:lnTo>
                <a:lnTo>
                  <a:pt x="531634" y="172378"/>
                </a:lnTo>
                <a:lnTo>
                  <a:pt x="390070" y="172378"/>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Minimal disruption</a:t>
            </a:r>
          </a:p>
        </p:txBody>
      </p:sp>
      <p:sp>
        <p:nvSpPr>
          <p:cNvPr id="13" name="Freeform: Shape 12">
            <a:extLst>
              <a:ext uri="{FF2B5EF4-FFF2-40B4-BE49-F238E27FC236}">
                <a16:creationId xmlns:a16="http://schemas.microsoft.com/office/drawing/2014/main" id="{2BBAB776-C9B4-4574-BD16-D83DB41C91D3}"/>
              </a:ext>
            </a:extLst>
          </p:cNvPr>
          <p:cNvSpPr/>
          <p:nvPr/>
        </p:nvSpPr>
        <p:spPr>
          <a:xfrm>
            <a:off x="1798622" y="1220863"/>
            <a:ext cx="1711535" cy="1711535"/>
          </a:xfrm>
          <a:custGeom>
            <a:avLst/>
            <a:gdLst>
              <a:gd name="connsiteX0" fmla="*/ 378114 w 2268638"/>
              <a:gd name="connsiteY0" fmla="*/ 0 h 2268638"/>
              <a:gd name="connsiteX1" fmla="*/ 1890524 w 2268638"/>
              <a:gd name="connsiteY1" fmla="*/ 0 h 2268638"/>
              <a:gd name="connsiteX2" fmla="*/ 2268638 w 2268638"/>
              <a:gd name="connsiteY2" fmla="*/ 378114 h 2268638"/>
              <a:gd name="connsiteX3" fmla="*/ 2268638 w 2268638"/>
              <a:gd name="connsiteY3" fmla="*/ 1890524 h 2268638"/>
              <a:gd name="connsiteX4" fmla="*/ 1890524 w 2268638"/>
              <a:gd name="connsiteY4" fmla="*/ 2268638 h 2268638"/>
              <a:gd name="connsiteX5" fmla="*/ 378114 w 2268638"/>
              <a:gd name="connsiteY5" fmla="*/ 2268638 h 2268638"/>
              <a:gd name="connsiteX6" fmla="*/ 0 w 2268638"/>
              <a:gd name="connsiteY6" fmla="*/ 1890524 h 2268638"/>
              <a:gd name="connsiteX7" fmla="*/ 0 w 2268638"/>
              <a:gd name="connsiteY7" fmla="*/ 378114 h 2268638"/>
              <a:gd name="connsiteX8" fmla="*/ 378114 w 2268638"/>
              <a:gd name="connsiteY8" fmla="*/ 0 h 2268638"/>
              <a:gd name="connsiteX9" fmla="*/ 390070 w 2268638"/>
              <a:gd name="connsiteY9" fmla="*/ 172378 h 2268638"/>
              <a:gd name="connsiteX10" fmla="*/ 390070 w 2268638"/>
              <a:gd name="connsiteY10" fmla="*/ 322758 h 2268638"/>
              <a:gd name="connsiteX11" fmla="*/ 239690 w 2268638"/>
              <a:gd name="connsiteY11" fmla="*/ 322758 h 2268638"/>
              <a:gd name="connsiteX12" fmla="*/ 239690 w 2268638"/>
              <a:gd name="connsiteY12" fmla="*/ 464322 h 2268638"/>
              <a:gd name="connsiteX13" fmla="*/ 390070 w 2268638"/>
              <a:gd name="connsiteY13" fmla="*/ 464322 h 2268638"/>
              <a:gd name="connsiteX14" fmla="*/ 390070 w 2268638"/>
              <a:gd name="connsiteY14" fmla="*/ 614702 h 2268638"/>
              <a:gd name="connsiteX15" fmla="*/ 531634 w 2268638"/>
              <a:gd name="connsiteY15" fmla="*/ 614702 h 2268638"/>
              <a:gd name="connsiteX16" fmla="*/ 531634 w 2268638"/>
              <a:gd name="connsiteY16" fmla="*/ 464322 h 2268638"/>
              <a:gd name="connsiteX17" fmla="*/ 682014 w 2268638"/>
              <a:gd name="connsiteY17" fmla="*/ 464322 h 2268638"/>
              <a:gd name="connsiteX18" fmla="*/ 682014 w 2268638"/>
              <a:gd name="connsiteY18" fmla="*/ 322758 h 2268638"/>
              <a:gd name="connsiteX19" fmla="*/ 531634 w 2268638"/>
              <a:gd name="connsiteY19" fmla="*/ 322758 h 2268638"/>
              <a:gd name="connsiteX20" fmla="*/ 531634 w 2268638"/>
              <a:gd name="connsiteY20" fmla="*/ 172378 h 2268638"/>
              <a:gd name="connsiteX21" fmla="*/ 390070 w 2268638"/>
              <a:gd name="connsiteY21" fmla="*/ 172378 h 22686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268638" h="2268638">
                <a:moveTo>
                  <a:pt x="378114" y="0"/>
                </a:moveTo>
                <a:lnTo>
                  <a:pt x="1890524" y="0"/>
                </a:lnTo>
                <a:cubicBezTo>
                  <a:pt x="2099351" y="0"/>
                  <a:pt x="2268638" y="169287"/>
                  <a:pt x="2268638" y="378114"/>
                </a:cubicBezTo>
                <a:lnTo>
                  <a:pt x="2268638" y="1890524"/>
                </a:lnTo>
                <a:cubicBezTo>
                  <a:pt x="2268638" y="2099351"/>
                  <a:pt x="2099351" y="2268638"/>
                  <a:pt x="1890524" y="2268638"/>
                </a:cubicBezTo>
                <a:lnTo>
                  <a:pt x="378114" y="2268638"/>
                </a:lnTo>
                <a:cubicBezTo>
                  <a:pt x="169287" y="2268638"/>
                  <a:pt x="0" y="2099351"/>
                  <a:pt x="0" y="1890524"/>
                </a:cubicBezTo>
                <a:lnTo>
                  <a:pt x="0" y="378114"/>
                </a:lnTo>
                <a:cubicBezTo>
                  <a:pt x="0" y="169287"/>
                  <a:pt x="169287" y="0"/>
                  <a:pt x="378114" y="0"/>
                </a:cubicBezTo>
                <a:close/>
                <a:moveTo>
                  <a:pt x="390070" y="172378"/>
                </a:moveTo>
                <a:lnTo>
                  <a:pt x="390070" y="322758"/>
                </a:lnTo>
                <a:lnTo>
                  <a:pt x="239690" y="322758"/>
                </a:lnTo>
                <a:lnTo>
                  <a:pt x="239690" y="464322"/>
                </a:lnTo>
                <a:lnTo>
                  <a:pt x="390070" y="464322"/>
                </a:lnTo>
                <a:lnTo>
                  <a:pt x="390070" y="614702"/>
                </a:lnTo>
                <a:lnTo>
                  <a:pt x="531634" y="614702"/>
                </a:lnTo>
                <a:lnTo>
                  <a:pt x="531634" y="464322"/>
                </a:lnTo>
                <a:lnTo>
                  <a:pt x="682014" y="464322"/>
                </a:lnTo>
                <a:lnTo>
                  <a:pt x="682014" y="322758"/>
                </a:lnTo>
                <a:lnTo>
                  <a:pt x="531634" y="322758"/>
                </a:lnTo>
                <a:lnTo>
                  <a:pt x="531634" y="172378"/>
                </a:lnTo>
                <a:lnTo>
                  <a:pt x="390070" y="172378"/>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Increases </a:t>
            </a:r>
          </a:p>
          <a:p>
            <a:pPr algn="ctr"/>
            <a:r>
              <a:rPr lang="en-US" sz="2400" dirty="0"/>
              <a:t>site value</a:t>
            </a:r>
          </a:p>
        </p:txBody>
      </p:sp>
      <p:sp>
        <p:nvSpPr>
          <p:cNvPr id="15" name="Freeform: Shape 14">
            <a:extLst>
              <a:ext uri="{FF2B5EF4-FFF2-40B4-BE49-F238E27FC236}">
                <a16:creationId xmlns:a16="http://schemas.microsoft.com/office/drawing/2014/main" id="{89424999-04C7-48E1-B86E-0E87580AD482}"/>
              </a:ext>
            </a:extLst>
          </p:cNvPr>
          <p:cNvSpPr/>
          <p:nvPr/>
        </p:nvSpPr>
        <p:spPr>
          <a:xfrm>
            <a:off x="7558305" y="2962327"/>
            <a:ext cx="1711535" cy="1711535"/>
          </a:xfrm>
          <a:custGeom>
            <a:avLst/>
            <a:gdLst>
              <a:gd name="connsiteX0" fmla="*/ 378114 w 2268638"/>
              <a:gd name="connsiteY0" fmla="*/ 0 h 2268638"/>
              <a:gd name="connsiteX1" fmla="*/ 1890524 w 2268638"/>
              <a:gd name="connsiteY1" fmla="*/ 0 h 2268638"/>
              <a:gd name="connsiteX2" fmla="*/ 2268638 w 2268638"/>
              <a:gd name="connsiteY2" fmla="*/ 378114 h 2268638"/>
              <a:gd name="connsiteX3" fmla="*/ 2268638 w 2268638"/>
              <a:gd name="connsiteY3" fmla="*/ 1890524 h 2268638"/>
              <a:gd name="connsiteX4" fmla="*/ 1890524 w 2268638"/>
              <a:gd name="connsiteY4" fmla="*/ 2268638 h 2268638"/>
              <a:gd name="connsiteX5" fmla="*/ 378114 w 2268638"/>
              <a:gd name="connsiteY5" fmla="*/ 2268638 h 2268638"/>
              <a:gd name="connsiteX6" fmla="*/ 0 w 2268638"/>
              <a:gd name="connsiteY6" fmla="*/ 1890524 h 2268638"/>
              <a:gd name="connsiteX7" fmla="*/ 0 w 2268638"/>
              <a:gd name="connsiteY7" fmla="*/ 378114 h 2268638"/>
              <a:gd name="connsiteX8" fmla="*/ 378114 w 2268638"/>
              <a:gd name="connsiteY8" fmla="*/ 0 h 2268638"/>
              <a:gd name="connsiteX9" fmla="*/ 229649 w 2268638"/>
              <a:gd name="connsiteY9" fmla="*/ 320228 h 2268638"/>
              <a:gd name="connsiteX10" fmla="*/ 229649 w 2268638"/>
              <a:gd name="connsiteY10" fmla="*/ 474473 h 2268638"/>
              <a:gd name="connsiteX11" fmla="*/ 680479 w 2268638"/>
              <a:gd name="connsiteY11" fmla="*/ 474473 h 2268638"/>
              <a:gd name="connsiteX12" fmla="*/ 680479 w 2268638"/>
              <a:gd name="connsiteY12" fmla="*/ 320228 h 2268638"/>
              <a:gd name="connsiteX13" fmla="*/ 229649 w 2268638"/>
              <a:gd name="connsiteY13" fmla="*/ 320228 h 22686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268638" h="2268638">
                <a:moveTo>
                  <a:pt x="378114" y="0"/>
                </a:moveTo>
                <a:lnTo>
                  <a:pt x="1890524" y="0"/>
                </a:lnTo>
                <a:cubicBezTo>
                  <a:pt x="2099351" y="0"/>
                  <a:pt x="2268638" y="169287"/>
                  <a:pt x="2268638" y="378114"/>
                </a:cubicBezTo>
                <a:lnTo>
                  <a:pt x="2268638" y="1890524"/>
                </a:lnTo>
                <a:cubicBezTo>
                  <a:pt x="2268638" y="2099351"/>
                  <a:pt x="2099351" y="2268638"/>
                  <a:pt x="1890524" y="2268638"/>
                </a:cubicBezTo>
                <a:lnTo>
                  <a:pt x="378114" y="2268638"/>
                </a:lnTo>
                <a:cubicBezTo>
                  <a:pt x="169287" y="2268638"/>
                  <a:pt x="0" y="2099351"/>
                  <a:pt x="0" y="1890524"/>
                </a:cubicBezTo>
                <a:lnTo>
                  <a:pt x="0" y="378114"/>
                </a:lnTo>
                <a:cubicBezTo>
                  <a:pt x="0" y="169287"/>
                  <a:pt x="169287" y="0"/>
                  <a:pt x="378114" y="0"/>
                </a:cubicBezTo>
                <a:close/>
                <a:moveTo>
                  <a:pt x="229649" y="320228"/>
                </a:moveTo>
                <a:lnTo>
                  <a:pt x="229649" y="474473"/>
                </a:lnTo>
                <a:lnTo>
                  <a:pt x="680479" y="474473"/>
                </a:lnTo>
                <a:lnTo>
                  <a:pt x="680479" y="320228"/>
                </a:lnTo>
                <a:lnTo>
                  <a:pt x="229649" y="320228"/>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Adds complexity</a:t>
            </a:r>
          </a:p>
        </p:txBody>
      </p:sp>
      <p:sp>
        <p:nvSpPr>
          <p:cNvPr id="16" name="Freeform: Shape 15">
            <a:extLst>
              <a:ext uri="{FF2B5EF4-FFF2-40B4-BE49-F238E27FC236}">
                <a16:creationId xmlns:a16="http://schemas.microsoft.com/office/drawing/2014/main" id="{079DA1C0-BCEB-4A27-82E5-DF56AF8BC94D}"/>
              </a:ext>
            </a:extLst>
          </p:cNvPr>
          <p:cNvSpPr/>
          <p:nvPr/>
        </p:nvSpPr>
        <p:spPr>
          <a:xfrm>
            <a:off x="9513772" y="2976777"/>
            <a:ext cx="1711535" cy="1711535"/>
          </a:xfrm>
          <a:custGeom>
            <a:avLst/>
            <a:gdLst>
              <a:gd name="connsiteX0" fmla="*/ 378114 w 2268638"/>
              <a:gd name="connsiteY0" fmla="*/ 0 h 2268638"/>
              <a:gd name="connsiteX1" fmla="*/ 1890524 w 2268638"/>
              <a:gd name="connsiteY1" fmla="*/ 0 h 2268638"/>
              <a:gd name="connsiteX2" fmla="*/ 2268638 w 2268638"/>
              <a:gd name="connsiteY2" fmla="*/ 378114 h 2268638"/>
              <a:gd name="connsiteX3" fmla="*/ 2268638 w 2268638"/>
              <a:gd name="connsiteY3" fmla="*/ 1890524 h 2268638"/>
              <a:gd name="connsiteX4" fmla="*/ 1890524 w 2268638"/>
              <a:gd name="connsiteY4" fmla="*/ 2268638 h 2268638"/>
              <a:gd name="connsiteX5" fmla="*/ 378114 w 2268638"/>
              <a:gd name="connsiteY5" fmla="*/ 2268638 h 2268638"/>
              <a:gd name="connsiteX6" fmla="*/ 0 w 2268638"/>
              <a:gd name="connsiteY6" fmla="*/ 1890524 h 2268638"/>
              <a:gd name="connsiteX7" fmla="*/ 0 w 2268638"/>
              <a:gd name="connsiteY7" fmla="*/ 378114 h 2268638"/>
              <a:gd name="connsiteX8" fmla="*/ 378114 w 2268638"/>
              <a:gd name="connsiteY8" fmla="*/ 0 h 2268638"/>
              <a:gd name="connsiteX9" fmla="*/ 229649 w 2268638"/>
              <a:gd name="connsiteY9" fmla="*/ 320228 h 2268638"/>
              <a:gd name="connsiteX10" fmla="*/ 229649 w 2268638"/>
              <a:gd name="connsiteY10" fmla="*/ 474473 h 2268638"/>
              <a:gd name="connsiteX11" fmla="*/ 680479 w 2268638"/>
              <a:gd name="connsiteY11" fmla="*/ 474473 h 2268638"/>
              <a:gd name="connsiteX12" fmla="*/ 680479 w 2268638"/>
              <a:gd name="connsiteY12" fmla="*/ 320228 h 2268638"/>
              <a:gd name="connsiteX13" fmla="*/ 229649 w 2268638"/>
              <a:gd name="connsiteY13" fmla="*/ 320228 h 22686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268638" h="2268638">
                <a:moveTo>
                  <a:pt x="378114" y="0"/>
                </a:moveTo>
                <a:lnTo>
                  <a:pt x="1890524" y="0"/>
                </a:lnTo>
                <a:cubicBezTo>
                  <a:pt x="2099351" y="0"/>
                  <a:pt x="2268638" y="169287"/>
                  <a:pt x="2268638" y="378114"/>
                </a:cubicBezTo>
                <a:lnTo>
                  <a:pt x="2268638" y="1890524"/>
                </a:lnTo>
                <a:cubicBezTo>
                  <a:pt x="2268638" y="2099351"/>
                  <a:pt x="2099351" y="2268638"/>
                  <a:pt x="1890524" y="2268638"/>
                </a:cubicBezTo>
                <a:lnTo>
                  <a:pt x="378114" y="2268638"/>
                </a:lnTo>
                <a:cubicBezTo>
                  <a:pt x="169287" y="2268638"/>
                  <a:pt x="0" y="2099351"/>
                  <a:pt x="0" y="1890524"/>
                </a:cubicBezTo>
                <a:lnTo>
                  <a:pt x="0" y="378114"/>
                </a:lnTo>
                <a:cubicBezTo>
                  <a:pt x="0" y="169287"/>
                  <a:pt x="169287" y="0"/>
                  <a:pt x="378114" y="0"/>
                </a:cubicBezTo>
                <a:close/>
                <a:moveTo>
                  <a:pt x="229649" y="320228"/>
                </a:moveTo>
                <a:lnTo>
                  <a:pt x="229649" y="474473"/>
                </a:lnTo>
                <a:lnTo>
                  <a:pt x="680479" y="474473"/>
                </a:lnTo>
                <a:lnTo>
                  <a:pt x="680479" y="320228"/>
                </a:lnTo>
                <a:lnTo>
                  <a:pt x="229649" y="320228"/>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Ongoing costs</a:t>
            </a:r>
          </a:p>
        </p:txBody>
      </p:sp>
      <p:sp>
        <p:nvSpPr>
          <p:cNvPr id="17" name="Isosceles Triangle 16">
            <a:extLst>
              <a:ext uri="{FF2B5EF4-FFF2-40B4-BE49-F238E27FC236}">
                <a16:creationId xmlns:a16="http://schemas.microsoft.com/office/drawing/2014/main" id="{E15D48C3-EB97-412D-875E-601C8F0B0BC3}"/>
              </a:ext>
            </a:extLst>
          </p:cNvPr>
          <p:cNvSpPr/>
          <p:nvPr/>
        </p:nvSpPr>
        <p:spPr>
          <a:xfrm>
            <a:off x="5518630" y="4939959"/>
            <a:ext cx="1154739" cy="995464"/>
          </a:xfrm>
          <a:prstGeom prst="triangl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591E9EDF-CCFE-47B9-B15F-C0498986C098}"/>
              </a:ext>
            </a:extLst>
          </p:cNvPr>
          <p:cNvSpPr/>
          <p:nvPr/>
        </p:nvSpPr>
        <p:spPr>
          <a:xfrm>
            <a:off x="310381" y="4726940"/>
            <a:ext cx="11458936" cy="219127"/>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50D51B43-23E0-4451-9D40-A69B0850FF16}"/>
              </a:ext>
            </a:extLst>
          </p:cNvPr>
          <p:cNvSpPr txBox="1"/>
          <p:nvPr/>
        </p:nvSpPr>
        <p:spPr>
          <a:xfrm>
            <a:off x="4749802" y="2819937"/>
            <a:ext cx="2573993" cy="1200329"/>
          </a:xfrm>
          <a:prstGeom prst="rect">
            <a:avLst/>
          </a:prstGeom>
          <a:noFill/>
        </p:spPr>
        <p:txBody>
          <a:bodyPr wrap="square" rtlCol="0">
            <a:spAutoFit/>
          </a:bodyPr>
          <a:lstStyle/>
          <a:p>
            <a:pPr algn="ctr"/>
            <a:r>
              <a:rPr lang="en-US" sz="2400" b="1" dirty="0"/>
              <a:t>Factors weighed </a:t>
            </a:r>
            <a:r>
              <a:rPr lang="en-US" sz="2400" dirty="0"/>
              <a:t>when selecting LID options</a:t>
            </a:r>
          </a:p>
        </p:txBody>
      </p:sp>
      <p:sp>
        <p:nvSpPr>
          <p:cNvPr id="21" name="TextBox 20">
            <a:extLst>
              <a:ext uri="{FF2B5EF4-FFF2-40B4-BE49-F238E27FC236}">
                <a16:creationId xmlns:a16="http://schemas.microsoft.com/office/drawing/2014/main" id="{A2884CEC-6995-4726-A31D-3BE701776C50}"/>
              </a:ext>
            </a:extLst>
          </p:cNvPr>
          <p:cNvSpPr txBox="1"/>
          <p:nvPr/>
        </p:nvSpPr>
        <p:spPr>
          <a:xfrm>
            <a:off x="581139" y="5012093"/>
            <a:ext cx="4666733" cy="923330"/>
          </a:xfrm>
          <a:prstGeom prst="rect">
            <a:avLst/>
          </a:prstGeom>
          <a:noFill/>
        </p:spPr>
        <p:txBody>
          <a:bodyPr wrap="square" rtlCol="0">
            <a:spAutoFit/>
          </a:bodyPr>
          <a:lstStyle/>
          <a:p>
            <a:r>
              <a:rPr lang="en-US" dirty="0">
                <a:solidFill>
                  <a:schemeClr val="accent1"/>
                </a:solidFill>
                <a:sym typeface="Wingdings 2" panose="05020102010507070707" pitchFamily="18" charset="2"/>
              </a:rPr>
              <a:t> </a:t>
            </a:r>
            <a:r>
              <a:rPr lang="en-US" dirty="0"/>
              <a:t>Amended soil</a:t>
            </a:r>
          </a:p>
          <a:p>
            <a:r>
              <a:rPr lang="en-US" dirty="0">
                <a:solidFill>
                  <a:schemeClr val="accent1"/>
                </a:solidFill>
                <a:sym typeface="Wingdings 2" panose="05020102010507070707" pitchFamily="18" charset="2"/>
              </a:rPr>
              <a:t></a:t>
            </a:r>
            <a:r>
              <a:rPr lang="en-US" dirty="0">
                <a:sym typeface="Wingdings 2" panose="05020102010507070707" pitchFamily="18" charset="2"/>
              </a:rPr>
              <a:t> </a:t>
            </a:r>
            <a:r>
              <a:rPr lang="en-US" dirty="0"/>
              <a:t>Rain gardens / bioretention</a:t>
            </a:r>
          </a:p>
          <a:p>
            <a:r>
              <a:rPr lang="en-US" dirty="0">
                <a:solidFill>
                  <a:schemeClr val="accent1"/>
                </a:solidFill>
                <a:sym typeface="Wingdings 2" panose="05020102010507070707" pitchFamily="18" charset="2"/>
              </a:rPr>
              <a:t></a:t>
            </a:r>
            <a:r>
              <a:rPr lang="en-US" dirty="0">
                <a:sym typeface="Wingdings 2" panose="05020102010507070707" pitchFamily="18" charset="2"/>
              </a:rPr>
              <a:t> </a:t>
            </a:r>
            <a:r>
              <a:rPr lang="en-US" dirty="0"/>
              <a:t>Trees, vegetative roofs (in urban areas)</a:t>
            </a:r>
          </a:p>
        </p:txBody>
      </p:sp>
      <p:sp>
        <p:nvSpPr>
          <p:cNvPr id="22" name="TextBox 21">
            <a:extLst>
              <a:ext uri="{FF2B5EF4-FFF2-40B4-BE49-F238E27FC236}">
                <a16:creationId xmlns:a16="http://schemas.microsoft.com/office/drawing/2014/main" id="{3A2CC2A3-4161-4ED5-A5C1-F6ED4D4F6EE7}"/>
              </a:ext>
            </a:extLst>
          </p:cNvPr>
          <p:cNvSpPr txBox="1"/>
          <p:nvPr/>
        </p:nvSpPr>
        <p:spPr>
          <a:xfrm>
            <a:off x="7393601" y="5012093"/>
            <a:ext cx="4666733" cy="1200329"/>
          </a:xfrm>
          <a:prstGeom prst="rect">
            <a:avLst/>
          </a:prstGeom>
          <a:noFill/>
        </p:spPr>
        <p:txBody>
          <a:bodyPr wrap="square" rtlCol="0">
            <a:spAutoFit/>
          </a:bodyPr>
          <a:lstStyle/>
          <a:p>
            <a:r>
              <a:rPr lang="en-US" b="1" dirty="0">
                <a:ln>
                  <a:solidFill>
                    <a:schemeClr val="accent3"/>
                  </a:solidFill>
                </a:ln>
                <a:solidFill>
                  <a:schemeClr val="accent3"/>
                </a:solidFill>
                <a:sym typeface="Symbol" panose="05050102010706020507" pitchFamily="18" charset="2"/>
              </a:rPr>
              <a:t></a:t>
            </a:r>
            <a:r>
              <a:rPr lang="en-US" dirty="0">
                <a:solidFill>
                  <a:schemeClr val="accent1"/>
                </a:solidFill>
                <a:sym typeface="Wingdings 2" panose="05020102010507070707" pitchFamily="18" charset="2"/>
              </a:rPr>
              <a:t> </a:t>
            </a:r>
            <a:r>
              <a:rPr lang="en-US" dirty="0"/>
              <a:t>Dispersion</a:t>
            </a:r>
          </a:p>
          <a:p>
            <a:r>
              <a:rPr lang="en-US" b="1" dirty="0">
                <a:ln>
                  <a:solidFill>
                    <a:schemeClr val="accent3"/>
                  </a:solidFill>
                </a:ln>
                <a:solidFill>
                  <a:schemeClr val="accent3"/>
                </a:solidFill>
                <a:sym typeface="Symbol" panose="05050102010706020507" pitchFamily="18" charset="2"/>
              </a:rPr>
              <a:t></a:t>
            </a:r>
            <a:r>
              <a:rPr lang="en-US" dirty="0">
                <a:sym typeface="Wingdings 2" panose="05020102010507070707" pitchFamily="18" charset="2"/>
              </a:rPr>
              <a:t> </a:t>
            </a:r>
            <a:r>
              <a:rPr lang="en-US" dirty="0"/>
              <a:t>Permeable pavement</a:t>
            </a:r>
          </a:p>
          <a:p>
            <a:r>
              <a:rPr lang="en-US" b="1" dirty="0">
                <a:ln>
                  <a:solidFill>
                    <a:schemeClr val="accent3"/>
                  </a:solidFill>
                </a:ln>
                <a:solidFill>
                  <a:schemeClr val="accent3"/>
                </a:solidFill>
                <a:sym typeface="Symbol" panose="05050102010706020507" pitchFamily="18" charset="2"/>
              </a:rPr>
              <a:t></a:t>
            </a:r>
            <a:r>
              <a:rPr lang="en-US" dirty="0">
                <a:sym typeface="Wingdings 2" panose="05020102010507070707" pitchFamily="18" charset="2"/>
              </a:rPr>
              <a:t> </a:t>
            </a:r>
            <a:r>
              <a:rPr lang="en-US" dirty="0"/>
              <a:t>Rainwater harvesting, greywater</a:t>
            </a:r>
          </a:p>
          <a:p>
            <a:r>
              <a:rPr lang="en-US" b="1" dirty="0">
                <a:ln>
                  <a:solidFill>
                    <a:schemeClr val="accent3"/>
                  </a:solidFill>
                </a:ln>
                <a:solidFill>
                  <a:schemeClr val="accent3"/>
                </a:solidFill>
                <a:sym typeface="Symbol" panose="05050102010706020507" pitchFamily="18" charset="2"/>
              </a:rPr>
              <a:t></a:t>
            </a:r>
            <a:r>
              <a:rPr lang="en-US" dirty="0">
                <a:sym typeface="Wingdings 2" panose="05020102010507070707" pitchFamily="18" charset="2"/>
              </a:rPr>
              <a:t> </a:t>
            </a:r>
            <a:r>
              <a:rPr lang="en-US" dirty="0"/>
              <a:t>Minimal excavation foundations</a:t>
            </a:r>
          </a:p>
        </p:txBody>
      </p:sp>
      <p:grpSp>
        <p:nvGrpSpPr>
          <p:cNvPr id="20" name="Group 19">
            <a:extLst>
              <a:ext uri="{FF2B5EF4-FFF2-40B4-BE49-F238E27FC236}">
                <a16:creationId xmlns:a16="http://schemas.microsoft.com/office/drawing/2014/main" id="{3E61F20E-F93A-48AE-81A2-B15BC635F593}"/>
              </a:ext>
            </a:extLst>
          </p:cNvPr>
          <p:cNvGrpSpPr/>
          <p:nvPr/>
        </p:nvGrpSpPr>
        <p:grpSpPr>
          <a:xfrm>
            <a:off x="159196" y="6224302"/>
            <a:ext cx="7972750" cy="591315"/>
            <a:chOff x="159196" y="5943386"/>
            <a:chExt cx="11760360" cy="872231"/>
          </a:xfrm>
        </p:grpSpPr>
        <p:grpSp>
          <p:nvGrpSpPr>
            <p:cNvPr id="23" name="Group 22">
              <a:extLst>
                <a:ext uri="{FF2B5EF4-FFF2-40B4-BE49-F238E27FC236}">
                  <a16:creationId xmlns:a16="http://schemas.microsoft.com/office/drawing/2014/main" id="{9D7CBC7C-9838-4096-99A4-6B57B2D5BAE8}"/>
                </a:ext>
              </a:extLst>
            </p:cNvPr>
            <p:cNvGrpSpPr/>
            <p:nvPr userDrawn="1"/>
          </p:nvGrpSpPr>
          <p:grpSpPr>
            <a:xfrm>
              <a:off x="7306246" y="6062487"/>
              <a:ext cx="4095751" cy="426681"/>
              <a:chOff x="2318276" y="6401112"/>
              <a:chExt cx="3599132" cy="374945"/>
            </a:xfrm>
          </p:grpSpPr>
          <p:pic>
            <p:nvPicPr>
              <p:cNvPr id="31" name="Picture 30" descr="A close up of a sign&#10;&#10;Description generated with very high confidence">
                <a:extLst>
                  <a:ext uri="{FF2B5EF4-FFF2-40B4-BE49-F238E27FC236}">
                    <a16:creationId xmlns:a16="http://schemas.microsoft.com/office/drawing/2014/main" id="{6F965662-41D9-44A3-A3CB-4EC4CB6783DD}"/>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2318276" y="6414626"/>
                <a:ext cx="837908" cy="361431"/>
              </a:xfrm>
              <a:prstGeom prst="rect">
                <a:avLst/>
              </a:prstGeom>
            </p:spPr>
          </p:pic>
          <p:pic>
            <p:nvPicPr>
              <p:cNvPr id="32" name="Picture 31">
                <a:extLst>
                  <a:ext uri="{FF2B5EF4-FFF2-40B4-BE49-F238E27FC236}">
                    <a16:creationId xmlns:a16="http://schemas.microsoft.com/office/drawing/2014/main" id="{904A283C-9E65-4CD3-8F1F-EFDFB5F9825B}"/>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3234839" y="6473989"/>
                <a:ext cx="559986" cy="290719"/>
              </a:xfrm>
              <a:prstGeom prst="rect">
                <a:avLst/>
              </a:prstGeom>
            </p:spPr>
          </p:pic>
          <p:pic>
            <p:nvPicPr>
              <p:cNvPr id="33" name="Picture 32" descr="A picture containing clipart&#10;&#10;Description generated with very high confidence">
                <a:extLst>
                  <a:ext uri="{FF2B5EF4-FFF2-40B4-BE49-F238E27FC236}">
                    <a16:creationId xmlns:a16="http://schemas.microsoft.com/office/drawing/2014/main" id="{A662C9C7-C511-4FB5-82D6-29CC96A7DD4E}"/>
                  </a:ext>
                </a:extLst>
              </p:cNvPr>
              <p:cNvPicPr>
                <a:picLocks noChangeAspect="1"/>
              </p:cNvPicPr>
              <p:nvPr userDrawn="1"/>
            </p:nvPicPr>
            <p:blipFill>
              <a:blip r:embed="rId5" cstate="hqprint">
                <a:extLst>
                  <a:ext uri="{28A0092B-C50C-407E-A947-70E740481C1C}">
                    <a14:useLocalDpi xmlns:a14="http://schemas.microsoft.com/office/drawing/2010/main" val="0"/>
                  </a:ext>
                </a:extLst>
              </a:blip>
              <a:stretch>
                <a:fillRect/>
              </a:stretch>
            </p:blipFill>
            <p:spPr>
              <a:xfrm>
                <a:off x="3859976" y="6401112"/>
                <a:ext cx="1103607" cy="361431"/>
              </a:xfrm>
              <a:prstGeom prst="rect">
                <a:avLst/>
              </a:prstGeom>
            </p:spPr>
          </p:pic>
          <p:pic>
            <p:nvPicPr>
              <p:cNvPr id="34" name="Picture 33" descr="A close up of a sign&#10;&#10;Description generated with very high confidence">
                <a:extLst>
                  <a:ext uri="{FF2B5EF4-FFF2-40B4-BE49-F238E27FC236}">
                    <a16:creationId xmlns:a16="http://schemas.microsoft.com/office/drawing/2014/main" id="{70EF2703-4FAE-4017-9730-E780D66F5A92}"/>
                  </a:ext>
                </a:extLst>
              </p:cNvPr>
              <p:cNvPicPr>
                <a:picLocks noChangeAspect="1"/>
              </p:cNvPicPr>
              <p:nvPr userDrawn="1"/>
            </p:nvPicPr>
            <p:blipFill>
              <a:blip r:embed="rId6" cstate="hqprint">
                <a:extLst>
                  <a:ext uri="{28A0092B-C50C-407E-A947-70E740481C1C}">
                    <a14:useLocalDpi xmlns:a14="http://schemas.microsoft.com/office/drawing/2010/main" val="0"/>
                  </a:ext>
                </a:extLst>
              </a:blip>
              <a:stretch>
                <a:fillRect/>
              </a:stretch>
            </p:blipFill>
            <p:spPr>
              <a:xfrm>
                <a:off x="5050252" y="6507438"/>
                <a:ext cx="867156" cy="244538"/>
              </a:xfrm>
              <a:prstGeom prst="rect">
                <a:avLst/>
              </a:prstGeom>
            </p:spPr>
          </p:pic>
        </p:grpSp>
        <p:pic>
          <p:nvPicPr>
            <p:cNvPr id="26" name="Picture 25">
              <a:extLst>
                <a:ext uri="{FF2B5EF4-FFF2-40B4-BE49-F238E27FC236}">
                  <a16:creationId xmlns:a16="http://schemas.microsoft.com/office/drawing/2014/main" id="{00392531-37CC-4329-9CFC-3C66B34D020F}"/>
                </a:ext>
              </a:extLst>
            </p:cNvPr>
            <p:cNvPicPr>
              <a:picLocks noChangeAspect="1"/>
            </p:cNvPicPr>
            <p:nvPr userDrawn="1"/>
          </p:nvPicPr>
          <p:blipFill>
            <a:blip r:embed="rId7" cstate="hqprint">
              <a:extLst>
                <a:ext uri="{28A0092B-C50C-407E-A947-70E740481C1C}">
                  <a14:useLocalDpi xmlns:a14="http://schemas.microsoft.com/office/drawing/2010/main" val="0"/>
                </a:ext>
              </a:extLst>
            </a:blip>
            <a:stretch>
              <a:fillRect/>
            </a:stretch>
          </p:blipFill>
          <p:spPr>
            <a:xfrm>
              <a:off x="4349305" y="5943386"/>
              <a:ext cx="2305658" cy="806765"/>
            </a:xfrm>
            <a:prstGeom prst="rect">
              <a:avLst/>
            </a:prstGeom>
          </p:spPr>
        </p:pic>
        <p:pic>
          <p:nvPicPr>
            <p:cNvPr id="27" name="Picture 26" descr="A close up of a sign&#10;&#10;Description generated with very high confidence">
              <a:extLst>
                <a:ext uri="{FF2B5EF4-FFF2-40B4-BE49-F238E27FC236}">
                  <a16:creationId xmlns:a16="http://schemas.microsoft.com/office/drawing/2014/main" id="{193AD744-71A3-4389-984B-B2EC2A3874AC}"/>
                </a:ext>
              </a:extLst>
            </p:cNvPr>
            <p:cNvPicPr>
              <a:picLocks noChangeAspect="1"/>
            </p:cNvPicPr>
            <p:nvPr userDrawn="1"/>
          </p:nvPicPr>
          <p:blipFill>
            <a:blip r:embed="rId8" cstate="hqprint">
              <a:extLst>
                <a:ext uri="{28A0092B-C50C-407E-A947-70E740481C1C}">
                  <a14:useLocalDpi xmlns:a14="http://schemas.microsoft.com/office/drawing/2010/main" val="0"/>
                </a:ext>
              </a:extLst>
            </a:blip>
            <a:stretch>
              <a:fillRect/>
            </a:stretch>
          </p:blipFill>
          <p:spPr>
            <a:xfrm>
              <a:off x="159196" y="6175879"/>
              <a:ext cx="3549231" cy="520907"/>
            </a:xfrm>
            <a:prstGeom prst="rect">
              <a:avLst/>
            </a:prstGeom>
          </p:spPr>
        </p:pic>
        <p:sp>
          <p:nvSpPr>
            <p:cNvPr id="28" name="TextBox 27">
              <a:extLst>
                <a:ext uri="{FF2B5EF4-FFF2-40B4-BE49-F238E27FC236}">
                  <a16:creationId xmlns:a16="http://schemas.microsoft.com/office/drawing/2014/main" id="{9641B82F-2604-4D86-9104-9770D452C607}"/>
                </a:ext>
              </a:extLst>
            </p:cNvPr>
            <p:cNvSpPr txBox="1"/>
            <p:nvPr userDrawn="1"/>
          </p:nvSpPr>
          <p:spPr>
            <a:xfrm>
              <a:off x="7306245" y="6504093"/>
              <a:ext cx="4613311" cy="272395"/>
            </a:xfrm>
            <a:prstGeom prst="rect">
              <a:avLst/>
            </a:prstGeom>
            <a:noFill/>
          </p:spPr>
          <p:txBody>
            <a:bodyPr wrap="square" rtlCol="0">
              <a:spAutoFit/>
            </a:bodyPr>
            <a:lstStyle/>
            <a:p>
              <a:r>
                <a:rPr lang="en-US" sz="600" i="1" dirty="0">
                  <a:solidFill>
                    <a:schemeClr val="accent5"/>
                  </a:solidFill>
                </a:rPr>
                <a:t>for Commerce and PSRC</a:t>
              </a:r>
            </a:p>
          </p:txBody>
        </p:sp>
        <p:cxnSp>
          <p:nvCxnSpPr>
            <p:cNvPr id="29" name="Straight Connector 28">
              <a:extLst>
                <a:ext uri="{FF2B5EF4-FFF2-40B4-BE49-F238E27FC236}">
                  <a16:creationId xmlns:a16="http://schemas.microsoft.com/office/drawing/2014/main" id="{3BDD29C0-E8E9-41B0-9F00-BC8F7858AD30}"/>
                </a:ext>
              </a:extLst>
            </p:cNvPr>
            <p:cNvCxnSpPr/>
            <p:nvPr userDrawn="1"/>
          </p:nvCxnSpPr>
          <p:spPr>
            <a:xfrm>
              <a:off x="4055581" y="6008852"/>
              <a:ext cx="0" cy="806765"/>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5F50463C-A71E-4181-B402-9F9968964739}"/>
                </a:ext>
              </a:extLst>
            </p:cNvPr>
            <p:cNvCxnSpPr/>
            <p:nvPr userDrawn="1"/>
          </p:nvCxnSpPr>
          <p:spPr>
            <a:xfrm>
              <a:off x="6987135" y="5998090"/>
              <a:ext cx="0" cy="806765"/>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980149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2" presetClass="emph" presetSubtype="0" fill="hold" grpId="0" nodeType="clickEffect">
                                  <p:stCondLst>
                                    <p:cond delay="0"/>
                                  </p:stCondLst>
                                  <p:childTnLst>
                                    <p:animRot by="120000">
                                      <p:cBhvr>
                                        <p:cTn id="6" dur="100" fill="hold">
                                          <p:stCondLst>
                                            <p:cond delay="0"/>
                                          </p:stCondLst>
                                        </p:cTn>
                                        <p:tgtEl>
                                          <p:spTgt spid="13"/>
                                        </p:tgtEl>
                                        <p:attrNameLst>
                                          <p:attrName>r</p:attrName>
                                        </p:attrNameLst>
                                      </p:cBhvr>
                                    </p:animRot>
                                    <p:animRot by="-240000">
                                      <p:cBhvr>
                                        <p:cTn id="7" dur="200" fill="hold">
                                          <p:stCondLst>
                                            <p:cond delay="200"/>
                                          </p:stCondLst>
                                        </p:cTn>
                                        <p:tgtEl>
                                          <p:spTgt spid="13"/>
                                        </p:tgtEl>
                                        <p:attrNameLst>
                                          <p:attrName>r</p:attrName>
                                        </p:attrNameLst>
                                      </p:cBhvr>
                                    </p:animRot>
                                    <p:animRot by="240000">
                                      <p:cBhvr>
                                        <p:cTn id="8" dur="200" fill="hold">
                                          <p:stCondLst>
                                            <p:cond delay="400"/>
                                          </p:stCondLst>
                                        </p:cTn>
                                        <p:tgtEl>
                                          <p:spTgt spid="13"/>
                                        </p:tgtEl>
                                        <p:attrNameLst>
                                          <p:attrName>r</p:attrName>
                                        </p:attrNameLst>
                                      </p:cBhvr>
                                    </p:animRot>
                                    <p:animRot by="-240000">
                                      <p:cBhvr>
                                        <p:cTn id="9" dur="200" fill="hold">
                                          <p:stCondLst>
                                            <p:cond delay="600"/>
                                          </p:stCondLst>
                                        </p:cTn>
                                        <p:tgtEl>
                                          <p:spTgt spid="13"/>
                                        </p:tgtEl>
                                        <p:attrNameLst>
                                          <p:attrName>r</p:attrName>
                                        </p:attrNameLst>
                                      </p:cBhvr>
                                    </p:animRot>
                                    <p:animRot by="120000">
                                      <p:cBhvr>
                                        <p:cTn id="10" dur="200" fill="hold">
                                          <p:stCondLst>
                                            <p:cond delay="800"/>
                                          </p:stCondLst>
                                        </p:cTn>
                                        <p:tgtEl>
                                          <p:spTgt spid="13"/>
                                        </p:tgtEl>
                                        <p:attrNameLst>
                                          <p:attrName>r</p:attrName>
                                        </p:attrNameLst>
                                      </p:cBhvr>
                                    </p:animRot>
                                  </p:childTnLst>
                                </p:cTn>
                              </p:par>
                              <p:par>
                                <p:cTn id="11" presetID="32" presetClass="emph" presetSubtype="0" fill="hold" grpId="0" nodeType="withEffect">
                                  <p:stCondLst>
                                    <p:cond delay="0"/>
                                  </p:stCondLst>
                                  <p:childTnLst>
                                    <p:animRot by="120000">
                                      <p:cBhvr>
                                        <p:cTn id="12" dur="100" fill="hold">
                                          <p:stCondLst>
                                            <p:cond delay="0"/>
                                          </p:stCondLst>
                                        </p:cTn>
                                        <p:tgtEl>
                                          <p:spTgt spid="12"/>
                                        </p:tgtEl>
                                        <p:attrNameLst>
                                          <p:attrName>r</p:attrName>
                                        </p:attrNameLst>
                                      </p:cBhvr>
                                    </p:animRot>
                                    <p:animRot by="-240000">
                                      <p:cBhvr>
                                        <p:cTn id="13" dur="200" fill="hold">
                                          <p:stCondLst>
                                            <p:cond delay="200"/>
                                          </p:stCondLst>
                                        </p:cTn>
                                        <p:tgtEl>
                                          <p:spTgt spid="12"/>
                                        </p:tgtEl>
                                        <p:attrNameLst>
                                          <p:attrName>r</p:attrName>
                                        </p:attrNameLst>
                                      </p:cBhvr>
                                    </p:animRot>
                                    <p:animRot by="240000">
                                      <p:cBhvr>
                                        <p:cTn id="14" dur="200" fill="hold">
                                          <p:stCondLst>
                                            <p:cond delay="400"/>
                                          </p:stCondLst>
                                        </p:cTn>
                                        <p:tgtEl>
                                          <p:spTgt spid="12"/>
                                        </p:tgtEl>
                                        <p:attrNameLst>
                                          <p:attrName>r</p:attrName>
                                        </p:attrNameLst>
                                      </p:cBhvr>
                                    </p:animRot>
                                    <p:animRot by="-240000">
                                      <p:cBhvr>
                                        <p:cTn id="15" dur="200" fill="hold">
                                          <p:stCondLst>
                                            <p:cond delay="600"/>
                                          </p:stCondLst>
                                        </p:cTn>
                                        <p:tgtEl>
                                          <p:spTgt spid="12"/>
                                        </p:tgtEl>
                                        <p:attrNameLst>
                                          <p:attrName>r</p:attrName>
                                        </p:attrNameLst>
                                      </p:cBhvr>
                                    </p:animRot>
                                    <p:animRot by="120000">
                                      <p:cBhvr>
                                        <p:cTn id="16" dur="200" fill="hold">
                                          <p:stCondLst>
                                            <p:cond delay="800"/>
                                          </p:stCondLst>
                                        </p:cTn>
                                        <p:tgtEl>
                                          <p:spTgt spid="12"/>
                                        </p:tgtEl>
                                        <p:attrNameLst>
                                          <p:attrName>r</p:attrName>
                                        </p:attrNameLst>
                                      </p:cBhvr>
                                    </p:animRot>
                                  </p:childTnLst>
                                </p:cTn>
                              </p:par>
                              <p:par>
                                <p:cTn id="17" presetID="32" presetClass="emph" presetSubtype="0" fill="hold" grpId="0" nodeType="withEffect">
                                  <p:stCondLst>
                                    <p:cond delay="0"/>
                                  </p:stCondLst>
                                  <p:childTnLst>
                                    <p:animRot by="120000">
                                      <p:cBhvr>
                                        <p:cTn id="18" dur="100" fill="hold">
                                          <p:stCondLst>
                                            <p:cond delay="0"/>
                                          </p:stCondLst>
                                        </p:cTn>
                                        <p:tgtEl>
                                          <p:spTgt spid="6"/>
                                        </p:tgtEl>
                                        <p:attrNameLst>
                                          <p:attrName>r</p:attrName>
                                        </p:attrNameLst>
                                      </p:cBhvr>
                                    </p:animRot>
                                    <p:animRot by="-240000">
                                      <p:cBhvr>
                                        <p:cTn id="19" dur="200" fill="hold">
                                          <p:stCondLst>
                                            <p:cond delay="200"/>
                                          </p:stCondLst>
                                        </p:cTn>
                                        <p:tgtEl>
                                          <p:spTgt spid="6"/>
                                        </p:tgtEl>
                                        <p:attrNameLst>
                                          <p:attrName>r</p:attrName>
                                        </p:attrNameLst>
                                      </p:cBhvr>
                                    </p:animRot>
                                    <p:animRot by="240000">
                                      <p:cBhvr>
                                        <p:cTn id="20" dur="200" fill="hold">
                                          <p:stCondLst>
                                            <p:cond delay="400"/>
                                          </p:stCondLst>
                                        </p:cTn>
                                        <p:tgtEl>
                                          <p:spTgt spid="6"/>
                                        </p:tgtEl>
                                        <p:attrNameLst>
                                          <p:attrName>r</p:attrName>
                                        </p:attrNameLst>
                                      </p:cBhvr>
                                    </p:animRot>
                                    <p:animRot by="-240000">
                                      <p:cBhvr>
                                        <p:cTn id="21" dur="200" fill="hold">
                                          <p:stCondLst>
                                            <p:cond delay="600"/>
                                          </p:stCondLst>
                                        </p:cTn>
                                        <p:tgtEl>
                                          <p:spTgt spid="6"/>
                                        </p:tgtEl>
                                        <p:attrNameLst>
                                          <p:attrName>r</p:attrName>
                                        </p:attrNameLst>
                                      </p:cBhvr>
                                    </p:animRot>
                                    <p:animRot by="120000">
                                      <p:cBhvr>
                                        <p:cTn id="22" dur="200" fill="hold">
                                          <p:stCondLst>
                                            <p:cond delay="800"/>
                                          </p:stCondLst>
                                        </p:cTn>
                                        <p:tgtEl>
                                          <p:spTgt spid="6"/>
                                        </p:tgtEl>
                                        <p:attrNameLst>
                                          <p:attrName>r</p:attrName>
                                        </p:attrNameLst>
                                      </p:cBhvr>
                                    </p:animRot>
                                  </p:childTnLst>
                                </p:cTn>
                              </p:par>
                            </p:childTnLst>
                          </p:cTn>
                        </p:par>
                      </p:childTnLst>
                    </p:cTn>
                  </p:par>
                  <p:par>
                    <p:cTn id="23" fill="hold">
                      <p:stCondLst>
                        <p:cond delay="indefinite"/>
                      </p:stCondLst>
                      <p:childTnLst>
                        <p:par>
                          <p:cTn id="24" fill="hold">
                            <p:stCondLst>
                              <p:cond delay="0"/>
                            </p:stCondLst>
                            <p:childTnLst>
                              <p:par>
                                <p:cTn id="25" presetID="32" presetClass="emph" presetSubtype="0" fill="hold" grpId="0" nodeType="clickEffect">
                                  <p:stCondLst>
                                    <p:cond delay="0"/>
                                  </p:stCondLst>
                                  <p:childTnLst>
                                    <p:animRot by="120000">
                                      <p:cBhvr>
                                        <p:cTn id="26" dur="100" fill="hold">
                                          <p:stCondLst>
                                            <p:cond delay="0"/>
                                          </p:stCondLst>
                                        </p:cTn>
                                        <p:tgtEl>
                                          <p:spTgt spid="10"/>
                                        </p:tgtEl>
                                        <p:attrNameLst>
                                          <p:attrName>r</p:attrName>
                                        </p:attrNameLst>
                                      </p:cBhvr>
                                    </p:animRot>
                                    <p:animRot by="-240000">
                                      <p:cBhvr>
                                        <p:cTn id="27" dur="200" fill="hold">
                                          <p:stCondLst>
                                            <p:cond delay="200"/>
                                          </p:stCondLst>
                                        </p:cTn>
                                        <p:tgtEl>
                                          <p:spTgt spid="10"/>
                                        </p:tgtEl>
                                        <p:attrNameLst>
                                          <p:attrName>r</p:attrName>
                                        </p:attrNameLst>
                                      </p:cBhvr>
                                    </p:animRot>
                                    <p:animRot by="240000">
                                      <p:cBhvr>
                                        <p:cTn id="28" dur="200" fill="hold">
                                          <p:stCondLst>
                                            <p:cond delay="400"/>
                                          </p:stCondLst>
                                        </p:cTn>
                                        <p:tgtEl>
                                          <p:spTgt spid="10"/>
                                        </p:tgtEl>
                                        <p:attrNameLst>
                                          <p:attrName>r</p:attrName>
                                        </p:attrNameLst>
                                      </p:cBhvr>
                                    </p:animRot>
                                    <p:animRot by="-240000">
                                      <p:cBhvr>
                                        <p:cTn id="29" dur="200" fill="hold">
                                          <p:stCondLst>
                                            <p:cond delay="600"/>
                                          </p:stCondLst>
                                        </p:cTn>
                                        <p:tgtEl>
                                          <p:spTgt spid="10"/>
                                        </p:tgtEl>
                                        <p:attrNameLst>
                                          <p:attrName>r</p:attrName>
                                        </p:attrNameLst>
                                      </p:cBhvr>
                                    </p:animRot>
                                    <p:animRot by="120000">
                                      <p:cBhvr>
                                        <p:cTn id="30" dur="200" fill="hold">
                                          <p:stCondLst>
                                            <p:cond delay="800"/>
                                          </p:stCondLst>
                                        </p:cTn>
                                        <p:tgtEl>
                                          <p:spTgt spid="10"/>
                                        </p:tgtEl>
                                        <p:attrNameLst>
                                          <p:attrName>r</p:attrName>
                                        </p:attrNameLst>
                                      </p:cBhvr>
                                    </p:animRot>
                                  </p:childTnLst>
                                </p:cTn>
                              </p:par>
                              <p:par>
                                <p:cTn id="31" presetID="32" presetClass="emph" presetSubtype="0" fill="hold" grpId="0" nodeType="withEffect">
                                  <p:stCondLst>
                                    <p:cond delay="0"/>
                                  </p:stCondLst>
                                  <p:childTnLst>
                                    <p:animRot by="120000">
                                      <p:cBhvr>
                                        <p:cTn id="32" dur="100" fill="hold">
                                          <p:stCondLst>
                                            <p:cond delay="0"/>
                                          </p:stCondLst>
                                        </p:cTn>
                                        <p:tgtEl>
                                          <p:spTgt spid="15"/>
                                        </p:tgtEl>
                                        <p:attrNameLst>
                                          <p:attrName>r</p:attrName>
                                        </p:attrNameLst>
                                      </p:cBhvr>
                                    </p:animRot>
                                    <p:animRot by="-240000">
                                      <p:cBhvr>
                                        <p:cTn id="33" dur="200" fill="hold">
                                          <p:stCondLst>
                                            <p:cond delay="200"/>
                                          </p:stCondLst>
                                        </p:cTn>
                                        <p:tgtEl>
                                          <p:spTgt spid="15"/>
                                        </p:tgtEl>
                                        <p:attrNameLst>
                                          <p:attrName>r</p:attrName>
                                        </p:attrNameLst>
                                      </p:cBhvr>
                                    </p:animRot>
                                    <p:animRot by="240000">
                                      <p:cBhvr>
                                        <p:cTn id="34" dur="200" fill="hold">
                                          <p:stCondLst>
                                            <p:cond delay="400"/>
                                          </p:stCondLst>
                                        </p:cTn>
                                        <p:tgtEl>
                                          <p:spTgt spid="15"/>
                                        </p:tgtEl>
                                        <p:attrNameLst>
                                          <p:attrName>r</p:attrName>
                                        </p:attrNameLst>
                                      </p:cBhvr>
                                    </p:animRot>
                                    <p:animRot by="-240000">
                                      <p:cBhvr>
                                        <p:cTn id="35" dur="200" fill="hold">
                                          <p:stCondLst>
                                            <p:cond delay="600"/>
                                          </p:stCondLst>
                                        </p:cTn>
                                        <p:tgtEl>
                                          <p:spTgt spid="15"/>
                                        </p:tgtEl>
                                        <p:attrNameLst>
                                          <p:attrName>r</p:attrName>
                                        </p:attrNameLst>
                                      </p:cBhvr>
                                    </p:animRot>
                                    <p:animRot by="120000">
                                      <p:cBhvr>
                                        <p:cTn id="36" dur="200" fill="hold">
                                          <p:stCondLst>
                                            <p:cond delay="800"/>
                                          </p:stCondLst>
                                        </p:cTn>
                                        <p:tgtEl>
                                          <p:spTgt spid="15"/>
                                        </p:tgtEl>
                                        <p:attrNameLst>
                                          <p:attrName>r</p:attrName>
                                        </p:attrNameLst>
                                      </p:cBhvr>
                                    </p:animRot>
                                  </p:childTnLst>
                                </p:cTn>
                              </p:par>
                              <p:par>
                                <p:cTn id="37" presetID="32" presetClass="emph" presetSubtype="0" fill="hold" grpId="0" nodeType="withEffect">
                                  <p:stCondLst>
                                    <p:cond delay="0"/>
                                  </p:stCondLst>
                                  <p:childTnLst>
                                    <p:animRot by="120000">
                                      <p:cBhvr>
                                        <p:cTn id="38" dur="100" fill="hold">
                                          <p:stCondLst>
                                            <p:cond delay="0"/>
                                          </p:stCondLst>
                                        </p:cTn>
                                        <p:tgtEl>
                                          <p:spTgt spid="16"/>
                                        </p:tgtEl>
                                        <p:attrNameLst>
                                          <p:attrName>r</p:attrName>
                                        </p:attrNameLst>
                                      </p:cBhvr>
                                    </p:animRot>
                                    <p:animRot by="-240000">
                                      <p:cBhvr>
                                        <p:cTn id="39" dur="200" fill="hold">
                                          <p:stCondLst>
                                            <p:cond delay="200"/>
                                          </p:stCondLst>
                                        </p:cTn>
                                        <p:tgtEl>
                                          <p:spTgt spid="16"/>
                                        </p:tgtEl>
                                        <p:attrNameLst>
                                          <p:attrName>r</p:attrName>
                                        </p:attrNameLst>
                                      </p:cBhvr>
                                    </p:animRot>
                                    <p:animRot by="240000">
                                      <p:cBhvr>
                                        <p:cTn id="40" dur="200" fill="hold">
                                          <p:stCondLst>
                                            <p:cond delay="400"/>
                                          </p:stCondLst>
                                        </p:cTn>
                                        <p:tgtEl>
                                          <p:spTgt spid="16"/>
                                        </p:tgtEl>
                                        <p:attrNameLst>
                                          <p:attrName>r</p:attrName>
                                        </p:attrNameLst>
                                      </p:cBhvr>
                                    </p:animRot>
                                    <p:animRot by="-240000">
                                      <p:cBhvr>
                                        <p:cTn id="41" dur="200" fill="hold">
                                          <p:stCondLst>
                                            <p:cond delay="600"/>
                                          </p:stCondLst>
                                        </p:cTn>
                                        <p:tgtEl>
                                          <p:spTgt spid="16"/>
                                        </p:tgtEl>
                                        <p:attrNameLst>
                                          <p:attrName>r</p:attrName>
                                        </p:attrNameLst>
                                      </p:cBhvr>
                                    </p:animRot>
                                    <p:animRot by="120000">
                                      <p:cBhvr>
                                        <p:cTn id="42" dur="200" fill="hold">
                                          <p:stCondLst>
                                            <p:cond delay="800"/>
                                          </p:stCondLst>
                                        </p:cTn>
                                        <p:tgtEl>
                                          <p:spTgt spid="16"/>
                                        </p:tgtEl>
                                        <p:attrNameLst>
                                          <p:attrName>r</p:attrName>
                                        </p:attrNameLst>
                                      </p:cBhvr>
                                    </p:animRo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21"/>
                                        </p:tgtEl>
                                        <p:attrNameLst>
                                          <p:attrName>style.visibility</p:attrName>
                                        </p:attrNameLst>
                                      </p:cBhvr>
                                      <p:to>
                                        <p:strVal val="visible"/>
                                      </p:to>
                                    </p:set>
                                    <p:animEffect transition="in" filter="fade">
                                      <p:cBhvr>
                                        <p:cTn id="47" dur="500"/>
                                        <p:tgtEl>
                                          <p:spTgt spid="21"/>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22"/>
                                        </p:tgtEl>
                                        <p:attrNameLst>
                                          <p:attrName>style.visibility</p:attrName>
                                        </p:attrNameLst>
                                      </p:cBhvr>
                                      <p:to>
                                        <p:strVal val="visible"/>
                                      </p:to>
                                    </p:set>
                                    <p:animEffect transition="in" filter="fade">
                                      <p:cBhvr>
                                        <p:cTn id="52"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0" grpId="0" animBg="1"/>
      <p:bldP spid="12" grpId="0" animBg="1"/>
      <p:bldP spid="13" grpId="0" animBg="1"/>
      <p:bldP spid="15" grpId="0" animBg="1"/>
      <p:bldP spid="16" grpId="0" animBg="1"/>
      <p:bldP spid="21" grpId="0"/>
      <p:bldP spid="2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Rectangle 41">
            <a:extLst>
              <a:ext uri="{FF2B5EF4-FFF2-40B4-BE49-F238E27FC236}">
                <a16:creationId xmlns:a16="http://schemas.microsoft.com/office/drawing/2014/main" id="{52DB833D-83E1-45B9-98C2-9EFF5DB8D2D0}"/>
              </a:ext>
            </a:extLst>
          </p:cNvPr>
          <p:cNvSpPr/>
          <p:nvPr/>
        </p:nvSpPr>
        <p:spPr>
          <a:xfrm>
            <a:off x="0" y="1337323"/>
            <a:ext cx="12192000" cy="498576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88BF68D-8DB2-4018-95E9-039715428DCD}"/>
              </a:ext>
            </a:extLst>
          </p:cNvPr>
          <p:cNvSpPr>
            <a:spLocks noGrp="1"/>
          </p:cNvSpPr>
          <p:nvPr>
            <p:ph type="title"/>
          </p:nvPr>
        </p:nvSpPr>
        <p:spPr/>
        <p:txBody>
          <a:bodyPr>
            <a:normAutofit fontScale="90000"/>
          </a:bodyPr>
          <a:lstStyle/>
          <a:p>
            <a:r>
              <a:rPr lang="en-US" b="1" dirty="0"/>
              <a:t>What does it take </a:t>
            </a:r>
            <a:r>
              <a:rPr lang="en-US" dirty="0"/>
              <a:t>to go above and beyond?</a:t>
            </a:r>
          </a:p>
        </p:txBody>
      </p:sp>
      <p:grpSp>
        <p:nvGrpSpPr>
          <p:cNvPr id="25" name="Group 24">
            <a:extLst>
              <a:ext uri="{FF2B5EF4-FFF2-40B4-BE49-F238E27FC236}">
                <a16:creationId xmlns:a16="http://schemas.microsoft.com/office/drawing/2014/main" id="{C3702B10-076B-4993-8476-BD25A6A618E3}"/>
              </a:ext>
            </a:extLst>
          </p:cNvPr>
          <p:cNvGrpSpPr/>
          <p:nvPr/>
        </p:nvGrpSpPr>
        <p:grpSpPr>
          <a:xfrm>
            <a:off x="4336403" y="1132474"/>
            <a:ext cx="5593466" cy="5537360"/>
            <a:chOff x="925974" y="1132473"/>
            <a:chExt cx="5874153" cy="5815231"/>
          </a:xfrm>
        </p:grpSpPr>
        <p:sp>
          <p:nvSpPr>
            <p:cNvPr id="24" name="Freeform: Shape 23">
              <a:extLst>
                <a:ext uri="{FF2B5EF4-FFF2-40B4-BE49-F238E27FC236}">
                  <a16:creationId xmlns:a16="http://schemas.microsoft.com/office/drawing/2014/main" id="{5EAE6563-3D76-42A1-AA0C-237EE393581B}"/>
                </a:ext>
              </a:extLst>
            </p:cNvPr>
            <p:cNvSpPr/>
            <p:nvPr/>
          </p:nvSpPr>
          <p:spPr>
            <a:xfrm>
              <a:off x="3443468" y="1987994"/>
              <a:ext cx="839164" cy="1709548"/>
            </a:xfrm>
            <a:custGeom>
              <a:avLst/>
              <a:gdLst>
                <a:gd name="connsiteX0" fmla="*/ 216427 w 839164"/>
                <a:gd name="connsiteY0" fmla="*/ 0 h 1709548"/>
                <a:gd name="connsiteX1" fmla="*/ 228408 w 839164"/>
                <a:gd name="connsiteY1" fmla="*/ 8959 h 1709548"/>
                <a:gd name="connsiteX2" fmla="*/ 839164 w 839164"/>
                <a:gd name="connsiteY2" fmla="*/ 1304039 h 1709548"/>
                <a:gd name="connsiteX3" fmla="*/ 830499 w 839164"/>
                <a:gd name="connsiteY3" fmla="*/ 1475638 h 1709548"/>
                <a:gd name="connsiteX4" fmla="*/ 810835 w 839164"/>
                <a:gd name="connsiteY4" fmla="*/ 1604483 h 1709548"/>
                <a:gd name="connsiteX5" fmla="*/ 667565 w 839164"/>
                <a:gd name="connsiteY5" fmla="*/ 1611717 h 1709548"/>
                <a:gd name="connsiteX6" fmla="*/ 340080 w 839164"/>
                <a:gd name="connsiteY6" fmla="*/ 1678506 h 1709548"/>
                <a:gd name="connsiteX7" fmla="*/ 255266 w 839164"/>
                <a:gd name="connsiteY7" fmla="*/ 1709548 h 1709548"/>
                <a:gd name="connsiteX8" fmla="*/ 202565 w 839164"/>
                <a:gd name="connsiteY8" fmla="*/ 1622799 h 1709548"/>
                <a:gd name="connsiteX9" fmla="*/ 0 w 839164"/>
                <a:gd name="connsiteY9" fmla="*/ 822808 h 1709548"/>
                <a:gd name="connsiteX10" fmla="*/ 202565 w 839164"/>
                <a:gd name="connsiteY10" fmla="*/ 22817 h 1709548"/>
                <a:gd name="connsiteX11" fmla="*/ 216427 w 839164"/>
                <a:gd name="connsiteY11" fmla="*/ 0 h 17095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39164" h="1709548">
                  <a:moveTo>
                    <a:pt x="216427" y="0"/>
                  </a:moveTo>
                  <a:lnTo>
                    <a:pt x="228408" y="8959"/>
                  </a:lnTo>
                  <a:cubicBezTo>
                    <a:pt x="601412" y="316789"/>
                    <a:pt x="839164" y="782649"/>
                    <a:pt x="839164" y="1304039"/>
                  </a:cubicBezTo>
                  <a:cubicBezTo>
                    <a:pt x="839164" y="1361971"/>
                    <a:pt x="836229" y="1419218"/>
                    <a:pt x="830499" y="1475638"/>
                  </a:cubicBezTo>
                  <a:lnTo>
                    <a:pt x="810835" y="1604483"/>
                  </a:lnTo>
                  <a:lnTo>
                    <a:pt x="667565" y="1611717"/>
                  </a:lnTo>
                  <a:cubicBezTo>
                    <a:pt x="554723" y="1623177"/>
                    <a:pt x="445187" y="1645815"/>
                    <a:pt x="340080" y="1678506"/>
                  </a:cubicBezTo>
                  <a:lnTo>
                    <a:pt x="255266" y="1709548"/>
                  </a:lnTo>
                  <a:lnTo>
                    <a:pt x="202565" y="1622799"/>
                  </a:lnTo>
                  <a:cubicBezTo>
                    <a:pt x="73380" y="1384992"/>
                    <a:pt x="0" y="1112469"/>
                    <a:pt x="0" y="822808"/>
                  </a:cubicBezTo>
                  <a:cubicBezTo>
                    <a:pt x="0" y="533147"/>
                    <a:pt x="73380" y="260625"/>
                    <a:pt x="202565" y="22817"/>
                  </a:cubicBezTo>
                  <a:lnTo>
                    <a:pt x="216427" y="0"/>
                  </a:lnTo>
                  <a:close/>
                </a:path>
              </a:pathLst>
            </a:custGeom>
            <a:solidFill>
              <a:srgbClr val="7A6D5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b="1" dirty="0"/>
            </a:p>
          </p:txBody>
        </p:sp>
        <p:sp>
          <p:nvSpPr>
            <p:cNvPr id="23" name="Freeform: Shape 22">
              <a:extLst>
                <a:ext uri="{FF2B5EF4-FFF2-40B4-BE49-F238E27FC236}">
                  <a16:creationId xmlns:a16="http://schemas.microsoft.com/office/drawing/2014/main" id="{A403EC15-A359-41BB-A713-35181E60C2F3}"/>
                </a:ext>
              </a:extLst>
            </p:cNvPr>
            <p:cNvSpPr/>
            <p:nvPr/>
          </p:nvSpPr>
          <p:spPr>
            <a:xfrm>
              <a:off x="4066205" y="3591047"/>
              <a:ext cx="1639490" cy="898085"/>
            </a:xfrm>
            <a:custGeom>
              <a:avLst/>
              <a:gdLst>
                <a:gd name="connsiteX0" fmla="*/ 216427 w 1639490"/>
                <a:gd name="connsiteY0" fmla="*/ 0 h 898085"/>
                <a:gd name="connsiteX1" fmla="*/ 1608124 w 1639490"/>
                <a:gd name="connsiteY1" fmla="*/ 739959 h 898085"/>
                <a:gd name="connsiteX2" fmla="*/ 1639490 w 1639490"/>
                <a:gd name="connsiteY2" fmla="*/ 791589 h 898085"/>
                <a:gd name="connsiteX3" fmla="*/ 1554676 w 1639490"/>
                <a:gd name="connsiteY3" fmla="*/ 822631 h 898085"/>
                <a:gd name="connsiteX4" fmla="*/ 1055592 w 1639490"/>
                <a:gd name="connsiteY4" fmla="*/ 898085 h 898085"/>
                <a:gd name="connsiteX5" fmla="*/ 117222 w 1639490"/>
                <a:gd name="connsiteY5" fmla="*/ 611453 h 898085"/>
                <a:gd name="connsiteX6" fmla="*/ 0 w 1639490"/>
                <a:gd name="connsiteY6" fmla="*/ 523796 h 898085"/>
                <a:gd name="connsiteX7" fmla="*/ 13862 w 1639490"/>
                <a:gd name="connsiteY7" fmla="*/ 500978 h 898085"/>
                <a:gd name="connsiteX8" fmla="*/ 182329 w 1639490"/>
                <a:gd name="connsiteY8" fmla="*/ 39229 h 898085"/>
                <a:gd name="connsiteX9" fmla="*/ 188098 w 1639490"/>
                <a:gd name="connsiteY9" fmla="*/ 1431 h 898085"/>
                <a:gd name="connsiteX10" fmla="*/ 216427 w 1639490"/>
                <a:gd name="connsiteY10" fmla="*/ 0 h 898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639490" h="898085">
                  <a:moveTo>
                    <a:pt x="216427" y="0"/>
                  </a:moveTo>
                  <a:cubicBezTo>
                    <a:pt x="795750" y="0"/>
                    <a:pt x="1306516" y="293521"/>
                    <a:pt x="1608124" y="739959"/>
                  </a:cubicBezTo>
                  <a:lnTo>
                    <a:pt x="1639490" y="791589"/>
                  </a:lnTo>
                  <a:lnTo>
                    <a:pt x="1554676" y="822631"/>
                  </a:lnTo>
                  <a:cubicBezTo>
                    <a:pt x="1397015" y="871668"/>
                    <a:pt x="1229389" y="898085"/>
                    <a:pt x="1055592" y="898085"/>
                  </a:cubicBezTo>
                  <a:cubicBezTo>
                    <a:pt x="707998" y="898085"/>
                    <a:pt x="385085" y="792418"/>
                    <a:pt x="117222" y="611453"/>
                  </a:cubicBezTo>
                  <a:lnTo>
                    <a:pt x="0" y="523796"/>
                  </a:lnTo>
                  <a:lnTo>
                    <a:pt x="13862" y="500978"/>
                  </a:lnTo>
                  <a:cubicBezTo>
                    <a:pt x="91373" y="358294"/>
                    <a:pt x="148794" y="203112"/>
                    <a:pt x="182329" y="39229"/>
                  </a:cubicBezTo>
                  <a:lnTo>
                    <a:pt x="188098" y="1431"/>
                  </a:lnTo>
                  <a:lnTo>
                    <a:pt x="216427" y="0"/>
                  </a:lnTo>
                  <a:close/>
                </a:path>
              </a:pathLst>
            </a:custGeom>
            <a:solidFill>
              <a:srgbClr val="6C68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b="1" dirty="0"/>
            </a:p>
          </p:txBody>
        </p:sp>
        <p:sp>
          <p:nvSpPr>
            <p:cNvPr id="22" name="Freeform: Shape 21">
              <a:extLst>
                <a:ext uri="{FF2B5EF4-FFF2-40B4-BE49-F238E27FC236}">
                  <a16:creationId xmlns:a16="http://schemas.microsoft.com/office/drawing/2014/main" id="{95A0C90F-F002-4FBA-8B8F-5137E9D62BBB}"/>
                </a:ext>
              </a:extLst>
            </p:cNvPr>
            <p:cNvSpPr/>
            <p:nvPr/>
          </p:nvSpPr>
          <p:spPr>
            <a:xfrm>
              <a:off x="2632633" y="3697542"/>
              <a:ext cx="1433573" cy="1271390"/>
            </a:xfrm>
            <a:custGeom>
              <a:avLst/>
              <a:gdLst>
                <a:gd name="connsiteX0" fmla="*/ 1066102 w 1433573"/>
                <a:gd name="connsiteY0" fmla="*/ 0 h 1271390"/>
                <a:gd name="connsiteX1" fmla="*/ 1097468 w 1433573"/>
                <a:gd name="connsiteY1" fmla="*/ 51630 h 1271390"/>
                <a:gd name="connsiteX2" fmla="*/ 1421592 w 1433573"/>
                <a:gd name="connsiteY2" fmla="*/ 408340 h 1271390"/>
                <a:gd name="connsiteX3" fmla="*/ 1433573 w 1433573"/>
                <a:gd name="connsiteY3" fmla="*/ 417300 h 1271390"/>
                <a:gd name="connsiteX4" fmla="*/ 1363368 w 1433573"/>
                <a:gd name="connsiteY4" fmla="*/ 532861 h 1271390"/>
                <a:gd name="connsiteX5" fmla="*/ 143270 w 1433573"/>
                <a:gd name="connsiteY5" fmla="*/ 1264155 h 1271390"/>
                <a:gd name="connsiteX6" fmla="*/ 0 w 1433573"/>
                <a:gd name="connsiteY6" fmla="*/ 1271390 h 1271390"/>
                <a:gd name="connsiteX7" fmla="*/ 5769 w 1433573"/>
                <a:gd name="connsiteY7" fmla="*/ 1233591 h 1271390"/>
                <a:gd name="connsiteX8" fmla="*/ 996718 w 1433573"/>
                <a:gd name="connsiteY8" fmla="*/ 25395 h 1271390"/>
                <a:gd name="connsiteX9" fmla="*/ 1066102 w 1433573"/>
                <a:gd name="connsiteY9" fmla="*/ 0 h 12713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33573" h="1271390">
                  <a:moveTo>
                    <a:pt x="1066102" y="0"/>
                  </a:moveTo>
                  <a:lnTo>
                    <a:pt x="1097468" y="51630"/>
                  </a:lnTo>
                  <a:cubicBezTo>
                    <a:pt x="1187950" y="185562"/>
                    <a:pt x="1297257" y="305730"/>
                    <a:pt x="1421592" y="408340"/>
                  </a:cubicBezTo>
                  <a:lnTo>
                    <a:pt x="1433573" y="417300"/>
                  </a:lnTo>
                  <a:lnTo>
                    <a:pt x="1363368" y="532861"/>
                  </a:lnTo>
                  <a:cubicBezTo>
                    <a:pt x="1091921" y="934656"/>
                    <a:pt x="651055" y="1212587"/>
                    <a:pt x="143270" y="1264155"/>
                  </a:cubicBezTo>
                  <a:lnTo>
                    <a:pt x="0" y="1271390"/>
                  </a:lnTo>
                  <a:lnTo>
                    <a:pt x="5769" y="1233591"/>
                  </a:lnTo>
                  <a:cubicBezTo>
                    <a:pt x="117553" y="687315"/>
                    <a:pt x="494737" y="237716"/>
                    <a:pt x="996718" y="25395"/>
                  </a:cubicBezTo>
                  <a:lnTo>
                    <a:pt x="1066102" y="0"/>
                  </a:lnTo>
                  <a:close/>
                </a:path>
              </a:pathLst>
            </a:custGeom>
            <a:solidFill>
              <a:srgbClr val="7BAB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b="1" dirty="0"/>
            </a:p>
          </p:txBody>
        </p:sp>
        <p:sp>
          <p:nvSpPr>
            <p:cNvPr id="21" name="Freeform: Shape 20">
              <a:extLst>
                <a:ext uri="{FF2B5EF4-FFF2-40B4-BE49-F238E27FC236}">
                  <a16:creationId xmlns:a16="http://schemas.microsoft.com/office/drawing/2014/main" id="{72831ED2-193D-47D5-BE19-296E857A1C80}"/>
                </a:ext>
              </a:extLst>
            </p:cNvPr>
            <p:cNvSpPr/>
            <p:nvPr/>
          </p:nvSpPr>
          <p:spPr>
            <a:xfrm>
              <a:off x="3659896" y="1132473"/>
              <a:ext cx="3140231" cy="3250162"/>
            </a:xfrm>
            <a:custGeom>
              <a:avLst/>
              <a:gdLst>
                <a:gd name="connsiteX0" fmla="*/ 1461902 w 3140231"/>
                <a:gd name="connsiteY0" fmla="*/ 0 h 3250162"/>
                <a:gd name="connsiteX1" fmla="*/ 3140231 w 3140231"/>
                <a:gd name="connsiteY1" fmla="*/ 1678329 h 3250162"/>
                <a:gd name="connsiteX2" fmla="*/ 2115184 w 3140231"/>
                <a:gd name="connsiteY2" fmla="*/ 3224767 h 3250162"/>
                <a:gd name="connsiteX3" fmla="*/ 2045800 w 3140231"/>
                <a:gd name="connsiteY3" fmla="*/ 3250162 h 3250162"/>
                <a:gd name="connsiteX4" fmla="*/ 2014434 w 3140231"/>
                <a:gd name="connsiteY4" fmla="*/ 3198532 h 3250162"/>
                <a:gd name="connsiteX5" fmla="*/ 622737 w 3140231"/>
                <a:gd name="connsiteY5" fmla="*/ 2458573 h 3250162"/>
                <a:gd name="connsiteX6" fmla="*/ 594408 w 3140231"/>
                <a:gd name="connsiteY6" fmla="*/ 2460004 h 3250162"/>
                <a:gd name="connsiteX7" fmla="*/ 614072 w 3140231"/>
                <a:gd name="connsiteY7" fmla="*/ 2331159 h 3250162"/>
                <a:gd name="connsiteX8" fmla="*/ 622737 w 3140231"/>
                <a:gd name="connsiteY8" fmla="*/ 2159560 h 3250162"/>
                <a:gd name="connsiteX9" fmla="*/ 11981 w 3140231"/>
                <a:gd name="connsiteY9" fmla="*/ 864480 h 3250162"/>
                <a:gd name="connsiteX10" fmla="*/ 0 w 3140231"/>
                <a:gd name="connsiteY10" fmla="*/ 855521 h 3250162"/>
                <a:gd name="connsiteX11" fmla="*/ 70205 w 3140231"/>
                <a:gd name="connsiteY11" fmla="*/ 739959 h 3250162"/>
                <a:gd name="connsiteX12" fmla="*/ 1461902 w 3140231"/>
                <a:gd name="connsiteY12" fmla="*/ 0 h 32501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140231" h="3250162">
                  <a:moveTo>
                    <a:pt x="1461902" y="0"/>
                  </a:moveTo>
                  <a:cubicBezTo>
                    <a:pt x="2388818" y="0"/>
                    <a:pt x="3140231" y="751413"/>
                    <a:pt x="3140231" y="1678329"/>
                  </a:cubicBezTo>
                  <a:cubicBezTo>
                    <a:pt x="3140231" y="2373516"/>
                    <a:pt x="2717561" y="2969983"/>
                    <a:pt x="2115184" y="3224767"/>
                  </a:cubicBezTo>
                  <a:lnTo>
                    <a:pt x="2045800" y="3250162"/>
                  </a:lnTo>
                  <a:lnTo>
                    <a:pt x="2014434" y="3198532"/>
                  </a:lnTo>
                  <a:cubicBezTo>
                    <a:pt x="1712826" y="2752094"/>
                    <a:pt x="1202060" y="2458573"/>
                    <a:pt x="622737" y="2458573"/>
                  </a:cubicBezTo>
                  <a:lnTo>
                    <a:pt x="594408" y="2460004"/>
                  </a:lnTo>
                  <a:lnTo>
                    <a:pt x="614072" y="2331159"/>
                  </a:lnTo>
                  <a:cubicBezTo>
                    <a:pt x="619802" y="2274739"/>
                    <a:pt x="622737" y="2217492"/>
                    <a:pt x="622737" y="2159560"/>
                  </a:cubicBezTo>
                  <a:cubicBezTo>
                    <a:pt x="622737" y="1638170"/>
                    <a:pt x="384985" y="1172310"/>
                    <a:pt x="11981" y="864480"/>
                  </a:cubicBezTo>
                  <a:lnTo>
                    <a:pt x="0" y="855521"/>
                  </a:lnTo>
                  <a:lnTo>
                    <a:pt x="70205" y="739959"/>
                  </a:lnTo>
                  <a:cubicBezTo>
                    <a:pt x="371813" y="293521"/>
                    <a:pt x="882580" y="0"/>
                    <a:pt x="1461902" y="0"/>
                  </a:cubicBez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b="1" dirty="0"/>
            </a:p>
          </p:txBody>
        </p:sp>
        <p:sp>
          <p:nvSpPr>
            <p:cNvPr id="20" name="Freeform: Shape 19">
              <a:extLst>
                <a:ext uri="{FF2B5EF4-FFF2-40B4-BE49-F238E27FC236}">
                  <a16:creationId xmlns:a16="http://schemas.microsoft.com/office/drawing/2014/main" id="{E71B7649-1022-494E-9AEC-9F702EC869C9}"/>
                </a:ext>
              </a:extLst>
            </p:cNvPr>
            <p:cNvSpPr/>
            <p:nvPr/>
          </p:nvSpPr>
          <p:spPr>
            <a:xfrm>
              <a:off x="925974" y="1613704"/>
              <a:ext cx="2772760" cy="3356658"/>
            </a:xfrm>
            <a:custGeom>
              <a:avLst/>
              <a:gdLst>
                <a:gd name="connsiteX0" fmla="*/ 1678329 w 2772760"/>
                <a:gd name="connsiteY0" fmla="*/ 0 h 3356658"/>
                <a:gd name="connsiteX1" fmla="*/ 2616699 w 2772760"/>
                <a:gd name="connsiteY1" fmla="*/ 286632 h 3356658"/>
                <a:gd name="connsiteX2" fmla="*/ 2733921 w 2772760"/>
                <a:gd name="connsiteY2" fmla="*/ 374290 h 3356658"/>
                <a:gd name="connsiteX3" fmla="*/ 2720059 w 2772760"/>
                <a:gd name="connsiteY3" fmla="*/ 397107 h 3356658"/>
                <a:gd name="connsiteX4" fmla="*/ 2517494 w 2772760"/>
                <a:gd name="connsiteY4" fmla="*/ 1197098 h 3356658"/>
                <a:gd name="connsiteX5" fmla="*/ 2720059 w 2772760"/>
                <a:gd name="connsiteY5" fmla="*/ 1997089 h 3356658"/>
                <a:gd name="connsiteX6" fmla="*/ 2772760 w 2772760"/>
                <a:gd name="connsiteY6" fmla="*/ 2083838 h 3356658"/>
                <a:gd name="connsiteX7" fmla="*/ 2703376 w 2772760"/>
                <a:gd name="connsiteY7" fmla="*/ 2109233 h 3356658"/>
                <a:gd name="connsiteX8" fmla="*/ 1712427 w 2772760"/>
                <a:gd name="connsiteY8" fmla="*/ 3317429 h 3356658"/>
                <a:gd name="connsiteX9" fmla="*/ 1706658 w 2772760"/>
                <a:gd name="connsiteY9" fmla="*/ 3355228 h 3356658"/>
                <a:gd name="connsiteX10" fmla="*/ 1678329 w 2772760"/>
                <a:gd name="connsiteY10" fmla="*/ 3356658 h 3356658"/>
                <a:gd name="connsiteX11" fmla="*/ 0 w 2772760"/>
                <a:gd name="connsiteY11" fmla="*/ 1678329 h 3356658"/>
                <a:gd name="connsiteX12" fmla="*/ 1678329 w 2772760"/>
                <a:gd name="connsiteY12" fmla="*/ 0 h 33566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772760" h="3356658">
                  <a:moveTo>
                    <a:pt x="1678329" y="0"/>
                  </a:moveTo>
                  <a:cubicBezTo>
                    <a:pt x="2025923" y="0"/>
                    <a:pt x="2348836" y="105668"/>
                    <a:pt x="2616699" y="286632"/>
                  </a:cubicBezTo>
                  <a:lnTo>
                    <a:pt x="2733921" y="374290"/>
                  </a:lnTo>
                  <a:lnTo>
                    <a:pt x="2720059" y="397107"/>
                  </a:lnTo>
                  <a:cubicBezTo>
                    <a:pt x="2590874" y="634915"/>
                    <a:pt x="2517494" y="907437"/>
                    <a:pt x="2517494" y="1197098"/>
                  </a:cubicBezTo>
                  <a:cubicBezTo>
                    <a:pt x="2517494" y="1486759"/>
                    <a:pt x="2590874" y="1759282"/>
                    <a:pt x="2720059" y="1997089"/>
                  </a:cubicBezTo>
                  <a:lnTo>
                    <a:pt x="2772760" y="2083838"/>
                  </a:lnTo>
                  <a:lnTo>
                    <a:pt x="2703376" y="2109233"/>
                  </a:lnTo>
                  <a:cubicBezTo>
                    <a:pt x="2201395" y="2321554"/>
                    <a:pt x="1824211" y="2771153"/>
                    <a:pt x="1712427" y="3317429"/>
                  </a:cubicBezTo>
                  <a:lnTo>
                    <a:pt x="1706658" y="3355228"/>
                  </a:lnTo>
                  <a:lnTo>
                    <a:pt x="1678329" y="3356658"/>
                  </a:lnTo>
                  <a:cubicBezTo>
                    <a:pt x="751413" y="3356658"/>
                    <a:pt x="0" y="2605245"/>
                    <a:pt x="0" y="1678329"/>
                  </a:cubicBezTo>
                  <a:cubicBezTo>
                    <a:pt x="0" y="751413"/>
                    <a:pt x="751413" y="0"/>
                    <a:pt x="1678329"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b="1" dirty="0"/>
            </a:p>
          </p:txBody>
        </p:sp>
        <p:sp>
          <p:nvSpPr>
            <p:cNvPr id="19" name="Freeform: Shape 18">
              <a:extLst>
                <a:ext uri="{FF2B5EF4-FFF2-40B4-BE49-F238E27FC236}">
                  <a16:creationId xmlns:a16="http://schemas.microsoft.com/office/drawing/2014/main" id="{A3BA4C52-6F0E-41CC-85DE-33C0DD5B1D54}"/>
                </a:ext>
              </a:extLst>
            </p:cNvPr>
            <p:cNvSpPr/>
            <p:nvPr/>
          </p:nvSpPr>
          <p:spPr>
            <a:xfrm>
              <a:off x="3698735" y="3592478"/>
              <a:ext cx="555569" cy="522365"/>
            </a:xfrm>
            <a:custGeom>
              <a:avLst/>
              <a:gdLst>
                <a:gd name="connsiteX0" fmla="*/ 555569 w 555569"/>
                <a:gd name="connsiteY0" fmla="*/ 0 h 522365"/>
                <a:gd name="connsiteX1" fmla="*/ 549800 w 555569"/>
                <a:gd name="connsiteY1" fmla="*/ 37798 h 522365"/>
                <a:gd name="connsiteX2" fmla="*/ 381333 w 555569"/>
                <a:gd name="connsiteY2" fmla="*/ 499547 h 522365"/>
                <a:gd name="connsiteX3" fmla="*/ 367471 w 555569"/>
                <a:gd name="connsiteY3" fmla="*/ 522365 h 522365"/>
                <a:gd name="connsiteX4" fmla="*/ 355490 w 555569"/>
                <a:gd name="connsiteY4" fmla="*/ 513405 h 522365"/>
                <a:gd name="connsiteX5" fmla="*/ 31366 w 555569"/>
                <a:gd name="connsiteY5" fmla="*/ 156695 h 522365"/>
                <a:gd name="connsiteX6" fmla="*/ 0 w 555569"/>
                <a:gd name="connsiteY6" fmla="*/ 105065 h 522365"/>
                <a:gd name="connsiteX7" fmla="*/ 84814 w 555569"/>
                <a:gd name="connsiteY7" fmla="*/ 74023 h 522365"/>
                <a:gd name="connsiteX8" fmla="*/ 412299 w 555569"/>
                <a:gd name="connsiteY8" fmla="*/ 7234 h 522365"/>
                <a:gd name="connsiteX9" fmla="*/ 555569 w 555569"/>
                <a:gd name="connsiteY9" fmla="*/ 0 h 522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55569" h="522365">
                  <a:moveTo>
                    <a:pt x="555569" y="0"/>
                  </a:moveTo>
                  <a:lnTo>
                    <a:pt x="549800" y="37798"/>
                  </a:lnTo>
                  <a:cubicBezTo>
                    <a:pt x="516265" y="201681"/>
                    <a:pt x="458844" y="356863"/>
                    <a:pt x="381333" y="499547"/>
                  </a:cubicBezTo>
                  <a:lnTo>
                    <a:pt x="367471" y="522365"/>
                  </a:lnTo>
                  <a:lnTo>
                    <a:pt x="355490" y="513405"/>
                  </a:lnTo>
                  <a:cubicBezTo>
                    <a:pt x="231155" y="410795"/>
                    <a:pt x="121848" y="290627"/>
                    <a:pt x="31366" y="156695"/>
                  </a:cubicBezTo>
                  <a:lnTo>
                    <a:pt x="0" y="105065"/>
                  </a:lnTo>
                  <a:lnTo>
                    <a:pt x="84814" y="74023"/>
                  </a:lnTo>
                  <a:cubicBezTo>
                    <a:pt x="189921" y="41332"/>
                    <a:pt x="299457" y="18694"/>
                    <a:pt x="412299" y="7234"/>
                  </a:cubicBezTo>
                  <a:lnTo>
                    <a:pt x="555569" y="0"/>
                  </a:lnTo>
                  <a:close/>
                </a:path>
              </a:pathLst>
            </a:custGeom>
            <a:solidFill>
              <a:schemeClr val="accent4"/>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b="1" dirty="0"/>
            </a:p>
          </p:txBody>
        </p:sp>
        <p:sp>
          <p:nvSpPr>
            <p:cNvPr id="18" name="Freeform: Shape 17">
              <a:extLst>
                <a:ext uri="{FF2B5EF4-FFF2-40B4-BE49-F238E27FC236}">
                  <a16:creationId xmlns:a16="http://schemas.microsoft.com/office/drawing/2014/main" id="{3EA29FBD-F15D-4C5D-B367-FDDF883FCE84}"/>
                </a:ext>
              </a:extLst>
            </p:cNvPr>
            <p:cNvSpPr/>
            <p:nvPr/>
          </p:nvSpPr>
          <p:spPr>
            <a:xfrm>
              <a:off x="2604303" y="4114842"/>
              <a:ext cx="3356658" cy="2832862"/>
            </a:xfrm>
            <a:custGeom>
              <a:avLst/>
              <a:gdLst>
                <a:gd name="connsiteX0" fmla="*/ 1461902 w 3356658"/>
                <a:gd name="connsiteY0" fmla="*/ 0 h 2832862"/>
                <a:gd name="connsiteX1" fmla="*/ 1579124 w 3356658"/>
                <a:gd name="connsiteY1" fmla="*/ 87657 h 2832862"/>
                <a:gd name="connsiteX2" fmla="*/ 2517494 w 3356658"/>
                <a:gd name="connsiteY2" fmla="*/ 374289 h 2832862"/>
                <a:gd name="connsiteX3" fmla="*/ 3016578 w 3356658"/>
                <a:gd name="connsiteY3" fmla="*/ 298835 h 2832862"/>
                <a:gd name="connsiteX4" fmla="*/ 3101392 w 3356658"/>
                <a:gd name="connsiteY4" fmla="*/ 267793 h 2832862"/>
                <a:gd name="connsiteX5" fmla="*/ 3154093 w 3356658"/>
                <a:gd name="connsiteY5" fmla="*/ 354542 h 2832862"/>
                <a:gd name="connsiteX6" fmla="*/ 3356658 w 3356658"/>
                <a:gd name="connsiteY6" fmla="*/ 1154533 h 2832862"/>
                <a:gd name="connsiteX7" fmla="*/ 1678329 w 3356658"/>
                <a:gd name="connsiteY7" fmla="*/ 2832862 h 2832862"/>
                <a:gd name="connsiteX8" fmla="*/ 0 w 3356658"/>
                <a:gd name="connsiteY8" fmla="*/ 1154533 h 2832862"/>
                <a:gd name="connsiteX9" fmla="*/ 8665 w 3356658"/>
                <a:gd name="connsiteY9" fmla="*/ 982934 h 2832862"/>
                <a:gd name="connsiteX10" fmla="*/ 28329 w 3356658"/>
                <a:gd name="connsiteY10" fmla="*/ 854090 h 2832862"/>
                <a:gd name="connsiteX11" fmla="*/ 171599 w 3356658"/>
                <a:gd name="connsiteY11" fmla="*/ 846855 h 2832862"/>
                <a:gd name="connsiteX12" fmla="*/ 1391697 w 3356658"/>
                <a:gd name="connsiteY12" fmla="*/ 115561 h 2832862"/>
                <a:gd name="connsiteX13" fmla="*/ 1461902 w 3356658"/>
                <a:gd name="connsiteY13" fmla="*/ 0 h 28328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356658" h="2832862">
                  <a:moveTo>
                    <a:pt x="1461902" y="0"/>
                  </a:moveTo>
                  <a:lnTo>
                    <a:pt x="1579124" y="87657"/>
                  </a:lnTo>
                  <a:cubicBezTo>
                    <a:pt x="1846987" y="268622"/>
                    <a:pt x="2169900" y="374289"/>
                    <a:pt x="2517494" y="374289"/>
                  </a:cubicBezTo>
                  <a:cubicBezTo>
                    <a:pt x="2691291" y="374289"/>
                    <a:pt x="2858917" y="347872"/>
                    <a:pt x="3016578" y="298835"/>
                  </a:cubicBezTo>
                  <a:lnTo>
                    <a:pt x="3101392" y="267793"/>
                  </a:lnTo>
                  <a:lnTo>
                    <a:pt x="3154093" y="354542"/>
                  </a:lnTo>
                  <a:cubicBezTo>
                    <a:pt x="3283278" y="592350"/>
                    <a:pt x="3356658" y="864872"/>
                    <a:pt x="3356658" y="1154533"/>
                  </a:cubicBezTo>
                  <a:cubicBezTo>
                    <a:pt x="3356658" y="2081449"/>
                    <a:pt x="2605245" y="2832862"/>
                    <a:pt x="1678329" y="2832862"/>
                  </a:cubicBezTo>
                  <a:cubicBezTo>
                    <a:pt x="751413" y="2832862"/>
                    <a:pt x="0" y="2081449"/>
                    <a:pt x="0" y="1154533"/>
                  </a:cubicBezTo>
                  <a:cubicBezTo>
                    <a:pt x="0" y="1096601"/>
                    <a:pt x="2935" y="1039354"/>
                    <a:pt x="8665" y="982934"/>
                  </a:cubicBezTo>
                  <a:lnTo>
                    <a:pt x="28329" y="854090"/>
                  </a:lnTo>
                  <a:lnTo>
                    <a:pt x="171599" y="846855"/>
                  </a:lnTo>
                  <a:cubicBezTo>
                    <a:pt x="679384" y="795287"/>
                    <a:pt x="1120250" y="517356"/>
                    <a:pt x="1391697" y="115561"/>
                  </a:cubicBezTo>
                  <a:lnTo>
                    <a:pt x="1461902"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b="1" dirty="0"/>
            </a:p>
          </p:txBody>
        </p:sp>
      </p:grpSp>
      <p:sp>
        <p:nvSpPr>
          <p:cNvPr id="37" name="TextBox 36">
            <a:extLst>
              <a:ext uri="{FF2B5EF4-FFF2-40B4-BE49-F238E27FC236}">
                <a16:creationId xmlns:a16="http://schemas.microsoft.com/office/drawing/2014/main" id="{B5FD778B-F25A-4F55-AE8D-79A7DC19535C}"/>
              </a:ext>
            </a:extLst>
          </p:cNvPr>
          <p:cNvSpPr txBox="1"/>
          <p:nvPr/>
        </p:nvSpPr>
        <p:spPr>
          <a:xfrm>
            <a:off x="4303720" y="3288731"/>
            <a:ext cx="2509513" cy="523220"/>
          </a:xfrm>
          <a:prstGeom prst="rect">
            <a:avLst/>
          </a:prstGeom>
          <a:noFill/>
        </p:spPr>
        <p:txBody>
          <a:bodyPr wrap="square" rtlCol="0">
            <a:spAutoFit/>
          </a:bodyPr>
          <a:lstStyle/>
          <a:p>
            <a:pPr algn="ctr"/>
            <a:r>
              <a:rPr lang="en-US" sz="2800" b="1" dirty="0">
                <a:solidFill>
                  <a:schemeClr val="bg1"/>
                </a:solidFill>
              </a:rPr>
              <a:t>AFFORDABLE</a:t>
            </a:r>
          </a:p>
        </p:txBody>
      </p:sp>
      <p:sp>
        <p:nvSpPr>
          <p:cNvPr id="38" name="TextBox 37">
            <a:extLst>
              <a:ext uri="{FF2B5EF4-FFF2-40B4-BE49-F238E27FC236}">
                <a16:creationId xmlns:a16="http://schemas.microsoft.com/office/drawing/2014/main" id="{D21300D9-3EF2-448C-96D6-C57280D7AC39}"/>
              </a:ext>
            </a:extLst>
          </p:cNvPr>
          <p:cNvSpPr txBox="1"/>
          <p:nvPr/>
        </p:nvSpPr>
        <p:spPr>
          <a:xfrm>
            <a:off x="7453381" y="2631692"/>
            <a:ext cx="2120011" cy="523220"/>
          </a:xfrm>
          <a:prstGeom prst="rect">
            <a:avLst/>
          </a:prstGeom>
          <a:noFill/>
        </p:spPr>
        <p:txBody>
          <a:bodyPr wrap="square" rtlCol="0">
            <a:spAutoFit/>
          </a:bodyPr>
          <a:lstStyle/>
          <a:p>
            <a:pPr algn="ctr"/>
            <a:r>
              <a:rPr lang="en-US" sz="2800" b="1" dirty="0">
                <a:solidFill>
                  <a:schemeClr val="bg1"/>
                </a:solidFill>
              </a:rPr>
              <a:t>FEASIBLE</a:t>
            </a:r>
          </a:p>
        </p:txBody>
      </p:sp>
      <p:sp>
        <p:nvSpPr>
          <p:cNvPr id="39" name="TextBox 38">
            <a:extLst>
              <a:ext uri="{FF2B5EF4-FFF2-40B4-BE49-F238E27FC236}">
                <a16:creationId xmlns:a16="http://schemas.microsoft.com/office/drawing/2014/main" id="{8177B7CF-7652-469A-ACBF-FFA3B1749C69}"/>
              </a:ext>
            </a:extLst>
          </p:cNvPr>
          <p:cNvSpPr txBox="1"/>
          <p:nvPr/>
        </p:nvSpPr>
        <p:spPr>
          <a:xfrm>
            <a:off x="6500348" y="5239830"/>
            <a:ext cx="2120011" cy="954107"/>
          </a:xfrm>
          <a:prstGeom prst="rect">
            <a:avLst/>
          </a:prstGeom>
          <a:noFill/>
        </p:spPr>
        <p:txBody>
          <a:bodyPr wrap="square" rtlCol="0">
            <a:spAutoFit/>
          </a:bodyPr>
          <a:lstStyle/>
          <a:p>
            <a:pPr algn="ctr"/>
            <a:r>
              <a:rPr lang="en-US" sz="2800" b="1" dirty="0">
                <a:solidFill>
                  <a:schemeClr val="bg1"/>
                </a:solidFill>
              </a:rPr>
              <a:t>SOLID</a:t>
            </a:r>
          </a:p>
          <a:p>
            <a:pPr algn="ctr"/>
            <a:r>
              <a:rPr lang="en-US" sz="2800" b="1" dirty="0">
                <a:solidFill>
                  <a:schemeClr val="bg1"/>
                </a:solidFill>
              </a:rPr>
              <a:t>ROI</a:t>
            </a:r>
          </a:p>
        </p:txBody>
      </p:sp>
      <p:grpSp>
        <p:nvGrpSpPr>
          <p:cNvPr id="46" name="Group 45">
            <a:extLst>
              <a:ext uri="{FF2B5EF4-FFF2-40B4-BE49-F238E27FC236}">
                <a16:creationId xmlns:a16="http://schemas.microsoft.com/office/drawing/2014/main" id="{BA086269-AA8C-49BA-8EB4-1E5C08FEFA74}"/>
              </a:ext>
            </a:extLst>
          </p:cNvPr>
          <p:cNvGrpSpPr/>
          <p:nvPr/>
        </p:nvGrpSpPr>
        <p:grpSpPr>
          <a:xfrm>
            <a:off x="546325" y="-1750897"/>
            <a:ext cx="8000165" cy="5971587"/>
            <a:chOff x="546325" y="-1750897"/>
            <a:chExt cx="8000165" cy="5971587"/>
          </a:xfrm>
        </p:grpSpPr>
        <p:sp>
          <p:nvSpPr>
            <p:cNvPr id="40" name="Arc 39">
              <a:extLst>
                <a:ext uri="{FF2B5EF4-FFF2-40B4-BE49-F238E27FC236}">
                  <a16:creationId xmlns:a16="http://schemas.microsoft.com/office/drawing/2014/main" id="{0F20BB35-EDCF-4D3A-ACEB-94E87EEFCD52}"/>
                </a:ext>
              </a:extLst>
            </p:cNvPr>
            <p:cNvSpPr/>
            <p:nvPr/>
          </p:nvSpPr>
          <p:spPr>
            <a:xfrm rot="14602533" flipH="1">
              <a:off x="2574903" y="-1750897"/>
              <a:ext cx="5971587" cy="5971587"/>
            </a:xfrm>
            <a:prstGeom prst="arc">
              <a:avLst>
                <a:gd name="adj1" fmla="val 17543867"/>
                <a:gd name="adj2" fmla="val 523321"/>
              </a:avLst>
            </a:prstGeom>
            <a:noFill/>
            <a:ln w="76200">
              <a:solidFill>
                <a:schemeClr val="bg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1" name="TextBox 40">
              <a:extLst>
                <a:ext uri="{FF2B5EF4-FFF2-40B4-BE49-F238E27FC236}">
                  <a16:creationId xmlns:a16="http://schemas.microsoft.com/office/drawing/2014/main" id="{9C747ED5-C42F-4C37-BAA9-04C36021F942}"/>
                </a:ext>
              </a:extLst>
            </p:cNvPr>
            <p:cNvSpPr txBox="1"/>
            <p:nvPr/>
          </p:nvSpPr>
          <p:spPr>
            <a:xfrm>
              <a:off x="546325" y="2990200"/>
              <a:ext cx="3812885" cy="584775"/>
            </a:xfrm>
            <a:prstGeom prst="rect">
              <a:avLst/>
            </a:prstGeom>
            <a:noFill/>
          </p:spPr>
          <p:txBody>
            <a:bodyPr wrap="square" rtlCol="0">
              <a:spAutoFit/>
            </a:bodyPr>
            <a:lstStyle/>
            <a:p>
              <a:r>
                <a:rPr lang="en-US" sz="3200" b="1" dirty="0">
                  <a:solidFill>
                    <a:schemeClr val="bg1"/>
                  </a:solidFill>
                </a:rPr>
                <a:t>The Sweet Spot </a:t>
              </a:r>
            </a:p>
          </p:txBody>
        </p:sp>
      </p:grpSp>
      <p:pic>
        <p:nvPicPr>
          <p:cNvPr id="43" name="Graphic 42" descr="Tag">
            <a:extLst>
              <a:ext uri="{FF2B5EF4-FFF2-40B4-BE49-F238E27FC236}">
                <a16:creationId xmlns:a16="http://schemas.microsoft.com/office/drawing/2014/main" id="{53C1E41B-D394-47F7-BDE7-B37A53A3D44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069399" y="2194502"/>
            <a:ext cx="1183475" cy="1183475"/>
          </a:xfrm>
          <a:prstGeom prst="rect">
            <a:avLst/>
          </a:prstGeom>
        </p:spPr>
      </p:pic>
      <p:pic>
        <p:nvPicPr>
          <p:cNvPr id="44" name="Graphic 43" descr="Single gear">
            <a:extLst>
              <a:ext uri="{FF2B5EF4-FFF2-40B4-BE49-F238E27FC236}">
                <a16:creationId xmlns:a16="http://schemas.microsoft.com/office/drawing/2014/main" id="{BBD08B39-7021-4930-A05F-96ABA5E00A68}"/>
              </a:ext>
            </a:extLst>
          </p:cNvPr>
          <p:cNvPicPr>
            <a:picLocks noChangeAspect="1"/>
          </p:cNvPicPr>
          <p:nvPr/>
        </p:nvPicPr>
        <p:blipFill>
          <a:blip r:embed="rId5" cstate="hq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7886658" y="1633922"/>
            <a:ext cx="1058833" cy="1058833"/>
          </a:xfrm>
          <a:prstGeom prst="rect">
            <a:avLst/>
          </a:prstGeom>
        </p:spPr>
      </p:pic>
      <p:pic>
        <p:nvPicPr>
          <p:cNvPr id="45" name="Graphic 44" descr="Repeat">
            <a:extLst>
              <a:ext uri="{FF2B5EF4-FFF2-40B4-BE49-F238E27FC236}">
                <a16:creationId xmlns:a16="http://schemas.microsoft.com/office/drawing/2014/main" id="{7F527A5B-3571-40DF-B771-18296B0E5B78}"/>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6989513" y="4218676"/>
            <a:ext cx="1087733" cy="1087733"/>
          </a:xfrm>
          <a:prstGeom prst="rect">
            <a:avLst/>
          </a:prstGeom>
        </p:spPr>
      </p:pic>
    </p:spTree>
    <p:extLst>
      <p:ext uri="{BB962C8B-B14F-4D97-AF65-F5344CB8AC3E}">
        <p14:creationId xmlns:p14="http://schemas.microsoft.com/office/powerpoint/2010/main" val="2507968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6"/>
                                        </p:tgtEl>
                                        <p:attrNameLst>
                                          <p:attrName>style.visibility</p:attrName>
                                        </p:attrNameLst>
                                      </p:cBhvr>
                                      <p:to>
                                        <p:strVal val="visible"/>
                                      </p:to>
                                    </p:set>
                                    <p:animEffect transition="in" filter="fade">
                                      <p:cBhvr>
                                        <p:cTn id="7"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F24D79-E120-4B6B-B6A9-2314ED07E8CF}"/>
              </a:ext>
            </a:extLst>
          </p:cNvPr>
          <p:cNvSpPr>
            <a:spLocks noGrp="1"/>
          </p:cNvSpPr>
          <p:nvPr>
            <p:ph type="title"/>
          </p:nvPr>
        </p:nvSpPr>
        <p:spPr/>
        <p:txBody>
          <a:bodyPr>
            <a:normAutofit fontScale="90000"/>
          </a:bodyPr>
          <a:lstStyle/>
          <a:p>
            <a:r>
              <a:rPr lang="en-US" b="1" dirty="0"/>
              <a:t>Critical</a:t>
            </a:r>
            <a:r>
              <a:rPr lang="en-US" dirty="0"/>
              <a:t> </a:t>
            </a:r>
            <a:r>
              <a:rPr lang="en-US" b="1" dirty="0"/>
              <a:t>barriers</a:t>
            </a:r>
            <a:r>
              <a:rPr lang="en-US" dirty="0"/>
              <a:t> and </a:t>
            </a:r>
            <a:r>
              <a:rPr lang="en-US" b="1" dirty="0"/>
              <a:t>effective motivators</a:t>
            </a:r>
          </a:p>
        </p:txBody>
      </p:sp>
      <p:sp>
        <p:nvSpPr>
          <p:cNvPr id="4" name="Text Placeholder 3">
            <a:extLst>
              <a:ext uri="{FF2B5EF4-FFF2-40B4-BE49-F238E27FC236}">
                <a16:creationId xmlns:a16="http://schemas.microsoft.com/office/drawing/2014/main" id="{05DCC39B-6BF9-43A3-B9F3-1955DA844328}"/>
              </a:ext>
            </a:extLst>
          </p:cNvPr>
          <p:cNvSpPr>
            <a:spLocks noGrp="1"/>
          </p:cNvSpPr>
          <p:nvPr>
            <p:ph type="body" idx="1"/>
          </p:nvPr>
        </p:nvSpPr>
        <p:spPr>
          <a:xfrm>
            <a:off x="1454971" y="1661100"/>
            <a:ext cx="3036005" cy="507962"/>
          </a:xfrm>
        </p:spPr>
        <p:txBody>
          <a:bodyPr>
            <a:noAutofit/>
          </a:bodyPr>
          <a:lstStyle/>
          <a:p>
            <a:r>
              <a:rPr lang="en-US" sz="3600" dirty="0">
                <a:solidFill>
                  <a:schemeClr val="accent3"/>
                </a:solidFill>
              </a:rPr>
              <a:t>BARRIERS</a:t>
            </a:r>
          </a:p>
        </p:txBody>
      </p:sp>
      <p:sp>
        <p:nvSpPr>
          <p:cNvPr id="5" name="Content Placeholder 4">
            <a:extLst>
              <a:ext uri="{FF2B5EF4-FFF2-40B4-BE49-F238E27FC236}">
                <a16:creationId xmlns:a16="http://schemas.microsoft.com/office/drawing/2014/main" id="{B36E6733-975C-461E-9707-E6981FA85447}"/>
              </a:ext>
            </a:extLst>
          </p:cNvPr>
          <p:cNvSpPr>
            <a:spLocks noGrp="1"/>
          </p:cNvSpPr>
          <p:nvPr>
            <p:ph sz="half" idx="2"/>
          </p:nvPr>
        </p:nvSpPr>
        <p:spPr>
          <a:xfrm>
            <a:off x="1207786" y="2384658"/>
            <a:ext cx="4773856" cy="3956051"/>
          </a:xfrm>
        </p:spPr>
        <p:txBody>
          <a:bodyPr>
            <a:normAutofit/>
          </a:bodyPr>
          <a:lstStyle/>
          <a:p>
            <a:pPr>
              <a:spcBef>
                <a:spcPts val="0"/>
              </a:spcBef>
              <a:buClr>
                <a:schemeClr val="accent2"/>
              </a:buClr>
            </a:pPr>
            <a:r>
              <a:rPr lang="en-US" sz="2000" dirty="0"/>
              <a:t>Expense</a:t>
            </a:r>
          </a:p>
          <a:p>
            <a:pPr>
              <a:spcBef>
                <a:spcPts val="0"/>
              </a:spcBef>
              <a:buClr>
                <a:schemeClr val="accent2"/>
              </a:buClr>
            </a:pPr>
            <a:r>
              <a:rPr lang="en-US" sz="2000" dirty="0"/>
              <a:t>Onerous permitting/approval process</a:t>
            </a:r>
          </a:p>
          <a:p>
            <a:pPr>
              <a:spcBef>
                <a:spcPts val="0"/>
              </a:spcBef>
              <a:buClr>
                <a:schemeClr val="tx2"/>
              </a:buClr>
            </a:pPr>
            <a:r>
              <a:rPr lang="en-US" sz="2000" dirty="0"/>
              <a:t>Building site limitations</a:t>
            </a:r>
          </a:p>
          <a:p>
            <a:pPr>
              <a:spcBef>
                <a:spcPts val="0"/>
              </a:spcBef>
              <a:buClr>
                <a:schemeClr val="tx2"/>
              </a:buClr>
            </a:pPr>
            <a:r>
              <a:rPr lang="en-US" sz="2000" dirty="0"/>
              <a:t>Site/jurisdiction requirements</a:t>
            </a:r>
          </a:p>
          <a:p>
            <a:pPr>
              <a:spcBef>
                <a:spcPts val="0"/>
              </a:spcBef>
              <a:buClr>
                <a:schemeClr val="tx2"/>
              </a:buClr>
            </a:pPr>
            <a:r>
              <a:rPr lang="en-US" sz="2000" dirty="0"/>
              <a:t>Jurisdictional staff/code inflexibility</a:t>
            </a:r>
          </a:p>
          <a:p>
            <a:pPr>
              <a:spcBef>
                <a:spcPts val="0"/>
              </a:spcBef>
              <a:buClr>
                <a:schemeClr val="accent1"/>
              </a:buClr>
            </a:pPr>
            <a:r>
              <a:rPr lang="en-US" sz="2000" dirty="0"/>
              <a:t>Ongoing maintenance needs</a:t>
            </a:r>
          </a:p>
          <a:p>
            <a:pPr>
              <a:spcBef>
                <a:spcPts val="0"/>
              </a:spcBef>
              <a:buClr>
                <a:schemeClr val="accent1"/>
              </a:buClr>
            </a:pPr>
            <a:r>
              <a:rPr lang="en-US" sz="2000" dirty="0"/>
              <a:t>Evolving technologies</a:t>
            </a:r>
          </a:p>
        </p:txBody>
      </p:sp>
      <p:sp>
        <p:nvSpPr>
          <p:cNvPr id="6" name="Text Placeholder 5">
            <a:extLst>
              <a:ext uri="{FF2B5EF4-FFF2-40B4-BE49-F238E27FC236}">
                <a16:creationId xmlns:a16="http://schemas.microsoft.com/office/drawing/2014/main" id="{A837B020-D3AC-4197-AEFD-2EDCB85B6294}"/>
              </a:ext>
            </a:extLst>
          </p:cNvPr>
          <p:cNvSpPr>
            <a:spLocks noGrp="1"/>
          </p:cNvSpPr>
          <p:nvPr>
            <p:ph type="body" sz="quarter" idx="3"/>
          </p:nvPr>
        </p:nvSpPr>
        <p:spPr>
          <a:xfrm>
            <a:off x="7092386" y="1661100"/>
            <a:ext cx="4043968" cy="507962"/>
          </a:xfrm>
        </p:spPr>
        <p:txBody>
          <a:bodyPr>
            <a:noAutofit/>
          </a:bodyPr>
          <a:lstStyle/>
          <a:p>
            <a:r>
              <a:rPr lang="en-US" sz="3600" dirty="0">
                <a:solidFill>
                  <a:schemeClr val="accent1"/>
                </a:solidFill>
              </a:rPr>
              <a:t>MOTIVATORS</a:t>
            </a:r>
          </a:p>
        </p:txBody>
      </p:sp>
      <p:sp>
        <p:nvSpPr>
          <p:cNvPr id="7" name="Content Placeholder 6">
            <a:extLst>
              <a:ext uri="{FF2B5EF4-FFF2-40B4-BE49-F238E27FC236}">
                <a16:creationId xmlns:a16="http://schemas.microsoft.com/office/drawing/2014/main" id="{5B35A3CD-8EA2-4779-B81E-E7914BBC7124}"/>
              </a:ext>
            </a:extLst>
          </p:cNvPr>
          <p:cNvSpPr>
            <a:spLocks noGrp="1"/>
          </p:cNvSpPr>
          <p:nvPr>
            <p:ph sz="quarter" idx="4"/>
          </p:nvPr>
        </p:nvSpPr>
        <p:spPr>
          <a:xfrm>
            <a:off x="6704634" y="2384658"/>
            <a:ext cx="4819472" cy="3956051"/>
          </a:xfrm>
        </p:spPr>
        <p:txBody>
          <a:bodyPr>
            <a:noAutofit/>
          </a:bodyPr>
          <a:lstStyle/>
          <a:p>
            <a:pPr>
              <a:spcBef>
                <a:spcPts val="0"/>
              </a:spcBef>
              <a:buClr>
                <a:schemeClr val="accent2"/>
              </a:buClr>
            </a:pPr>
            <a:r>
              <a:rPr lang="en-US" sz="2000" dirty="0"/>
              <a:t>Tax credits</a:t>
            </a:r>
          </a:p>
          <a:p>
            <a:pPr>
              <a:spcBef>
                <a:spcPts val="0"/>
              </a:spcBef>
              <a:buClr>
                <a:schemeClr val="accent2"/>
              </a:buClr>
            </a:pPr>
            <a:r>
              <a:rPr lang="en-US" sz="2000" dirty="0"/>
              <a:t>Grants or refunds</a:t>
            </a:r>
          </a:p>
          <a:p>
            <a:pPr>
              <a:spcBef>
                <a:spcPts val="0"/>
              </a:spcBef>
              <a:buClr>
                <a:schemeClr val="accent2"/>
              </a:buClr>
            </a:pPr>
            <a:r>
              <a:rPr lang="en-US" sz="2000" dirty="0"/>
              <a:t>Expedited permitting process</a:t>
            </a:r>
          </a:p>
          <a:p>
            <a:pPr>
              <a:spcBef>
                <a:spcPts val="0"/>
              </a:spcBef>
              <a:buClr>
                <a:schemeClr val="accent2"/>
              </a:buClr>
            </a:pPr>
            <a:r>
              <a:rPr lang="en-US" sz="2000" dirty="0"/>
              <a:t>LID points program</a:t>
            </a:r>
          </a:p>
          <a:p>
            <a:pPr>
              <a:spcBef>
                <a:spcPts val="0"/>
              </a:spcBef>
              <a:buClr>
                <a:schemeClr val="tx2"/>
              </a:buClr>
            </a:pPr>
            <a:r>
              <a:rPr lang="en-US" sz="2000" dirty="0"/>
              <a:t>Code variances</a:t>
            </a:r>
          </a:p>
          <a:p>
            <a:pPr>
              <a:spcBef>
                <a:spcPts val="0"/>
              </a:spcBef>
              <a:buClr>
                <a:schemeClr val="tx2"/>
              </a:buClr>
            </a:pPr>
            <a:r>
              <a:rPr lang="en-US" sz="2000" dirty="0"/>
              <a:t>Training and resources</a:t>
            </a:r>
          </a:p>
          <a:p>
            <a:pPr>
              <a:spcBef>
                <a:spcPts val="0"/>
              </a:spcBef>
              <a:buClr>
                <a:schemeClr val="accent1"/>
              </a:buClr>
            </a:pPr>
            <a:r>
              <a:rPr lang="en-US" sz="2000" dirty="0"/>
              <a:t>Reduced utility rates</a:t>
            </a:r>
          </a:p>
          <a:p>
            <a:pPr>
              <a:spcBef>
                <a:spcPts val="0"/>
              </a:spcBef>
              <a:buClr>
                <a:schemeClr val="accent1"/>
              </a:buClr>
            </a:pPr>
            <a:r>
              <a:rPr lang="en-US" sz="2000" dirty="0"/>
              <a:t>Reduced permit fees</a:t>
            </a:r>
          </a:p>
          <a:p>
            <a:pPr>
              <a:spcBef>
                <a:spcPts val="0"/>
              </a:spcBef>
              <a:buClr>
                <a:schemeClr val="accent1"/>
              </a:buClr>
            </a:pPr>
            <a:r>
              <a:rPr lang="en-US" sz="2000" dirty="0"/>
              <a:t>LEED or green certifications</a:t>
            </a:r>
          </a:p>
          <a:p>
            <a:pPr>
              <a:spcBef>
                <a:spcPts val="0"/>
              </a:spcBef>
              <a:buClr>
                <a:schemeClr val="accent1"/>
              </a:buClr>
            </a:pPr>
            <a:r>
              <a:rPr lang="en-US" sz="2000" dirty="0"/>
              <a:t>Awards or recognition</a:t>
            </a:r>
          </a:p>
          <a:p>
            <a:pPr marL="0" indent="0">
              <a:spcBef>
                <a:spcPts val="0"/>
              </a:spcBef>
              <a:buNone/>
            </a:pPr>
            <a:endParaRPr lang="en-US" sz="2000" dirty="0"/>
          </a:p>
        </p:txBody>
      </p:sp>
      <p:sp>
        <p:nvSpPr>
          <p:cNvPr id="27" name="Freeform: Shape 26">
            <a:extLst>
              <a:ext uri="{FF2B5EF4-FFF2-40B4-BE49-F238E27FC236}">
                <a16:creationId xmlns:a16="http://schemas.microsoft.com/office/drawing/2014/main" id="{6961E90A-5A42-4E74-B8E4-D19F1F65D54B}"/>
              </a:ext>
            </a:extLst>
          </p:cNvPr>
          <p:cNvSpPr/>
          <p:nvPr/>
        </p:nvSpPr>
        <p:spPr>
          <a:xfrm>
            <a:off x="6022525" y="1518394"/>
            <a:ext cx="801210" cy="801210"/>
          </a:xfrm>
          <a:custGeom>
            <a:avLst/>
            <a:gdLst>
              <a:gd name="connsiteX0" fmla="*/ 378114 w 2268638"/>
              <a:gd name="connsiteY0" fmla="*/ 0 h 2268638"/>
              <a:gd name="connsiteX1" fmla="*/ 1890524 w 2268638"/>
              <a:gd name="connsiteY1" fmla="*/ 0 h 2268638"/>
              <a:gd name="connsiteX2" fmla="*/ 2268638 w 2268638"/>
              <a:gd name="connsiteY2" fmla="*/ 378114 h 2268638"/>
              <a:gd name="connsiteX3" fmla="*/ 2268638 w 2268638"/>
              <a:gd name="connsiteY3" fmla="*/ 1890524 h 2268638"/>
              <a:gd name="connsiteX4" fmla="*/ 1890524 w 2268638"/>
              <a:gd name="connsiteY4" fmla="*/ 2268638 h 2268638"/>
              <a:gd name="connsiteX5" fmla="*/ 378114 w 2268638"/>
              <a:gd name="connsiteY5" fmla="*/ 2268638 h 2268638"/>
              <a:gd name="connsiteX6" fmla="*/ 0 w 2268638"/>
              <a:gd name="connsiteY6" fmla="*/ 1890524 h 2268638"/>
              <a:gd name="connsiteX7" fmla="*/ 0 w 2268638"/>
              <a:gd name="connsiteY7" fmla="*/ 378114 h 2268638"/>
              <a:gd name="connsiteX8" fmla="*/ 378114 w 2268638"/>
              <a:gd name="connsiteY8" fmla="*/ 0 h 2268638"/>
              <a:gd name="connsiteX9" fmla="*/ 390070 w 2268638"/>
              <a:gd name="connsiteY9" fmla="*/ 172378 h 2268638"/>
              <a:gd name="connsiteX10" fmla="*/ 390070 w 2268638"/>
              <a:gd name="connsiteY10" fmla="*/ 322758 h 2268638"/>
              <a:gd name="connsiteX11" fmla="*/ 239690 w 2268638"/>
              <a:gd name="connsiteY11" fmla="*/ 322758 h 2268638"/>
              <a:gd name="connsiteX12" fmla="*/ 239690 w 2268638"/>
              <a:gd name="connsiteY12" fmla="*/ 464322 h 2268638"/>
              <a:gd name="connsiteX13" fmla="*/ 390070 w 2268638"/>
              <a:gd name="connsiteY13" fmla="*/ 464322 h 2268638"/>
              <a:gd name="connsiteX14" fmla="*/ 390070 w 2268638"/>
              <a:gd name="connsiteY14" fmla="*/ 614702 h 2268638"/>
              <a:gd name="connsiteX15" fmla="*/ 531634 w 2268638"/>
              <a:gd name="connsiteY15" fmla="*/ 614702 h 2268638"/>
              <a:gd name="connsiteX16" fmla="*/ 531634 w 2268638"/>
              <a:gd name="connsiteY16" fmla="*/ 464322 h 2268638"/>
              <a:gd name="connsiteX17" fmla="*/ 682014 w 2268638"/>
              <a:gd name="connsiteY17" fmla="*/ 464322 h 2268638"/>
              <a:gd name="connsiteX18" fmla="*/ 682014 w 2268638"/>
              <a:gd name="connsiteY18" fmla="*/ 322758 h 2268638"/>
              <a:gd name="connsiteX19" fmla="*/ 531634 w 2268638"/>
              <a:gd name="connsiteY19" fmla="*/ 322758 h 2268638"/>
              <a:gd name="connsiteX20" fmla="*/ 531634 w 2268638"/>
              <a:gd name="connsiteY20" fmla="*/ 172378 h 2268638"/>
              <a:gd name="connsiteX21" fmla="*/ 390070 w 2268638"/>
              <a:gd name="connsiteY21" fmla="*/ 172378 h 22686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268638" h="2268638">
                <a:moveTo>
                  <a:pt x="378114" y="0"/>
                </a:moveTo>
                <a:lnTo>
                  <a:pt x="1890524" y="0"/>
                </a:lnTo>
                <a:cubicBezTo>
                  <a:pt x="2099351" y="0"/>
                  <a:pt x="2268638" y="169287"/>
                  <a:pt x="2268638" y="378114"/>
                </a:cubicBezTo>
                <a:lnTo>
                  <a:pt x="2268638" y="1890524"/>
                </a:lnTo>
                <a:cubicBezTo>
                  <a:pt x="2268638" y="2099351"/>
                  <a:pt x="2099351" y="2268638"/>
                  <a:pt x="1890524" y="2268638"/>
                </a:cubicBezTo>
                <a:lnTo>
                  <a:pt x="378114" y="2268638"/>
                </a:lnTo>
                <a:cubicBezTo>
                  <a:pt x="169287" y="2268638"/>
                  <a:pt x="0" y="2099351"/>
                  <a:pt x="0" y="1890524"/>
                </a:cubicBezTo>
                <a:lnTo>
                  <a:pt x="0" y="378114"/>
                </a:lnTo>
                <a:cubicBezTo>
                  <a:pt x="0" y="169287"/>
                  <a:pt x="169287" y="0"/>
                  <a:pt x="378114" y="0"/>
                </a:cubicBezTo>
                <a:close/>
                <a:moveTo>
                  <a:pt x="390070" y="172378"/>
                </a:moveTo>
                <a:lnTo>
                  <a:pt x="390070" y="322758"/>
                </a:lnTo>
                <a:lnTo>
                  <a:pt x="239690" y="322758"/>
                </a:lnTo>
                <a:lnTo>
                  <a:pt x="239690" y="464322"/>
                </a:lnTo>
                <a:lnTo>
                  <a:pt x="390070" y="464322"/>
                </a:lnTo>
                <a:lnTo>
                  <a:pt x="390070" y="614702"/>
                </a:lnTo>
                <a:lnTo>
                  <a:pt x="531634" y="614702"/>
                </a:lnTo>
                <a:lnTo>
                  <a:pt x="531634" y="464322"/>
                </a:lnTo>
                <a:lnTo>
                  <a:pt x="682014" y="464322"/>
                </a:lnTo>
                <a:lnTo>
                  <a:pt x="682014" y="322758"/>
                </a:lnTo>
                <a:lnTo>
                  <a:pt x="531634" y="322758"/>
                </a:lnTo>
                <a:lnTo>
                  <a:pt x="531634" y="172378"/>
                </a:lnTo>
                <a:lnTo>
                  <a:pt x="390070" y="172378"/>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nvGrpSpPr>
          <p:cNvPr id="41" name="Group 40">
            <a:extLst>
              <a:ext uri="{FF2B5EF4-FFF2-40B4-BE49-F238E27FC236}">
                <a16:creationId xmlns:a16="http://schemas.microsoft.com/office/drawing/2014/main" id="{BA9D6CB4-0F6D-428F-A41A-46F8716A9531}"/>
              </a:ext>
            </a:extLst>
          </p:cNvPr>
          <p:cNvGrpSpPr/>
          <p:nvPr/>
        </p:nvGrpSpPr>
        <p:grpSpPr>
          <a:xfrm>
            <a:off x="6166472" y="2465683"/>
            <a:ext cx="516315" cy="1358830"/>
            <a:chOff x="5634038" y="2130015"/>
            <a:chExt cx="516315" cy="1376736"/>
          </a:xfrm>
        </p:grpSpPr>
        <p:sp>
          <p:nvSpPr>
            <p:cNvPr id="23" name="Rectangle 22">
              <a:extLst>
                <a:ext uri="{FF2B5EF4-FFF2-40B4-BE49-F238E27FC236}">
                  <a16:creationId xmlns:a16="http://schemas.microsoft.com/office/drawing/2014/main" id="{7486905B-8F72-4A35-8EDB-ABECC9FEAC6F}"/>
                </a:ext>
              </a:extLst>
            </p:cNvPr>
            <p:cNvSpPr/>
            <p:nvPr/>
          </p:nvSpPr>
          <p:spPr>
            <a:xfrm>
              <a:off x="5677925" y="2130015"/>
              <a:ext cx="426128" cy="137673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1" name="Graphic 30" descr="Tag">
              <a:extLst>
                <a:ext uri="{FF2B5EF4-FFF2-40B4-BE49-F238E27FC236}">
                  <a16:creationId xmlns:a16="http://schemas.microsoft.com/office/drawing/2014/main" id="{862067F1-A6AB-4199-9B66-6A72CA1C457B}"/>
                </a:ext>
              </a:extLst>
            </p:cNvPr>
            <p:cNvPicPr>
              <a:picLocks noChangeAspect="1"/>
            </p:cNvPicPr>
            <p:nvPr/>
          </p:nvPicPr>
          <p:blipFill>
            <a:blip r:embed="rId3" cstate="hq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634038" y="2612089"/>
              <a:ext cx="516315" cy="516315"/>
            </a:xfrm>
            <a:prstGeom prst="rect">
              <a:avLst/>
            </a:prstGeom>
          </p:spPr>
        </p:pic>
      </p:grpSp>
      <p:grpSp>
        <p:nvGrpSpPr>
          <p:cNvPr id="42" name="Group 41">
            <a:extLst>
              <a:ext uri="{FF2B5EF4-FFF2-40B4-BE49-F238E27FC236}">
                <a16:creationId xmlns:a16="http://schemas.microsoft.com/office/drawing/2014/main" id="{DE5FB090-497D-4B4B-B38E-23DB9BE23CEF}"/>
              </a:ext>
            </a:extLst>
          </p:cNvPr>
          <p:cNvGrpSpPr/>
          <p:nvPr/>
        </p:nvGrpSpPr>
        <p:grpSpPr>
          <a:xfrm>
            <a:off x="6194530" y="3904515"/>
            <a:ext cx="457200" cy="575805"/>
            <a:chOff x="5662096" y="3568847"/>
            <a:chExt cx="457200" cy="575805"/>
          </a:xfrm>
        </p:grpSpPr>
        <p:sp>
          <p:nvSpPr>
            <p:cNvPr id="24" name="Rectangle 23">
              <a:extLst>
                <a:ext uri="{FF2B5EF4-FFF2-40B4-BE49-F238E27FC236}">
                  <a16:creationId xmlns:a16="http://schemas.microsoft.com/office/drawing/2014/main" id="{00E6F2B0-BA1D-461D-8A5A-851B4CBAB058}"/>
                </a:ext>
              </a:extLst>
            </p:cNvPr>
            <p:cNvSpPr/>
            <p:nvPr/>
          </p:nvSpPr>
          <p:spPr>
            <a:xfrm>
              <a:off x="5677925" y="3568847"/>
              <a:ext cx="426128" cy="57580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4" name="Graphic 33" descr="Single gear">
              <a:extLst>
                <a:ext uri="{FF2B5EF4-FFF2-40B4-BE49-F238E27FC236}">
                  <a16:creationId xmlns:a16="http://schemas.microsoft.com/office/drawing/2014/main" id="{85288532-2983-4A2B-94D1-131E00BEE1BE}"/>
                </a:ext>
              </a:extLst>
            </p:cNvPr>
            <p:cNvPicPr>
              <a:picLocks noChangeAspect="1"/>
            </p:cNvPicPr>
            <p:nvPr/>
          </p:nvPicPr>
          <p:blipFill>
            <a:blip r:embed="rId5" cstate="hq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662096" y="3606427"/>
              <a:ext cx="457200" cy="457200"/>
            </a:xfrm>
            <a:prstGeom prst="rect">
              <a:avLst/>
            </a:prstGeom>
          </p:spPr>
        </p:pic>
      </p:grpSp>
      <p:grpSp>
        <p:nvGrpSpPr>
          <p:cNvPr id="43" name="Group 42">
            <a:extLst>
              <a:ext uri="{FF2B5EF4-FFF2-40B4-BE49-F238E27FC236}">
                <a16:creationId xmlns:a16="http://schemas.microsoft.com/office/drawing/2014/main" id="{496A839A-88BD-4C0F-943F-676B5B190E6D}"/>
              </a:ext>
            </a:extLst>
          </p:cNvPr>
          <p:cNvGrpSpPr/>
          <p:nvPr/>
        </p:nvGrpSpPr>
        <p:grpSpPr>
          <a:xfrm>
            <a:off x="6202306" y="4573295"/>
            <a:ext cx="434181" cy="1329793"/>
            <a:chOff x="5669872" y="4341802"/>
            <a:chExt cx="434181" cy="1329793"/>
          </a:xfrm>
        </p:grpSpPr>
        <p:sp>
          <p:nvSpPr>
            <p:cNvPr id="25" name="Rectangle 24">
              <a:extLst>
                <a:ext uri="{FF2B5EF4-FFF2-40B4-BE49-F238E27FC236}">
                  <a16:creationId xmlns:a16="http://schemas.microsoft.com/office/drawing/2014/main" id="{255CB750-B72B-4995-8583-971A8EEF7890}"/>
                </a:ext>
              </a:extLst>
            </p:cNvPr>
            <p:cNvSpPr/>
            <p:nvPr/>
          </p:nvSpPr>
          <p:spPr>
            <a:xfrm>
              <a:off x="5677925" y="4341802"/>
              <a:ext cx="426128" cy="132979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6" name="Graphic 35" descr="Repeat">
              <a:extLst>
                <a:ext uri="{FF2B5EF4-FFF2-40B4-BE49-F238E27FC236}">
                  <a16:creationId xmlns:a16="http://schemas.microsoft.com/office/drawing/2014/main" id="{EE0DB5F9-9D25-47DF-816F-E5D8A3751845}"/>
                </a:ext>
              </a:extLst>
            </p:cNvPr>
            <p:cNvPicPr>
              <a:picLocks noChangeAspect="1"/>
            </p:cNvPicPr>
            <p:nvPr/>
          </p:nvPicPr>
          <p:blipFill>
            <a:blip r:embed="rId7" cstate="hq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5669872" y="4635623"/>
              <a:ext cx="426128" cy="426128"/>
            </a:xfrm>
            <a:prstGeom prst="rect">
              <a:avLst/>
            </a:prstGeom>
          </p:spPr>
        </p:pic>
      </p:grpSp>
      <p:sp>
        <p:nvSpPr>
          <p:cNvPr id="28" name="Freeform: Shape 27">
            <a:extLst>
              <a:ext uri="{FF2B5EF4-FFF2-40B4-BE49-F238E27FC236}">
                <a16:creationId xmlns:a16="http://schemas.microsoft.com/office/drawing/2014/main" id="{AD35452D-6D21-4399-88E3-1BCF6014EE9B}"/>
              </a:ext>
            </a:extLst>
          </p:cNvPr>
          <p:cNvSpPr/>
          <p:nvPr/>
        </p:nvSpPr>
        <p:spPr>
          <a:xfrm>
            <a:off x="480876" y="1514476"/>
            <a:ext cx="801210" cy="801210"/>
          </a:xfrm>
          <a:custGeom>
            <a:avLst/>
            <a:gdLst>
              <a:gd name="connsiteX0" fmla="*/ 378114 w 2268638"/>
              <a:gd name="connsiteY0" fmla="*/ 0 h 2268638"/>
              <a:gd name="connsiteX1" fmla="*/ 1890524 w 2268638"/>
              <a:gd name="connsiteY1" fmla="*/ 0 h 2268638"/>
              <a:gd name="connsiteX2" fmla="*/ 2268638 w 2268638"/>
              <a:gd name="connsiteY2" fmla="*/ 378114 h 2268638"/>
              <a:gd name="connsiteX3" fmla="*/ 2268638 w 2268638"/>
              <a:gd name="connsiteY3" fmla="*/ 1890524 h 2268638"/>
              <a:gd name="connsiteX4" fmla="*/ 1890524 w 2268638"/>
              <a:gd name="connsiteY4" fmla="*/ 2268638 h 2268638"/>
              <a:gd name="connsiteX5" fmla="*/ 378114 w 2268638"/>
              <a:gd name="connsiteY5" fmla="*/ 2268638 h 2268638"/>
              <a:gd name="connsiteX6" fmla="*/ 0 w 2268638"/>
              <a:gd name="connsiteY6" fmla="*/ 1890524 h 2268638"/>
              <a:gd name="connsiteX7" fmla="*/ 0 w 2268638"/>
              <a:gd name="connsiteY7" fmla="*/ 378114 h 2268638"/>
              <a:gd name="connsiteX8" fmla="*/ 378114 w 2268638"/>
              <a:gd name="connsiteY8" fmla="*/ 0 h 2268638"/>
              <a:gd name="connsiteX9" fmla="*/ 229649 w 2268638"/>
              <a:gd name="connsiteY9" fmla="*/ 320228 h 2268638"/>
              <a:gd name="connsiteX10" fmla="*/ 229649 w 2268638"/>
              <a:gd name="connsiteY10" fmla="*/ 474473 h 2268638"/>
              <a:gd name="connsiteX11" fmla="*/ 680479 w 2268638"/>
              <a:gd name="connsiteY11" fmla="*/ 474473 h 2268638"/>
              <a:gd name="connsiteX12" fmla="*/ 680479 w 2268638"/>
              <a:gd name="connsiteY12" fmla="*/ 320228 h 2268638"/>
              <a:gd name="connsiteX13" fmla="*/ 229649 w 2268638"/>
              <a:gd name="connsiteY13" fmla="*/ 320228 h 22686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268638" h="2268638">
                <a:moveTo>
                  <a:pt x="378114" y="0"/>
                </a:moveTo>
                <a:lnTo>
                  <a:pt x="1890524" y="0"/>
                </a:lnTo>
                <a:cubicBezTo>
                  <a:pt x="2099351" y="0"/>
                  <a:pt x="2268638" y="169287"/>
                  <a:pt x="2268638" y="378114"/>
                </a:cubicBezTo>
                <a:lnTo>
                  <a:pt x="2268638" y="1890524"/>
                </a:lnTo>
                <a:cubicBezTo>
                  <a:pt x="2268638" y="2099351"/>
                  <a:pt x="2099351" y="2268638"/>
                  <a:pt x="1890524" y="2268638"/>
                </a:cubicBezTo>
                <a:lnTo>
                  <a:pt x="378114" y="2268638"/>
                </a:lnTo>
                <a:cubicBezTo>
                  <a:pt x="169287" y="2268638"/>
                  <a:pt x="0" y="2099351"/>
                  <a:pt x="0" y="1890524"/>
                </a:cubicBezTo>
                <a:lnTo>
                  <a:pt x="0" y="378114"/>
                </a:lnTo>
                <a:cubicBezTo>
                  <a:pt x="0" y="169287"/>
                  <a:pt x="169287" y="0"/>
                  <a:pt x="378114" y="0"/>
                </a:cubicBezTo>
                <a:close/>
                <a:moveTo>
                  <a:pt x="229649" y="320228"/>
                </a:moveTo>
                <a:lnTo>
                  <a:pt x="229649" y="474473"/>
                </a:lnTo>
                <a:lnTo>
                  <a:pt x="680479" y="474473"/>
                </a:lnTo>
                <a:lnTo>
                  <a:pt x="680479" y="320228"/>
                </a:lnTo>
                <a:lnTo>
                  <a:pt x="229649" y="320228"/>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nvGrpSpPr>
          <p:cNvPr id="38" name="Group 37">
            <a:extLst>
              <a:ext uri="{FF2B5EF4-FFF2-40B4-BE49-F238E27FC236}">
                <a16:creationId xmlns:a16="http://schemas.microsoft.com/office/drawing/2014/main" id="{88C5BEF2-8514-4B4B-B202-40837C40872C}"/>
              </a:ext>
            </a:extLst>
          </p:cNvPr>
          <p:cNvGrpSpPr/>
          <p:nvPr/>
        </p:nvGrpSpPr>
        <p:grpSpPr>
          <a:xfrm>
            <a:off x="623324" y="2465683"/>
            <a:ext cx="516315" cy="655807"/>
            <a:chOff x="102464" y="2130014"/>
            <a:chExt cx="516315" cy="655807"/>
          </a:xfrm>
        </p:grpSpPr>
        <p:sp>
          <p:nvSpPr>
            <p:cNvPr id="19" name="Rectangle 18">
              <a:extLst>
                <a:ext uri="{FF2B5EF4-FFF2-40B4-BE49-F238E27FC236}">
                  <a16:creationId xmlns:a16="http://schemas.microsoft.com/office/drawing/2014/main" id="{DBFC7E47-E8CB-47E8-9A10-3CBE0781E74C}"/>
                </a:ext>
              </a:extLst>
            </p:cNvPr>
            <p:cNvSpPr/>
            <p:nvPr/>
          </p:nvSpPr>
          <p:spPr>
            <a:xfrm>
              <a:off x="150469" y="2130014"/>
              <a:ext cx="426128" cy="65580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 name="Graphic 29" descr="Tag">
              <a:extLst>
                <a:ext uri="{FF2B5EF4-FFF2-40B4-BE49-F238E27FC236}">
                  <a16:creationId xmlns:a16="http://schemas.microsoft.com/office/drawing/2014/main" id="{CE111580-8BBD-472E-AEFB-E8EDF48BAC86}"/>
                </a:ext>
              </a:extLst>
            </p:cNvPr>
            <p:cNvPicPr>
              <a:picLocks noChangeAspect="1"/>
            </p:cNvPicPr>
            <p:nvPr/>
          </p:nvPicPr>
          <p:blipFill>
            <a:blip r:embed="rId3" cstate="hq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2464" y="2203936"/>
              <a:ext cx="516315" cy="516315"/>
            </a:xfrm>
            <a:prstGeom prst="rect">
              <a:avLst/>
            </a:prstGeom>
          </p:spPr>
        </p:pic>
      </p:grpSp>
      <p:grpSp>
        <p:nvGrpSpPr>
          <p:cNvPr id="39" name="Group 38">
            <a:extLst>
              <a:ext uri="{FF2B5EF4-FFF2-40B4-BE49-F238E27FC236}">
                <a16:creationId xmlns:a16="http://schemas.microsoft.com/office/drawing/2014/main" id="{77777DE7-7E88-4E8D-A106-BDF82CB2D125}"/>
              </a:ext>
            </a:extLst>
          </p:cNvPr>
          <p:cNvGrpSpPr/>
          <p:nvPr/>
        </p:nvGrpSpPr>
        <p:grpSpPr>
          <a:xfrm>
            <a:off x="652881" y="3205917"/>
            <a:ext cx="457200" cy="949396"/>
            <a:chOff x="132021" y="2893398"/>
            <a:chExt cx="457200" cy="949396"/>
          </a:xfrm>
        </p:grpSpPr>
        <p:sp>
          <p:nvSpPr>
            <p:cNvPr id="20" name="Rectangle 19">
              <a:extLst>
                <a:ext uri="{FF2B5EF4-FFF2-40B4-BE49-F238E27FC236}">
                  <a16:creationId xmlns:a16="http://schemas.microsoft.com/office/drawing/2014/main" id="{6DCB214B-EFAE-4907-8932-0A4E905F3EF0}"/>
                </a:ext>
              </a:extLst>
            </p:cNvPr>
            <p:cNvSpPr/>
            <p:nvPr/>
          </p:nvSpPr>
          <p:spPr>
            <a:xfrm>
              <a:off x="150469" y="2893398"/>
              <a:ext cx="426128" cy="94939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3" name="Graphic 32" descr="Single gear">
              <a:extLst>
                <a:ext uri="{FF2B5EF4-FFF2-40B4-BE49-F238E27FC236}">
                  <a16:creationId xmlns:a16="http://schemas.microsoft.com/office/drawing/2014/main" id="{3CB738F5-D99C-4005-9718-B6C0367772F7}"/>
                </a:ext>
              </a:extLst>
            </p:cNvPr>
            <p:cNvPicPr>
              <a:picLocks noChangeAspect="1"/>
            </p:cNvPicPr>
            <p:nvPr/>
          </p:nvPicPr>
          <p:blipFill>
            <a:blip r:embed="rId5" cstate="hq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32021" y="3111645"/>
              <a:ext cx="457200" cy="457200"/>
            </a:xfrm>
            <a:prstGeom prst="rect">
              <a:avLst/>
            </a:prstGeom>
          </p:spPr>
        </p:pic>
      </p:grpSp>
      <p:grpSp>
        <p:nvGrpSpPr>
          <p:cNvPr id="40" name="Group 39">
            <a:extLst>
              <a:ext uri="{FF2B5EF4-FFF2-40B4-BE49-F238E27FC236}">
                <a16:creationId xmlns:a16="http://schemas.microsoft.com/office/drawing/2014/main" id="{3533A4B3-FEEB-4251-AD17-4634025E9C03}"/>
              </a:ext>
            </a:extLst>
          </p:cNvPr>
          <p:cNvGrpSpPr/>
          <p:nvPr/>
        </p:nvGrpSpPr>
        <p:grpSpPr>
          <a:xfrm>
            <a:off x="671329" y="4237631"/>
            <a:ext cx="426128" cy="589014"/>
            <a:chOff x="150469" y="4179757"/>
            <a:chExt cx="426128" cy="589014"/>
          </a:xfrm>
        </p:grpSpPr>
        <p:sp>
          <p:nvSpPr>
            <p:cNvPr id="22" name="Rectangle 21">
              <a:extLst>
                <a:ext uri="{FF2B5EF4-FFF2-40B4-BE49-F238E27FC236}">
                  <a16:creationId xmlns:a16="http://schemas.microsoft.com/office/drawing/2014/main" id="{5A1A0B61-DF8C-46C6-ACBF-9A9604D68990}"/>
                </a:ext>
              </a:extLst>
            </p:cNvPr>
            <p:cNvSpPr/>
            <p:nvPr/>
          </p:nvSpPr>
          <p:spPr>
            <a:xfrm>
              <a:off x="150469" y="4179757"/>
              <a:ext cx="426128" cy="58901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7" name="Graphic 36" descr="Repeat">
              <a:extLst>
                <a:ext uri="{FF2B5EF4-FFF2-40B4-BE49-F238E27FC236}">
                  <a16:creationId xmlns:a16="http://schemas.microsoft.com/office/drawing/2014/main" id="{3D9F48D9-7D7E-4C56-A373-D9949CC280AD}"/>
                </a:ext>
              </a:extLst>
            </p:cNvPr>
            <p:cNvPicPr>
              <a:picLocks noChangeAspect="1"/>
            </p:cNvPicPr>
            <p:nvPr/>
          </p:nvPicPr>
          <p:blipFill>
            <a:blip r:embed="rId7" cstate="hq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50469" y="4248295"/>
              <a:ext cx="426128" cy="426128"/>
            </a:xfrm>
            <a:prstGeom prst="rect">
              <a:avLst/>
            </a:prstGeom>
          </p:spPr>
        </p:pic>
      </p:grpSp>
    </p:spTree>
    <p:extLst>
      <p:ext uri="{BB962C8B-B14F-4D97-AF65-F5344CB8AC3E}">
        <p14:creationId xmlns:p14="http://schemas.microsoft.com/office/powerpoint/2010/main" val="3320062531"/>
      </p:ext>
    </p:extLst>
  </p:cSld>
  <p:clrMapOvr>
    <a:masterClrMapping/>
  </p:clrMapOvr>
</p:sld>
</file>

<file path=ppt/theme/theme1.xml><?xml version="1.0" encoding="utf-8"?>
<a:theme xmlns:a="http://schemas.openxmlformats.org/drawingml/2006/main" name="Office Theme">
  <a:themeElements>
    <a:clrScheme name="CascadiaColors2019">
      <a:dk1>
        <a:sysClr val="windowText" lastClr="000000"/>
      </a:dk1>
      <a:lt1>
        <a:sysClr val="window" lastClr="FFFFFF"/>
      </a:lt1>
      <a:dk2>
        <a:srgbClr val="584446"/>
      </a:dk2>
      <a:lt2>
        <a:srgbClr val="D0E0D7"/>
      </a:lt2>
      <a:accent1>
        <a:srgbClr val="509E2F"/>
      </a:accent1>
      <a:accent2>
        <a:srgbClr val="BFB800"/>
      </a:accent2>
      <a:accent3>
        <a:srgbClr val="C05131"/>
      </a:accent3>
      <a:accent4>
        <a:srgbClr val="009CA6"/>
      </a:accent4>
      <a:accent5>
        <a:srgbClr val="006198"/>
      </a:accent5>
      <a:accent6>
        <a:srgbClr val="815475"/>
      </a:accent6>
      <a:hlink>
        <a:srgbClr val="000000"/>
      </a:hlink>
      <a:folHlink>
        <a:srgbClr val="000000"/>
      </a:folHlink>
    </a:clrScheme>
    <a:fontScheme name="Custom 45">
      <a:majorFont>
        <a:latin typeface="Segoe UI"/>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D01EA6CC696424C8825398B002BCD0C" ma:contentTypeVersion="7" ma:contentTypeDescription="Create a new document." ma:contentTypeScope="" ma:versionID="032d1e6ef33d851ca823839073f46178">
  <xsd:schema xmlns:xsd="http://www.w3.org/2001/XMLSchema" xmlns:xs="http://www.w3.org/2001/XMLSchema" xmlns:p="http://schemas.microsoft.com/office/2006/metadata/properties" xmlns:ns2="e2acb92d-7fe3-449e-91ed-6641db24fe70" xmlns:ns3="e8a72675-9bfc-4a5b-8ba1-e9ae56a1f94d" targetNamespace="http://schemas.microsoft.com/office/2006/metadata/properties" ma:root="true" ma:fieldsID="04caaceb0330d059f33d7c27db329091" ns2:_="" ns3:_="">
    <xsd:import namespace="e2acb92d-7fe3-449e-91ed-6641db24fe70"/>
    <xsd:import namespace="e8a72675-9bfc-4a5b-8ba1-e9ae56a1f94d"/>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OCR"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2acb92d-7fe3-449e-91ed-6641db24fe7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MediaServiceAutoTags" ma:internalName="MediaServiceAutoTags"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8a72675-9bfc-4a5b-8ba1-e9ae56a1f94d"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9867DA6-0039-4F8E-9B39-FA7710C125B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2acb92d-7fe3-449e-91ed-6641db24fe70"/>
    <ds:schemaRef ds:uri="e8a72675-9bfc-4a5b-8ba1-e9ae56a1f94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DA1EDE4-E255-4BEA-B64F-20B06921AC77}">
  <ds:schemaRefs>
    <ds:schemaRef ds:uri="http://schemas.openxmlformats.org/package/2006/metadata/core-properties"/>
    <ds:schemaRef ds:uri="http://schemas.microsoft.com/office/2006/documentManagement/types"/>
    <ds:schemaRef ds:uri="http://schemas.microsoft.com/office/infopath/2007/PartnerControls"/>
    <ds:schemaRef ds:uri="http://purl.org/dc/dcmitype/"/>
    <ds:schemaRef ds:uri="http://purl.org/dc/terms/"/>
    <ds:schemaRef ds:uri="http://purl.org/dc/elements/1.1/"/>
    <ds:schemaRef ds:uri="http://schemas.microsoft.com/office/2006/metadata/properties"/>
    <ds:schemaRef ds:uri="e8a72675-9bfc-4a5b-8ba1-e9ae56a1f94d"/>
    <ds:schemaRef ds:uri="e2acb92d-7fe3-449e-91ed-6641db24fe70"/>
    <ds:schemaRef ds:uri="http://www.w3.org/XML/1998/namespace"/>
  </ds:schemaRefs>
</ds:datastoreItem>
</file>

<file path=customXml/itemProps3.xml><?xml version="1.0" encoding="utf-8"?>
<ds:datastoreItem xmlns:ds="http://schemas.openxmlformats.org/officeDocument/2006/customXml" ds:itemID="{9752E1E8-B47D-471F-8D31-8D37C4ADF0E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1090</TotalTime>
  <Words>2057</Words>
  <Application>Microsoft Office PowerPoint</Application>
  <PresentationFormat>Widescreen</PresentationFormat>
  <Paragraphs>287</Paragraphs>
  <Slides>19</Slides>
  <Notes>19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Arial</vt:lpstr>
      <vt:lpstr>Calibri</vt:lpstr>
      <vt:lpstr>Courier New</vt:lpstr>
      <vt:lpstr>Segoe UI</vt:lpstr>
      <vt:lpstr>Segoe UI Light</vt:lpstr>
      <vt:lpstr>Wingdings</vt:lpstr>
      <vt:lpstr>Office Theme</vt:lpstr>
      <vt:lpstr>Building Green Cities</vt:lpstr>
      <vt:lpstr>BGC Advisory Committee AGENDA  </vt:lpstr>
      <vt:lpstr>Ground rules</vt:lpstr>
      <vt:lpstr>Recap</vt:lpstr>
      <vt:lpstr>Social Marketing Process</vt:lpstr>
      <vt:lpstr>Social Marketing Recap of Results</vt:lpstr>
      <vt:lpstr>Likes and dislikes</vt:lpstr>
      <vt:lpstr>What does it take to go above and beyond?</vt:lpstr>
      <vt:lpstr>Critical barriers and effective motivators</vt:lpstr>
      <vt:lpstr>Initial Insights</vt:lpstr>
      <vt:lpstr>Insights</vt:lpstr>
      <vt:lpstr>Guidance Report and Toolkit</vt:lpstr>
      <vt:lpstr>Project Elements</vt:lpstr>
      <vt:lpstr>Additional Project Elements – coming soon</vt:lpstr>
      <vt:lpstr>Timeline for Advisory Committee Review</vt:lpstr>
      <vt:lpstr>Project Element Review</vt:lpstr>
      <vt:lpstr>Discussion Questions</vt:lpstr>
      <vt:lpstr>What’s Next</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Building Green Cities</dc:title>
  <dc:creator>Julie Stein</dc:creator>
  <cp:lastModifiedBy>Jasmine Beverly</cp:lastModifiedBy>
  <cp:revision>116</cp:revision>
  <dcterms:created xsi:type="dcterms:W3CDTF">2019-02-04T22:51:32Z</dcterms:created>
  <dcterms:modified xsi:type="dcterms:W3CDTF">2020-03-19T18:59:56Z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0x0101006D01EA6CC696424C8825398B002BCD0C</vt:lpwstr>
  </property>
</Properties>
</file>