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80" r:id="rId4"/>
  </p:sldMasterIdLst>
  <p:notesMasterIdLst>
    <p:notesMasterId r:id="rId67"/>
  </p:notesMasterIdLst>
  <p:handoutMasterIdLst>
    <p:handoutMasterId r:id="rId68"/>
  </p:handoutMasterIdLst>
  <p:sldIdLst>
    <p:sldId id="271" r:id="rId5"/>
    <p:sldId id="353" r:id="rId6"/>
    <p:sldId id="355" r:id="rId7"/>
    <p:sldId id="356" r:id="rId8"/>
    <p:sldId id="357" r:id="rId9"/>
    <p:sldId id="358" r:id="rId10"/>
    <p:sldId id="359" r:id="rId11"/>
    <p:sldId id="360" r:id="rId12"/>
    <p:sldId id="361" r:id="rId13"/>
    <p:sldId id="362" r:id="rId14"/>
    <p:sldId id="363" r:id="rId15"/>
    <p:sldId id="364" r:id="rId16"/>
    <p:sldId id="365" r:id="rId17"/>
    <p:sldId id="366" r:id="rId18"/>
    <p:sldId id="367" r:id="rId19"/>
    <p:sldId id="266" r:id="rId20"/>
    <p:sldId id="267" r:id="rId21"/>
    <p:sldId id="285" r:id="rId22"/>
    <p:sldId id="284" r:id="rId23"/>
    <p:sldId id="287" r:id="rId24"/>
    <p:sldId id="291" r:id="rId25"/>
    <p:sldId id="337" r:id="rId26"/>
    <p:sldId id="289" r:id="rId27"/>
    <p:sldId id="292" r:id="rId28"/>
    <p:sldId id="295" r:id="rId29"/>
    <p:sldId id="296" r:id="rId30"/>
    <p:sldId id="264" r:id="rId31"/>
    <p:sldId id="265" r:id="rId32"/>
    <p:sldId id="297" r:id="rId33"/>
    <p:sldId id="301" r:id="rId34"/>
    <p:sldId id="304" r:id="rId35"/>
    <p:sldId id="268" r:id="rId36"/>
    <p:sldId id="269" r:id="rId37"/>
    <p:sldId id="299" r:id="rId38"/>
    <p:sldId id="300" r:id="rId39"/>
    <p:sldId id="308" r:id="rId40"/>
    <p:sldId id="305" r:id="rId41"/>
    <p:sldId id="306" r:id="rId42"/>
    <p:sldId id="309" r:id="rId43"/>
    <p:sldId id="321" r:id="rId44"/>
    <p:sldId id="310" r:id="rId45"/>
    <p:sldId id="322" r:id="rId46"/>
    <p:sldId id="262" r:id="rId47"/>
    <p:sldId id="341" r:id="rId48"/>
    <p:sldId id="340" r:id="rId49"/>
    <p:sldId id="343" r:id="rId50"/>
    <p:sldId id="323" r:id="rId51"/>
    <p:sldId id="263" r:id="rId52"/>
    <p:sldId id="314" r:id="rId53"/>
    <p:sldId id="315" r:id="rId54"/>
    <p:sldId id="312" r:id="rId55"/>
    <p:sldId id="260" r:id="rId56"/>
    <p:sldId id="283" r:id="rId57"/>
    <p:sldId id="261" r:id="rId58"/>
    <p:sldId id="317" r:id="rId59"/>
    <p:sldId id="345" r:id="rId60"/>
    <p:sldId id="346" r:id="rId61"/>
    <p:sldId id="347" r:id="rId62"/>
    <p:sldId id="348" r:id="rId63"/>
    <p:sldId id="349" r:id="rId64"/>
    <p:sldId id="350" r:id="rId65"/>
    <p:sldId id="351" r:id="rId66"/>
  </p:sldIdLst>
  <p:sldSz cx="12192000" cy="6858000"/>
  <p:notesSz cx="6858000" cy="9144000"/>
  <p:embeddedFontLst>
    <p:embeddedFont>
      <p:font typeface="Roboto" panose="020B0604020202020204" charset="0"/>
      <p:regular r:id="rId69"/>
      <p:bold r:id="rId70"/>
      <p:italic r:id="rId71"/>
      <p:boldItalic r:id="rId72"/>
    </p:embeddedFont>
    <p:embeddedFont>
      <p:font typeface="Roboto Light" panose="020B0604020202020204" charset="0"/>
      <p:regular r:id="rId73"/>
      <p:italic r:id="rId74"/>
    </p:embeddedFont>
    <p:embeddedFont>
      <p:font typeface="ＭＳ Ｐゴシック" panose="020B0600070205080204" pitchFamily="34" charset="-128"/>
      <p:regular r:id="rId75"/>
    </p:embeddedFont>
    <p:embeddedFont>
      <p:font typeface="Roboto Black" panose="020B0604020202020204" charset="0"/>
      <p:regular r:id="rId76"/>
      <p:bold r:id="rId77"/>
      <p:boldItalic r:id="rId78"/>
    </p:embeddedFont>
    <p:embeddedFont>
      <p:font typeface="Roboto Mono Thin" panose="020B0604020202020204" charset="0"/>
      <p:regular r:id="rId79"/>
      <p:italic r:id="rId80"/>
    </p:embeddedFont>
    <p:embeddedFont>
      <p:font typeface="Roboto Thin" panose="020B0604020202020204" charset="0"/>
      <p:regular r:id="rId81"/>
      <p:italic r:id="rId82"/>
    </p:embeddedFont>
    <p:embeddedFont>
      <p:font typeface="Roboto Condensed" panose="020B0604020202020204" charset="0"/>
      <p:regular r:id="rId83"/>
      <p:bold r:id="rId84"/>
      <p:italic r:id="rId85"/>
      <p:boldItalic r:id="rId86"/>
    </p:embeddedFont>
    <p:embeddedFont>
      <p:font typeface="Abril Fatface" panose="020B0604020202020204" charset="0"/>
      <p:regular r:id="rId87"/>
    </p:embeddedFont>
    <p:embeddedFont>
      <p:font typeface="Calibri" panose="020F0502020204030204" pitchFamily="34" charset="0"/>
      <p:regular r:id="rId88"/>
      <p:bold r:id="rId89"/>
      <p:italic r:id="rId90"/>
      <p:boldItalic r:id="rId9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D08B3C70-6EF2-4456-8C61-95E8FC68EF9B}">
          <p14:sldIdLst>
            <p14:sldId id="271"/>
          </p14:sldIdLst>
        </p14:section>
        <p14:section name="Introduction" id="{11C8FC04-6880-4167-A0EA-611F8C6F458B}">
          <p14:sldIdLst>
            <p14:sldId id="353"/>
            <p14:sldId id="355"/>
            <p14:sldId id="356"/>
            <p14:sldId id="357"/>
            <p14:sldId id="358"/>
            <p14:sldId id="359"/>
            <p14:sldId id="360"/>
            <p14:sldId id="361"/>
            <p14:sldId id="362"/>
            <p14:sldId id="363"/>
            <p14:sldId id="364"/>
            <p14:sldId id="365"/>
            <p14:sldId id="366"/>
            <p14:sldId id="367"/>
          </p14:sldIdLst>
        </p14:section>
        <p14:section name="Blue" id="{5EEC3FAA-E967-455A-8744-A06404DF3747}">
          <p14:sldIdLst/>
        </p14:section>
        <p14:section name="Green" id="{46734A0F-5A5E-4ACC-9E1D-1E43337243F8}">
          <p14:sldIdLst>
            <p14:sldId id="266"/>
            <p14:sldId id="267"/>
            <p14:sldId id="285"/>
            <p14:sldId id="284"/>
            <p14:sldId id="287"/>
            <p14:sldId id="291"/>
            <p14:sldId id="337"/>
            <p14:sldId id="289"/>
            <p14:sldId id="292"/>
            <p14:sldId id="295"/>
            <p14:sldId id="296"/>
            <p14:sldId id="264"/>
            <p14:sldId id="265"/>
            <p14:sldId id="297"/>
            <p14:sldId id="301"/>
            <p14:sldId id="304"/>
            <p14:sldId id="268"/>
            <p14:sldId id="269"/>
            <p14:sldId id="299"/>
            <p14:sldId id="300"/>
            <p14:sldId id="308"/>
            <p14:sldId id="305"/>
            <p14:sldId id="306"/>
            <p14:sldId id="309"/>
            <p14:sldId id="321"/>
            <p14:sldId id="310"/>
            <p14:sldId id="322"/>
            <p14:sldId id="262"/>
            <p14:sldId id="341"/>
            <p14:sldId id="340"/>
            <p14:sldId id="343"/>
            <p14:sldId id="323"/>
            <p14:sldId id="263"/>
            <p14:sldId id="314"/>
            <p14:sldId id="315"/>
            <p14:sldId id="312"/>
            <p14:sldId id="260"/>
            <p14:sldId id="283"/>
            <p14:sldId id="261"/>
            <p14:sldId id="317"/>
          </p14:sldIdLst>
        </p14:section>
        <p14:section name="Yellow" id="{A6E3ECAC-3B9B-427F-B49A-C9F5AFD74C03}">
          <p14:sldIdLst>
            <p14:sldId id="345"/>
            <p14:sldId id="346"/>
            <p14:sldId id="347"/>
            <p14:sldId id="348"/>
            <p14:sldId id="349"/>
            <p14:sldId id="350"/>
            <p14:sldId id="351"/>
          </p14:sldIdLst>
        </p14:section>
        <p14:section name="Red" id="{A6236DF4-81D3-4685-9962-E0CFCC81E9BE}">
          <p14:sldIdLst/>
        </p14:section>
        <p14:section name="Sea Blue" id="{5401FFE7-2924-4F5A-9569-5DDC88B22DEE}">
          <p14:sldIdLst/>
        </p14:section>
        <p14:section name="Orange" id="{DE811FFC-A280-43B0-98ED-29699760085A}">
          <p14:sldIdLst/>
        </p14:section>
        <p14:section name="Thank you" id="{CE286F12-5703-471F-9B04-4389B24B2EC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A700"/>
    <a:srgbClr val="E2B000"/>
    <a:srgbClr val="000000"/>
    <a:srgbClr val="003542"/>
    <a:srgbClr val="04333E"/>
    <a:srgbClr val="065062"/>
    <a:srgbClr val="043B48"/>
    <a:srgbClr val="009BC0"/>
    <a:srgbClr val="555555"/>
    <a:srgbClr val="5E34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9" autoAdjust="0"/>
    <p:restoredTop sz="72209" autoAdjust="0"/>
  </p:normalViewPr>
  <p:slideViewPr>
    <p:cSldViewPr snapToGrid="0">
      <p:cViewPr varScale="1">
        <p:scale>
          <a:sx n="58" d="100"/>
          <a:sy n="58" d="100"/>
        </p:scale>
        <p:origin x="1386" y="7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84" Type="http://schemas.openxmlformats.org/officeDocument/2006/relationships/font" Target="fonts/font16.fntdata"/><Relationship Id="rId89" Type="http://schemas.openxmlformats.org/officeDocument/2006/relationships/font" Target="fonts/font21.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1.xml"/><Relationship Id="rId90" Type="http://schemas.openxmlformats.org/officeDocument/2006/relationships/font" Target="fonts/font22.fntdata"/><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font" Target="fonts/font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8.fntdata"/><Relationship Id="rId7" Type="http://schemas.openxmlformats.org/officeDocument/2006/relationships/slide" Target="slides/slide3.xml"/><Relationship Id="rId71" Type="http://schemas.openxmlformats.org/officeDocument/2006/relationships/font" Target="fonts/font3.fntdata"/><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9.fntdata"/><Relationship Id="rId61" Type="http://schemas.openxmlformats.org/officeDocument/2006/relationships/slide" Target="slides/slide57.xml"/><Relationship Id="rId82"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Park Closures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Sheet1!$A$2:$A$19</c:f>
              <c:strCache>
                <c:ptCount val="18"/>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 (projected)</c:v>
                </c:pt>
                <c:pt idx="16">
                  <c:v>2020 (projected)</c:v>
                </c:pt>
                <c:pt idx="17">
                  <c:v>2021 (projected)</c:v>
                </c:pt>
              </c:strCache>
            </c:strRef>
          </c:cat>
          <c:val>
            <c:numRef>
              <c:f>Sheet1!$B$2:$B$19</c:f>
              <c:numCache>
                <c:formatCode>0</c:formatCode>
                <c:ptCount val="18"/>
                <c:pt idx="0">
                  <c:v>12</c:v>
                </c:pt>
                <c:pt idx="1">
                  <c:v>8</c:v>
                </c:pt>
                <c:pt idx="2">
                  <c:v>16</c:v>
                </c:pt>
                <c:pt idx="3">
                  <c:v>12</c:v>
                </c:pt>
                <c:pt idx="4">
                  <c:v>16</c:v>
                </c:pt>
                <c:pt idx="5">
                  <c:v>5</c:v>
                </c:pt>
                <c:pt idx="6">
                  <c:v>2</c:v>
                </c:pt>
                <c:pt idx="7">
                  <c:v>3</c:v>
                </c:pt>
                <c:pt idx="8">
                  <c:v>2</c:v>
                </c:pt>
                <c:pt idx="9">
                  <c:v>3</c:v>
                </c:pt>
                <c:pt idx="10">
                  <c:v>1</c:v>
                </c:pt>
                <c:pt idx="11">
                  <c:v>3</c:v>
                </c:pt>
                <c:pt idx="12">
                  <c:v>2</c:v>
                </c:pt>
                <c:pt idx="13">
                  <c:v>7</c:v>
                </c:pt>
                <c:pt idx="14">
                  <c:v>6</c:v>
                </c:pt>
                <c:pt idx="15">
                  <c:v>5</c:v>
                </c:pt>
                <c:pt idx="16">
                  <c:v>5</c:v>
                </c:pt>
                <c:pt idx="17">
                  <c:v>5</c:v>
                </c:pt>
              </c:numCache>
            </c:numRef>
          </c:val>
          <c:extLst>
            <c:ext xmlns:c16="http://schemas.microsoft.com/office/drawing/2014/chart" uri="{C3380CC4-5D6E-409C-BE32-E72D297353CC}">
              <c16:uniqueId val="{00000000-B814-4202-95E7-7CB449CE3B33}"/>
            </c:ext>
          </c:extLst>
        </c:ser>
        <c:dLbls>
          <c:dLblPos val="ctr"/>
          <c:showLegendKey val="0"/>
          <c:showVal val="1"/>
          <c:showCatName val="0"/>
          <c:showSerName val="0"/>
          <c:showPercent val="0"/>
          <c:showBubbleSize val="0"/>
        </c:dLbls>
        <c:gapWidth val="199"/>
        <c:axId val="1872295423"/>
        <c:axId val="1872296255"/>
      </c:barChart>
      <c:lineChart>
        <c:grouping val="standard"/>
        <c:varyColors val="0"/>
        <c:ser>
          <c:idx val="1"/>
          <c:order val="1"/>
          <c:tx>
            <c:strRef>
              <c:f>Sheet1!$C$1</c:f>
              <c:strCache>
                <c:ptCount val="1"/>
                <c:pt idx="0">
                  <c:v>Impacted Households</c:v>
                </c:pt>
              </c:strCache>
            </c:strRef>
          </c:tx>
          <c:spPr>
            <a:ln w="38100" cap="rnd">
              <a:solidFill>
                <a:schemeClr val="accent2"/>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Sheet1!$A$2:$A$19</c:f>
              <c:strCache>
                <c:ptCount val="18"/>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 (projected)</c:v>
                </c:pt>
                <c:pt idx="16">
                  <c:v>2020 (projected)</c:v>
                </c:pt>
                <c:pt idx="17">
                  <c:v>2021 (projected)</c:v>
                </c:pt>
              </c:strCache>
            </c:strRef>
          </c:cat>
          <c:val>
            <c:numRef>
              <c:f>Sheet1!$C$2:$C$19</c:f>
              <c:numCache>
                <c:formatCode>0</c:formatCode>
                <c:ptCount val="18"/>
                <c:pt idx="0">
                  <c:v>226</c:v>
                </c:pt>
                <c:pt idx="1">
                  <c:v>271</c:v>
                </c:pt>
                <c:pt idx="2">
                  <c:v>715</c:v>
                </c:pt>
                <c:pt idx="3">
                  <c:v>403</c:v>
                </c:pt>
                <c:pt idx="4">
                  <c:v>571</c:v>
                </c:pt>
                <c:pt idx="5">
                  <c:v>127</c:v>
                </c:pt>
                <c:pt idx="6">
                  <c:v>67</c:v>
                </c:pt>
                <c:pt idx="7">
                  <c:v>73</c:v>
                </c:pt>
                <c:pt idx="8">
                  <c:v>9</c:v>
                </c:pt>
                <c:pt idx="9">
                  <c:v>41</c:v>
                </c:pt>
                <c:pt idx="10">
                  <c:v>26</c:v>
                </c:pt>
                <c:pt idx="11">
                  <c:v>23</c:v>
                </c:pt>
                <c:pt idx="12">
                  <c:v>55</c:v>
                </c:pt>
                <c:pt idx="13">
                  <c:v>215</c:v>
                </c:pt>
                <c:pt idx="14">
                  <c:v>147</c:v>
                </c:pt>
                <c:pt idx="15">
                  <c:v>120</c:v>
                </c:pt>
                <c:pt idx="16">
                  <c:v>120</c:v>
                </c:pt>
                <c:pt idx="17">
                  <c:v>120</c:v>
                </c:pt>
              </c:numCache>
            </c:numRef>
          </c:val>
          <c:smooth val="0"/>
          <c:extLst>
            <c:ext xmlns:c16="http://schemas.microsoft.com/office/drawing/2014/chart" uri="{C3380CC4-5D6E-409C-BE32-E72D297353CC}">
              <c16:uniqueId val="{00000001-B814-4202-95E7-7CB449CE3B33}"/>
            </c:ext>
          </c:extLst>
        </c:ser>
        <c:dLbls>
          <c:showLegendKey val="0"/>
          <c:showVal val="0"/>
          <c:showCatName val="0"/>
          <c:showSerName val="0"/>
          <c:showPercent val="0"/>
          <c:showBubbleSize val="0"/>
        </c:dLbls>
        <c:marker val="1"/>
        <c:smooth val="0"/>
        <c:axId val="1782292623"/>
        <c:axId val="1782292207"/>
      </c:lineChart>
      <c:catAx>
        <c:axId val="1872295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n-US"/>
          </a:p>
        </c:txPr>
        <c:crossAx val="1872296255"/>
        <c:crosses val="autoZero"/>
        <c:auto val="1"/>
        <c:lblAlgn val="ctr"/>
        <c:lblOffset val="100"/>
        <c:noMultiLvlLbl val="0"/>
      </c:catAx>
      <c:valAx>
        <c:axId val="187229625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2295423"/>
        <c:crosses val="autoZero"/>
        <c:crossBetween val="between"/>
      </c:valAx>
      <c:valAx>
        <c:axId val="1782292207"/>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2292623"/>
        <c:crosses val="max"/>
        <c:crossBetween val="between"/>
      </c:valAx>
      <c:catAx>
        <c:axId val="1782292623"/>
        <c:scaling>
          <c:orientation val="minMax"/>
        </c:scaling>
        <c:delete val="1"/>
        <c:axPos val="b"/>
        <c:numFmt formatCode="General" sourceLinked="1"/>
        <c:majorTickMark val="out"/>
        <c:minorTickMark val="none"/>
        <c:tickLblPos val="nextTo"/>
        <c:crossAx val="1782292207"/>
        <c:crosses val="autoZero"/>
        <c:auto val="1"/>
        <c:lblAlgn val="ctr"/>
        <c:lblOffset val="100"/>
        <c:noMultiLvlLbl val="0"/>
      </c:catAx>
      <c:spPr>
        <a:noFill/>
        <a:ln>
          <a:noFill/>
        </a:ln>
        <a:effectLst/>
      </c:spPr>
    </c:plotArea>
    <c:legend>
      <c:legendPos val="t"/>
      <c:layout>
        <c:manualLayout>
          <c:xMode val="edge"/>
          <c:yMode val="edge"/>
          <c:x val="0"/>
          <c:y val="1.9588545542326967E-2"/>
          <c:w val="0.46503273996891759"/>
          <c:h val="0.1766775555069771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a:lstStyle/>
          <a:p>
            <a:pPr>
              <a:defRPr/>
            </a:pPr>
            <a:r>
              <a:rPr lang="en-US" sz="2400" dirty="0" smtClean="0"/>
              <a:t>Comparative Cost per Night:</a:t>
            </a:r>
            <a:r>
              <a:rPr lang="en-US" sz="2400" baseline="0" dirty="0" smtClean="0"/>
              <a:t> Jail, Hospital, Housing</a:t>
            </a:r>
            <a:endParaRPr lang="en-US" sz="2400" dirty="0"/>
          </a:p>
        </c:rich>
      </c:tx>
      <c:layout/>
      <c:overlay val="0"/>
    </c:title>
    <c:autoTitleDeleted val="0"/>
    <c:plotArea>
      <c:layout/>
      <c:barChart>
        <c:barDir val="col"/>
        <c:grouping val="clustered"/>
        <c:varyColors val="0"/>
        <c:ser>
          <c:idx val="0"/>
          <c:order val="0"/>
          <c:invertIfNegative val="0"/>
          <c:dLbls>
            <c:spPr>
              <a:noFill/>
              <a:ln>
                <a:noFill/>
              </a:ln>
              <a:effectLst/>
            </c:spPr>
            <c:txPr>
              <a:bodyPr wrap="square" lIns="38100" tIns="19050" rIns="38100" bIns="19050" anchor="ctr">
                <a:spAutoFit/>
              </a:bodyPr>
              <a:lstStyle/>
              <a:p>
                <a:pPr>
                  <a:defRPr sz="1800"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Sheet1!$A$1:$A$3</c:f>
              <c:strCache>
                <c:ptCount val="3"/>
                <c:pt idx="0">
                  <c:v>Jail</c:v>
                </c:pt>
                <c:pt idx="1">
                  <c:v>Hospital</c:v>
                </c:pt>
                <c:pt idx="2">
                  <c:v>Supportive Housing</c:v>
                </c:pt>
              </c:strCache>
            </c:strRef>
          </c:cat>
          <c:val>
            <c:numRef>
              <c:f>Sheet1!$B$1:$B$3</c:f>
              <c:numCache>
                <c:formatCode>_("$"* #,##0_);_("$"* \(#,##0\);_("$"* "-"??_);_(@_)</c:formatCode>
                <c:ptCount val="3"/>
                <c:pt idx="0">
                  <c:v>140</c:v>
                </c:pt>
                <c:pt idx="1">
                  <c:v>2000</c:v>
                </c:pt>
                <c:pt idx="2">
                  <c:v>28</c:v>
                </c:pt>
              </c:numCache>
            </c:numRef>
          </c:val>
          <c:extLst>
            <c:ext xmlns:c16="http://schemas.microsoft.com/office/drawing/2014/chart" uri="{C3380CC4-5D6E-409C-BE32-E72D297353CC}">
              <c16:uniqueId val="{00000000-B5A1-42C4-8C08-E935FA2BEDED}"/>
            </c:ext>
          </c:extLst>
        </c:ser>
        <c:dLbls>
          <c:showLegendKey val="0"/>
          <c:showVal val="0"/>
          <c:showCatName val="0"/>
          <c:showSerName val="0"/>
          <c:showPercent val="0"/>
          <c:showBubbleSize val="0"/>
        </c:dLbls>
        <c:gapWidth val="150"/>
        <c:axId val="55898880"/>
        <c:axId val="55900416"/>
      </c:barChart>
      <c:catAx>
        <c:axId val="55898880"/>
        <c:scaling>
          <c:orientation val="minMax"/>
        </c:scaling>
        <c:delete val="0"/>
        <c:axPos val="b"/>
        <c:numFmt formatCode="General" sourceLinked="0"/>
        <c:majorTickMark val="out"/>
        <c:minorTickMark val="none"/>
        <c:tickLblPos val="nextTo"/>
        <c:txPr>
          <a:bodyPr/>
          <a:lstStyle/>
          <a:p>
            <a:pPr>
              <a:defRPr sz="2000" baseline="0"/>
            </a:pPr>
            <a:endParaRPr lang="en-US"/>
          </a:p>
        </c:txPr>
        <c:crossAx val="55900416"/>
        <c:crosses val="autoZero"/>
        <c:auto val="1"/>
        <c:lblAlgn val="ctr"/>
        <c:lblOffset val="100"/>
        <c:noMultiLvlLbl val="0"/>
      </c:catAx>
      <c:valAx>
        <c:axId val="55900416"/>
        <c:scaling>
          <c:orientation val="minMax"/>
        </c:scaling>
        <c:delete val="0"/>
        <c:axPos val="l"/>
        <c:majorGridlines/>
        <c:numFmt formatCode="_(&quot;$&quot;* #,##0_);_(&quot;$&quot;* \(#,##0\);_(&quot;$&quot;* &quot;-&quot;??_);_(@_)" sourceLinked="1"/>
        <c:majorTickMark val="out"/>
        <c:minorTickMark val="none"/>
        <c:tickLblPos val="nextTo"/>
        <c:crossAx val="55898880"/>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Private Development Construction Valuation </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Construction Valuation</c:v>
                </c:pt>
              </c:strCache>
            </c:strRef>
          </c:tx>
          <c:spPr>
            <a:solidFill>
              <a:schemeClr val="accent1"/>
            </a:solidFill>
            <a:ln>
              <a:noFill/>
            </a:ln>
            <a:effectLst/>
          </c:spPr>
          <c:invertIfNegative val="0"/>
          <c:dPt>
            <c:idx val="1"/>
            <c:invertIfNegative val="0"/>
            <c:bubble3D val="0"/>
            <c:spPr>
              <a:solidFill>
                <a:schemeClr val="accent5">
                  <a:lumMod val="75000"/>
                  <a:lumOff val="25000"/>
                </a:schemeClr>
              </a:solidFill>
              <a:ln>
                <a:noFill/>
              </a:ln>
              <a:effectLst/>
            </c:spPr>
            <c:extLst>
              <c:ext xmlns:c16="http://schemas.microsoft.com/office/drawing/2014/chart" uri="{C3380CC4-5D6E-409C-BE32-E72D297353CC}">
                <c16:uniqueId val="{00000003-AF74-445C-A8C0-2989D3414C5A}"/>
              </c:ext>
            </c:extLst>
          </c:dPt>
          <c:dPt>
            <c:idx val="2"/>
            <c:invertIfNegative val="0"/>
            <c:bubble3D val="0"/>
            <c:spPr>
              <a:solidFill>
                <a:schemeClr val="accent6">
                  <a:lumMod val="75000"/>
                </a:schemeClr>
              </a:solidFill>
              <a:ln>
                <a:noFill/>
              </a:ln>
              <a:effectLst/>
            </c:spPr>
            <c:extLst>
              <c:ext xmlns:c16="http://schemas.microsoft.com/office/drawing/2014/chart" uri="{C3380CC4-5D6E-409C-BE32-E72D297353CC}">
                <c16:uniqueId val="{00000004-AF74-445C-A8C0-2989D3414C5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2015</c:v>
                </c:pt>
                <c:pt idx="1">
                  <c:v>2016</c:v>
                </c:pt>
                <c:pt idx="2">
                  <c:v>2017</c:v>
                </c:pt>
                <c:pt idx="3">
                  <c:v>Private development  of low income housing during last 20 years</c:v>
                </c:pt>
              </c:strCache>
            </c:strRef>
          </c:cat>
          <c:val>
            <c:numRef>
              <c:f>Sheet1!$B$2:$B$5</c:f>
              <c:numCache>
                <c:formatCode>#,##0</c:formatCode>
                <c:ptCount val="4"/>
                <c:pt idx="0">
                  <c:v>10576000</c:v>
                </c:pt>
                <c:pt idx="1">
                  <c:v>23563000</c:v>
                </c:pt>
                <c:pt idx="2">
                  <c:v>11585000</c:v>
                </c:pt>
                <c:pt idx="3" formatCode="General">
                  <c:v>0</c:v>
                </c:pt>
              </c:numCache>
            </c:numRef>
          </c:val>
          <c:extLst>
            <c:ext xmlns:c16="http://schemas.microsoft.com/office/drawing/2014/chart" uri="{C3380CC4-5D6E-409C-BE32-E72D297353CC}">
              <c16:uniqueId val="{00000000-AF74-445C-A8C0-2989D3414C5A}"/>
            </c:ext>
          </c:extLst>
        </c:ser>
        <c:dLbls>
          <c:showLegendKey val="0"/>
          <c:showVal val="0"/>
          <c:showCatName val="0"/>
          <c:showSerName val="0"/>
          <c:showPercent val="0"/>
          <c:showBubbleSize val="0"/>
        </c:dLbls>
        <c:gapWidth val="219"/>
        <c:overlap val="-27"/>
        <c:axId val="372344344"/>
        <c:axId val="372345000"/>
      </c:barChart>
      <c:catAx>
        <c:axId val="372344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2345000"/>
        <c:crosses val="autoZero"/>
        <c:auto val="1"/>
        <c:lblAlgn val="ctr"/>
        <c:lblOffset val="100"/>
        <c:noMultiLvlLbl val="0"/>
      </c:catAx>
      <c:valAx>
        <c:axId val="372345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2344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A2837D-B5A1-4965-BCC7-48F0BC3158CB}" type="datetimeFigureOut">
              <a:rPr lang="en-US" smtClean="0"/>
              <a:t>5/15/2020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6E7C7D-6765-421D-9BF0-1FACA4D16FBE}" type="slidenum">
              <a:rPr lang="en-US" smtClean="0"/>
              <a:t>‹#›</a:t>
            </a:fld>
            <a:endParaRPr lang="en-US"/>
          </a:p>
        </p:txBody>
      </p:sp>
    </p:spTree>
    <p:extLst>
      <p:ext uri="{BB962C8B-B14F-4D97-AF65-F5344CB8AC3E}">
        <p14:creationId xmlns:p14="http://schemas.microsoft.com/office/powerpoint/2010/main" val="355796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944FD-6E7F-45AE-86E0-8F0B3F9F5FD4}" type="datetimeFigureOut">
              <a:rPr lang="en-US" smtClean="0"/>
              <a:t>5/15/2020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E1B1CB-8F12-4CAD-907E-0DECD83FFA02}" type="slidenum">
              <a:rPr lang="en-US" smtClean="0"/>
              <a:t>‹#›</a:t>
            </a:fld>
            <a:endParaRPr lang="en-US"/>
          </a:p>
        </p:txBody>
      </p:sp>
    </p:spTree>
    <p:extLst>
      <p:ext uri="{BB962C8B-B14F-4D97-AF65-F5344CB8AC3E}">
        <p14:creationId xmlns:p14="http://schemas.microsoft.com/office/powerpoint/2010/main" val="22848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Economic_inequality#Causes_of_inequalit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1</a:t>
            </a:fld>
            <a:endParaRPr lang="en-US"/>
          </a:p>
        </p:txBody>
      </p:sp>
    </p:spTree>
    <p:extLst>
      <p:ext uri="{BB962C8B-B14F-4D97-AF65-F5344CB8AC3E}">
        <p14:creationId xmlns:p14="http://schemas.microsoft.com/office/powerpoint/2010/main" val="1429736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23</a:t>
            </a:fld>
            <a:endParaRPr lang="en-US"/>
          </a:p>
        </p:txBody>
      </p:sp>
    </p:spTree>
    <p:extLst>
      <p:ext uri="{BB962C8B-B14F-4D97-AF65-F5344CB8AC3E}">
        <p14:creationId xmlns:p14="http://schemas.microsoft.com/office/powerpoint/2010/main" val="3837301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24</a:t>
            </a:fld>
            <a:endParaRPr lang="en-US"/>
          </a:p>
        </p:txBody>
      </p:sp>
    </p:spTree>
    <p:extLst>
      <p:ext uri="{BB962C8B-B14F-4D97-AF65-F5344CB8AC3E}">
        <p14:creationId xmlns:p14="http://schemas.microsoft.com/office/powerpoint/2010/main" val="1510044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25</a:t>
            </a:fld>
            <a:endParaRPr lang="en-US"/>
          </a:p>
        </p:txBody>
      </p:sp>
    </p:spTree>
    <p:extLst>
      <p:ext uri="{BB962C8B-B14F-4D97-AF65-F5344CB8AC3E}">
        <p14:creationId xmlns:p14="http://schemas.microsoft.com/office/powerpoint/2010/main" val="2038999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26</a:t>
            </a:fld>
            <a:endParaRPr lang="en-US"/>
          </a:p>
        </p:txBody>
      </p:sp>
    </p:spTree>
    <p:extLst>
      <p:ext uri="{BB962C8B-B14F-4D97-AF65-F5344CB8AC3E}">
        <p14:creationId xmlns:p14="http://schemas.microsoft.com/office/powerpoint/2010/main" val="4281123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28</a:t>
            </a:fld>
            <a:endParaRPr lang="en-US"/>
          </a:p>
        </p:txBody>
      </p:sp>
    </p:spTree>
    <p:extLst>
      <p:ext uri="{BB962C8B-B14F-4D97-AF65-F5344CB8AC3E}">
        <p14:creationId xmlns:p14="http://schemas.microsoft.com/office/powerpoint/2010/main" val="1489212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34</a:t>
            </a:fld>
            <a:endParaRPr lang="en-US"/>
          </a:p>
        </p:txBody>
      </p:sp>
    </p:spTree>
    <p:extLst>
      <p:ext uri="{BB962C8B-B14F-4D97-AF65-F5344CB8AC3E}">
        <p14:creationId xmlns:p14="http://schemas.microsoft.com/office/powerpoint/2010/main" val="370117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35</a:t>
            </a:fld>
            <a:endParaRPr lang="en-US"/>
          </a:p>
        </p:txBody>
      </p:sp>
    </p:spTree>
    <p:extLst>
      <p:ext uri="{BB962C8B-B14F-4D97-AF65-F5344CB8AC3E}">
        <p14:creationId xmlns:p14="http://schemas.microsoft.com/office/powerpoint/2010/main" val="3901553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36</a:t>
            </a:fld>
            <a:endParaRPr lang="en-US"/>
          </a:p>
        </p:txBody>
      </p:sp>
    </p:spTree>
    <p:extLst>
      <p:ext uri="{BB962C8B-B14F-4D97-AF65-F5344CB8AC3E}">
        <p14:creationId xmlns:p14="http://schemas.microsoft.com/office/powerpoint/2010/main" val="3146177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37</a:t>
            </a:fld>
            <a:endParaRPr lang="en-US"/>
          </a:p>
        </p:txBody>
      </p:sp>
    </p:spTree>
    <p:extLst>
      <p:ext uri="{BB962C8B-B14F-4D97-AF65-F5344CB8AC3E}">
        <p14:creationId xmlns:p14="http://schemas.microsoft.com/office/powerpoint/2010/main" val="208348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50</a:t>
            </a:fld>
            <a:endParaRPr lang="en-US"/>
          </a:p>
        </p:txBody>
      </p:sp>
    </p:spTree>
    <p:extLst>
      <p:ext uri="{BB962C8B-B14F-4D97-AF65-F5344CB8AC3E}">
        <p14:creationId xmlns:p14="http://schemas.microsoft.com/office/powerpoint/2010/main" val="2633473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Median</a:t>
            </a:r>
            <a:r>
              <a:rPr lang="en-US" baseline="0" dirty="0" smtClean="0"/>
              <a:t> Multiple </a:t>
            </a:r>
            <a:r>
              <a:rPr lang="en-US" dirty="0" smtClean="0"/>
              <a:t>rates affordability of housing by dividing the median house price by gross (before tax) annual median household income. affordable housing challenges requires understanding trends and </a:t>
            </a:r>
            <a:r>
              <a:rPr lang="en-US" dirty="0" smtClean="0">
                <a:hlinkClick r:id="rId3"/>
              </a:rPr>
              <a:t>disparities in income and wealth</a:t>
            </a:r>
            <a:endParaRPr lang="en-US" dirty="0"/>
          </a:p>
        </p:txBody>
      </p:sp>
      <p:sp>
        <p:nvSpPr>
          <p:cNvPr id="4" name="Slide Number Placeholder 3"/>
          <p:cNvSpPr>
            <a:spLocks noGrp="1"/>
          </p:cNvSpPr>
          <p:nvPr>
            <p:ph type="sldNum" sz="quarter" idx="10"/>
          </p:nvPr>
        </p:nvSpPr>
        <p:spPr/>
        <p:txBody>
          <a:bodyPr/>
          <a:lstStyle/>
          <a:p>
            <a:fld id="{BD1CE21B-B80A-4C2D-AF2A-89B6CB99FF1D}" type="slidenum">
              <a:rPr lang="en-US" smtClean="0"/>
              <a:t>8</a:t>
            </a:fld>
            <a:endParaRPr lang="en-US"/>
          </a:p>
        </p:txBody>
      </p:sp>
    </p:spTree>
    <p:extLst>
      <p:ext uri="{BB962C8B-B14F-4D97-AF65-F5344CB8AC3E}">
        <p14:creationId xmlns:p14="http://schemas.microsoft.com/office/powerpoint/2010/main" val="1852902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55</a:t>
            </a:fld>
            <a:endParaRPr lang="en-US"/>
          </a:p>
        </p:txBody>
      </p:sp>
    </p:spTree>
    <p:extLst>
      <p:ext uri="{BB962C8B-B14F-4D97-AF65-F5344CB8AC3E}">
        <p14:creationId xmlns:p14="http://schemas.microsoft.com/office/powerpoint/2010/main" val="85015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Income is the primary factor, not price or availability. You</a:t>
            </a:r>
            <a:r>
              <a:rPr lang="en-US" baseline="0" dirty="0" smtClean="0"/>
              <a:t> use an affordability index: this one is housing wage. HAI is another one. Cost burden is the most typically used: </a:t>
            </a:r>
            <a:r>
              <a:rPr lang="en-US" dirty="0" smtClean="0"/>
              <a:t>housing-expenditure-to-income-ratio </a:t>
            </a:r>
            <a:endParaRPr lang="en-US" dirty="0"/>
          </a:p>
        </p:txBody>
      </p:sp>
      <p:sp>
        <p:nvSpPr>
          <p:cNvPr id="4" name="Slide Number Placeholder 3"/>
          <p:cNvSpPr>
            <a:spLocks noGrp="1"/>
          </p:cNvSpPr>
          <p:nvPr>
            <p:ph type="sldNum" sz="quarter" idx="10"/>
          </p:nvPr>
        </p:nvSpPr>
        <p:spPr/>
        <p:txBody>
          <a:bodyPr/>
          <a:lstStyle/>
          <a:p>
            <a:fld id="{BD1CE21B-B80A-4C2D-AF2A-89B6CB99FF1D}" type="slidenum">
              <a:rPr lang="en-US" smtClean="0"/>
              <a:t>9</a:t>
            </a:fld>
            <a:endParaRPr lang="en-US"/>
          </a:p>
        </p:txBody>
      </p:sp>
    </p:spTree>
    <p:extLst>
      <p:ext uri="{BB962C8B-B14F-4D97-AF65-F5344CB8AC3E}">
        <p14:creationId xmlns:p14="http://schemas.microsoft.com/office/powerpoint/2010/main" val="3181285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A generic term covering all federal, state or local government programs that reduce the cost of housing for low- and moderate-income residents. Housing can be subsidized in numerous ways—giving tenants a rent voucher, helping homebuyers with down payment assistance, reducing the interest on a mortgage, providing deferred loans to help developers acquire and develop property, giving tax credits to encourage investment in low- and moderate-income housing, authorizing tax-exempt bond authority to finance the housing and/or providing ongoing assistance to reduce the operating costs of housing and others.</a:t>
            </a:r>
            <a:endParaRPr lang="en-US" dirty="0"/>
          </a:p>
        </p:txBody>
      </p:sp>
      <p:sp>
        <p:nvSpPr>
          <p:cNvPr id="4" name="Slide Number Placeholder 3"/>
          <p:cNvSpPr>
            <a:spLocks noGrp="1"/>
          </p:cNvSpPr>
          <p:nvPr>
            <p:ph type="sldNum" sz="quarter" idx="10"/>
          </p:nvPr>
        </p:nvSpPr>
        <p:spPr/>
        <p:txBody>
          <a:bodyPr/>
          <a:lstStyle/>
          <a:p>
            <a:fld id="{BD1CE21B-B80A-4C2D-AF2A-89B6CB99FF1D}" type="slidenum">
              <a:rPr lang="en-US" smtClean="0"/>
              <a:t>13</a:t>
            </a:fld>
            <a:endParaRPr lang="en-US"/>
          </a:p>
        </p:txBody>
      </p:sp>
    </p:spTree>
    <p:extLst>
      <p:ext uri="{BB962C8B-B14F-4D97-AF65-F5344CB8AC3E}">
        <p14:creationId xmlns:p14="http://schemas.microsoft.com/office/powerpoint/2010/main" val="366354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16</a:t>
            </a:fld>
            <a:endParaRPr lang="en-US"/>
          </a:p>
        </p:txBody>
      </p:sp>
    </p:spTree>
    <p:extLst>
      <p:ext uri="{BB962C8B-B14F-4D97-AF65-F5344CB8AC3E}">
        <p14:creationId xmlns:p14="http://schemas.microsoft.com/office/powerpoint/2010/main" val="1412792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17</a:t>
            </a:fld>
            <a:endParaRPr lang="en-US"/>
          </a:p>
        </p:txBody>
      </p:sp>
    </p:spTree>
    <p:extLst>
      <p:ext uri="{BB962C8B-B14F-4D97-AF65-F5344CB8AC3E}">
        <p14:creationId xmlns:p14="http://schemas.microsoft.com/office/powerpoint/2010/main" val="3270552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18</a:t>
            </a:fld>
            <a:endParaRPr lang="en-US"/>
          </a:p>
        </p:txBody>
      </p:sp>
    </p:spTree>
    <p:extLst>
      <p:ext uri="{BB962C8B-B14F-4D97-AF65-F5344CB8AC3E}">
        <p14:creationId xmlns:p14="http://schemas.microsoft.com/office/powerpoint/2010/main" val="3987554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19</a:t>
            </a:fld>
            <a:endParaRPr lang="en-US"/>
          </a:p>
        </p:txBody>
      </p:sp>
    </p:spTree>
    <p:extLst>
      <p:ext uri="{BB962C8B-B14F-4D97-AF65-F5344CB8AC3E}">
        <p14:creationId xmlns:p14="http://schemas.microsoft.com/office/powerpoint/2010/main" val="3183030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1B1CB-8F12-4CAD-907E-0DECD83FFA02}" type="slidenum">
              <a:rPr lang="en-US" smtClean="0"/>
              <a:t>22</a:t>
            </a:fld>
            <a:endParaRPr lang="en-US"/>
          </a:p>
        </p:txBody>
      </p:sp>
    </p:spTree>
    <p:extLst>
      <p:ext uri="{BB962C8B-B14F-4D97-AF65-F5344CB8AC3E}">
        <p14:creationId xmlns:p14="http://schemas.microsoft.com/office/powerpoint/2010/main" val="2504270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hyperlink" Target="https://twitter.com/WaStateCommerce" TargetMode="External"/><Relationship Id="rId7" Type="http://schemas.openxmlformats.org/officeDocument/2006/relationships/hyperlink" Target="https://www.linkedin.com/company/893804" TargetMode="External"/><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hyperlink" Target="https://www.facebook.com/WAStateCommerce/" TargetMode="External"/><Relationship Id="rId4" Type="http://schemas.openxmlformats.org/officeDocument/2006/relationships/image" Target="../media/image10.emf"/><Relationship Id="rId9" Type="http://schemas.openxmlformats.org/officeDocument/2006/relationships/hyperlink" Target="https://www.commerce.wa.gov/" TargetMode="Externa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hyperlink" Target="https://twitter.com/WaStateCommerce" TargetMode="External"/><Relationship Id="rId7" Type="http://schemas.openxmlformats.org/officeDocument/2006/relationships/hyperlink" Target="https://www.linkedin.com/company/893804" TargetMode="External"/><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hyperlink" Target="https://www.facebook.com/WAStateCommerce/" TargetMode="External"/><Relationship Id="rId4" Type="http://schemas.openxmlformats.org/officeDocument/2006/relationships/image" Target="../media/image10.emf"/><Relationship Id="rId9" Type="http://schemas.openxmlformats.org/officeDocument/2006/relationships/hyperlink" Target="https://www.commerce.wa.gov/"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solidFill>
        <a:effectLst/>
      </p:bgPr>
    </p:bg>
    <p:spTree>
      <p:nvGrpSpPr>
        <p:cNvPr id="1" name=""/>
        <p:cNvGrpSpPr/>
        <p:nvPr/>
      </p:nvGrpSpPr>
      <p:grpSpPr>
        <a:xfrm>
          <a:off x="0" y="0"/>
          <a:ext cx="0" cy="0"/>
          <a:chOff x="0" y="0"/>
          <a:chExt cx="0" cy="0"/>
        </a:xfrm>
      </p:grpSpPr>
      <p:sp>
        <p:nvSpPr>
          <p:cNvPr id="14" name="Freeform 5"/>
          <p:cNvSpPr>
            <a:spLocks/>
          </p:cNvSpPr>
          <p:nvPr userDrawn="1"/>
        </p:nvSpPr>
        <p:spPr bwMode="auto">
          <a:xfrm>
            <a:off x="7820406" y="3482152"/>
            <a:ext cx="3569008" cy="3634617"/>
          </a:xfrm>
          <a:custGeom>
            <a:avLst/>
            <a:gdLst>
              <a:gd name="T0" fmla="*/ 754 w 916"/>
              <a:gd name="T1" fmla="*/ 809 h 916"/>
              <a:gd name="T2" fmla="*/ 497 w 916"/>
              <a:gd name="T3" fmla="*/ 916 h 916"/>
              <a:gd name="T4" fmla="*/ 521 w 916"/>
              <a:gd name="T5" fmla="*/ 609 h 916"/>
              <a:gd name="T6" fmla="*/ 560 w 916"/>
              <a:gd name="T7" fmla="*/ 560 h 916"/>
              <a:gd name="T8" fmla="*/ 609 w 916"/>
              <a:gd name="T9" fmla="*/ 520 h 916"/>
              <a:gd name="T10" fmla="*/ 916 w 916"/>
              <a:gd name="T11" fmla="*/ 497 h 916"/>
              <a:gd name="T12" fmla="*/ 809 w 916"/>
              <a:gd name="T13" fmla="*/ 754 h 916"/>
              <a:gd name="T14" fmla="*/ 609 w 916"/>
              <a:gd name="T15" fmla="*/ 520 h 916"/>
              <a:gd name="T16" fmla="*/ 603 w 916"/>
              <a:gd name="T17" fmla="*/ 458 h 916"/>
              <a:gd name="T18" fmla="*/ 609 w 916"/>
              <a:gd name="T19" fmla="*/ 395 h 916"/>
              <a:gd name="T20" fmla="*/ 809 w 916"/>
              <a:gd name="T21" fmla="*/ 162 h 916"/>
              <a:gd name="T22" fmla="*/ 916 w 916"/>
              <a:gd name="T23" fmla="*/ 419 h 916"/>
              <a:gd name="T24" fmla="*/ 609 w 916"/>
              <a:gd name="T25" fmla="*/ 395 h 916"/>
              <a:gd name="T26" fmla="*/ 560 w 916"/>
              <a:gd name="T27" fmla="*/ 356 h 916"/>
              <a:gd name="T28" fmla="*/ 521 w 916"/>
              <a:gd name="T29" fmla="*/ 307 h 916"/>
              <a:gd name="T30" fmla="*/ 497 w 916"/>
              <a:gd name="T31" fmla="*/ 0 h 916"/>
              <a:gd name="T32" fmla="*/ 754 w 916"/>
              <a:gd name="T33" fmla="*/ 107 h 916"/>
              <a:gd name="T34" fmla="*/ 521 w 916"/>
              <a:gd name="T35" fmla="*/ 307 h 916"/>
              <a:gd name="T36" fmla="*/ 458 w 916"/>
              <a:gd name="T37" fmla="*/ 313 h 916"/>
              <a:gd name="T38" fmla="*/ 396 w 916"/>
              <a:gd name="T39" fmla="*/ 307 h 916"/>
              <a:gd name="T40" fmla="*/ 162 w 916"/>
              <a:gd name="T41" fmla="*/ 107 h 916"/>
              <a:gd name="T42" fmla="*/ 419 w 916"/>
              <a:gd name="T43" fmla="*/ 0 h 916"/>
              <a:gd name="T44" fmla="*/ 396 w 916"/>
              <a:gd name="T45" fmla="*/ 307 h 916"/>
              <a:gd name="T46" fmla="*/ 356 w 916"/>
              <a:gd name="T47" fmla="*/ 356 h 916"/>
              <a:gd name="T48" fmla="*/ 307 w 916"/>
              <a:gd name="T49" fmla="*/ 395 h 916"/>
              <a:gd name="T50" fmla="*/ 0 w 916"/>
              <a:gd name="T51" fmla="*/ 419 h 916"/>
              <a:gd name="T52" fmla="*/ 107 w 916"/>
              <a:gd name="T53" fmla="*/ 162 h 916"/>
              <a:gd name="T54" fmla="*/ 307 w 916"/>
              <a:gd name="T55" fmla="*/ 395 h 916"/>
              <a:gd name="T56" fmla="*/ 314 w 916"/>
              <a:gd name="T57" fmla="*/ 458 h 916"/>
              <a:gd name="T58" fmla="*/ 307 w 916"/>
              <a:gd name="T59" fmla="*/ 520 h 916"/>
              <a:gd name="T60" fmla="*/ 107 w 916"/>
              <a:gd name="T61" fmla="*/ 754 h 916"/>
              <a:gd name="T62" fmla="*/ 0 w 916"/>
              <a:gd name="T63" fmla="*/ 497 h 916"/>
              <a:gd name="T64" fmla="*/ 307 w 916"/>
              <a:gd name="T65" fmla="*/ 520 h 916"/>
              <a:gd name="T66" fmla="*/ 356 w 916"/>
              <a:gd name="T67" fmla="*/ 560 h 916"/>
              <a:gd name="T68" fmla="*/ 396 w 916"/>
              <a:gd name="T69" fmla="*/ 609 h 916"/>
              <a:gd name="T70" fmla="*/ 419 w 916"/>
              <a:gd name="T71" fmla="*/ 916 h 916"/>
              <a:gd name="T72" fmla="*/ 162 w 916"/>
              <a:gd name="T73" fmla="*/ 809 h 916"/>
              <a:gd name="T74" fmla="*/ 396 w 916"/>
              <a:gd name="T75" fmla="*/ 609 h 916"/>
              <a:gd name="T76" fmla="*/ 458 w 916"/>
              <a:gd name="T77" fmla="*/ 602 h 916"/>
              <a:gd name="T78" fmla="*/ 521 w 916"/>
              <a:gd name="T79" fmla="*/ 609 h 916"/>
              <a:gd name="T80" fmla="*/ 754 w 916"/>
              <a:gd name="T81" fmla="*/ 80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6" h="916">
                <a:moveTo>
                  <a:pt x="754" y="809"/>
                </a:moveTo>
                <a:cubicBezTo>
                  <a:pt x="684" y="869"/>
                  <a:pt x="595" y="907"/>
                  <a:pt x="497" y="916"/>
                </a:cubicBezTo>
                <a:cubicBezTo>
                  <a:pt x="452" y="817"/>
                  <a:pt x="460" y="701"/>
                  <a:pt x="521" y="609"/>
                </a:cubicBezTo>
                <a:cubicBezTo>
                  <a:pt x="532" y="591"/>
                  <a:pt x="545" y="575"/>
                  <a:pt x="560" y="560"/>
                </a:cubicBezTo>
                <a:cubicBezTo>
                  <a:pt x="575" y="545"/>
                  <a:pt x="592" y="532"/>
                  <a:pt x="609" y="520"/>
                </a:cubicBezTo>
                <a:cubicBezTo>
                  <a:pt x="701" y="459"/>
                  <a:pt x="818" y="451"/>
                  <a:pt x="916" y="497"/>
                </a:cubicBezTo>
                <a:cubicBezTo>
                  <a:pt x="908" y="595"/>
                  <a:pt x="869" y="683"/>
                  <a:pt x="809" y="754"/>
                </a:cubicBezTo>
                <a:cubicBezTo>
                  <a:pt x="708" y="717"/>
                  <a:pt x="631" y="628"/>
                  <a:pt x="609" y="520"/>
                </a:cubicBezTo>
                <a:cubicBezTo>
                  <a:pt x="605" y="500"/>
                  <a:pt x="603" y="479"/>
                  <a:pt x="603" y="458"/>
                </a:cubicBezTo>
                <a:cubicBezTo>
                  <a:pt x="603" y="436"/>
                  <a:pt x="605" y="415"/>
                  <a:pt x="609" y="395"/>
                </a:cubicBezTo>
                <a:cubicBezTo>
                  <a:pt x="631" y="287"/>
                  <a:pt x="708" y="199"/>
                  <a:pt x="809" y="162"/>
                </a:cubicBezTo>
                <a:cubicBezTo>
                  <a:pt x="869" y="233"/>
                  <a:pt x="908" y="321"/>
                  <a:pt x="916" y="419"/>
                </a:cubicBezTo>
                <a:cubicBezTo>
                  <a:pt x="818" y="464"/>
                  <a:pt x="701" y="457"/>
                  <a:pt x="609" y="395"/>
                </a:cubicBezTo>
                <a:cubicBezTo>
                  <a:pt x="592" y="384"/>
                  <a:pt x="575" y="371"/>
                  <a:pt x="560" y="356"/>
                </a:cubicBezTo>
                <a:cubicBezTo>
                  <a:pt x="545" y="341"/>
                  <a:pt x="532" y="324"/>
                  <a:pt x="521" y="307"/>
                </a:cubicBezTo>
                <a:cubicBezTo>
                  <a:pt x="459" y="215"/>
                  <a:pt x="452" y="98"/>
                  <a:pt x="497" y="0"/>
                </a:cubicBezTo>
                <a:cubicBezTo>
                  <a:pt x="595" y="9"/>
                  <a:pt x="683" y="47"/>
                  <a:pt x="754" y="107"/>
                </a:cubicBezTo>
                <a:cubicBezTo>
                  <a:pt x="717" y="208"/>
                  <a:pt x="629" y="285"/>
                  <a:pt x="521" y="307"/>
                </a:cubicBezTo>
                <a:cubicBezTo>
                  <a:pt x="500" y="311"/>
                  <a:pt x="479" y="313"/>
                  <a:pt x="458" y="313"/>
                </a:cubicBezTo>
                <a:cubicBezTo>
                  <a:pt x="437" y="313"/>
                  <a:pt x="416" y="311"/>
                  <a:pt x="396" y="307"/>
                </a:cubicBezTo>
                <a:cubicBezTo>
                  <a:pt x="287" y="285"/>
                  <a:pt x="199" y="208"/>
                  <a:pt x="162" y="107"/>
                </a:cubicBezTo>
                <a:cubicBezTo>
                  <a:pt x="233" y="47"/>
                  <a:pt x="322" y="9"/>
                  <a:pt x="419" y="0"/>
                </a:cubicBezTo>
                <a:cubicBezTo>
                  <a:pt x="465" y="98"/>
                  <a:pt x="457" y="215"/>
                  <a:pt x="396" y="307"/>
                </a:cubicBezTo>
                <a:cubicBezTo>
                  <a:pt x="384" y="324"/>
                  <a:pt x="371" y="341"/>
                  <a:pt x="356" y="356"/>
                </a:cubicBezTo>
                <a:cubicBezTo>
                  <a:pt x="341" y="371"/>
                  <a:pt x="325" y="384"/>
                  <a:pt x="307" y="395"/>
                </a:cubicBezTo>
                <a:cubicBezTo>
                  <a:pt x="215" y="457"/>
                  <a:pt x="99" y="464"/>
                  <a:pt x="0" y="419"/>
                </a:cubicBezTo>
                <a:cubicBezTo>
                  <a:pt x="9" y="321"/>
                  <a:pt x="47" y="233"/>
                  <a:pt x="107" y="162"/>
                </a:cubicBezTo>
                <a:cubicBezTo>
                  <a:pt x="209" y="199"/>
                  <a:pt x="286" y="287"/>
                  <a:pt x="307" y="395"/>
                </a:cubicBezTo>
                <a:cubicBezTo>
                  <a:pt x="312" y="416"/>
                  <a:pt x="314" y="436"/>
                  <a:pt x="314" y="458"/>
                </a:cubicBezTo>
                <a:cubicBezTo>
                  <a:pt x="314" y="479"/>
                  <a:pt x="312" y="500"/>
                  <a:pt x="307" y="520"/>
                </a:cubicBezTo>
                <a:cubicBezTo>
                  <a:pt x="286" y="628"/>
                  <a:pt x="209" y="717"/>
                  <a:pt x="107" y="754"/>
                </a:cubicBezTo>
                <a:cubicBezTo>
                  <a:pt x="47" y="683"/>
                  <a:pt x="9" y="594"/>
                  <a:pt x="0" y="497"/>
                </a:cubicBezTo>
                <a:cubicBezTo>
                  <a:pt x="99" y="451"/>
                  <a:pt x="215" y="459"/>
                  <a:pt x="307" y="520"/>
                </a:cubicBezTo>
                <a:cubicBezTo>
                  <a:pt x="325" y="532"/>
                  <a:pt x="341" y="545"/>
                  <a:pt x="356" y="560"/>
                </a:cubicBezTo>
                <a:cubicBezTo>
                  <a:pt x="371" y="575"/>
                  <a:pt x="385" y="591"/>
                  <a:pt x="396" y="609"/>
                </a:cubicBezTo>
                <a:cubicBezTo>
                  <a:pt x="457" y="701"/>
                  <a:pt x="465" y="817"/>
                  <a:pt x="419" y="916"/>
                </a:cubicBezTo>
                <a:cubicBezTo>
                  <a:pt x="322" y="907"/>
                  <a:pt x="233" y="869"/>
                  <a:pt x="162" y="809"/>
                </a:cubicBezTo>
                <a:cubicBezTo>
                  <a:pt x="199" y="707"/>
                  <a:pt x="287" y="630"/>
                  <a:pt x="396" y="609"/>
                </a:cubicBezTo>
                <a:cubicBezTo>
                  <a:pt x="416" y="604"/>
                  <a:pt x="437" y="602"/>
                  <a:pt x="458" y="602"/>
                </a:cubicBezTo>
                <a:cubicBezTo>
                  <a:pt x="480" y="602"/>
                  <a:pt x="500" y="604"/>
                  <a:pt x="521" y="609"/>
                </a:cubicBezTo>
                <a:cubicBezTo>
                  <a:pt x="629" y="630"/>
                  <a:pt x="717" y="707"/>
                  <a:pt x="754" y="809"/>
                </a:cubicBezTo>
                <a:close/>
              </a:path>
            </a:pathLst>
          </a:custGeom>
          <a:noFill/>
          <a:ln w="11113" cap="flat">
            <a:solidFill>
              <a:schemeClr val="bg1">
                <a:alpha val="2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userDrawn="1">
            <p:ph type="ctrTitle" hasCustomPrompt="1"/>
          </p:nvPr>
        </p:nvSpPr>
        <p:spPr>
          <a:xfrm>
            <a:off x="831850" y="2082420"/>
            <a:ext cx="9144000" cy="1636241"/>
          </a:xfrm>
        </p:spPr>
        <p:txBody>
          <a:bodyPr anchor="b"/>
          <a:lstStyle>
            <a:lvl1pPr algn="l">
              <a:defRPr sz="6000" b="0" baseline="0">
                <a:solidFill>
                  <a:schemeClr val="bg1"/>
                </a:solidFill>
                <a:latin typeface="Abril Fatface" panose="02000503000000020003" pitchFamily="2" charset="0"/>
              </a:defRPr>
            </a:lvl1pPr>
          </a:lstStyle>
          <a:p>
            <a:r>
              <a:rPr lang="en-US" dirty="0" smtClean="0"/>
              <a:t>Presentation title</a:t>
            </a:r>
            <a:endParaRPr lang="en-US" dirty="0"/>
          </a:p>
        </p:txBody>
      </p:sp>
      <p:sp>
        <p:nvSpPr>
          <p:cNvPr id="3" name="Subtitle 2"/>
          <p:cNvSpPr>
            <a:spLocks noGrp="1"/>
          </p:cNvSpPr>
          <p:nvPr userDrawn="1">
            <p:ph type="subTitle" idx="1" hasCustomPrompt="1"/>
          </p:nvPr>
        </p:nvSpPr>
        <p:spPr>
          <a:xfrm>
            <a:off x="831850" y="3753587"/>
            <a:ext cx="5451987" cy="793692"/>
          </a:xfrm>
        </p:spPr>
        <p:txBody>
          <a:bodyPr>
            <a:normAutofit/>
          </a:bodyPr>
          <a:lstStyle>
            <a:lvl1pPr marL="0" indent="0" algn="l">
              <a:buNone/>
              <a:defRPr sz="1800" b="1" cap="all"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SUBTITLE</a:t>
            </a:r>
            <a:endParaRPr lang="en-US" dirty="0"/>
          </a:p>
        </p:txBody>
      </p:sp>
      <p:pic>
        <p:nvPicPr>
          <p:cNvPr id="9" name="Picture 8"/>
          <p:cNvPicPr>
            <a:picLocks noChangeAspect="1"/>
          </p:cNvPicPr>
          <p:nvPr userDrawn="1"/>
        </p:nvPicPr>
        <p:blipFill>
          <a:blip r:embed="rId2"/>
          <a:stretch>
            <a:fillRect/>
          </a:stretch>
        </p:blipFill>
        <p:spPr>
          <a:xfrm>
            <a:off x="831850" y="990795"/>
            <a:ext cx="4162393" cy="636846"/>
          </a:xfrm>
          <a:prstGeom prst="rect">
            <a:avLst/>
          </a:prstGeom>
        </p:spPr>
      </p:pic>
      <p:sp>
        <p:nvSpPr>
          <p:cNvPr id="32" name="Text Placeholder 31"/>
          <p:cNvSpPr>
            <a:spLocks noGrp="1"/>
          </p:cNvSpPr>
          <p:nvPr userDrawn="1">
            <p:ph type="body" sz="quarter" idx="10" hasCustomPrompt="1"/>
          </p:nvPr>
        </p:nvSpPr>
        <p:spPr>
          <a:xfrm>
            <a:off x="831850" y="469650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Your Name goes here</a:t>
            </a:r>
          </a:p>
        </p:txBody>
      </p:sp>
      <p:sp>
        <p:nvSpPr>
          <p:cNvPr id="35" name="Text Placeholder 31"/>
          <p:cNvSpPr>
            <a:spLocks noGrp="1"/>
          </p:cNvSpPr>
          <p:nvPr userDrawn="1">
            <p:ph type="body" sz="quarter" idx="11" hasCustomPrompt="1"/>
          </p:nvPr>
        </p:nvSpPr>
        <p:spPr>
          <a:xfrm>
            <a:off x="831850" y="5002058"/>
            <a:ext cx="3670300" cy="292100"/>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Your Title goes here</a:t>
            </a:r>
          </a:p>
        </p:txBody>
      </p:sp>
      <p:grpSp>
        <p:nvGrpSpPr>
          <p:cNvPr id="10" name="Group 9"/>
          <p:cNvGrpSpPr/>
          <p:nvPr userDrawn="1"/>
        </p:nvGrpSpPr>
        <p:grpSpPr>
          <a:xfrm>
            <a:off x="8224047" y="3886462"/>
            <a:ext cx="2775141" cy="2815391"/>
            <a:chOff x="8060799" y="250252"/>
            <a:chExt cx="2775141" cy="2815391"/>
          </a:xfrm>
        </p:grpSpPr>
        <p:sp>
          <p:nvSpPr>
            <p:cNvPr id="11" name="Oval 10"/>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Oval 11"/>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Oval 14"/>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Oval 15"/>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userDrawn="1"/>
          </p:nvSpPr>
          <p:spPr>
            <a:xfrm>
              <a:off x="8381643" y="2199094"/>
              <a:ext cx="521369" cy="521369"/>
            </a:xfrm>
            <a:prstGeom prst="ellipse">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Oval 17"/>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5" name="Straight Connector 4"/>
          <p:cNvCxnSpPr/>
          <p:nvPr userDrawn="1"/>
        </p:nvCxnSpPr>
        <p:spPr>
          <a:xfrm>
            <a:off x="917575" y="4555059"/>
            <a:ext cx="18859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831850" y="5562726"/>
            <a:ext cx="3670300" cy="292388"/>
          </a:xfrm>
          <a:prstGeom prst="rect">
            <a:avLst/>
          </a:prstGeom>
          <a:noFill/>
        </p:spPr>
        <p:txBody>
          <a:bodyPr wrap="square" rtlCol="0">
            <a:spAutoFit/>
          </a:bodyPr>
          <a:lstStyle/>
          <a:p>
            <a:fld id="{0F4547C8-1700-442C-A14D-B79DE7A45CE8}" type="datetime1">
              <a:rPr lang="en-US" sz="1300" smtClean="0">
                <a:solidFill>
                  <a:schemeClr val="bg1"/>
                </a:solidFill>
              </a:rPr>
              <a:t>5/15/2020</a:t>
            </a:fld>
            <a:endParaRPr lang="en-US" sz="1300" dirty="0">
              <a:solidFill>
                <a:schemeClr val="bg1"/>
              </a:solidFill>
            </a:endParaRPr>
          </a:p>
        </p:txBody>
      </p:sp>
    </p:spTree>
    <p:extLst>
      <p:ext uri="{BB962C8B-B14F-4D97-AF65-F5344CB8AC3E}">
        <p14:creationId xmlns:p14="http://schemas.microsoft.com/office/powerpoint/2010/main" val="165882682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BLUE 2 Column B">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868367"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lstStyle>
            <a:lvl1pPr>
              <a:defRPr>
                <a:solidFill>
                  <a:srgbClr val="5C5C5C"/>
                </a:solidFill>
                <a:latin typeface="+mj-lt"/>
              </a:defRPr>
            </a:lvl1pPr>
          </a:lstStyle>
          <a:p>
            <a:r>
              <a:rPr lang="en-US" dirty="0" smtClean="0"/>
              <a:t>Click to edit Master title style</a:t>
            </a:r>
            <a:endParaRPr lang="en-US" dirty="0"/>
          </a:p>
        </p:txBody>
      </p:sp>
      <p:sp>
        <p:nvSpPr>
          <p:cNvPr id="7" name="TextBox 6"/>
          <p:cNvSpPr txBox="1"/>
          <p:nvPr userDrawn="1"/>
        </p:nvSpPr>
        <p:spPr>
          <a:xfrm>
            <a:off x="11427564" y="6366891"/>
            <a:ext cx="4042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28" name="Straight Connector 27"/>
          <p:cNvCxnSpPr/>
          <p:nvPr userDrawn="1"/>
        </p:nvCxnSpPr>
        <p:spPr>
          <a:xfrm>
            <a:off x="5989699" y="1825625"/>
            <a:ext cx="0" cy="413556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Content Placeholder 2"/>
          <p:cNvSpPr>
            <a:spLocks noGrp="1"/>
          </p:cNvSpPr>
          <p:nvPr>
            <p:ph idx="11"/>
          </p:nvPr>
        </p:nvSpPr>
        <p:spPr>
          <a:xfrm>
            <a:off x="838199" y="1825625"/>
            <a:ext cx="4814327" cy="4351338"/>
          </a:xfrm>
        </p:spPr>
        <p:txBody>
          <a:bodyPr/>
          <a:lstStyle>
            <a:lvl1pPr>
              <a:buClr>
                <a:schemeClr val="accent5"/>
              </a:buClr>
              <a:defRPr>
                <a:solidFill>
                  <a:srgbClr val="00AAD2"/>
                </a:solidFill>
                <a:latin typeface="+mn-lt"/>
              </a:defRPr>
            </a:lvl1pPr>
            <a:lvl2pPr marL="685800" indent="-228600">
              <a:buClr>
                <a:srgbClr val="00AAD2"/>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Picture Placeholder 3"/>
          <p:cNvSpPr>
            <a:spLocks noGrp="1"/>
          </p:cNvSpPr>
          <p:nvPr>
            <p:ph type="pic" sz="quarter" idx="12"/>
          </p:nvPr>
        </p:nvSpPr>
        <p:spPr>
          <a:xfrm>
            <a:off x="6538913" y="2259013"/>
            <a:ext cx="4814887" cy="3394075"/>
          </a:xfrm>
        </p:spPr>
        <p:txBody>
          <a:bodyPr/>
          <a:lstStyle/>
          <a:p>
            <a:endParaRPr lang="en-US"/>
          </a:p>
        </p:txBody>
      </p:sp>
    </p:spTree>
    <p:extLst>
      <p:ext uri="{BB962C8B-B14F-4D97-AF65-F5344CB8AC3E}">
        <p14:creationId xmlns:p14="http://schemas.microsoft.com/office/powerpoint/2010/main" val="29636745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Image 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183559"/>
          </a:xfrm>
          <a:noFill/>
          <a:ln>
            <a:solidFill>
              <a:schemeClr val="bg1"/>
            </a:solidFill>
          </a:ln>
        </p:spPr>
        <p:txBody>
          <a:bodyPr/>
          <a:lstStyle/>
          <a:p>
            <a:endParaRPr lang="en-US" dirty="0"/>
          </a:p>
        </p:txBody>
      </p:sp>
      <p:sp>
        <p:nvSpPr>
          <p:cNvPr id="11" name="Rectangle 10"/>
          <p:cNvSpPr/>
          <p:nvPr userDrawn="1"/>
        </p:nvSpPr>
        <p:spPr>
          <a:xfrm>
            <a:off x="0" y="6185647"/>
            <a:ext cx="12192000" cy="67235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extBox 11"/>
          <p:cNvSpPr txBox="1"/>
          <p:nvPr userDrawn="1"/>
        </p:nvSpPr>
        <p:spPr>
          <a:xfrm>
            <a:off x="752475" y="6398790"/>
            <a:ext cx="3868367"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17" name="TextBox 16"/>
          <p:cNvSpPr txBox="1"/>
          <p:nvPr userDrawn="1"/>
        </p:nvSpPr>
        <p:spPr>
          <a:xfrm>
            <a:off x="11427564" y="6366891"/>
            <a:ext cx="4042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9" name="Straight Connector 18"/>
          <p:cNvCxnSpPr/>
          <p:nvPr userDrawn="1"/>
        </p:nvCxnSpPr>
        <p:spPr>
          <a:xfrm>
            <a:off x="911964" y="3859902"/>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307999"/>
            <a:ext cx="10515600" cy="1325563"/>
          </a:xfrm>
          <a:ln>
            <a:noFill/>
          </a:ln>
        </p:spPr>
        <p:txBody>
          <a:bodyPr anchor="b"/>
          <a:lstStyle>
            <a:lvl1pPr>
              <a:defRPr>
                <a:solidFill>
                  <a:schemeClr val="bg1"/>
                </a:solidFill>
                <a:latin typeface="+mj-lt"/>
              </a:defRPr>
            </a:lvl1pPr>
          </a:lstStyle>
          <a:p>
            <a:r>
              <a:rPr lang="en-US" dirty="0" smtClean="0"/>
              <a:t>Click to edit Master title style</a:t>
            </a:r>
            <a:endParaRPr lang="en-US" dirty="0"/>
          </a:p>
        </p:txBody>
      </p:sp>
      <p:sp>
        <p:nvSpPr>
          <p:cNvPr id="10" name="Text Placeholder 9"/>
          <p:cNvSpPr>
            <a:spLocks noGrp="1"/>
          </p:cNvSpPr>
          <p:nvPr>
            <p:ph type="body" sz="quarter" idx="11"/>
          </p:nvPr>
        </p:nvSpPr>
        <p:spPr>
          <a:xfrm>
            <a:off x="838200" y="1828800"/>
            <a:ext cx="10515600" cy="125128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089202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GREEN Section Title">
    <p:bg>
      <p:bgPr>
        <a:solidFill>
          <a:srgbClr val="AABC00"/>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4856651" y="680484"/>
            <a:ext cx="6320103" cy="6436285"/>
          </a:xfrm>
          <a:custGeom>
            <a:avLst/>
            <a:gdLst>
              <a:gd name="T0" fmla="*/ 754 w 916"/>
              <a:gd name="T1" fmla="*/ 809 h 916"/>
              <a:gd name="T2" fmla="*/ 497 w 916"/>
              <a:gd name="T3" fmla="*/ 916 h 916"/>
              <a:gd name="T4" fmla="*/ 521 w 916"/>
              <a:gd name="T5" fmla="*/ 609 h 916"/>
              <a:gd name="T6" fmla="*/ 560 w 916"/>
              <a:gd name="T7" fmla="*/ 560 h 916"/>
              <a:gd name="T8" fmla="*/ 609 w 916"/>
              <a:gd name="T9" fmla="*/ 520 h 916"/>
              <a:gd name="T10" fmla="*/ 916 w 916"/>
              <a:gd name="T11" fmla="*/ 497 h 916"/>
              <a:gd name="T12" fmla="*/ 809 w 916"/>
              <a:gd name="T13" fmla="*/ 754 h 916"/>
              <a:gd name="T14" fmla="*/ 609 w 916"/>
              <a:gd name="T15" fmla="*/ 520 h 916"/>
              <a:gd name="T16" fmla="*/ 603 w 916"/>
              <a:gd name="T17" fmla="*/ 458 h 916"/>
              <a:gd name="T18" fmla="*/ 609 w 916"/>
              <a:gd name="T19" fmla="*/ 395 h 916"/>
              <a:gd name="T20" fmla="*/ 809 w 916"/>
              <a:gd name="T21" fmla="*/ 162 h 916"/>
              <a:gd name="T22" fmla="*/ 916 w 916"/>
              <a:gd name="T23" fmla="*/ 419 h 916"/>
              <a:gd name="T24" fmla="*/ 609 w 916"/>
              <a:gd name="T25" fmla="*/ 395 h 916"/>
              <a:gd name="T26" fmla="*/ 560 w 916"/>
              <a:gd name="T27" fmla="*/ 356 h 916"/>
              <a:gd name="T28" fmla="*/ 521 w 916"/>
              <a:gd name="T29" fmla="*/ 307 h 916"/>
              <a:gd name="T30" fmla="*/ 497 w 916"/>
              <a:gd name="T31" fmla="*/ 0 h 916"/>
              <a:gd name="T32" fmla="*/ 754 w 916"/>
              <a:gd name="T33" fmla="*/ 107 h 916"/>
              <a:gd name="T34" fmla="*/ 521 w 916"/>
              <a:gd name="T35" fmla="*/ 307 h 916"/>
              <a:gd name="T36" fmla="*/ 458 w 916"/>
              <a:gd name="T37" fmla="*/ 313 h 916"/>
              <a:gd name="T38" fmla="*/ 396 w 916"/>
              <a:gd name="T39" fmla="*/ 307 h 916"/>
              <a:gd name="T40" fmla="*/ 162 w 916"/>
              <a:gd name="T41" fmla="*/ 107 h 916"/>
              <a:gd name="T42" fmla="*/ 419 w 916"/>
              <a:gd name="T43" fmla="*/ 0 h 916"/>
              <a:gd name="T44" fmla="*/ 396 w 916"/>
              <a:gd name="T45" fmla="*/ 307 h 916"/>
              <a:gd name="T46" fmla="*/ 356 w 916"/>
              <a:gd name="T47" fmla="*/ 356 h 916"/>
              <a:gd name="T48" fmla="*/ 307 w 916"/>
              <a:gd name="T49" fmla="*/ 395 h 916"/>
              <a:gd name="T50" fmla="*/ 0 w 916"/>
              <a:gd name="T51" fmla="*/ 419 h 916"/>
              <a:gd name="T52" fmla="*/ 107 w 916"/>
              <a:gd name="T53" fmla="*/ 162 h 916"/>
              <a:gd name="T54" fmla="*/ 307 w 916"/>
              <a:gd name="T55" fmla="*/ 395 h 916"/>
              <a:gd name="T56" fmla="*/ 314 w 916"/>
              <a:gd name="T57" fmla="*/ 458 h 916"/>
              <a:gd name="T58" fmla="*/ 307 w 916"/>
              <a:gd name="T59" fmla="*/ 520 h 916"/>
              <a:gd name="T60" fmla="*/ 107 w 916"/>
              <a:gd name="T61" fmla="*/ 754 h 916"/>
              <a:gd name="T62" fmla="*/ 0 w 916"/>
              <a:gd name="T63" fmla="*/ 497 h 916"/>
              <a:gd name="T64" fmla="*/ 307 w 916"/>
              <a:gd name="T65" fmla="*/ 520 h 916"/>
              <a:gd name="T66" fmla="*/ 356 w 916"/>
              <a:gd name="T67" fmla="*/ 560 h 916"/>
              <a:gd name="T68" fmla="*/ 396 w 916"/>
              <a:gd name="T69" fmla="*/ 609 h 916"/>
              <a:gd name="T70" fmla="*/ 419 w 916"/>
              <a:gd name="T71" fmla="*/ 916 h 916"/>
              <a:gd name="T72" fmla="*/ 162 w 916"/>
              <a:gd name="T73" fmla="*/ 809 h 916"/>
              <a:gd name="T74" fmla="*/ 396 w 916"/>
              <a:gd name="T75" fmla="*/ 609 h 916"/>
              <a:gd name="T76" fmla="*/ 458 w 916"/>
              <a:gd name="T77" fmla="*/ 602 h 916"/>
              <a:gd name="T78" fmla="*/ 521 w 916"/>
              <a:gd name="T79" fmla="*/ 609 h 916"/>
              <a:gd name="T80" fmla="*/ 754 w 916"/>
              <a:gd name="T81" fmla="*/ 80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6" h="916">
                <a:moveTo>
                  <a:pt x="754" y="809"/>
                </a:moveTo>
                <a:cubicBezTo>
                  <a:pt x="684" y="869"/>
                  <a:pt x="595" y="907"/>
                  <a:pt x="497" y="916"/>
                </a:cubicBezTo>
                <a:cubicBezTo>
                  <a:pt x="452" y="817"/>
                  <a:pt x="460" y="701"/>
                  <a:pt x="521" y="609"/>
                </a:cubicBezTo>
                <a:cubicBezTo>
                  <a:pt x="532" y="591"/>
                  <a:pt x="545" y="575"/>
                  <a:pt x="560" y="560"/>
                </a:cubicBezTo>
                <a:cubicBezTo>
                  <a:pt x="575" y="545"/>
                  <a:pt x="592" y="532"/>
                  <a:pt x="609" y="520"/>
                </a:cubicBezTo>
                <a:cubicBezTo>
                  <a:pt x="701" y="459"/>
                  <a:pt x="818" y="451"/>
                  <a:pt x="916" y="497"/>
                </a:cubicBezTo>
                <a:cubicBezTo>
                  <a:pt x="908" y="595"/>
                  <a:pt x="869" y="683"/>
                  <a:pt x="809" y="754"/>
                </a:cubicBezTo>
                <a:cubicBezTo>
                  <a:pt x="708" y="717"/>
                  <a:pt x="631" y="628"/>
                  <a:pt x="609" y="520"/>
                </a:cubicBezTo>
                <a:cubicBezTo>
                  <a:pt x="605" y="500"/>
                  <a:pt x="603" y="479"/>
                  <a:pt x="603" y="458"/>
                </a:cubicBezTo>
                <a:cubicBezTo>
                  <a:pt x="603" y="436"/>
                  <a:pt x="605" y="415"/>
                  <a:pt x="609" y="395"/>
                </a:cubicBezTo>
                <a:cubicBezTo>
                  <a:pt x="631" y="287"/>
                  <a:pt x="708" y="199"/>
                  <a:pt x="809" y="162"/>
                </a:cubicBezTo>
                <a:cubicBezTo>
                  <a:pt x="869" y="233"/>
                  <a:pt x="908" y="321"/>
                  <a:pt x="916" y="419"/>
                </a:cubicBezTo>
                <a:cubicBezTo>
                  <a:pt x="818" y="464"/>
                  <a:pt x="701" y="457"/>
                  <a:pt x="609" y="395"/>
                </a:cubicBezTo>
                <a:cubicBezTo>
                  <a:pt x="592" y="384"/>
                  <a:pt x="575" y="371"/>
                  <a:pt x="560" y="356"/>
                </a:cubicBezTo>
                <a:cubicBezTo>
                  <a:pt x="545" y="341"/>
                  <a:pt x="532" y="324"/>
                  <a:pt x="521" y="307"/>
                </a:cubicBezTo>
                <a:cubicBezTo>
                  <a:pt x="459" y="215"/>
                  <a:pt x="452" y="98"/>
                  <a:pt x="497" y="0"/>
                </a:cubicBezTo>
                <a:cubicBezTo>
                  <a:pt x="595" y="9"/>
                  <a:pt x="683" y="47"/>
                  <a:pt x="754" y="107"/>
                </a:cubicBezTo>
                <a:cubicBezTo>
                  <a:pt x="717" y="208"/>
                  <a:pt x="629" y="285"/>
                  <a:pt x="521" y="307"/>
                </a:cubicBezTo>
                <a:cubicBezTo>
                  <a:pt x="500" y="311"/>
                  <a:pt x="479" y="313"/>
                  <a:pt x="458" y="313"/>
                </a:cubicBezTo>
                <a:cubicBezTo>
                  <a:pt x="437" y="313"/>
                  <a:pt x="416" y="311"/>
                  <a:pt x="396" y="307"/>
                </a:cubicBezTo>
                <a:cubicBezTo>
                  <a:pt x="287" y="285"/>
                  <a:pt x="199" y="208"/>
                  <a:pt x="162" y="107"/>
                </a:cubicBezTo>
                <a:cubicBezTo>
                  <a:pt x="233" y="47"/>
                  <a:pt x="322" y="9"/>
                  <a:pt x="419" y="0"/>
                </a:cubicBezTo>
                <a:cubicBezTo>
                  <a:pt x="465" y="98"/>
                  <a:pt x="457" y="215"/>
                  <a:pt x="396" y="307"/>
                </a:cubicBezTo>
                <a:cubicBezTo>
                  <a:pt x="384" y="324"/>
                  <a:pt x="371" y="341"/>
                  <a:pt x="356" y="356"/>
                </a:cubicBezTo>
                <a:cubicBezTo>
                  <a:pt x="341" y="371"/>
                  <a:pt x="325" y="384"/>
                  <a:pt x="307" y="395"/>
                </a:cubicBezTo>
                <a:cubicBezTo>
                  <a:pt x="215" y="457"/>
                  <a:pt x="99" y="464"/>
                  <a:pt x="0" y="419"/>
                </a:cubicBezTo>
                <a:cubicBezTo>
                  <a:pt x="9" y="321"/>
                  <a:pt x="47" y="233"/>
                  <a:pt x="107" y="162"/>
                </a:cubicBezTo>
                <a:cubicBezTo>
                  <a:pt x="209" y="199"/>
                  <a:pt x="286" y="287"/>
                  <a:pt x="307" y="395"/>
                </a:cubicBezTo>
                <a:cubicBezTo>
                  <a:pt x="312" y="416"/>
                  <a:pt x="314" y="436"/>
                  <a:pt x="314" y="458"/>
                </a:cubicBezTo>
                <a:cubicBezTo>
                  <a:pt x="314" y="479"/>
                  <a:pt x="312" y="500"/>
                  <a:pt x="307" y="520"/>
                </a:cubicBezTo>
                <a:cubicBezTo>
                  <a:pt x="286" y="628"/>
                  <a:pt x="209" y="717"/>
                  <a:pt x="107" y="754"/>
                </a:cubicBezTo>
                <a:cubicBezTo>
                  <a:pt x="47" y="683"/>
                  <a:pt x="9" y="594"/>
                  <a:pt x="0" y="497"/>
                </a:cubicBezTo>
                <a:cubicBezTo>
                  <a:pt x="99" y="451"/>
                  <a:pt x="215" y="459"/>
                  <a:pt x="307" y="520"/>
                </a:cubicBezTo>
                <a:cubicBezTo>
                  <a:pt x="325" y="532"/>
                  <a:pt x="341" y="545"/>
                  <a:pt x="356" y="560"/>
                </a:cubicBezTo>
                <a:cubicBezTo>
                  <a:pt x="371" y="575"/>
                  <a:pt x="385" y="591"/>
                  <a:pt x="396" y="609"/>
                </a:cubicBezTo>
                <a:cubicBezTo>
                  <a:pt x="457" y="701"/>
                  <a:pt x="465" y="817"/>
                  <a:pt x="419" y="916"/>
                </a:cubicBezTo>
                <a:cubicBezTo>
                  <a:pt x="322" y="907"/>
                  <a:pt x="233" y="869"/>
                  <a:pt x="162" y="809"/>
                </a:cubicBezTo>
                <a:cubicBezTo>
                  <a:pt x="199" y="707"/>
                  <a:pt x="287" y="630"/>
                  <a:pt x="396" y="609"/>
                </a:cubicBezTo>
                <a:cubicBezTo>
                  <a:pt x="416" y="604"/>
                  <a:pt x="437" y="602"/>
                  <a:pt x="458" y="602"/>
                </a:cubicBezTo>
                <a:cubicBezTo>
                  <a:pt x="480" y="602"/>
                  <a:pt x="500" y="604"/>
                  <a:pt x="521" y="609"/>
                </a:cubicBezTo>
                <a:cubicBezTo>
                  <a:pt x="629" y="630"/>
                  <a:pt x="717" y="707"/>
                  <a:pt x="754" y="809"/>
                </a:cubicBezTo>
                <a:close/>
              </a:path>
            </a:pathLst>
          </a:custGeom>
          <a:noFill/>
          <a:ln w="6350" cap="flat">
            <a:solidFill>
              <a:schemeClr val="bg1">
                <a:alpha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831850" y="1614488"/>
            <a:ext cx="10515600" cy="2852737"/>
          </a:xfrm>
        </p:spPr>
        <p:txBody>
          <a:bodyPr anchor="b"/>
          <a:lstStyle>
            <a:lvl1pPr>
              <a:defRPr sz="6000">
                <a:solidFill>
                  <a:schemeClr val="bg1"/>
                </a:solidFill>
                <a:latin typeface="Abril Fatface" panose="02000503000000020003" pitchFamily="2"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Roboto Light" panose="02000000000000000000" pitchFamily="2" charset="0"/>
                <a:ea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cxnSp>
        <p:nvCxnSpPr>
          <p:cNvPr id="8" name="Straight Connector 7"/>
          <p:cNvCxnSpPr/>
          <p:nvPr userDrawn="1"/>
        </p:nvCxnSpPr>
        <p:spPr>
          <a:xfrm>
            <a:off x="838200" y="4482682"/>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59439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GREEN Basic Content">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normAutofit/>
          </a:bodyPr>
          <a:lstStyle>
            <a:lvl1pPr algn="l" defTabSz="914400" rtl="0" eaLnBrk="1" latinLnBrk="0" hangingPunct="1">
              <a:lnSpc>
                <a:spcPct val="90000"/>
              </a:lnSpc>
              <a:spcBef>
                <a:spcPct val="0"/>
              </a:spcBef>
              <a:buNone/>
              <a:defRPr lang="en-US" sz="4400" kern="1200" dirty="0">
                <a:solidFill>
                  <a:srgbClr val="5C5C5C"/>
                </a:solidFill>
                <a:latin typeface="+mj-lt"/>
                <a:ea typeface="Roboto Light" panose="02000000000000000000" pitchFamily="2"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5"/>
              </a:buClr>
              <a:defRPr>
                <a:solidFill>
                  <a:srgbClr val="AABC00"/>
                </a:solidFill>
                <a:latin typeface="+mn-lt"/>
              </a:defRPr>
            </a:lvl1pPr>
            <a:lvl2pPr marL="685800" indent="-228600">
              <a:buClr>
                <a:srgbClr val="AABC00"/>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4918382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2 Column A">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normAutofit/>
          </a:bodyPr>
          <a:lstStyle>
            <a:lvl1pPr algn="l" defTabSz="914400" rtl="0" eaLnBrk="1" latinLnBrk="0" hangingPunct="1">
              <a:lnSpc>
                <a:spcPct val="90000"/>
              </a:lnSpc>
              <a:spcBef>
                <a:spcPct val="0"/>
              </a:spcBef>
              <a:buNone/>
              <a:defRPr lang="en-US" sz="4400" kern="1200" dirty="0">
                <a:solidFill>
                  <a:srgbClr val="5C5C5C"/>
                </a:solidFill>
                <a:latin typeface="+mj-lt"/>
                <a:ea typeface="Roboto Light" panose="02000000000000000000" pitchFamily="2"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4814326" cy="4351338"/>
          </a:xfrm>
        </p:spPr>
        <p:txBody>
          <a:bodyPr/>
          <a:lstStyle>
            <a:lvl1pPr>
              <a:buClr>
                <a:schemeClr val="accent5"/>
              </a:buClr>
              <a:defRPr>
                <a:solidFill>
                  <a:srgbClr val="AABC00"/>
                </a:solidFill>
                <a:latin typeface="+mn-lt"/>
              </a:defRPr>
            </a:lvl1pPr>
            <a:lvl2pPr marL="685800" indent="-228600">
              <a:buClr>
                <a:srgbClr val="AABC00"/>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27" name="Straight Connector 26"/>
          <p:cNvCxnSpPr/>
          <p:nvPr userDrawn="1"/>
        </p:nvCxnSpPr>
        <p:spPr>
          <a:xfrm>
            <a:off x="5989699" y="1825625"/>
            <a:ext cx="0" cy="413556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Content Placeholder 2"/>
          <p:cNvSpPr>
            <a:spLocks noGrp="1"/>
          </p:cNvSpPr>
          <p:nvPr>
            <p:ph idx="13"/>
          </p:nvPr>
        </p:nvSpPr>
        <p:spPr>
          <a:xfrm>
            <a:off x="6539472" y="1825625"/>
            <a:ext cx="4814326" cy="4351338"/>
          </a:xfrm>
        </p:spPr>
        <p:txBody>
          <a:bodyPr/>
          <a:lstStyle>
            <a:lvl1pPr>
              <a:buClr>
                <a:schemeClr val="accent5"/>
              </a:buClr>
              <a:defRPr>
                <a:solidFill>
                  <a:srgbClr val="AABC00"/>
                </a:solidFill>
                <a:latin typeface="+mn-lt"/>
              </a:defRPr>
            </a:lvl1pPr>
            <a:lvl2pPr marL="685800" indent="-228600">
              <a:buClr>
                <a:srgbClr val="AABC00"/>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8600837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2 Column B">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normAutofit/>
          </a:bodyPr>
          <a:lstStyle>
            <a:lvl1pPr algn="l" defTabSz="914400" rtl="0" eaLnBrk="1" latinLnBrk="0" hangingPunct="1">
              <a:lnSpc>
                <a:spcPct val="90000"/>
              </a:lnSpc>
              <a:spcBef>
                <a:spcPct val="0"/>
              </a:spcBef>
              <a:buNone/>
              <a:defRPr lang="en-US" sz="4400" kern="1200" dirty="0">
                <a:solidFill>
                  <a:srgbClr val="5C5C5C"/>
                </a:solidFill>
                <a:latin typeface="+mj-lt"/>
                <a:ea typeface="Roboto Light" panose="02000000000000000000" pitchFamily="2"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4814326" cy="4351338"/>
          </a:xfrm>
        </p:spPr>
        <p:txBody>
          <a:bodyPr/>
          <a:lstStyle>
            <a:lvl1pPr>
              <a:buClr>
                <a:schemeClr val="accent5"/>
              </a:buClr>
              <a:defRPr>
                <a:solidFill>
                  <a:srgbClr val="AABC00"/>
                </a:solidFill>
                <a:latin typeface="+mn-lt"/>
              </a:defRPr>
            </a:lvl1pPr>
            <a:lvl2pPr marL="685800" indent="-228600">
              <a:buClr>
                <a:srgbClr val="AABC00"/>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27" name="Straight Connector 26"/>
          <p:cNvCxnSpPr/>
          <p:nvPr userDrawn="1"/>
        </p:nvCxnSpPr>
        <p:spPr>
          <a:xfrm>
            <a:off x="5989699" y="1825625"/>
            <a:ext cx="0" cy="413556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Picture Placeholder 3"/>
          <p:cNvSpPr>
            <a:spLocks noGrp="1"/>
          </p:cNvSpPr>
          <p:nvPr>
            <p:ph type="pic" sz="quarter" idx="11"/>
          </p:nvPr>
        </p:nvSpPr>
        <p:spPr>
          <a:xfrm>
            <a:off x="6538913" y="2259013"/>
            <a:ext cx="4814887" cy="3394075"/>
          </a:xfrm>
        </p:spPr>
        <p:txBody>
          <a:bodyPr/>
          <a:lstStyle/>
          <a:p>
            <a:endParaRPr lang="en-US"/>
          </a:p>
        </p:txBody>
      </p:sp>
    </p:spTree>
    <p:extLst>
      <p:ext uri="{BB962C8B-B14F-4D97-AF65-F5344CB8AC3E}">
        <p14:creationId xmlns:p14="http://schemas.microsoft.com/office/powerpoint/2010/main" val="420536316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EN Image 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183559"/>
          </a:xfrm>
          <a:noFill/>
          <a:ln>
            <a:solidFill>
              <a:schemeClr val="bg1"/>
            </a:solidFill>
          </a:ln>
        </p:spPr>
        <p:txBody>
          <a:bodyPr/>
          <a:lstStyle/>
          <a:p>
            <a:endParaRPr lang="en-US" dirty="0"/>
          </a:p>
        </p:txBody>
      </p:sp>
      <p:sp>
        <p:nvSpPr>
          <p:cNvPr id="2" name="Title 1"/>
          <p:cNvSpPr>
            <a:spLocks noGrp="1"/>
          </p:cNvSpPr>
          <p:nvPr>
            <p:ph type="title"/>
          </p:nvPr>
        </p:nvSpPr>
        <p:spPr>
          <a:xfrm>
            <a:off x="838200" y="307999"/>
            <a:ext cx="10515600" cy="1325563"/>
          </a:xfrm>
          <a:ln>
            <a:noFill/>
          </a:ln>
        </p:spPr>
        <p:txBody>
          <a:bodyPr anchor="b"/>
          <a:lstStyle>
            <a:lvl1pPr>
              <a:defRPr>
                <a:solidFill>
                  <a:schemeClr val="bg1"/>
                </a:solidFill>
                <a:latin typeface="+mj-lt"/>
              </a:defRPr>
            </a:lvl1pPr>
          </a:lstStyle>
          <a:p>
            <a:r>
              <a:rPr lang="en-US" dirty="0" smtClean="0"/>
              <a:t>Click to edit Master title style</a:t>
            </a:r>
            <a:endParaRPr lang="en-US" dirty="0"/>
          </a:p>
        </p:txBody>
      </p:sp>
      <p:sp>
        <p:nvSpPr>
          <p:cNvPr id="10" name="Text Placeholder 9"/>
          <p:cNvSpPr>
            <a:spLocks noGrp="1"/>
          </p:cNvSpPr>
          <p:nvPr>
            <p:ph type="body" sz="quarter" idx="11"/>
          </p:nvPr>
        </p:nvSpPr>
        <p:spPr>
          <a:xfrm>
            <a:off x="838200" y="1828800"/>
            <a:ext cx="10515600" cy="1285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0"/>
          <p:cNvSpPr/>
          <p:nvPr userDrawn="1"/>
        </p:nvSpPr>
        <p:spPr>
          <a:xfrm>
            <a:off x="0" y="6185647"/>
            <a:ext cx="12192000" cy="67235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extBox 11"/>
          <p:cNvSpPr txBox="1"/>
          <p:nvPr userDrawn="1"/>
        </p:nvSpPr>
        <p:spPr>
          <a:xfrm>
            <a:off x="752475" y="6398790"/>
            <a:ext cx="3868367"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17" name="TextBox 16"/>
          <p:cNvSpPr txBox="1"/>
          <p:nvPr userDrawn="1"/>
        </p:nvSpPr>
        <p:spPr>
          <a:xfrm>
            <a:off x="11427564" y="6366891"/>
            <a:ext cx="4042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7" name="Straight Connector 6"/>
          <p:cNvCxnSpPr/>
          <p:nvPr userDrawn="1"/>
        </p:nvCxnSpPr>
        <p:spPr>
          <a:xfrm>
            <a:off x="838200" y="1670050"/>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68719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YELLOW Section Title">
    <p:bg>
      <p:bgPr>
        <a:solidFill>
          <a:srgbClr val="E2A700"/>
        </a:solidFill>
        <a:effectLst/>
      </p:bgPr>
    </p:bg>
    <p:spTree>
      <p:nvGrpSpPr>
        <p:cNvPr id="1" name=""/>
        <p:cNvGrpSpPr/>
        <p:nvPr/>
      </p:nvGrpSpPr>
      <p:grpSpPr>
        <a:xfrm>
          <a:off x="0" y="0"/>
          <a:ext cx="0" cy="0"/>
          <a:chOff x="0" y="0"/>
          <a:chExt cx="0" cy="0"/>
        </a:xfrm>
      </p:grpSpPr>
      <p:sp>
        <p:nvSpPr>
          <p:cNvPr id="5" name="Freeform 5"/>
          <p:cNvSpPr>
            <a:spLocks/>
          </p:cNvSpPr>
          <p:nvPr userDrawn="1"/>
        </p:nvSpPr>
        <p:spPr bwMode="auto">
          <a:xfrm>
            <a:off x="4856651" y="680484"/>
            <a:ext cx="6320103" cy="6436285"/>
          </a:xfrm>
          <a:custGeom>
            <a:avLst/>
            <a:gdLst>
              <a:gd name="T0" fmla="*/ 754 w 916"/>
              <a:gd name="T1" fmla="*/ 809 h 916"/>
              <a:gd name="T2" fmla="*/ 497 w 916"/>
              <a:gd name="T3" fmla="*/ 916 h 916"/>
              <a:gd name="T4" fmla="*/ 521 w 916"/>
              <a:gd name="T5" fmla="*/ 609 h 916"/>
              <a:gd name="T6" fmla="*/ 560 w 916"/>
              <a:gd name="T7" fmla="*/ 560 h 916"/>
              <a:gd name="T8" fmla="*/ 609 w 916"/>
              <a:gd name="T9" fmla="*/ 520 h 916"/>
              <a:gd name="T10" fmla="*/ 916 w 916"/>
              <a:gd name="T11" fmla="*/ 497 h 916"/>
              <a:gd name="T12" fmla="*/ 809 w 916"/>
              <a:gd name="T13" fmla="*/ 754 h 916"/>
              <a:gd name="T14" fmla="*/ 609 w 916"/>
              <a:gd name="T15" fmla="*/ 520 h 916"/>
              <a:gd name="T16" fmla="*/ 603 w 916"/>
              <a:gd name="T17" fmla="*/ 458 h 916"/>
              <a:gd name="T18" fmla="*/ 609 w 916"/>
              <a:gd name="T19" fmla="*/ 395 h 916"/>
              <a:gd name="T20" fmla="*/ 809 w 916"/>
              <a:gd name="T21" fmla="*/ 162 h 916"/>
              <a:gd name="T22" fmla="*/ 916 w 916"/>
              <a:gd name="T23" fmla="*/ 419 h 916"/>
              <a:gd name="T24" fmla="*/ 609 w 916"/>
              <a:gd name="T25" fmla="*/ 395 h 916"/>
              <a:gd name="T26" fmla="*/ 560 w 916"/>
              <a:gd name="T27" fmla="*/ 356 h 916"/>
              <a:gd name="T28" fmla="*/ 521 w 916"/>
              <a:gd name="T29" fmla="*/ 307 h 916"/>
              <a:gd name="T30" fmla="*/ 497 w 916"/>
              <a:gd name="T31" fmla="*/ 0 h 916"/>
              <a:gd name="T32" fmla="*/ 754 w 916"/>
              <a:gd name="T33" fmla="*/ 107 h 916"/>
              <a:gd name="T34" fmla="*/ 521 w 916"/>
              <a:gd name="T35" fmla="*/ 307 h 916"/>
              <a:gd name="T36" fmla="*/ 458 w 916"/>
              <a:gd name="T37" fmla="*/ 313 h 916"/>
              <a:gd name="T38" fmla="*/ 396 w 916"/>
              <a:gd name="T39" fmla="*/ 307 h 916"/>
              <a:gd name="T40" fmla="*/ 162 w 916"/>
              <a:gd name="T41" fmla="*/ 107 h 916"/>
              <a:gd name="T42" fmla="*/ 419 w 916"/>
              <a:gd name="T43" fmla="*/ 0 h 916"/>
              <a:gd name="T44" fmla="*/ 396 w 916"/>
              <a:gd name="T45" fmla="*/ 307 h 916"/>
              <a:gd name="T46" fmla="*/ 356 w 916"/>
              <a:gd name="T47" fmla="*/ 356 h 916"/>
              <a:gd name="T48" fmla="*/ 307 w 916"/>
              <a:gd name="T49" fmla="*/ 395 h 916"/>
              <a:gd name="T50" fmla="*/ 0 w 916"/>
              <a:gd name="T51" fmla="*/ 419 h 916"/>
              <a:gd name="T52" fmla="*/ 107 w 916"/>
              <a:gd name="T53" fmla="*/ 162 h 916"/>
              <a:gd name="T54" fmla="*/ 307 w 916"/>
              <a:gd name="T55" fmla="*/ 395 h 916"/>
              <a:gd name="T56" fmla="*/ 314 w 916"/>
              <a:gd name="T57" fmla="*/ 458 h 916"/>
              <a:gd name="T58" fmla="*/ 307 w 916"/>
              <a:gd name="T59" fmla="*/ 520 h 916"/>
              <a:gd name="T60" fmla="*/ 107 w 916"/>
              <a:gd name="T61" fmla="*/ 754 h 916"/>
              <a:gd name="T62" fmla="*/ 0 w 916"/>
              <a:gd name="T63" fmla="*/ 497 h 916"/>
              <a:gd name="T64" fmla="*/ 307 w 916"/>
              <a:gd name="T65" fmla="*/ 520 h 916"/>
              <a:gd name="T66" fmla="*/ 356 w 916"/>
              <a:gd name="T67" fmla="*/ 560 h 916"/>
              <a:gd name="T68" fmla="*/ 396 w 916"/>
              <a:gd name="T69" fmla="*/ 609 h 916"/>
              <a:gd name="T70" fmla="*/ 419 w 916"/>
              <a:gd name="T71" fmla="*/ 916 h 916"/>
              <a:gd name="T72" fmla="*/ 162 w 916"/>
              <a:gd name="T73" fmla="*/ 809 h 916"/>
              <a:gd name="T74" fmla="*/ 396 w 916"/>
              <a:gd name="T75" fmla="*/ 609 h 916"/>
              <a:gd name="T76" fmla="*/ 458 w 916"/>
              <a:gd name="T77" fmla="*/ 602 h 916"/>
              <a:gd name="T78" fmla="*/ 521 w 916"/>
              <a:gd name="T79" fmla="*/ 609 h 916"/>
              <a:gd name="T80" fmla="*/ 754 w 916"/>
              <a:gd name="T81" fmla="*/ 80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6" h="916">
                <a:moveTo>
                  <a:pt x="754" y="809"/>
                </a:moveTo>
                <a:cubicBezTo>
                  <a:pt x="684" y="869"/>
                  <a:pt x="595" y="907"/>
                  <a:pt x="497" y="916"/>
                </a:cubicBezTo>
                <a:cubicBezTo>
                  <a:pt x="452" y="817"/>
                  <a:pt x="460" y="701"/>
                  <a:pt x="521" y="609"/>
                </a:cubicBezTo>
                <a:cubicBezTo>
                  <a:pt x="532" y="591"/>
                  <a:pt x="545" y="575"/>
                  <a:pt x="560" y="560"/>
                </a:cubicBezTo>
                <a:cubicBezTo>
                  <a:pt x="575" y="545"/>
                  <a:pt x="592" y="532"/>
                  <a:pt x="609" y="520"/>
                </a:cubicBezTo>
                <a:cubicBezTo>
                  <a:pt x="701" y="459"/>
                  <a:pt x="818" y="451"/>
                  <a:pt x="916" y="497"/>
                </a:cubicBezTo>
                <a:cubicBezTo>
                  <a:pt x="908" y="595"/>
                  <a:pt x="869" y="683"/>
                  <a:pt x="809" y="754"/>
                </a:cubicBezTo>
                <a:cubicBezTo>
                  <a:pt x="708" y="717"/>
                  <a:pt x="631" y="628"/>
                  <a:pt x="609" y="520"/>
                </a:cubicBezTo>
                <a:cubicBezTo>
                  <a:pt x="605" y="500"/>
                  <a:pt x="603" y="479"/>
                  <a:pt x="603" y="458"/>
                </a:cubicBezTo>
                <a:cubicBezTo>
                  <a:pt x="603" y="436"/>
                  <a:pt x="605" y="415"/>
                  <a:pt x="609" y="395"/>
                </a:cubicBezTo>
                <a:cubicBezTo>
                  <a:pt x="631" y="287"/>
                  <a:pt x="708" y="199"/>
                  <a:pt x="809" y="162"/>
                </a:cubicBezTo>
                <a:cubicBezTo>
                  <a:pt x="869" y="233"/>
                  <a:pt x="908" y="321"/>
                  <a:pt x="916" y="419"/>
                </a:cubicBezTo>
                <a:cubicBezTo>
                  <a:pt x="818" y="464"/>
                  <a:pt x="701" y="457"/>
                  <a:pt x="609" y="395"/>
                </a:cubicBezTo>
                <a:cubicBezTo>
                  <a:pt x="592" y="384"/>
                  <a:pt x="575" y="371"/>
                  <a:pt x="560" y="356"/>
                </a:cubicBezTo>
                <a:cubicBezTo>
                  <a:pt x="545" y="341"/>
                  <a:pt x="532" y="324"/>
                  <a:pt x="521" y="307"/>
                </a:cubicBezTo>
                <a:cubicBezTo>
                  <a:pt x="459" y="215"/>
                  <a:pt x="452" y="98"/>
                  <a:pt x="497" y="0"/>
                </a:cubicBezTo>
                <a:cubicBezTo>
                  <a:pt x="595" y="9"/>
                  <a:pt x="683" y="47"/>
                  <a:pt x="754" y="107"/>
                </a:cubicBezTo>
                <a:cubicBezTo>
                  <a:pt x="717" y="208"/>
                  <a:pt x="629" y="285"/>
                  <a:pt x="521" y="307"/>
                </a:cubicBezTo>
                <a:cubicBezTo>
                  <a:pt x="500" y="311"/>
                  <a:pt x="479" y="313"/>
                  <a:pt x="458" y="313"/>
                </a:cubicBezTo>
                <a:cubicBezTo>
                  <a:pt x="437" y="313"/>
                  <a:pt x="416" y="311"/>
                  <a:pt x="396" y="307"/>
                </a:cubicBezTo>
                <a:cubicBezTo>
                  <a:pt x="287" y="285"/>
                  <a:pt x="199" y="208"/>
                  <a:pt x="162" y="107"/>
                </a:cubicBezTo>
                <a:cubicBezTo>
                  <a:pt x="233" y="47"/>
                  <a:pt x="322" y="9"/>
                  <a:pt x="419" y="0"/>
                </a:cubicBezTo>
                <a:cubicBezTo>
                  <a:pt x="465" y="98"/>
                  <a:pt x="457" y="215"/>
                  <a:pt x="396" y="307"/>
                </a:cubicBezTo>
                <a:cubicBezTo>
                  <a:pt x="384" y="324"/>
                  <a:pt x="371" y="341"/>
                  <a:pt x="356" y="356"/>
                </a:cubicBezTo>
                <a:cubicBezTo>
                  <a:pt x="341" y="371"/>
                  <a:pt x="325" y="384"/>
                  <a:pt x="307" y="395"/>
                </a:cubicBezTo>
                <a:cubicBezTo>
                  <a:pt x="215" y="457"/>
                  <a:pt x="99" y="464"/>
                  <a:pt x="0" y="419"/>
                </a:cubicBezTo>
                <a:cubicBezTo>
                  <a:pt x="9" y="321"/>
                  <a:pt x="47" y="233"/>
                  <a:pt x="107" y="162"/>
                </a:cubicBezTo>
                <a:cubicBezTo>
                  <a:pt x="209" y="199"/>
                  <a:pt x="286" y="287"/>
                  <a:pt x="307" y="395"/>
                </a:cubicBezTo>
                <a:cubicBezTo>
                  <a:pt x="312" y="416"/>
                  <a:pt x="314" y="436"/>
                  <a:pt x="314" y="458"/>
                </a:cubicBezTo>
                <a:cubicBezTo>
                  <a:pt x="314" y="479"/>
                  <a:pt x="312" y="500"/>
                  <a:pt x="307" y="520"/>
                </a:cubicBezTo>
                <a:cubicBezTo>
                  <a:pt x="286" y="628"/>
                  <a:pt x="209" y="717"/>
                  <a:pt x="107" y="754"/>
                </a:cubicBezTo>
                <a:cubicBezTo>
                  <a:pt x="47" y="683"/>
                  <a:pt x="9" y="594"/>
                  <a:pt x="0" y="497"/>
                </a:cubicBezTo>
                <a:cubicBezTo>
                  <a:pt x="99" y="451"/>
                  <a:pt x="215" y="459"/>
                  <a:pt x="307" y="520"/>
                </a:cubicBezTo>
                <a:cubicBezTo>
                  <a:pt x="325" y="532"/>
                  <a:pt x="341" y="545"/>
                  <a:pt x="356" y="560"/>
                </a:cubicBezTo>
                <a:cubicBezTo>
                  <a:pt x="371" y="575"/>
                  <a:pt x="385" y="591"/>
                  <a:pt x="396" y="609"/>
                </a:cubicBezTo>
                <a:cubicBezTo>
                  <a:pt x="457" y="701"/>
                  <a:pt x="465" y="817"/>
                  <a:pt x="419" y="916"/>
                </a:cubicBezTo>
                <a:cubicBezTo>
                  <a:pt x="322" y="907"/>
                  <a:pt x="233" y="869"/>
                  <a:pt x="162" y="809"/>
                </a:cubicBezTo>
                <a:cubicBezTo>
                  <a:pt x="199" y="707"/>
                  <a:pt x="287" y="630"/>
                  <a:pt x="396" y="609"/>
                </a:cubicBezTo>
                <a:cubicBezTo>
                  <a:pt x="416" y="604"/>
                  <a:pt x="437" y="602"/>
                  <a:pt x="458" y="602"/>
                </a:cubicBezTo>
                <a:cubicBezTo>
                  <a:pt x="480" y="602"/>
                  <a:pt x="500" y="604"/>
                  <a:pt x="521" y="609"/>
                </a:cubicBezTo>
                <a:cubicBezTo>
                  <a:pt x="629" y="630"/>
                  <a:pt x="717" y="707"/>
                  <a:pt x="754" y="809"/>
                </a:cubicBezTo>
                <a:close/>
              </a:path>
            </a:pathLst>
          </a:custGeom>
          <a:noFill/>
          <a:ln w="6350" cap="flat">
            <a:solidFill>
              <a:schemeClr val="bg1">
                <a:alpha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831850" y="1614488"/>
            <a:ext cx="10515600" cy="2852737"/>
          </a:xfrm>
        </p:spPr>
        <p:txBody>
          <a:bodyPr anchor="b">
            <a:normAutofit/>
          </a:bodyPr>
          <a:lstStyle>
            <a:lvl1pPr algn="l" defTabSz="914400" rtl="0" eaLnBrk="1" latinLnBrk="0" hangingPunct="1">
              <a:lnSpc>
                <a:spcPct val="90000"/>
              </a:lnSpc>
              <a:spcBef>
                <a:spcPct val="0"/>
              </a:spcBef>
              <a:buNone/>
              <a:defRPr lang="en-US" sz="6000" kern="1200" dirty="0">
                <a:solidFill>
                  <a:schemeClr val="bg1"/>
                </a:solidFill>
                <a:latin typeface="Abril Fatface" panose="02000503000000020003" pitchFamily="2" charset="0"/>
                <a:ea typeface="Roboto Light" panose="02000000000000000000" pitchFamily="2" charset="0"/>
                <a:cs typeface="+mj-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Roboto Light" panose="02000000000000000000" pitchFamily="2" charset="0"/>
                <a:ea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cxnSp>
        <p:nvCxnSpPr>
          <p:cNvPr id="8" name="Straight Connector 7"/>
          <p:cNvCxnSpPr/>
          <p:nvPr userDrawn="1"/>
        </p:nvCxnSpPr>
        <p:spPr>
          <a:xfrm>
            <a:off x="838200" y="4482682"/>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9646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YELLOW Basic Content">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normAutofit/>
          </a:bodyPr>
          <a:lstStyle>
            <a:lvl1pPr algn="l" defTabSz="914400" rtl="0" eaLnBrk="1" latinLnBrk="0" hangingPunct="1">
              <a:lnSpc>
                <a:spcPct val="90000"/>
              </a:lnSpc>
              <a:spcBef>
                <a:spcPct val="0"/>
              </a:spcBef>
              <a:buNone/>
              <a:defRPr lang="en-US" sz="4400" kern="1200" dirty="0">
                <a:solidFill>
                  <a:srgbClr val="5C5C5C"/>
                </a:solidFill>
                <a:latin typeface="+mj-lt"/>
                <a:ea typeface="Roboto Light" panose="02000000000000000000" pitchFamily="2"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5"/>
              </a:buClr>
              <a:defRPr>
                <a:solidFill>
                  <a:srgbClr val="D09A00"/>
                </a:solidFill>
                <a:latin typeface="+mn-lt"/>
              </a:defRPr>
            </a:lvl1pPr>
            <a:lvl2pPr marL="685800" indent="-228600">
              <a:buClr>
                <a:srgbClr val="D09A00"/>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7673459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YELLOW 2 Column A">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normAutofit/>
          </a:bodyPr>
          <a:lstStyle>
            <a:lvl1pPr algn="l" defTabSz="914400" rtl="0" eaLnBrk="1" latinLnBrk="0" hangingPunct="1">
              <a:lnSpc>
                <a:spcPct val="90000"/>
              </a:lnSpc>
              <a:spcBef>
                <a:spcPct val="0"/>
              </a:spcBef>
              <a:buNone/>
              <a:defRPr lang="en-US" sz="4400" kern="1200" dirty="0">
                <a:solidFill>
                  <a:srgbClr val="5C5C5C"/>
                </a:solidFill>
                <a:latin typeface="+mj-lt"/>
                <a:ea typeface="Roboto Light" panose="02000000000000000000" pitchFamily="2"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4814326" cy="4351338"/>
          </a:xfrm>
        </p:spPr>
        <p:txBody>
          <a:bodyPr/>
          <a:lstStyle>
            <a:lvl1pPr>
              <a:buClr>
                <a:schemeClr val="accent5"/>
              </a:buClr>
              <a:defRPr>
                <a:solidFill>
                  <a:srgbClr val="D09A00"/>
                </a:solidFill>
                <a:latin typeface="+mn-lt"/>
              </a:defRPr>
            </a:lvl1pPr>
            <a:lvl2pPr marL="685800" indent="-228600">
              <a:buClr>
                <a:srgbClr val="D09A00"/>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26" name="Straight Connector 25"/>
          <p:cNvCxnSpPr/>
          <p:nvPr userDrawn="1"/>
        </p:nvCxnSpPr>
        <p:spPr>
          <a:xfrm>
            <a:off x="5989699" y="1825625"/>
            <a:ext cx="0" cy="413556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Content Placeholder 2"/>
          <p:cNvSpPr>
            <a:spLocks noGrp="1"/>
          </p:cNvSpPr>
          <p:nvPr>
            <p:ph idx="13"/>
          </p:nvPr>
        </p:nvSpPr>
        <p:spPr>
          <a:xfrm>
            <a:off x="6539472" y="1825625"/>
            <a:ext cx="4814326" cy="4351338"/>
          </a:xfrm>
        </p:spPr>
        <p:txBody>
          <a:bodyPr/>
          <a:lstStyle>
            <a:lvl1pPr>
              <a:buClr>
                <a:schemeClr val="accent5"/>
              </a:buClr>
              <a:defRPr>
                <a:solidFill>
                  <a:srgbClr val="D09A00"/>
                </a:solidFill>
                <a:latin typeface="+mn-lt"/>
              </a:defRPr>
            </a:lvl1pPr>
            <a:lvl2pPr marL="685800" indent="-228600">
              <a:buClr>
                <a:srgbClr val="D09A00"/>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7869499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CommerceOverview">
    <p:spTree>
      <p:nvGrpSpPr>
        <p:cNvPr id="1" name=""/>
        <p:cNvGrpSpPr/>
        <p:nvPr/>
      </p:nvGrpSpPr>
      <p:grpSpPr>
        <a:xfrm>
          <a:off x="0" y="0"/>
          <a:ext cx="0" cy="0"/>
          <a:chOff x="0" y="0"/>
          <a:chExt cx="0" cy="0"/>
        </a:xfrm>
      </p:grpSpPr>
      <p:sp>
        <p:nvSpPr>
          <p:cNvPr id="10" name="Rectangle 9"/>
          <p:cNvSpPr/>
          <p:nvPr userDrawn="1"/>
        </p:nvSpPr>
        <p:spPr>
          <a:xfrm>
            <a:off x="335756" y="6185647"/>
            <a:ext cx="4711137" cy="672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838200" y="872797"/>
            <a:ext cx="6597255" cy="769441"/>
          </a:xfrm>
          <a:prstGeom prst="rect">
            <a:avLst/>
          </a:prstGeom>
          <a:noFill/>
        </p:spPr>
        <p:txBody>
          <a:bodyPr wrap="none" rtlCol="0">
            <a:spAutoFit/>
          </a:bodyPr>
          <a:lstStyle/>
          <a:p>
            <a:r>
              <a:rPr lang="en-US" sz="4400" dirty="0" smtClean="0">
                <a:latin typeface="+mj-lt"/>
              </a:rPr>
              <a:t>We strengthen</a:t>
            </a:r>
            <a:r>
              <a:rPr lang="en-US" sz="4400" baseline="0" dirty="0" smtClean="0">
                <a:latin typeface="+mj-lt"/>
              </a:rPr>
              <a:t> communities</a:t>
            </a:r>
            <a:endParaRPr lang="en-US" sz="4400" dirty="0">
              <a:latin typeface="+mj-lt"/>
            </a:endParaRPr>
          </a:p>
        </p:txBody>
      </p:sp>
      <p:sp>
        <p:nvSpPr>
          <p:cNvPr id="9" name="TextBox 8"/>
          <p:cNvSpPr txBox="1"/>
          <p:nvPr userDrawn="1"/>
        </p:nvSpPr>
        <p:spPr>
          <a:xfrm>
            <a:off x="6528178" y="5337314"/>
            <a:ext cx="2217765" cy="276999"/>
          </a:xfrm>
          <a:prstGeom prst="rect">
            <a:avLst/>
          </a:prstGeom>
          <a:noFill/>
        </p:spPr>
        <p:txBody>
          <a:bodyPr wrap="square" rtlCol="0">
            <a:spAutoFit/>
          </a:bodyPr>
          <a:lstStyle/>
          <a:p>
            <a:pPr marL="0" algn="ctr" defTabSz="914400" rtl="0" eaLnBrk="1" latinLnBrk="0" hangingPunct="1"/>
            <a:r>
              <a:rPr lang="en-US" sz="1200" b="1" kern="1200" cap="all" baseline="0" dirty="0" smtClean="0">
                <a:solidFill>
                  <a:srgbClr val="5C5C5C"/>
                </a:solidFill>
                <a:latin typeface="Roboto Black" panose="02000000000000000000" pitchFamily="2" charset="0"/>
                <a:ea typeface="Roboto Light" panose="02000000000000000000" pitchFamily="2" charset="0"/>
                <a:cs typeface="+mn-cs"/>
              </a:rPr>
              <a:t>Crime Victims / Safety </a:t>
            </a:r>
            <a:endParaRPr lang="en-US" sz="1200" b="1" kern="1200" cap="all" baseline="0" dirty="0">
              <a:solidFill>
                <a:srgbClr val="5C5C5C"/>
              </a:solidFill>
              <a:latin typeface="Roboto Black" panose="02000000000000000000" pitchFamily="2" charset="0"/>
              <a:ea typeface="Roboto Light" panose="02000000000000000000" pitchFamily="2" charset="0"/>
              <a:cs typeface="+mn-cs"/>
            </a:endParaRPr>
          </a:p>
        </p:txBody>
      </p:sp>
      <p:sp>
        <p:nvSpPr>
          <p:cNvPr id="11" name="TextBox 10"/>
          <p:cNvSpPr txBox="1"/>
          <p:nvPr userDrawn="1"/>
        </p:nvSpPr>
        <p:spPr>
          <a:xfrm>
            <a:off x="6499077" y="3353979"/>
            <a:ext cx="2246086" cy="276999"/>
          </a:xfrm>
          <a:prstGeom prst="rect">
            <a:avLst/>
          </a:prstGeom>
          <a:noFill/>
        </p:spPr>
        <p:txBody>
          <a:bodyPr wrap="square" rtlCol="0">
            <a:spAutoFit/>
          </a:bodyPr>
          <a:lstStyle/>
          <a:p>
            <a:pPr marL="0" algn="ctr" defTabSz="914400" rtl="0" eaLnBrk="1" latinLnBrk="0" hangingPunct="1"/>
            <a:r>
              <a:rPr lang="en-US" sz="1200" b="1" kern="1200" cap="all" baseline="0" dirty="0" smtClean="0">
                <a:solidFill>
                  <a:srgbClr val="5C5C5C"/>
                </a:solidFill>
                <a:latin typeface="Roboto Black" panose="02000000000000000000" pitchFamily="2" charset="0"/>
                <a:ea typeface="Roboto Light" panose="02000000000000000000" pitchFamily="2" charset="0"/>
                <a:cs typeface="+mn-cs"/>
              </a:rPr>
              <a:t>Business Assistance</a:t>
            </a:r>
            <a:endParaRPr lang="en-US" sz="1200" b="1" kern="1200" cap="all" baseline="0" dirty="0">
              <a:solidFill>
                <a:srgbClr val="5C5C5C"/>
              </a:solidFill>
              <a:latin typeface="Roboto Black" panose="02000000000000000000" pitchFamily="2" charset="0"/>
              <a:ea typeface="Roboto Light" panose="02000000000000000000" pitchFamily="2" charset="0"/>
              <a:cs typeface="+mn-cs"/>
            </a:endParaRPr>
          </a:p>
        </p:txBody>
      </p:sp>
      <p:sp>
        <p:nvSpPr>
          <p:cNvPr id="13" name="TextBox 12"/>
          <p:cNvSpPr txBox="1"/>
          <p:nvPr userDrawn="1"/>
        </p:nvSpPr>
        <p:spPr>
          <a:xfrm>
            <a:off x="1438335" y="5337314"/>
            <a:ext cx="944489" cy="276999"/>
          </a:xfrm>
          <a:prstGeom prst="rect">
            <a:avLst/>
          </a:prstGeom>
          <a:noFill/>
        </p:spPr>
        <p:txBody>
          <a:bodyPr wrap="none" rtlCol="0">
            <a:spAutoFit/>
          </a:bodyPr>
          <a:lstStyle/>
          <a:p>
            <a:pPr marL="0" algn="ctr" defTabSz="914400" rtl="0" eaLnBrk="1" latinLnBrk="0" hangingPunct="1"/>
            <a:r>
              <a:rPr lang="en-US" sz="1200" b="1" kern="1200" cap="all" baseline="0" dirty="0" smtClean="0">
                <a:solidFill>
                  <a:srgbClr val="5C5C5C"/>
                </a:solidFill>
                <a:latin typeface="Roboto Black" panose="02000000000000000000" pitchFamily="2" charset="0"/>
                <a:ea typeface="Roboto Light" panose="02000000000000000000" pitchFamily="2" charset="0"/>
                <a:cs typeface="+mn-cs"/>
              </a:rPr>
              <a:t>Planning</a:t>
            </a:r>
            <a:endParaRPr lang="en-US" sz="1200" b="1" kern="1200" cap="all" baseline="0" dirty="0">
              <a:solidFill>
                <a:srgbClr val="5C5C5C"/>
              </a:solidFill>
              <a:latin typeface="Roboto Black" panose="02000000000000000000" pitchFamily="2" charset="0"/>
              <a:ea typeface="Roboto Light" panose="02000000000000000000" pitchFamily="2" charset="0"/>
              <a:cs typeface="+mn-cs"/>
            </a:endParaRPr>
          </a:p>
        </p:txBody>
      </p:sp>
      <p:sp>
        <p:nvSpPr>
          <p:cNvPr id="14" name="TextBox 13"/>
          <p:cNvSpPr txBox="1"/>
          <p:nvPr userDrawn="1"/>
        </p:nvSpPr>
        <p:spPr>
          <a:xfrm>
            <a:off x="4028689" y="3353979"/>
            <a:ext cx="1515158" cy="276999"/>
          </a:xfrm>
          <a:prstGeom prst="rect">
            <a:avLst/>
          </a:prstGeom>
          <a:noFill/>
        </p:spPr>
        <p:txBody>
          <a:bodyPr wrap="none" rtlCol="0">
            <a:spAutoFit/>
          </a:bodyPr>
          <a:lstStyle/>
          <a:p>
            <a:pPr marL="0" algn="ctr" defTabSz="914400" rtl="0" eaLnBrk="1" latinLnBrk="0" hangingPunct="1"/>
            <a:r>
              <a:rPr lang="en-US" sz="1200" b="1" kern="1200" cap="all" baseline="0" dirty="0" smtClean="0">
                <a:solidFill>
                  <a:srgbClr val="5C5C5C"/>
                </a:solidFill>
                <a:latin typeface="Roboto Black" panose="02000000000000000000" pitchFamily="2" charset="0"/>
                <a:ea typeface="Roboto Light" panose="02000000000000000000" pitchFamily="2" charset="0"/>
                <a:cs typeface="+mn-cs"/>
              </a:rPr>
              <a:t>Infrastructure</a:t>
            </a:r>
            <a:endParaRPr lang="en-US" sz="1200" b="1" kern="1200" cap="all" baseline="0" dirty="0">
              <a:solidFill>
                <a:srgbClr val="5C5C5C"/>
              </a:solidFill>
              <a:latin typeface="Roboto Black" panose="02000000000000000000" pitchFamily="2" charset="0"/>
              <a:ea typeface="Roboto Light" panose="02000000000000000000" pitchFamily="2" charset="0"/>
              <a:cs typeface="+mn-cs"/>
            </a:endParaRPr>
          </a:p>
        </p:txBody>
      </p:sp>
      <p:sp>
        <p:nvSpPr>
          <p:cNvPr id="15" name="TextBox 14"/>
          <p:cNvSpPr txBox="1"/>
          <p:nvPr userDrawn="1"/>
        </p:nvSpPr>
        <p:spPr>
          <a:xfrm>
            <a:off x="3710341" y="5337314"/>
            <a:ext cx="1943161" cy="276999"/>
          </a:xfrm>
          <a:prstGeom prst="rect">
            <a:avLst/>
          </a:prstGeom>
          <a:noFill/>
        </p:spPr>
        <p:txBody>
          <a:bodyPr wrap="none" rtlCol="0">
            <a:spAutoFit/>
          </a:bodyPr>
          <a:lstStyle/>
          <a:p>
            <a:pPr marL="0" algn="ctr" defTabSz="914400" rtl="0" eaLnBrk="1" latinLnBrk="0" hangingPunct="1"/>
            <a:r>
              <a:rPr lang="en-US" sz="1200" b="1" kern="1200" cap="all" baseline="0" dirty="0" smtClean="0">
                <a:solidFill>
                  <a:srgbClr val="5C5C5C"/>
                </a:solidFill>
                <a:latin typeface="Roboto Black" panose="02000000000000000000" pitchFamily="2" charset="0"/>
                <a:ea typeface="Roboto Light" panose="02000000000000000000" pitchFamily="2" charset="0"/>
                <a:cs typeface="+mn-cs"/>
              </a:rPr>
              <a:t>Community Facilities</a:t>
            </a:r>
            <a:endParaRPr lang="en-US" sz="1200" b="1" kern="1200" cap="all" baseline="0" dirty="0">
              <a:solidFill>
                <a:srgbClr val="5C5C5C"/>
              </a:solidFill>
              <a:latin typeface="Roboto Black" panose="02000000000000000000" pitchFamily="2" charset="0"/>
              <a:ea typeface="Roboto Light" panose="02000000000000000000" pitchFamily="2" charset="0"/>
              <a:cs typeface="+mn-cs"/>
            </a:endParaRPr>
          </a:p>
        </p:txBody>
      </p:sp>
      <p:sp>
        <p:nvSpPr>
          <p:cNvPr id="16" name="TextBox 15"/>
          <p:cNvSpPr txBox="1"/>
          <p:nvPr userDrawn="1"/>
        </p:nvSpPr>
        <p:spPr>
          <a:xfrm>
            <a:off x="801627" y="3353979"/>
            <a:ext cx="2169184" cy="276999"/>
          </a:xfrm>
          <a:prstGeom prst="rect">
            <a:avLst/>
          </a:prstGeom>
          <a:noFill/>
        </p:spPr>
        <p:txBody>
          <a:bodyPr wrap="none" rtlCol="0">
            <a:spAutoFit/>
          </a:bodyPr>
          <a:lstStyle/>
          <a:p>
            <a:pPr marL="0" algn="ctr" defTabSz="914400" rtl="0" eaLnBrk="1" latinLnBrk="0" hangingPunct="1"/>
            <a:r>
              <a:rPr lang="en-US" sz="1200" b="1" kern="1200" cap="all" baseline="0" dirty="0" smtClean="0">
                <a:solidFill>
                  <a:srgbClr val="5C5C5C"/>
                </a:solidFill>
                <a:latin typeface="Roboto Black" panose="02000000000000000000" pitchFamily="2" charset="0"/>
                <a:ea typeface="Roboto Light" panose="02000000000000000000" pitchFamily="2" charset="0"/>
                <a:cs typeface="+mn-cs"/>
              </a:rPr>
              <a:t>Housing / homelessness</a:t>
            </a:r>
            <a:endParaRPr lang="en-US" sz="1200" b="1" kern="1200" cap="all" baseline="0" dirty="0">
              <a:solidFill>
                <a:srgbClr val="5C5C5C"/>
              </a:solidFill>
              <a:latin typeface="Roboto Black" panose="02000000000000000000" pitchFamily="2" charset="0"/>
              <a:ea typeface="Roboto Light" panose="02000000000000000000" pitchFamily="2" charset="0"/>
              <a:cs typeface="+mn-cs"/>
            </a:endParaRPr>
          </a:p>
        </p:txBody>
      </p:sp>
      <p:sp>
        <p:nvSpPr>
          <p:cNvPr id="17" name="TextBox 16"/>
          <p:cNvSpPr txBox="1"/>
          <p:nvPr userDrawn="1"/>
        </p:nvSpPr>
        <p:spPr>
          <a:xfrm>
            <a:off x="9797956" y="3353979"/>
            <a:ext cx="766555" cy="276999"/>
          </a:xfrm>
          <a:prstGeom prst="rect">
            <a:avLst/>
          </a:prstGeom>
          <a:noFill/>
        </p:spPr>
        <p:txBody>
          <a:bodyPr wrap="none" rtlCol="0">
            <a:spAutoFit/>
          </a:bodyPr>
          <a:lstStyle/>
          <a:p>
            <a:pPr algn="ctr"/>
            <a:r>
              <a:rPr lang="en-US" sz="1200" b="1" cap="all" baseline="0" dirty="0" smtClean="0">
                <a:solidFill>
                  <a:srgbClr val="5C5C5C"/>
                </a:solidFill>
                <a:latin typeface="Roboto Black" panose="02000000000000000000" pitchFamily="2" charset="0"/>
                <a:ea typeface="Roboto Light" panose="02000000000000000000" pitchFamily="2" charset="0"/>
              </a:rPr>
              <a:t>ENERGY</a:t>
            </a:r>
            <a:endParaRPr lang="en-US" sz="1200" b="1" cap="all" baseline="0" dirty="0">
              <a:solidFill>
                <a:srgbClr val="5C5C5C"/>
              </a:solidFill>
              <a:latin typeface="Roboto Black" panose="02000000000000000000" pitchFamily="2" charset="0"/>
              <a:ea typeface="Roboto Light" panose="02000000000000000000" pitchFamily="2" charset="0"/>
            </a:endParaRPr>
          </a:p>
        </p:txBody>
      </p:sp>
      <p:sp>
        <p:nvSpPr>
          <p:cNvPr id="2" name="TextBox 1"/>
          <p:cNvSpPr txBox="1"/>
          <p:nvPr userDrawn="1"/>
        </p:nvSpPr>
        <p:spPr>
          <a:xfrm>
            <a:off x="752475" y="6398790"/>
            <a:ext cx="3868367" cy="276999"/>
          </a:xfrm>
          <a:prstGeom prst="rect">
            <a:avLst/>
          </a:prstGeom>
          <a:noFill/>
        </p:spPr>
        <p:txBody>
          <a:bodyPr wrap="none" rtlCol="0">
            <a:spAutoFit/>
          </a:bodyPr>
          <a:lstStyle/>
          <a:p>
            <a:r>
              <a:rPr lang="en-US" sz="1200" b="1" cap="all" dirty="0" smtClean="0">
                <a:solidFill>
                  <a:schemeClr val="bg1"/>
                </a:solidFill>
                <a:latin typeface="+mn-lt"/>
                <a:ea typeface="Roboto Condensed" panose="02000000000000000000" pitchFamily="2" charset="0"/>
              </a:rPr>
              <a:t>Washington</a:t>
            </a:r>
            <a:r>
              <a:rPr lang="en-US" sz="1200" b="1" cap="all" baseline="0" dirty="0" smtClean="0">
                <a:solidFill>
                  <a:schemeClr val="bg1"/>
                </a:solidFill>
                <a:latin typeface="+mn-lt"/>
                <a:ea typeface="Roboto Condensed" panose="02000000000000000000" pitchFamily="2" charset="0"/>
              </a:rPr>
              <a:t> state department of commerce</a:t>
            </a:r>
            <a:endParaRPr lang="en-US" sz="1200" b="1" cap="all" dirty="0">
              <a:solidFill>
                <a:schemeClr val="bg1"/>
              </a:solidFill>
              <a:latin typeface="+mn-lt"/>
              <a:ea typeface="Roboto Condensed" panose="02000000000000000000" pitchFamily="2" charset="0"/>
            </a:endParaRPr>
          </a:p>
        </p:txBody>
      </p:sp>
      <p:cxnSp>
        <p:nvCxnSpPr>
          <p:cNvPr id="39" name="Straight Connector 38"/>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userDrawn="1"/>
        </p:nvSpPr>
        <p:spPr>
          <a:xfrm>
            <a:off x="5062768" y="6185647"/>
            <a:ext cx="590552" cy="672353"/>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Rectangle 24"/>
          <p:cNvSpPr/>
          <p:nvPr userDrawn="1"/>
        </p:nvSpPr>
        <p:spPr>
          <a:xfrm>
            <a:off x="5669196" y="6185647"/>
            <a:ext cx="1569804" cy="672353"/>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userDrawn="1"/>
        </p:nvSpPr>
        <p:spPr>
          <a:xfrm>
            <a:off x="7254875" y="6185647"/>
            <a:ext cx="273050" cy="672353"/>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ectangle 26"/>
          <p:cNvSpPr/>
          <p:nvPr userDrawn="1"/>
        </p:nvSpPr>
        <p:spPr>
          <a:xfrm>
            <a:off x="7543800" y="6185647"/>
            <a:ext cx="2535823" cy="672353"/>
          </a:xfrm>
          <a:prstGeom prst="rect">
            <a:avLst/>
          </a:prstGeom>
          <a:solidFill>
            <a:srgbClr val="E2A7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Rectangle 27"/>
          <p:cNvSpPr/>
          <p:nvPr userDrawn="1"/>
        </p:nvSpPr>
        <p:spPr>
          <a:xfrm>
            <a:off x="10487025" y="6184602"/>
            <a:ext cx="1704975" cy="673398"/>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p:cNvSpPr txBox="1"/>
          <p:nvPr userDrawn="1"/>
        </p:nvSpPr>
        <p:spPr>
          <a:xfrm>
            <a:off x="11440264" y="6366891"/>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latin typeface="+mn-lt"/>
                <a:ea typeface="Roboto Black"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latin typeface="+mn-lt"/>
              <a:ea typeface="Roboto Black" panose="02000000000000000000" pitchFamily="2" charset="0"/>
            </a:endParaRPr>
          </a:p>
        </p:txBody>
      </p:sp>
      <p:grpSp>
        <p:nvGrpSpPr>
          <p:cNvPr id="41" name="Group 40"/>
          <p:cNvGrpSpPr/>
          <p:nvPr userDrawn="1"/>
        </p:nvGrpSpPr>
        <p:grpSpPr>
          <a:xfrm>
            <a:off x="-208149" y="334256"/>
            <a:ext cx="1046349" cy="1061525"/>
            <a:chOff x="8060799" y="250252"/>
            <a:chExt cx="2775141" cy="2815391"/>
          </a:xfrm>
        </p:grpSpPr>
        <p:sp>
          <p:nvSpPr>
            <p:cNvPr id="43" name="Oval 42"/>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4" name="Oval 43"/>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Oval 45"/>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Oval 46"/>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9" name="Oval 48"/>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0" name="Oval 49"/>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51" name="Rectangle 50"/>
          <p:cNvSpPr/>
          <p:nvPr userDrawn="1"/>
        </p:nvSpPr>
        <p:spPr>
          <a:xfrm>
            <a:off x="10095498" y="6185647"/>
            <a:ext cx="374858" cy="672353"/>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p:cNvSpPr/>
          <p:nvPr userDrawn="1"/>
        </p:nvSpPr>
        <p:spPr>
          <a:xfrm>
            <a:off x="0" y="6184603"/>
            <a:ext cx="319087" cy="672352"/>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2" name="TextBox 41"/>
          <p:cNvSpPr txBox="1"/>
          <p:nvPr userDrawn="1"/>
        </p:nvSpPr>
        <p:spPr>
          <a:xfrm>
            <a:off x="9121747" y="5337314"/>
            <a:ext cx="2217765" cy="276999"/>
          </a:xfrm>
          <a:prstGeom prst="rect">
            <a:avLst/>
          </a:prstGeom>
          <a:noFill/>
        </p:spPr>
        <p:txBody>
          <a:bodyPr wrap="square" rtlCol="0">
            <a:spAutoFit/>
          </a:bodyPr>
          <a:lstStyle/>
          <a:p>
            <a:pPr marL="0" algn="ctr" defTabSz="914400" rtl="0" eaLnBrk="1" latinLnBrk="0" hangingPunct="1"/>
            <a:r>
              <a:rPr lang="en-US" sz="1200" b="1" kern="1200" cap="all" baseline="0" dirty="0" smtClean="0">
                <a:solidFill>
                  <a:srgbClr val="5C5C5C"/>
                </a:solidFill>
                <a:latin typeface="Roboto Black" panose="02000000000000000000" pitchFamily="2" charset="0"/>
                <a:ea typeface="Roboto Light" panose="02000000000000000000" pitchFamily="2" charset="0"/>
                <a:cs typeface="+mn-cs"/>
              </a:rPr>
              <a:t>Community Service</a:t>
            </a:r>
            <a:endParaRPr lang="en-US" sz="1200" b="1" kern="1200" cap="all" baseline="0" dirty="0">
              <a:solidFill>
                <a:srgbClr val="5C5C5C"/>
              </a:solidFill>
              <a:latin typeface="Roboto Black" panose="02000000000000000000" pitchFamily="2" charset="0"/>
              <a:ea typeface="Roboto Light" panose="02000000000000000000" pitchFamily="2" charset="0"/>
              <a:cs typeface="+mn-cs"/>
            </a:endParaRPr>
          </a:p>
        </p:txBody>
      </p:sp>
      <p:pic>
        <p:nvPicPr>
          <p:cNvPr id="20" name="Picture 19"/>
          <p:cNvPicPr>
            <a:picLocks noChangeAspect="1"/>
          </p:cNvPicPr>
          <p:nvPr userDrawn="1"/>
        </p:nvPicPr>
        <p:blipFill>
          <a:blip r:embed="rId2"/>
          <a:stretch>
            <a:fillRect/>
          </a:stretch>
        </p:blipFill>
        <p:spPr>
          <a:xfrm>
            <a:off x="1458857" y="4192204"/>
            <a:ext cx="1161000" cy="945700"/>
          </a:xfrm>
          <a:prstGeom prst="rect">
            <a:avLst/>
          </a:prstGeom>
        </p:spPr>
      </p:pic>
      <p:pic>
        <p:nvPicPr>
          <p:cNvPr id="21" name="Picture 20"/>
          <p:cNvPicPr>
            <a:picLocks noChangeAspect="1"/>
          </p:cNvPicPr>
          <p:nvPr userDrawn="1"/>
        </p:nvPicPr>
        <p:blipFill>
          <a:blip r:embed="rId3"/>
          <a:stretch>
            <a:fillRect/>
          </a:stretch>
        </p:blipFill>
        <p:spPr>
          <a:xfrm>
            <a:off x="4344443" y="2145549"/>
            <a:ext cx="883650" cy="1055067"/>
          </a:xfrm>
          <a:prstGeom prst="rect">
            <a:avLst/>
          </a:prstGeom>
        </p:spPr>
      </p:pic>
      <p:pic>
        <p:nvPicPr>
          <p:cNvPr id="22" name="Picture 21"/>
          <p:cNvPicPr>
            <a:picLocks noChangeAspect="1"/>
          </p:cNvPicPr>
          <p:nvPr userDrawn="1"/>
        </p:nvPicPr>
        <p:blipFill>
          <a:blip r:embed="rId4"/>
          <a:stretch>
            <a:fillRect/>
          </a:stretch>
        </p:blipFill>
        <p:spPr>
          <a:xfrm>
            <a:off x="3867660" y="4166471"/>
            <a:ext cx="1651200" cy="971433"/>
          </a:xfrm>
          <a:prstGeom prst="rect">
            <a:avLst/>
          </a:prstGeom>
        </p:spPr>
      </p:pic>
      <p:pic>
        <p:nvPicPr>
          <p:cNvPr id="23" name="Picture 22"/>
          <p:cNvPicPr>
            <a:picLocks noChangeAspect="1"/>
          </p:cNvPicPr>
          <p:nvPr userDrawn="1"/>
        </p:nvPicPr>
        <p:blipFill>
          <a:blip r:embed="rId5"/>
          <a:stretch>
            <a:fillRect/>
          </a:stretch>
        </p:blipFill>
        <p:spPr>
          <a:xfrm>
            <a:off x="1249454" y="2653783"/>
            <a:ext cx="1322250" cy="546833"/>
          </a:xfrm>
          <a:prstGeom prst="rect">
            <a:avLst/>
          </a:prstGeom>
        </p:spPr>
      </p:pic>
      <p:pic>
        <p:nvPicPr>
          <p:cNvPr id="32" name="Picture 31"/>
          <p:cNvPicPr>
            <a:picLocks noChangeAspect="1"/>
          </p:cNvPicPr>
          <p:nvPr userDrawn="1"/>
        </p:nvPicPr>
        <p:blipFill>
          <a:blip r:embed="rId6"/>
          <a:stretch>
            <a:fillRect/>
          </a:stretch>
        </p:blipFill>
        <p:spPr>
          <a:xfrm>
            <a:off x="7067420" y="2004016"/>
            <a:ext cx="1109400" cy="1196600"/>
          </a:xfrm>
          <a:prstGeom prst="rect">
            <a:avLst/>
          </a:prstGeom>
        </p:spPr>
      </p:pic>
      <p:pic>
        <p:nvPicPr>
          <p:cNvPr id="33" name="Picture 32"/>
          <p:cNvPicPr>
            <a:picLocks noChangeAspect="1"/>
          </p:cNvPicPr>
          <p:nvPr userDrawn="1"/>
        </p:nvPicPr>
        <p:blipFill>
          <a:blip r:embed="rId7"/>
          <a:stretch>
            <a:fillRect/>
          </a:stretch>
        </p:blipFill>
        <p:spPr>
          <a:xfrm>
            <a:off x="9823258" y="2222749"/>
            <a:ext cx="715950" cy="977867"/>
          </a:xfrm>
          <a:prstGeom prst="rect">
            <a:avLst/>
          </a:prstGeom>
        </p:spPr>
      </p:pic>
      <p:pic>
        <p:nvPicPr>
          <p:cNvPr id="36" name="Picture 35"/>
          <p:cNvPicPr>
            <a:picLocks noChangeAspect="1"/>
          </p:cNvPicPr>
          <p:nvPr userDrawn="1"/>
        </p:nvPicPr>
        <p:blipFill>
          <a:blip r:embed="rId8"/>
          <a:stretch>
            <a:fillRect/>
          </a:stretch>
        </p:blipFill>
        <p:spPr>
          <a:xfrm>
            <a:off x="7214585" y="4243671"/>
            <a:ext cx="844950" cy="894233"/>
          </a:xfrm>
          <a:prstGeom prst="rect">
            <a:avLst/>
          </a:prstGeom>
        </p:spPr>
      </p:pic>
      <p:pic>
        <p:nvPicPr>
          <p:cNvPr id="40" name="Picture 39"/>
          <p:cNvPicPr>
            <a:picLocks noChangeAspect="1"/>
          </p:cNvPicPr>
          <p:nvPr userDrawn="1"/>
        </p:nvPicPr>
        <p:blipFill>
          <a:blip r:embed="rId9"/>
          <a:stretch>
            <a:fillRect/>
          </a:stretch>
        </p:blipFill>
        <p:spPr>
          <a:xfrm>
            <a:off x="9591058" y="4134304"/>
            <a:ext cx="1180350" cy="1003600"/>
          </a:xfrm>
          <a:prstGeom prst="rect">
            <a:avLst/>
          </a:prstGeom>
        </p:spPr>
      </p:pic>
    </p:spTree>
    <p:extLst>
      <p:ext uri="{BB962C8B-B14F-4D97-AF65-F5344CB8AC3E}">
        <p14:creationId xmlns:p14="http://schemas.microsoft.com/office/powerpoint/2010/main" val="66209722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10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YELLOW 2 Column B">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normAutofit/>
          </a:bodyPr>
          <a:lstStyle>
            <a:lvl1pPr algn="l" defTabSz="914400" rtl="0" eaLnBrk="1" latinLnBrk="0" hangingPunct="1">
              <a:lnSpc>
                <a:spcPct val="90000"/>
              </a:lnSpc>
              <a:spcBef>
                <a:spcPct val="0"/>
              </a:spcBef>
              <a:buNone/>
              <a:defRPr lang="en-US" sz="4400" kern="1200" dirty="0">
                <a:solidFill>
                  <a:srgbClr val="5C5C5C"/>
                </a:solidFill>
                <a:latin typeface="+mj-lt"/>
                <a:ea typeface="Roboto Light" panose="02000000000000000000" pitchFamily="2"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4814326" cy="4351338"/>
          </a:xfrm>
        </p:spPr>
        <p:txBody>
          <a:bodyPr/>
          <a:lstStyle>
            <a:lvl1pPr>
              <a:buClr>
                <a:schemeClr val="accent5"/>
              </a:buClr>
              <a:defRPr>
                <a:solidFill>
                  <a:srgbClr val="D09A00"/>
                </a:solidFill>
                <a:latin typeface="+mn-lt"/>
              </a:defRPr>
            </a:lvl1pPr>
            <a:lvl2pPr marL="685800" indent="-228600">
              <a:buClr>
                <a:srgbClr val="D09A00"/>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26" name="Straight Connector 25"/>
          <p:cNvCxnSpPr/>
          <p:nvPr userDrawn="1"/>
        </p:nvCxnSpPr>
        <p:spPr>
          <a:xfrm>
            <a:off x="5989699" y="1825625"/>
            <a:ext cx="0" cy="413556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3"/>
          <p:cNvSpPr>
            <a:spLocks noGrp="1"/>
          </p:cNvSpPr>
          <p:nvPr>
            <p:ph type="pic" sz="quarter" idx="11"/>
          </p:nvPr>
        </p:nvSpPr>
        <p:spPr>
          <a:xfrm>
            <a:off x="6538913" y="2259013"/>
            <a:ext cx="4814887" cy="3394075"/>
          </a:xfrm>
        </p:spPr>
        <p:txBody>
          <a:bodyPr/>
          <a:lstStyle/>
          <a:p>
            <a:endParaRPr lang="en-US"/>
          </a:p>
        </p:txBody>
      </p:sp>
    </p:spTree>
    <p:extLst>
      <p:ext uri="{BB962C8B-B14F-4D97-AF65-F5344CB8AC3E}">
        <p14:creationId xmlns:p14="http://schemas.microsoft.com/office/powerpoint/2010/main" val="301853369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YELLOW Image 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183559"/>
          </a:xfrm>
          <a:noFill/>
          <a:ln>
            <a:solidFill>
              <a:schemeClr val="bg1"/>
            </a:solidFill>
          </a:ln>
        </p:spPr>
        <p:txBody>
          <a:bodyPr/>
          <a:lstStyle/>
          <a:p>
            <a:endParaRPr lang="en-US" dirty="0"/>
          </a:p>
        </p:txBody>
      </p:sp>
      <p:sp>
        <p:nvSpPr>
          <p:cNvPr id="2" name="Title 1"/>
          <p:cNvSpPr>
            <a:spLocks noGrp="1"/>
          </p:cNvSpPr>
          <p:nvPr>
            <p:ph type="title"/>
          </p:nvPr>
        </p:nvSpPr>
        <p:spPr>
          <a:xfrm>
            <a:off x="838200" y="307999"/>
            <a:ext cx="10515600" cy="1325563"/>
          </a:xfrm>
          <a:ln>
            <a:noFill/>
          </a:ln>
        </p:spPr>
        <p:txBody>
          <a:bodyPr anchor="b"/>
          <a:lstStyle>
            <a:lvl1pPr>
              <a:defRPr>
                <a:solidFill>
                  <a:schemeClr val="bg1"/>
                </a:solidFill>
                <a:latin typeface="+mj-lt"/>
              </a:defRPr>
            </a:lvl1pPr>
          </a:lstStyle>
          <a:p>
            <a:r>
              <a:rPr lang="en-US" dirty="0" smtClean="0"/>
              <a:t>Click to edit Master title style</a:t>
            </a:r>
            <a:endParaRPr lang="en-US" dirty="0"/>
          </a:p>
        </p:txBody>
      </p:sp>
      <p:sp>
        <p:nvSpPr>
          <p:cNvPr id="10" name="Text Placeholder 9"/>
          <p:cNvSpPr>
            <a:spLocks noGrp="1"/>
          </p:cNvSpPr>
          <p:nvPr>
            <p:ph type="body" sz="quarter" idx="11"/>
          </p:nvPr>
        </p:nvSpPr>
        <p:spPr>
          <a:xfrm>
            <a:off x="838200" y="1828800"/>
            <a:ext cx="10515600" cy="1285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0"/>
          <p:cNvSpPr/>
          <p:nvPr userDrawn="1"/>
        </p:nvSpPr>
        <p:spPr>
          <a:xfrm>
            <a:off x="0" y="6185647"/>
            <a:ext cx="12192000" cy="672353"/>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extBox 11"/>
          <p:cNvSpPr txBox="1"/>
          <p:nvPr userDrawn="1"/>
        </p:nvSpPr>
        <p:spPr>
          <a:xfrm>
            <a:off x="752475" y="6398790"/>
            <a:ext cx="3868367"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17" name="TextBox 16"/>
          <p:cNvSpPr txBox="1"/>
          <p:nvPr userDrawn="1"/>
        </p:nvSpPr>
        <p:spPr>
          <a:xfrm>
            <a:off x="11427564" y="6366891"/>
            <a:ext cx="4042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7" name="Straight Connector 6"/>
          <p:cNvCxnSpPr/>
          <p:nvPr userDrawn="1"/>
        </p:nvCxnSpPr>
        <p:spPr>
          <a:xfrm>
            <a:off x="838200" y="1670050"/>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2115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RED Section Title">
    <p:bg>
      <p:bgPr>
        <a:solidFill>
          <a:schemeClr val="accent4"/>
        </a:solidFill>
        <a:effectLst/>
      </p:bgPr>
    </p:bg>
    <p:spTree>
      <p:nvGrpSpPr>
        <p:cNvPr id="1" name=""/>
        <p:cNvGrpSpPr/>
        <p:nvPr/>
      </p:nvGrpSpPr>
      <p:grpSpPr>
        <a:xfrm>
          <a:off x="0" y="0"/>
          <a:ext cx="0" cy="0"/>
          <a:chOff x="0" y="0"/>
          <a:chExt cx="0" cy="0"/>
        </a:xfrm>
      </p:grpSpPr>
      <p:sp>
        <p:nvSpPr>
          <p:cNvPr id="5" name="Freeform 5"/>
          <p:cNvSpPr>
            <a:spLocks/>
          </p:cNvSpPr>
          <p:nvPr userDrawn="1"/>
        </p:nvSpPr>
        <p:spPr bwMode="auto">
          <a:xfrm>
            <a:off x="4856651" y="680484"/>
            <a:ext cx="6320103" cy="6436285"/>
          </a:xfrm>
          <a:custGeom>
            <a:avLst/>
            <a:gdLst>
              <a:gd name="T0" fmla="*/ 754 w 916"/>
              <a:gd name="T1" fmla="*/ 809 h 916"/>
              <a:gd name="T2" fmla="*/ 497 w 916"/>
              <a:gd name="T3" fmla="*/ 916 h 916"/>
              <a:gd name="T4" fmla="*/ 521 w 916"/>
              <a:gd name="T5" fmla="*/ 609 h 916"/>
              <a:gd name="T6" fmla="*/ 560 w 916"/>
              <a:gd name="T7" fmla="*/ 560 h 916"/>
              <a:gd name="T8" fmla="*/ 609 w 916"/>
              <a:gd name="T9" fmla="*/ 520 h 916"/>
              <a:gd name="T10" fmla="*/ 916 w 916"/>
              <a:gd name="T11" fmla="*/ 497 h 916"/>
              <a:gd name="T12" fmla="*/ 809 w 916"/>
              <a:gd name="T13" fmla="*/ 754 h 916"/>
              <a:gd name="T14" fmla="*/ 609 w 916"/>
              <a:gd name="T15" fmla="*/ 520 h 916"/>
              <a:gd name="T16" fmla="*/ 603 w 916"/>
              <a:gd name="T17" fmla="*/ 458 h 916"/>
              <a:gd name="T18" fmla="*/ 609 w 916"/>
              <a:gd name="T19" fmla="*/ 395 h 916"/>
              <a:gd name="T20" fmla="*/ 809 w 916"/>
              <a:gd name="T21" fmla="*/ 162 h 916"/>
              <a:gd name="T22" fmla="*/ 916 w 916"/>
              <a:gd name="T23" fmla="*/ 419 h 916"/>
              <a:gd name="T24" fmla="*/ 609 w 916"/>
              <a:gd name="T25" fmla="*/ 395 h 916"/>
              <a:gd name="T26" fmla="*/ 560 w 916"/>
              <a:gd name="T27" fmla="*/ 356 h 916"/>
              <a:gd name="T28" fmla="*/ 521 w 916"/>
              <a:gd name="T29" fmla="*/ 307 h 916"/>
              <a:gd name="T30" fmla="*/ 497 w 916"/>
              <a:gd name="T31" fmla="*/ 0 h 916"/>
              <a:gd name="T32" fmla="*/ 754 w 916"/>
              <a:gd name="T33" fmla="*/ 107 h 916"/>
              <a:gd name="T34" fmla="*/ 521 w 916"/>
              <a:gd name="T35" fmla="*/ 307 h 916"/>
              <a:gd name="T36" fmla="*/ 458 w 916"/>
              <a:gd name="T37" fmla="*/ 313 h 916"/>
              <a:gd name="T38" fmla="*/ 396 w 916"/>
              <a:gd name="T39" fmla="*/ 307 h 916"/>
              <a:gd name="T40" fmla="*/ 162 w 916"/>
              <a:gd name="T41" fmla="*/ 107 h 916"/>
              <a:gd name="T42" fmla="*/ 419 w 916"/>
              <a:gd name="T43" fmla="*/ 0 h 916"/>
              <a:gd name="T44" fmla="*/ 396 w 916"/>
              <a:gd name="T45" fmla="*/ 307 h 916"/>
              <a:gd name="T46" fmla="*/ 356 w 916"/>
              <a:gd name="T47" fmla="*/ 356 h 916"/>
              <a:gd name="T48" fmla="*/ 307 w 916"/>
              <a:gd name="T49" fmla="*/ 395 h 916"/>
              <a:gd name="T50" fmla="*/ 0 w 916"/>
              <a:gd name="T51" fmla="*/ 419 h 916"/>
              <a:gd name="T52" fmla="*/ 107 w 916"/>
              <a:gd name="T53" fmla="*/ 162 h 916"/>
              <a:gd name="T54" fmla="*/ 307 w 916"/>
              <a:gd name="T55" fmla="*/ 395 h 916"/>
              <a:gd name="T56" fmla="*/ 314 w 916"/>
              <a:gd name="T57" fmla="*/ 458 h 916"/>
              <a:gd name="T58" fmla="*/ 307 w 916"/>
              <a:gd name="T59" fmla="*/ 520 h 916"/>
              <a:gd name="T60" fmla="*/ 107 w 916"/>
              <a:gd name="T61" fmla="*/ 754 h 916"/>
              <a:gd name="T62" fmla="*/ 0 w 916"/>
              <a:gd name="T63" fmla="*/ 497 h 916"/>
              <a:gd name="T64" fmla="*/ 307 w 916"/>
              <a:gd name="T65" fmla="*/ 520 h 916"/>
              <a:gd name="T66" fmla="*/ 356 w 916"/>
              <a:gd name="T67" fmla="*/ 560 h 916"/>
              <a:gd name="T68" fmla="*/ 396 w 916"/>
              <a:gd name="T69" fmla="*/ 609 h 916"/>
              <a:gd name="T70" fmla="*/ 419 w 916"/>
              <a:gd name="T71" fmla="*/ 916 h 916"/>
              <a:gd name="T72" fmla="*/ 162 w 916"/>
              <a:gd name="T73" fmla="*/ 809 h 916"/>
              <a:gd name="T74" fmla="*/ 396 w 916"/>
              <a:gd name="T75" fmla="*/ 609 h 916"/>
              <a:gd name="T76" fmla="*/ 458 w 916"/>
              <a:gd name="T77" fmla="*/ 602 h 916"/>
              <a:gd name="T78" fmla="*/ 521 w 916"/>
              <a:gd name="T79" fmla="*/ 609 h 916"/>
              <a:gd name="T80" fmla="*/ 754 w 916"/>
              <a:gd name="T81" fmla="*/ 80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6" h="916">
                <a:moveTo>
                  <a:pt x="754" y="809"/>
                </a:moveTo>
                <a:cubicBezTo>
                  <a:pt x="684" y="869"/>
                  <a:pt x="595" y="907"/>
                  <a:pt x="497" y="916"/>
                </a:cubicBezTo>
                <a:cubicBezTo>
                  <a:pt x="452" y="817"/>
                  <a:pt x="460" y="701"/>
                  <a:pt x="521" y="609"/>
                </a:cubicBezTo>
                <a:cubicBezTo>
                  <a:pt x="532" y="591"/>
                  <a:pt x="545" y="575"/>
                  <a:pt x="560" y="560"/>
                </a:cubicBezTo>
                <a:cubicBezTo>
                  <a:pt x="575" y="545"/>
                  <a:pt x="592" y="532"/>
                  <a:pt x="609" y="520"/>
                </a:cubicBezTo>
                <a:cubicBezTo>
                  <a:pt x="701" y="459"/>
                  <a:pt x="818" y="451"/>
                  <a:pt x="916" y="497"/>
                </a:cubicBezTo>
                <a:cubicBezTo>
                  <a:pt x="908" y="595"/>
                  <a:pt x="869" y="683"/>
                  <a:pt x="809" y="754"/>
                </a:cubicBezTo>
                <a:cubicBezTo>
                  <a:pt x="708" y="717"/>
                  <a:pt x="631" y="628"/>
                  <a:pt x="609" y="520"/>
                </a:cubicBezTo>
                <a:cubicBezTo>
                  <a:pt x="605" y="500"/>
                  <a:pt x="603" y="479"/>
                  <a:pt x="603" y="458"/>
                </a:cubicBezTo>
                <a:cubicBezTo>
                  <a:pt x="603" y="436"/>
                  <a:pt x="605" y="415"/>
                  <a:pt x="609" y="395"/>
                </a:cubicBezTo>
                <a:cubicBezTo>
                  <a:pt x="631" y="287"/>
                  <a:pt x="708" y="199"/>
                  <a:pt x="809" y="162"/>
                </a:cubicBezTo>
                <a:cubicBezTo>
                  <a:pt x="869" y="233"/>
                  <a:pt x="908" y="321"/>
                  <a:pt x="916" y="419"/>
                </a:cubicBezTo>
                <a:cubicBezTo>
                  <a:pt x="818" y="464"/>
                  <a:pt x="701" y="457"/>
                  <a:pt x="609" y="395"/>
                </a:cubicBezTo>
                <a:cubicBezTo>
                  <a:pt x="592" y="384"/>
                  <a:pt x="575" y="371"/>
                  <a:pt x="560" y="356"/>
                </a:cubicBezTo>
                <a:cubicBezTo>
                  <a:pt x="545" y="341"/>
                  <a:pt x="532" y="324"/>
                  <a:pt x="521" y="307"/>
                </a:cubicBezTo>
                <a:cubicBezTo>
                  <a:pt x="459" y="215"/>
                  <a:pt x="452" y="98"/>
                  <a:pt x="497" y="0"/>
                </a:cubicBezTo>
                <a:cubicBezTo>
                  <a:pt x="595" y="9"/>
                  <a:pt x="683" y="47"/>
                  <a:pt x="754" y="107"/>
                </a:cubicBezTo>
                <a:cubicBezTo>
                  <a:pt x="717" y="208"/>
                  <a:pt x="629" y="285"/>
                  <a:pt x="521" y="307"/>
                </a:cubicBezTo>
                <a:cubicBezTo>
                  <a:pt x="500" y="311"/>
                  <a:pt x="479" y="313"/>
                  <a:pt x="458" y="313"/>
                </a:cubicBezTo>
                <a:cubicBezTo>
                  <a:pt x="437" y="313"/>
                  <a:pt x="416" y="311"/>
                  <a:pt x="396" y="307"/>
                </a:cubicBezTo>
                <a:cubicBezTo>
                  <a:pt x="287" y="285"/>
                  <a:pt x="199" y="208"/>
                  <a:pt x="162" y="107"/>
                </a:cubicBezTo>
                <a:cubicBezTo>
                  <a:pt x="233" y="47"/>
                  <a:pt x="322" y="9"/>
                  <a:pt x="419" y="0"/>
                </a:cubicBezTo>
                <a:cubicBezTo>
                  <a:pt x="465" y="98"/>
                  <a:pt x="457" y="215"/>
                  <a:pt x="396" y="307"/>
                </a:cubicBezTo>
                <a:cubicBezTo>
                  <a:pt x="384" y="324"/>
                  <a:pt x="371" y="341"/>
                  <a:pt x="356" y="356"/>
                </a:cubicBezTo>
                <a:cubicBezTo>
                  <a:pt x="341" y="371"/>
                  <a:pt x="325" y="384"/>
                  <a:pt x="307" y="395"/>
                </a:cubicBezTo>
                <a:cubicBezTo>
                  <a:pt x="215" y="457"/>
                  <a:pt x="99" y="464"/>
                  <a:pt x="0" y="419"/>
                </a:cubicBezTo>
                <a:cubicBezTo>
                  <a:pt x="9" y="321"/>
                  <a:pt x="47" y="233"/>
                  <a:pt x="107" y="162"/>
                </a:cubicBezTo>
                <a:cubicBezTo>
                  <a:pt x="209" y="199"/>
                  <a:pt x="286" y="287"/>
                  <a:pt x="307" y="395"/>
                </a:cubicBezTo>
                <a:cubicBezTo>
                  <a:pt x="312" y="416"/>
                  <a:pt x="314" y="436"/>
                  <a:pt x="314" y="458"/>
                </a:cubicBezTo>
                <a:cubicBezTo>
                  <a:pt x="314" y="479"/>
                  <a:pt x="312" y="500"/>
                  <a:pt x="307" y="520"/>
                </a:cubicBezTo>
                <a:cubicBezTo>
                  <a:pt x="286" y="628"/>
                  <a:pt x="209" y="717"/>
                  <a:pt x="107" y="754"/>
                </a:cubicBezTo>
                <a:cubicBezTo>
                  <a:pt x="47" y="683"/>
                  <a:pt x="9" y="594"/>
                  <a:pt x="0" y="497"/>
                </a:cubicBezTo>
                <a:cubicBezTo>
                  <a:pt x="99" y="451"/>
                  <a:pt x="215" y="459"/>
                  <a:pt x="307" y="520"/>
                </a:cubicBezTo>
                <a:cubicBezTo>
                  <a:pt x="325" y="532"/>
                  <a:pt x="341" y="545"/>
                  <a:pt x="356" y="560"/>
                </a:cubicBezTo>
                <a:cubicBezTo>
                  <a:pt x="371" y="575"/>
                  <a:pt x="385" y="591"/>
                  <a:pt x="396" y="609"/>
                </a:cubicBezTo>
                <a:cubicBezTo>
                  <a:pt x="457" y="701"/>
                  <a:pt x="465" y="817"/>
                  <a:pt x="419" y="916"/>
                </a:cubicBezTo>
                <a:cubicBezTo>
                  <a:pt x="322" y="907"/>
                  <a:pt x="233" y="869"/>
                  <a:pt x="162" y="809"/>
                </a:cubicBezTo>
                <a:cubicBezTo>
                  <a:pt x="199" y="707"/>
                  <a:pt x="287" y="630"/>
                  <a:pt x="396" y="609"/>
                </a:cubicBezTo>
                <a:cubicBezTo>
                  <a:pt x="416" y="604"/>
                  <a:pt x="437" y="602"/>
                  <a:pt x="458" y="602"/>
                </a:cubicBezTo>
                <a:cubicBezTo>
                  <a:pt x="480" y="602"/>
                  <a:pt x="500" y="604"/>
                  <a:pt x="521" y="609"/>
                </a:cubicBezTo>
                <a:cubicBezTo>
                  <a:pt x="629" y="630"/>
                  <a:pt x="717" y="707"/>
                  <a:pt x="754" y="809"/>
                </a:cubicBezTo>
                <a:close/>
              </a:path>
            </a:pathLst>
          </a:custGeom>
          <a:noFill/>
          <a:ln w="6350" cap="flat">
            <a:solidFill>
              <a:schemeClr val="bg1">
                <a:alpha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831850" y="1614488"/>
            <a:ext cx="10515600" cy="2852737"/>
          </a:xfrm>
        </p:spPr>
        <p:txBody>
          <a:bodyPr anchor="b">
            <a:normAutofit/>
          </a:bodyPr>
          <a:lstStyle>
            <a:lvl1pPr algn="l" defTabSz="914400" rtl="0" eaLnBrk="1" latinLnBrk="0" hangingPunct="1">
              <a:lnSpc>
                <a:spcPct val="90000"/>
              </a:lnSpc>
              <a:spcBef>
                <a:spcPct val="0"/>
              </a:spcBef>
              <a:buNone/>
              <a:defRPr lang="en-US" sz="6000" kern="1200" dirty="0">
                <a:solidFill>
                  <a:schemeClr val="bg1"/>
                </a:solidFill>
                <a:latin typeface="Abril Fatface" panose="02000503000000020003" pitchFamily="2" charset="0"/>
                <a:ea typeface="Roboto Light" panose="02000000000000000000" pitchFamily="2" charset="0"/>
                <a:cs typeface="+mj-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Roboto Light" panose="02000000000000000000" pitchFamily="2" charset="0"/>
                <a:ea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cxnSp>
        <p:nvCxnSpPr>
          <p:cNvPr id="8" name="Straight Connector 7"/>
          <p:cNvCxnSpPr/>
          <p:nvPr userDrawn="1"/>
        </p:nvCxnSpPr>
        <p:spPr>
          <a:xfrm>
            <a:off x="838200" y="4482682"/>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64322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RED Basic Content">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normAutofit/>
          </a:bodyPr>
          <a:lstStyle>
            <a:lvl1pPr algn="l" defTabSz="914400" rtl="0" eaLnBrk="1" latinLnBrk="0" hangingPunct="1">
              <a:lnSpc>
                <a:spcPct val="90000"/>
              </a:lnSpc>
              <a:spcBef>
                <a:spcPct val="0"/>
              </a:spcBef>
              <a:buNone/>
              <a:defRPr lang="en-US" sz="4400" kern="1200" dirty="0">
                <a:solidFill>
                  <a:srgbClr val="5C5C5C"/>
                </a:solidFill>
                <a:latin typeface="+mj-lt"/>
                <a:ea typeface="Roboto Light" panose="02000000000000000000" pitchFamily="2"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5"/>
              </a:buClr>
              <a:defRPr>
                <a:solidFill>
                  <a:schemeClr val="accent4"/>
                </a:solidFill>
                <a:latin typeface="+mn-lt"/>
              </a:defRPr>
            </a:lvl1pPr>
            <a:lvl2pPr marL="685800" indent="-228600">
              <a:buClr>
                <a:schemeClr val="accent4"/>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2557271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2 Column A">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normAutofit/>
          </a:bodyPr>
          <a:lstStyle>
            <a:lvl1pPr algn="l" defTabSz="914400" rtl="0" eaLnBrk="1" latinLnBrk="0" hangingPunct="1">
              <a:lnSpc>
                <a:spcPct val="90000"/>
              </a:lnSpc>
              <a:spcBef>
                <a:spcPct val="0"/>
              </a:spcBef>
              <a:buNone/>
              <a:defRPr lang="en-US" sz="4400" kern="1200" dirty="0">
                <a:solidFill>
                  <a:srgbClr val="5C5C5C"/>
                </a:solidFill>
                <a:latin typeface="+mj-lt"/>
                <a:ea typeface="Roboto Light" panose="02000000000000000000" pitchFamily="2"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4814326" cy="4351338"/>
          </a:xfrm>
        </p:spPr>
        <p:txBody>
          <a:bodyPr/>
          <a:lstStyle>
            <a:lvl1pPr>
              <a:buClr>
                <a:schemeClr val="accent5"/>
              </a:buClr>
              <a:defRPr>
                <a:solidFill>
                  <a:schemeClr val="accent4"/>
                </a:solidFill>
                <a:latin typeface="+mn-lt"/>
              </a:defRPr>
            </a:lvl1pPr>
            <a:lvl2pPr marL="685800" indent="-228600">
              <a:buClr>
                <a:schemeClr val="accent4"/>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26" name="Straight Connector 25"/>
          <p:cNvCxnSpPr/>
          <p:nvPr userDrawn="1"/>
        </p:nvCxnSpPr>
        <p:spPr>
          <a:xfrm>
            <a:off x="5989699" y="1825625"/>
            <a:ext cx="0" cy="413556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Content Placeholder 2"/>
          <p:cNvSpPr>
            <a:spLocks noGrp="1"/>
          </p:cNvSpPr>
          <p:nvPr>
            <p:ph idx="13"/>
          </p:nvPr>
        </p:nvSpPr>
        <p:spPr>
          <a:xfrm>
            <a:off x="6539472" y="1825625"/>
            <a:ext cx="4814326" cy="4351338"/>
          </a:xfrm>
        </p:spPr>
        <p:txBody>
          <a:bodyPr/>
          <a:lstStyle>
            <a:lvl1pPr>
              <a:buClr>
                <a:schemeClr val="accent5"/>
              </a:buClr>
              <a:defRPr>
                <a:solidFill>
                  <a:schemeClr val="accent4"/>
                </a:solidFill>
                <a:latin typeface="+mn-lt"/>
              </a:defRPr>
            </a:lvl1pPr>
            <a:lvl2pPr marL="685800" indent="-228600">
              <a:buClr>
                <a:schemeClr val="accent4"/>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172900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D 2 Column B">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normAutofit/>
          </a:bodyPr>
          <a:lstStyle>
            <a:lvl1pPr algn="l" defTabSz="914400" rtl="0" eaLnBrk="1" latinLnBrk="0" hangingPunct="1">
              <a:lnSpc>
                <a:spcPct val="90000"/>
              </a:lnSpc>
              <a:spcBef>
                <a:spcPct val="0"/>
              </a:spcBef>
              <a:buNone/>
              <a:defRPr lang="en-US" sz="4400" kern="1200" dirty="0">
                <a:solidFill>
                  <a:srgbClr val="5C5C5C"/>
                </a:solidFill>
                <a:latin typeface="+mj-lt"/>
                <a:ea typeface="Roboto Light" panose="02000000000000000000" pitchFamily="2"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4814326" cy="4351338"/>
          </a:xfrm>
        </p:spPr>
        <p:txBody>
          <a:bodyPr/>
          <a:lstStyle>
            <a:lvl1pPr>
              <a:buClr>
                <a:schemeClr val="accent5"/>
              </a:buClr>
              <a:defRPr>
                <a:solidFill>
                  <a:schemeClr val="accent4"/>
                </a:solidFill>
                <a:latin typeface="+mn-lt"/>
              </a:defRPr>
            </a:lvl1pPr>
            <a:lvl2pPr marL="685800" indent="-228600">
              <a:buClr>
                <a:schemeClr val="accent4"/>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26" name="Straight Connector 25"/>
          <p:cNvCxnSpPr/>
          <p:nvPr userDrawn="1"/>
        </p:nvCxnSpPr>
        <p:spPr>
          <a:xfrm>
            <a:off x="5989699" y="1825625"/>
            <a:ext cx="0" cy="413556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3"/>
          <p:cNvSpPr>
            <a:spLocks noGrp="1"/>
          </p:cNvSpPr>
          <p:nvPr>
            <p:ph type="pic" sz="quarter" idx="11"/>
          </p:nvPr>
        </p:nvSpPr>
        <p:spPr>
          <a:xfrm>
            <a:off x="6538913" y="2259013"/>
            <a:ext cx="4814887" cy="3394075"/>
          </a:xfrm>
        </p:spPr>
        <p:txBody>
          <a:bodyPr/>
          <a:lstStyle/>
          <a:p>
            <a:endParaRPr lang="en-US"/>
          </a:p>
        </p:txBody>
      </p:sp>
    </p:spTree>
    <p:extLst>
      <p:ext uri="{BB962C8B-B14F-4D97-AF65-F5344CB8AC3E}">
        <p14:creationId xmlns:p14="http://schemas.microsoft.com/office/powerpoint/2010/main" val="398689378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D Image 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183559"/>
          </a:xfrm>
          <a:noFill/>
          <a:ln>
            <a:solidFill>
              <a:schemeClr val="bg1"/>
            </a:solidFill>
          </a:ln>
        </p:spPr>
        <p:txBody>
          <a:bodyPr/>
          <a:lstStyle/>
          <a:p>
            <a:endParaRPr lang="en-US" dirty="0"/>
          </a:p>
        </p:txBody>
      </p:sp>
      <p:sp>
        <p:nvSpPr>
          <p:cNvPr id="2" name="Title 1"/>
          <p:cNvSpPr>
            <a:spLocks noGrp="1"/>
          </p:cNvSpPr>
          <p:nvPr>
            <p:ph type="title"/>
          </p:nvPr>
        </p:nvSpPr>
        <p:spPr>
          <a:xfrm>
            <a:off x="838200" y="307999"/>
            <a:ext cx="10515600" cy="1325563"/>
          </a:xfrm>
          <a:ln>
            <a:noFill/>
          </a:ln>
        </p:spPr>
        <p:txBody>
          <a:bodyPr anchor="b"/>
          <a:lstStyle>
            <a:lvl1pPr>
              <a:defRPr>
                <a:solidFill>
                  <a:schemeClr val="bg1"/>
                </a:solidFill>
                <a:latin typeface="+mj-lt"/>
              </a:defRPr>
            </a:lvl1pPr>
          </a:lstStyle>
          <a:p>
            <a:r>
              <a:rPr lang="en-US" dirty="0" smtClean="0"/>
              <a:t>Click to edit Master title style</a:t>
            </a:r>
            <a:endParaRPr lang="en-US" dirty="0"/>
          </a:p>
        </p:txBody>
      </p:sp>
      <p:sp>
        <p:nvSpPr>
          <p:cNvPr id="10" name="Text Placeholder 9"/>
          <p:cNvSpPr>
            <a:spLocks noGrp="1"/>
          </p:cNvSpPr>
          <p:nvPr>
            <p:ph type="body" sz="quarter" idx="11"/>
          </p:nvPr>
        </p:nvSpPr>
        <p:spPr>
          <a:xfrm>
            <a:off x="838200" y="1828800"/>
            <a:ext cx="10515600" cy="1285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0"/>
          <p:cNvSpPr/>
          <p:nvPr userDrawn="1"/>
        </p:nvSpPr>
        <p:spPr>
          <a:xfrm>
            <a:off x="0" y="6185647"/>
            <a:ext cx="12192000" cy="672353"/>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extBox 11"/>
          <p:cNvSpPr txBox="1"/>
          <p:nvPr userDrawn="1"/>
        </p:nvSpPr>
        <p:spPr>
          <a:xfrm>
            <a:off x="752475" y="6398790"/>
            <a:ext cx="3868367"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17" name="TextBox 16"/>
          <p:cNvSpPr txBox="1"/>
          <p:nvPr userDrawn="1"/>
        </p:nvSpPr>
        <p:spPr>
          <a:xfrm>
            <a:off x="11427564" y="6366891"/>
            <a:ext cx="4042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7" name="Straight Connector 6"/>
          <p:cNvCxnSpPr/>
          <p:nvPr userDrawn="1"/>
        </p:nvCxnSpPr>
        <p:spPr>
          <a:xfrm>
            <a:off x="838200" y="1670050"/>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317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ABLUE Section Title">
    <p:bg>
      <p:bgPr>
        <a:solidFill>
          <a:schemeClr val="accent6"/>
        </a:solidFill>
        <a:effectLst/>
      </p:bgPr>
    </p:bg>
    <p:spTree>
      <p:nvGrpSpPr>
        <p:cNvPr id="1" name=""/>
        <p:cNvGrpSpPr/>
        <p:nvPr/>
      </p:nvGrpSpPr>
      <p:grpSpPr>
        <a:xfrm>
          <a:off x="0" y="0"/>
          <a:ext cx="0" cy="0"/>
          <a:chOff x="0" y="0"/>
          <a:chExt cx="0" cy="0"/>
        </a:xfrm>
      </p:grpSpPr>
      <p:sp>
        <p:nvSpPr>
          <p:cNvPr id="5" name="Freeform 5"/>
          <p:cNvSpPr>
            <a:spLocks/>
          </p:cNvSpPr>
          <p:nvPr userDrawn="1"/>
        </p:nvSpPr>
        <p:spPr bwMode="auto">
          <a:xfrm>
            <a:off x="4856651" y="680484"/>
            <a:ext cx="6320103" cy="6436285"/>
          </a:xfrm>
          <a:custGeom>
            <a:avLst/>
            <a:gdLst>
              <a:gd name="T0" fmla="*/ 754 w 916"/>
              <a:gd name="T1" fmla="*/ 809 h 916"/>
              <a:gd name="T2" fmla="*/ 497 w 916"/>
              <a:gd name="T3" fmla="*/ 916 h 916"/>
              <a:gd name="T4" fmla="*/ 521 w 916"/>
              <a:gd name="T5" fmla="*/ 609 h 916"/>
              <a:gd name="T6" fmla="*/ 560 w 916"/>
              <a:gd name="T7" fmla="*/ 560 h 916"/>
              <a:gd name="T8" fmla="*/ 609 w 916"/>
              <a:gd name="T9" fmla="*/ 520 h 916"/>
              <a:gd name="T10" fmla="*/ 916 w 916"/>
              <a:gd name="T11" fmla="*/ 497 h 916"/>
              <a:gd name="T12" fmla="*/ 809 w 916"/>
              <a:gd name="T13" fmla="*/ 754 h 916"/>
              <a:gd name="T14" fmla="*/ 609 w 916"/>
              <a:gd name="T15" fmla="*/ 520 h 916"/>
              <a:gd name="T16" fmla="*/ 603 w 916"/>
              <a:gd name="T17" fmla="*/ 458 h 916"/>
              <a:gd name="T18" fmla="*/ 609 w 916"/>
              <a:gd name="T19" fmla="*/ 395 h 916"/>
              <a:gd name="T20" fmla="*/ 809 w 916"/>
              <a:gd name="T21" fmla="*/ 162 h 916"/>
              <a:gd name="T22" fmla="*/ 916 w 916"/>
              <a:gd name="T23" fmla="*/ 419 h 916"/>
              <a:gd name="T24" fmla="*/ 609 w 916"/>
              <a:gd name="T25" fmla="*/ 395 h 916"/>
              <a:gd name="T26" fmla="*/ 560 w 916"/>
              <a:gd name="T27" fmla="*/ 356 h 916"/>
              <a:gd name="T28" fmla="*/ 521 w 916"/>
              <a:gd name="T29" fmla="*/ 307 h 916"/>
              <a:gd name="T30" fmla="*/ 497 w 916"/>
              <a:gd name="T31" fmla="*/ 0 h 916"/>
              <a:gd name="T32" fmla="*/ 754 w 916"/>
              <a:gd name="T33" fmla="*/ 107 h 916"/>
              <a:gd name="T34" fmla="*/ 521 w 916"/>
              <a:gd name="T35" fmla="*/ 307 h 916"/>
              <a:gd name="T36" fmla="*/ 458 w 916"/>
              <a:gd name="T37" fmla="*/ 313 h 916"/>
              <a:gd name="T38" fmla="*/ 396 w 916"/>
              <a:gd name="T39" fmla="*/ 307 h 916"/>
              <a:gd name="T40" fmla="*/ 162 w 916"/>
              <a:gd name="T41" fmla="*/ 107 h 916"/>
              <a:gd name="T42" fmla="*/ 419 w 916"/>
              <a:gd name="T43" fmla="*/ 0 h 916"/>
              <a:gd name="T44" fmla="*/ 396 w 916"/>
              <a:gd name="T45" fmla="*/ 307 h 916"/>
              <a:gd name="T46" fmla="*/ 356 w 916"/>
              <a:gd name="T47" fmla="*/ 356 h 916"/>
              <a:gd name="T48" fmla="*/ 307 w 916"/>
              <a:gd name="T49" fmla="*/ 395 h 916"/>
              <a:gd name="T50" fmla="*/ 0 w 916"/>
              <a:gd name="T51" fmla="*/ 419 h 916"/>
              <a:gd name="T52" fmla="*/ 107 w 916"/>
              <a:gd name="T53" fmla="*/ 162 h 916"/>
              <a:gd name="T54" fmla="*/ 307 w 916"/>
              <a:gd name="T55" fmla="*/ 395 h 916"/>
              <a:gd name="T56" fmla="*/ 314 w 916"/>
              <a:gd name="T57" fmla="*/ 458 h 916"/>
              <a:gd name="T58" fmla="*/ 307 w 916"/>
              <a:gd name="T59" fmla="*/ 520 h 916"/>
              <a:gd name="T60" fmla="*/ 107 w 916"/>
              <a:gd name="T61" fmla="*/ 754 h 916"/>
              <a:gd name="T62" fmla="*/ 0 w 916"/>
              <a:gd name="T63" fmla="*/ 497 h 916"/>
              <a:gd name="T64" fmla="*/ 307 w 916"/>
              <a:gd name="T65" fmla="*/ 520 h 916"/>
              <a:gd name="T66" fmla="*/ 356 w 916"/>
              <a:gd name="T67" fmla="*/ 560 h 916"/>
              <a:gd name="T68" fmla="*/ 396 w 916"/>
              <a:gd name="T69" fmla="*/ 609 h 916"/>
              <a:gd name="T70" fmla="*/ 419 w 916"/>
              <a:gd name="T71" fmla="*/ 916 h 916"/>
              <a:gd name="T72" fmla="*/ 162 w 916"/>
              <a:gd name="T73" fmla="*/ 809 h 916"/>
              <a:gd name="T74" fmla="*/ 396 w 916"/>
              <a:gd name="T75" fmla="*/ 609 h 916"/>
              <a:gd name="T76" fmla="*/ 458 w 916"/>
              <a:gd name="T77" fmla="*/ 602 h 916"/>
              <a:gd name="T78" fmla="*/ 521 w 916"/>
              <a:gd name="T79" fmla="*/ 609 h 916"/>
              <a:gd name="T80" fmla="*/ 754 w 916"/>
              <a:gd name="T81" fmla="*/ 80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6" h="916">
                <a:moveTo>
                  <a:pt x="754" y="809"/>
                </a:moveTo>
                <a:cubicBezTo>
                  <a:pt x="684" y="869"/>
                  <a:pt x="595" y="907"/>
                  <a:pt x="497" y="916"/>
                </a:cubicBezTo>
                <a:cubicBezTo>
                  <a:pt x="452" y="817"/>
                  <a:pt x="460" y="701"/>
                  <a:pt x="521" y="609"/>
                </a:cubicBezTo>
                <a:cubicBezTo>
                  <a:pt x="532" y="591"/>
                  <a:pt x="545" y="575"/>
                  <a:pt x="560" y="560"/>
                </a:cubicBezTo>
                <a:cubicBezTo>
                  <a:pt x="575" y="545"/>
                  <a:pt x="592" y="532"/>
                  <a:pt x="609" y="520"/>
                </a:cubicBezTo>
                <a:cubicBezTo>
                  <a:pt x="701" y="459"/>
                  <a:pt x="818" y="451"/>
                  <a:pt x="916" y="497"/>
                </a:cubicBezTo>
                <a:cubicBezTo>
                  <a:pt x="908" y="595"/>
                  <a:pt x="869" y="683"/>
                  <a:pt x="809" y="754"/>
                </a:cubicBezTo>
                <a:cubicBezTo>
                  <a:pt x="708" y="717"/>
                  <a:pt x="631" y="628"/>
                  <a:pt x="609" y="520"/>
                </a:cubicBezTo>
                <a:cubicBezTo>
                  <a:pt x="605" y="500"/>
                  <a:pt x="603" y="479"/>
                  <a:pt x="603" y="458"/>
                </a:cubicBezTo>
                <a:cubicBezTo>
                  <a:pt x="603" y="436"/>
                  <a:pt x="605" y="415"/>
                  <a:pt x="609" y="395"/>
                </a:cubicBezTo>
                <a:cubicBezTo>
                  <a:pt x="631" y="287"/>
                  <a:pt x="708" y="199"/>
                  <a:pt x="809" y="162"/>
                </a:cubicBezTo>
                <a:cubicBezTo>
                  <a:pt x="869" y="233"/>
                  <a:pt x="908" y="321"/>
                  <a:pt x="916" y="419"/>
                </a:cubicBezTo>
                <a:cubicBezTo>
                  <a:pt x="818" y="464"/>
                  <a:pt x="701" y="457"/>
                  <a:pt x="609" y="395"/>
                </a:cubicBezTo>
                <a:cubicBezTo>
                  <a:pt x="592" y="384"/>
                  <a:pt x="575" y="371"/>
                  <a:pt x="560" y="356"/>
                </a:cubicBezTo>
                <a:cubicBezTo>
                  <a:pt x="545" y="341"/>
                  <a:pt x="532" y="324"/>
                  <a:pt x="521" y="307"/>
                </a:cubicBezTo>
                <a:cubicBezTo>
                  <a:pt x="459" y="215"/>
                  <a:pt x="452" y="98"/>
                  <a:pt x="497" y="0"/>
                </a:cubicBezTo>
                <a:cubicBezTo>
                  <a:pt x="595" y="9"/>
                  <a:pt x="683" y="47"/>
                  <a:pt x="754" y="107"/>
                </a:cubicBezTo>
                <a:cubicBezTo>
                  <a:pt x="717" y="208"/>
                  <a:pt x="629" y="285"/>
                  <a:pt x="521" y="307"/>
                </a:cubicBezTo>
                <a:cubicBezTo>
                  <a:pt x="500" y="311"/>
                  <a:pt x="479" y="313"/>
                  <a:pt x="458" y="313"/>
                </a:cubicBezTo>
                <a:cubicBezTo>
                  <a:pt x="437" y="313"/>
                  <a:pt x="416" y="311"/>
                  <a:pt x="396" y="307"/>
                </a:cubicBezTo>
                <a:cubicBezTo>
                  <a:pt x="287" y="285"/>
                  <a:pt x="199" y="208"/>
                  <a:pt x="162" y="107"/>
                </a:cubicBezTo>
                <a:cubicBezTo>
                  <a:pt x="233" y="47"/>
                  <a:pt x="322" y="9"/>
                  <a:pt x="419" y="0"/>
                </a:cubicBezTo>
                <a:cubicBezTo>
                  <a:pt x="465" y="98"/>
                  <a:pt x="457" y="215"/>
                  <a:pt x="396" y="307"/>
                </a:cubicBezTo>
                <a:cubicBezTo>
                  <a:pt x="384" y="324"/>
                  <a:pt x="371" y="341"/>
                  <a:pt x="356" y="356"/>
                </a:cubicBezTo>
                <a:cubicBezTo>
                  <a:pt x="341" y="371"/>
                  <a:pt x="325" y="384"/>
                  <a:pt x="307" y="395"/>
                </a:cubicBezTo>
                <a:cubicBezTo>
                  <a:pt x="215" y="457"/>
                  <a:pt x="99" y="464"/>
                  <a:pt x="0" y="419"/>
                </a:cubicBezTo>
                <a:cubicBezTo>
                  <a:pt x="9" y="321"/>
                  <a:pt x="47" y="233"/>
                  <a:pt x="107" y="162"/>
                </a:cubicBezTo>
                <a:cubicBezTo>
                  <a:pt x="209" y="199"/>
                  <a:pt x="286" y="287"/>
                  <a:pt x="307" y="395"/>
                </a:cubicBezTo>
                <a:cubicBezTo>
                  <a:pt x="312" y="416"/>
                  <a:pt x="314" y="436"/>
                  <a:pt x="314" y="458"/>
                </a:cubicBezTo>
                <a:cubicBezTo>
                  <a:pt x="314" y="479"/>
                  <a:pt x="312" y="500"/>
                  <a:pt x="307" y="520"/>
                </a:cubicBezTo>
                <a:cubicBezTo>
                  <a:pt x="286" y="628"/>
                  <a:pt x="209" y="717"/>
                  <a:pt x="107" y="754"/>
                </a:cubicBezTo>
                <a:cubicBezTo>
                  <a:pt x="47" y="683"/>
                  <a:pt x="9" y="594"/>
                  <a:pt x="0" y="497"/>
                </a:cubicBezTo>
                <a:cubicBezTo>
                  <a:pt x="99" y="451"/>
                  <a:pt x="215" y="459"/>
                  <a:pt x="307" y="520"/>
                </a:cubicBezTo>
                <a:cubicBezTo>
                  <a:pt x="325" y="532"/>
                  <a:pt x="341" y="545"/>
                  <a:pt x="356" y="560"/>
                </a:cubicBezTo>
                <a:cubicBezTo>
                  <a:pt x="371" y="575"/>
                  <a:pt x="385" y="591"/>
                  <a:pt x="396" y="609"/>
                </a:cubicBezTo>
                <a:cubicBezTo>
                  <a:pt x="457" y="701"/>
                  <a:pt x="465" y="817"/>
                  <a:pt x="419" y="916"/>
                </a:cubicBezTo>
                <a:cubicBezTo>
                  <a:pt x="322" y="907"/>
                  <a:pt x="233" y="869"/>
                  <a:pt x="162" y="809"/>
                </a:cubicBezTo>
                <a:cubicBezTo>
                  <a:pt x="199" y="707"/>
                  <a:pt x="287" y="630"/>
                  <a:pt x="396" y="609"/>
                </a:cubicBezTo>
                <a:cubicBezTo>
                  <a:pt x="416" y="604"/>
                  <a:pt x="437" y="602"/>
                  <a:pt x="458" y="602"/>
                </a:cubicBezTo>
                <a:cubicBezTo>
                  <a:pt x="480" y="602"/>
                  <a:pt x="500" y="604"/>
                  <a:pt x="521" y="609"/>
                </a:cubicBezTo>
                <a:cubicBezTo>
                  <a:pt x="629" y="630"/>
                  <a:pt x="717" y="707"/>
                  <a:pt x="754" y="809"/>
                </a:cubicBezTo>
                <a:close/>
              </a:path>
            </a:pathLst>
          </a:custGeom>
          <a:noFill/>
          <a:ln w="6350" cap="flat">
            <a:solidFill>
              <a:schemeClr val="bg1">
                <a:alpha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831850" y="1614488"/>
            <a:ext cx="10515600" cy="2852737"/>
          </a:xfrm>
        </p:spPr>
        <p:txBody>
          <a:bodyPr anchor="b">
            <a:normAutofit/>
          </a:bodyPr>
          <a:lstStyle>
            <a:lvl1pPr algn="l" defTabSz="914400" rtl="0" eaLnBrk="1" latinLnBrk="0" hangingPunct="1">
              <a:lnSpc>
                <a:spcPct val="90000"/>
              </a:lnSpc>
              <a:spcBef>
                <a:spcPct val="0"/>
              </a:spcBef>
              <a:buNone/>
              <a:defRPr lang="en-US" sz="6000" kern="1200" dirty="0">
                <a:solidFill>
                  <a:schemeClr val="bg1"/>
                </a:solidFill>
                <a:latin typeface="Abril Fatface" panose="02000503000000020003" pitchFamily="2" charset="0"/>
                <a:ea typeface="Roboto Light" panose="02000000000000000000" pitchFamily="2" charset="0"/>
                <a:cs typeface="+mj-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Roboto Light" panose="02000000000000000000" pitchFamily="2" charset="0"/>
                <a:ea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cxnSp>
        <p:nvCxnSpPr>
          <p:cNvPr id="8" name="Straight Connector 7"/>
          <p:cNvCxnSpPr/>
          <p:nvPr userDrawn="1"/>
        </p:nvCxnSpPr>
        <p:spPr>
          <a:xfrm>
            <a:off x="838200" y="4482682"/>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12466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EABLUE Basic Content">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normAutofit/>
          </a:bodyPr>
          <a:lstStyle>
            <a:lvl1pPr algn="l" defTabSz="914400" rtl="0" eaLnBrk="1" latinLnBrk="0" hangingPunct="1">
              <a:lnSpc>
                <a:spcPct val="90000"/>
              </a:lnSpc>
              <a:spcBef>
                <a:spcPct val="0"/>
              </a:spcBef>
              <a:buNone/>
              <a:defRPr lang="en-US" sz="4400" kern="1200" dirty="0">
                <a:solidFill>
                  <a:srgbClr val="5C5C5C"/>
                </a:solidFill>
                <a:latin typeface="+mj-lt"/>
                <a:ea typeface="Roboto Light" panose="02000000000000000000" pitchFamily="2"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5"/>
              </a:buClr>
              <a:defRPr>
                <a:solidFill>
                  <a:schemeClr val="accent6"/>
                </a:solidFill>
                <a:latin typeface="+mn-lt"/>
              </a:defRPr>
            </a:lvl1pPr>
            <a:lvl2pPr marL="685800" indent="-228600">
              <a:buClr>
                <a:schemeClr val="accent6"/>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6702318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ABLUE 2 Column A">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normAutofit/>
          </a:bodyPr>
          <a:lstStyle>
            <a:lvl1pPr algn="l" defTabSz="914400" rtl="0" eaLnBrk="1" latinLnBrk="0" hangingPunct="1">
              <a:lnSpc>
                <a:spcPct val="90000"/>
              </a:lnSpc>
              <a:spcBef>
                <a:spcPct val="0"/>
              </a:spcBef>
              <a:buNone/>
              <a:defRPr lang="en-US" sz="4400" kern="1200" dirty="0">
                <a:solidFill>
                  <a:srgbClr val="5C5C5C"/>
                </a:solidFill>
                <a:latin typeface="+mj-lt"/>
                <a:ea typeface="Roboto Light" panose="02000000000000000000" pitchFamily="2"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4814326" cy="4351338"/>
          </a:xfrm>
        </p:spPr>
        <p:txBody>
          <a:bodyPr/>
          <a:lstStyle>
            <a:lvl1pPr>
              <a:buClr>
                <a:schemeClr val="accent5"/>
              </a:buClr>
              <a:defRPr>
                <a:solidFill>
                  <a:schemeClr val="accent6"/>
                </a:solidFill>
                <a:latin typeface="+mn-lt"/>
              </a:defRPr>
            </a:lvl1pPr>
            <a:lvl2pPr marL="685800" indent="-228600">
              <a:buClr>
                <a:schemeClr val="accent6"/>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26" name="Straight Connector 25"/>
          <p:cNvCxnSpPr/>
          <p:nvPr userDrawn="1"/>
        </p:nvCxnSpPr>
        <p:spPr>
          <a:xfrm>
            <a:off x="5989699" y="1825625"/>
            <a:ext cx="0" cy="413556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Content Placeholder 2"/>
          <p:cNvSpPr>
            <a:spLocks noGrp="1"/>
          </p:cNvSpPr>
          <p:nvPr>
            <p:ph idx="13"/>
          </p:nvPr>
        </p:nvSpPr>
        <p:spPr>
          <a:xfrm>
            <a:off x="6548264" y="1825625"/>
            <a:ext cx="4814326" cy="4351338"/>
          </a:xfrm>
        </p:spPr>
        <p:txBody>
          <a:bodyPr/>
          <a:lstStyle>
            <a:lvl1pPr>
              <a:buClr>
                <a:schemeClr val="accent5"/>
              </a:buClr>
              <a:defRPr>
                <a:solidFill>
                  <a:schemeClr val="accent6"/>
                </a:solidFill>
                <a:latin typeface="+mn-lt"/>
              </a:defRPr>
            </a:lvl1pPr>
            <a:lvl2pPr marL="685800" indent="-228600">
              <a:buClr>
                <a:schemeClr val="accent6"/>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7013320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Basic Content">
    <p:spTree>
      <p:nvGrpSpPr>
        <p:cNvPr id="1" name=""/>
        <p:cNvGrpSpPr/>
        <p:nvPr/>
      </p:nvGrpSpPr>
      <p:grpSpPr>
        <a:xfrm>
          <a:off x="0" y="0"/>
          <a:ext cx="0" cy="0"/>
          <a:chOff x="0" y="0"/>
          <a:chExt cx="0" cy="0"/>
        </a:xfrm>
      </p:grpSpPr>
      <p:sp>
        <p:nvSpPr>
          <p:cNvPr id="37" name="Rectangle 36"/>
          <p:cNvSpPr/>
          <p:nvPr userDrawn="1"/>
        </p:nvSpPr>
        <p:spPr>
          <a:xfrm>
            <a:off x="335756" y="6185647"/>
            <a:ext cx="4711137" cy="672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userDrawn="1"/>
        </p:nvSpPr>
        <p:spPr>
          <a:xfrm>
            <a:off x="5062768" y="6185647"/>
            <a:ext cx="590552" cy="672353"/>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2" name="Rectangle 51"/>
          <p:cNvSpPr/>
          <p:nvPr userDrawn="1"/>
        </p:nvSpPr>
        <p:spPr>
          <a:xfrm>
            <a:off x="5669196" y="6185647"/>
            <a:ext cx="1569804" cy="672353"/>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3" name="Rectangle 52"/>
          <p:cNvSpPr/>
          <p:nvPr userDrawn="1"/>
        </p:nvSpPr>
        <p:spPr>
          <a:xfrm>
            <a:off x="7254875" y="6185647"/>
            <a:ext cx="273050" cy="672353"/>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 name="Rectangle 53"/>
          <p:cNvSpPr/>
          <p:nvPr userDrawn="1"/>
        </p:nvSpPr>
        <p:spPr>
          <a:xfrm>
            <a:off x="7543800" y="6185647"/>
            <a:ext cx="2535823" cy="672353"/>
          </a:xfrm>
          <a:prstGeom prst="rect">
            <a:avLst/>
          </a:prstGeom>
          <a:solidFill>
            <a:srgbClr val="E2A7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Rectangle 54"/>
          <p:cNvSpPr/>
          <p:nvPr userDrawn="1"/>
        </p:nvSpPr>
        <p:spPr>
          <a:xfrm>
            <a:off x="10487025" y="6184602"/>
            <a:ext cx="1704975" cy="673398"/>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 name="Rectangle 55"/>
          <p:cNvSpPr/>
          <p:nvPr userDrawn="1"/>
        </p:nvSpPr>
        <p:spPr>
          <a:xfrm>
            <a:off x="10095498" y="6185647"/>
            <a:ext cx="374858" cy="672353"/>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7" name="Rectangle 56"/>
          <p:cNvSpPr/>
          <p:nvPr userDrawn="1"/>
        </p:nvSpPr>
        <p:spPr>
          <a:xfrm>
            <a:off x="0" y="6184603"/>
            <a:ext cx="319087" cy="672352"/>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extBox 1"/>
          <p:cNvSpPr txBox="1"/>
          <p:nvPr userDrawn="1"/>
        </p:nvSpPr>
        <p:spPr>
          <a:xfrm>
            <a:off x="752475" y="6398790"/>
            <a:ext cx="3868367" cy="276999"/>
          </a:xfrm>
          <a:prstGeom prst="rect">
            <a:avLst/>
          </a:prstGeom>
          <a:noFill/>
        </p:spPr>
        <p:txBody>
          <a:bodyPr wrap="none" rtlCol="0">
            <a:spAutoFit/>
          </a:bodyPr>
          <a:lstStyle/>
          <a:p>
            <a:r>
              <a:rPr lang="en-US" sz="1200" b="1" cap="all" dirty="0" smtClean="0">
                <a:solidFill>
                  <a:schemeClr val="bg1"/>
                </a:solidFill>
                <a:latin typeface="+mn-lt"/>
                <a:ea typeface="Roboto Condensed" panose="02000000000000000000" pitchFamily="2" charset="0"/>
              </a:rPr>
              <a:t>Washington</a:t>
            </a:r>
            <a:r>
              <a:rPr lang="en-US" sz="1200" b="1" cap="all" baseline="0" dirty="0" smtClean="0">
                <a:solidFill>
                  <a:schemeClr val="bg1"/>
                </a:solidFill>
                <a:latin typeface="+mn-lt"/>
                <a:ea typeface="Roboto Condensed" panose="02000000000000000000" pitchFamily="2" charset="0"/>
              </a:rPr>
              <a:t> state department of commerce</a:t>
            </a:r>
            <a:endParaRPr lang="en-US" sz="1200" b="1" cap="all" dirty="0">
              <a:solidFill>
                <a:schemeClr val="bg1"/>
              </a:solidFill>
              <a:latin typeface="+mn-lt"/>
              <a:ea typeface="Roboto Condensed" panose="02000000000000000000" pitchFamily="2" charset="0"/>
            </a:endParaRPr>
          </a:p>
        </p:txBody>
      </p:sp>
      <p:cxnSp>
        <p:nvCxnSpPr>
          <p:cNvPr id="39" name="Straight Connector 38"/>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11440264" y="6366891"/>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latin typeface="+mn-lt"/>
                <a:ea typeface="Roboto Black"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latin typeface="+mn-lt"/>
              <a:ea typeface="Roboto Black" panose="02000000000000000000" pitchFamily="2" charset="0"/>
            </a:endParaRPr>
          </a:p>
        </p:txBody>
      </p:sp>
      <p:sp>
        <p:nvSpPr>
          <p:cNvPr id="38" name="Title 1"/>
          <p:cNvSpPr>
            <a:spLocks noGrp="1"/>
          </p:cNvSpPr>
          <p:nvPr>
            <p:ph type="title"/>
          </p:nvPr>
        </p:nvSpPr>
        <p:spPr>
          <a:xfrm>
            <a:off x="838200" y="312737"/>
            <a:ext cx="10515600" cy="1325563"/>
          </a:xfrm>
        </p:spPr>
        <p:txBody>
          <a:bodyPr anchor="b"/>
          <a:lstStyle>
            <a:lvl1pPr>
              <a:defRPr>
                <a:solidFill>
                  <a:srgbClr val="5C5C5C"/>
                </a:solidFill>
                <a:latin typeface="+mj-lt"/>
              </a:defRPr>
            </a:lvl1pPr>
          </a:lstStyle>
          <a:p>
            <a:r>
              <a:rPr lang="en-US" dirty="0" smtClean="0"/>
              <a:t>Click to edit Master title style</a:t>
            </a:r>
            <a:endParaRPr lang="en-US" dirty="0"/>
          </a:p>
        </p:txBody>
      </p:sp>
      <p:sp>
        <p:nvSpPr>
          <p:cNvPr id="40" name="Content Placeholder 2"/>
          <p:cNvSpPr>
            <a:spLocks noGrp="1"/>
          </p:cNvSpPr>
          <p:nvPr>
            <p:ph idx="1"/>
          </p:nvPr>
        </p:nvSpPr>
        <p:spPr>
          <a:xfrm>
            <a:off x="838200" y="1825625"/>
            <a:ext cx="10515600" cy="4355038"/>
          </a:xfrm>
        </p:spPr>
        <p:txBody>
          <a:bodyPr/>
          <a:lstStyle>
            <a:lvl1pPr>
              <a:buClr>
                <a:schemeClr val="accent5"/>
              </a:buClr>
              <a:defRPr>
                <a:solidFill>
                  <a:schemeClr val="accent2"/>
                </a:solidFill>
                <a:latin typeface="+mn-lt"/>
              </a:defRPr>
            </a:lvl1pPr>
            <a:lvl2pPr marL="685800" indent="-228600">
              <a:buClr>
                <a:schemeClr val="accent2"/>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24" name="Group 23"/>
          <p:cNvGrpSpPr/>
          <p:nvPr userDrawn="1"/>
        </p:nvGrpSpPr>
        <p:grpSpPr>
          <a:xfrm>
            <a:off x="-208149" y="334256"/>
            <a:ext cx="1046349" cy="1061525"/>
            <a:chOff x="8060799" y="250252"/>
            <a:chExt cx="2775141" cy="2815391"/>
          </a:xfrm>
        </p:grpSpPr>
        <p:sp>
          <p:nvSpPr>
            <p:cNvPr id="29" name="Oval 28"/>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0" name="Oval 29"/>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Oval 31"/>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Oval 32"/>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5" name="Oval 34"/>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6" name="Oval 35"/>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5541474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10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ABLUE 2 Column B">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normAutofit/>
          </a:bodyPr>
          <a:lstStyle>
            <a:lvl1pPr algn="l" defTabSz="914400" rtl="0" eaLnBrk="1" latinLnBrk="0" hangingPunct="1">
              <a:lnSpc>
                <a:spcPct val="90000"/>
              </a:lnSpc>
              <a:spcBef>
                <a:spcPct val="0"/>
              </a:spcBef>
              <a:buNone/>
              <a:defRPr lang="en-US" sz="4400" kern="1200" dirty="0">
                <a:solidFill>
                  <a:srgbClr val="5C5C5C"/>
                </a:solidFill>
                <a:latin typeface="+mj-lt"/>
                <a:ea typeface="Roboto Light" panose="02000000000000000000" pitchFamily="2"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4814326" cy="4351338"/>
          </a:xfrm>
        </p:spPr>
        <p:txBody>
          <a:bodyPr/>
          <a:lstStyle>
            <a:lvl1pPr>
              <a:buClr>
                <a:schemeClr val="accent5"/>
              </a:buClr>
              <a:defRPr>
                <a:solidFill>
                  <a:schemeClr val="accent6"/>
                </a:solidFill>
                <a:latin typeface="+mn-lt"/>
              </a:defRPr>
            </a:lvl1pPr>
            <a:lvl2pPr marL="685800" indent="-228600">
              <a:buClr>
                <a:schemeClr val="accent6"/>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26" name="Straight Connector 25"/>
          <p:cNvCxnSpPr/>
          <p:nvPr userDrawn="1"/>
        </p:nvCxnSpPr>
        <p:spPr>
          <a:xfrm>
            <a:off x="5989699" y="1825625"/>
            <a:ext cx="0" cy="413556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3"/>
          <p:cNvSpPr>
            <a:spLocks noGrp="1"/>
          </p:cNvSpPr>
          <p:nvPr>
            <p:ph type="pic" sz="quarter" idx="11"/>
          </p:nvPr>
        </p:nvSpPr>
        <p:spPr>
          <a:xfrm>
            <a:off x="6538913" y="2259013"/>
            <a:ext cx="4814887" cy="3394075"/>
          </a:xfrm>
        </p:spPr>
        <p:txBody>
          <a:bodyPr/>
          <a:lstStyle/>
          <a:p>
            <a:endParaRPr lang="en-US"/>
          </a:p>
        </p:txBody>
      </p:sp>
    </p:spTree>
    <p:extLst>
      <p:ext uri="{BB962C8B-B14F-4D97-AF65-F5344CB8AC3E}">
        <p14:creationId xmlns:p14="http://schemas.microsoft.com/office/powerpoint/2010/main" val="19432718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ABLUE Image 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183559"/>
          </a:xfrm>
        </p:spPr>
        <p:txBody>
          <a:bodyPr/>
          <a:lstStyle/>
          <a:p>
            <a:endParaRPr lang="en-US" dirty="0"/>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312737"/>
            <a:ext cx="10515600" cy="1325563"/>
          </a:xfrm>
        </p:spPr>
        <p:txBody>
          <a:bodyPr anchor="b"/>
          <a:lstStyle>
            <a:lvl1pPr>
              <a:defRPr>
                <a:solidFill>
                  <a:schemeClr val="bg1"/>
                </a:solidFill>
                <a:latin typeface="+mj-lt"/>
              </a:defRPr>
            </a:lvl1pPr>
          </a:lstStyle>
          <a:p>
            <a:r>
              <a:rPr lang="en-US" dirty="0" smtClean="0"/>
              <a:t>Click to edit Master title style</a:t>
            </a:r>
            <a:endParaRPr lang="en-US" dirty="0"/>
          </a:p>
        </p:txBody>
      </p:sp>
      <p:sp>
        <p:nvSpPr>
          <p:cNvPr id="10" name="Text Placeholder 9"/>
          <p:cNvSpPr>
            <a:spLocks noGrp="1"/>
          </p:cNvSpPr>
          <p:nvPr>
            <p:ph type="body" sz="quarter" idx="11"/>
          </p:nvPr>
        </p:nvSpPr>
        <p:spPr>
          <a:xfrm>
            <a:off x="838200" y="1828800"/>
            <a:ext cx="10515600" cy="1285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0"/>
          <p:cNvSpPr/>
          <p:nvPr userDrawn="1"/>
        </p:nvSpPr>
        <p:spPr>
          <a:xfrm>
            <a:off x="0" y="6185647"/>
            <a:ext cx="12192000" cy="672353"/>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extBox 11"/>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17" name="TextBox 1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spTree>
    <p:extLst>
      <p:ext uri="{BB962C8B-B14F-4D97-AF65-F5344CB8AC3E}">
        <p14:creationId xmlns:p14="http://schemas.microsoft.com/office/powerpoint/2010/main" val="423404872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ORANGE Section Title">
    <p:bg>
      <p:bgPr>
        <a:solidFill>
          <a:schemeClr val="accent2"/>
        </a:solidFill>
        <a:effectLst/>
      </p:bgPr>
    </p:bg>
    <p:spTree>
      <p:nvGrpSpPr>
        <p:cNvPr id="1" name=""/>
        <p:cNvGrpSpPr/>
        <p:nvPr/>
      </p:nvGrpSpPr>
      <p:grpSpPr>
        <a:xfrm>
          <a:off x="0" y="0"/>
          <a:ext cx="0" cy="0"/>
          <a:chOff x="0" y="0"/>
          <a:chExt cx="0" cy="0"/>
        </a:xfrm>
      </p:grpSpPr>
      <p:sp>
        <p:nvSpPr>
          <p:cNvPr id="5" name="Freeform 5"/>
          <p:cNvSpPr>
            <a:spLocks/>
          </p:cNvSpPr>
          <p:nvPr userDrawn="1"/>
        </p:nvSpPr>
        <p:spPr bwMode="auto">
          <a:xfrm>
            <a:off x="4856651" y="680484"/>
            <a:ext cx="6320103" cy="6436285"/>
          </a:xfrm>
          <a:custGeom>
            <a:avLst/>
            <a:gdLst>
              <a:gd name="T0" fmla="*/ 754 w 916"/>
              <a:gd name="T1" fmla="*/ 809 h 916"/>
              <a:gd name="T2" fmla="*/ 497 w 916"/>
              <a:gd name="T3" fmla="*/ 916 h 916"/>
              <a:gd name="T4" fmla="*/ 521 w 916"/>
              <a:gd name="T5" fmla="*/ 609 h 916"/>
              <a:gd name="T6" fmla="*/ 560 w 916"/>
              <a:gd name="T7" fmla="*/ 560 h 916"/>
              <a:gd name="T8" fmla="*/ 609 w 916"/>
              <a:gd name="T9" fmla="*/ 520 h 916"/>
              <a:gd name="T10" fmla="*/ 916 w 916"/>
              <a:gd name="T11" fmla="*/ 497 h 916"/>
              <a:gd name="T12" fmla="*/ 809 w 916"/>
              <a:gd name="T13" fmla="*/ 754 h 916"/>
              <a:gd name="T14" fmla="*/ 609 w 916"/>
              <a:gd name="T15" fmla="*/ 520 h 916"/>
              <a:gd name="T16" fmla="*/ 603 w 916"/>
              <a:gd name="T17" fmla="*/ 458 h 916"/>
              <a:gd name="T18" fmla="*/ 609 w 916"/>
              <a:gd name="T19" fmla="*/ 395 h 916"/>
              <a:gd name="T20" fmla="*/ 809 w 916"/>
              <a:gd name="T21" fmla="*/ 162 h 916"/>
              <a:gd name="T22" fmla="*/ 916 w 916"/>
              <a:gd name="T23" fmla="*/ 419 h 916"/>
              <a:gd name="T24" fmla="*/ 609 w 916"/>
              <a:gd name="T25" fmla="*/ 395 h 916"/>
              <a:gd name="T26" fmla="*/ 560 w 916"/>
              <a:gd name="T27" fmla="*/ 356 h 916"/>
              <a:gd name="T28" fmla="*/ 521 w 916"/>
              <a:gd name="T29" fmla="*/ 307 h 916"/>
              <a:gd name="T30" fmla="*/ 497 w 916"/>
              <a:gd name="T31" fmla="*/ 0 h 916"/>
              <a:gd name="T32" fmla="*/ 754 w 916"/>
              <a:gd name="T33" fmla="*/ 107 h 916"/>
              <a:gd name="T34" fmla="*/ 521 w 916"/>
              <a:gd name="T35" fmla="*/ 307 h 916"/>
              <a:gd name="T36" fmla="*/ 458 w 916"/>
              <a:gd name="T37" fmla="*/ 313 h 916"/>
              <a:gd name="T38" fmla="*/ 396 w 916"/>
              <a:gd name="T39" fmla="*/ 307 h 916"/>
              <a:gd name="T40" fmla="*/ 162 w 916"/>
              <a:gd name="T41" fmla="*/ 107 h 916"/>
              <a:gd name="T42" fmla="*/ 419 w 916"/>
              <a:gd name="T43" fmla="*/ 0 h 916"/>
              <a:gd name="T44" fmla="*/ 396 w 916"/>
              <a:gd name="T45" fmla="*/ 307 h 916"/>
              <a:gd name="T46" fmla="*/ 356 w 916"/>
              <a:gd name="T47" fmla="*/ 356 h 916"/>
              <a:gd name="T48" fmla="*/ 307 w 916"/>
              <a:gd name="T49" fmla="*/ 395 h 916"/>
              <a:gd name="T50" fmla="*/ 0 w 916"/>
              <a:gd name="T51" fmla="*/ 419 h 916"/>
              <a:gd name="T52" fmla="*/ 107 w 916"/>
              <a:gd name="T53" fmla="*/ 162 h 916"/>
              <a:gd name="T54" fmla="*/ 307 w 916"/>
              <a:gd name="T55" fmla="*/ 395 h 916"/>
              <a:gd name="T56" fmla="*/ 314 w 916"/>
              <a:gd name="T57" fmla="*/ 458 h 916"/>
              <a:gd name="T58" fmla="*/ 307 w 916"/>
              <a:gd name="T59" fmla="*/ 520 h 916"/>
              <a:gd name="T60" fmla="*/ 107 w 916"/>
              <a:gd name="T61" fmla="*/ 754 h 916"/>
              <a:gd name="T62" fmla="*/ 0 w 916"/>
              <a:gd name="T63" fmla="*/ 497 h 916"/>
              <a:gd name="T64" fmla="*/ 307 w 916"/>
              <a:gd name="T65" fmla="*/ 520 h 916"/>
              <a:gd name="T66" fmla="*/ 356 w 916"/>
              <a:gd name="T67" fmla="*/ 560 h 916"/>
              <a:gd name="T68" fmla="*/ 396 w 916"/>
              <a:gd name="T69" fmla="*/ 609 h 916"/>
              <a:gd name="T70" fmla="*/ 419 w 916"/>
              <a:gd name="T71" fmla="*/ 916 h 916"/>
              <a:gd name="T72" fmla="*/ 162 w 916"/>
              <a:gd name="T73" fmla="*/ 809 h 916"/>
              <a:gd name="T74" fmla="*/ 396 w 916"/>
              <a:gd name="T75" fmla="*/ 609 h 916"/>
              <a:gd name="T76" fmla="*/ 458 w 916"/>
              <a:gd name="T77" fmla="*/ 602 h 916"/>
              <a:gd name="T78" fmla="*/ 521 w 916"/>
              <a:gd name="T79" fmla="*/ 609 h 916"/>
              <a:gd name="T80" fmla="*/ 754 w 916"/>
              <a:gd name="T81" fmla="*/ 80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6" h="916">
                <a:moveTo>
                  <a:pt x="754" y="809"/>
                </a:moveTo>
                <a:cubicBezTo>
                  <a:pt x="684" y="869"/>
                  <a:pt x="595" y="907"/>
                  <a:pt x="497" y="916"/>
                </a:cubicBezTo>
                <a:cubicBezTo>
                  <a:pt x="452" y="817"/>
                  <a:pt x="460" y="701"/>
                  <a:pt x="521" y="609"/>
                </a:cubicBezTo>
                <a:cubicBezTo>
                  <a:pt x="532" y="591"/>
                  <a:pt x="545" y="575"/>
                  <a:pt x="560" y="560"/>
                </a:cubicBezTo>
                <a:cubicBezTo>
                  <a:pt x="575" y="545"/>
                  <a:pt x="592" y="532"/>
                  <a:pt x="609" y="520"/>
                </a:cubicBezTo>
                <a:cubicBezTo>
                  <a:pt x="701" y="459"/>
                  <a:pt x="818" y="451"/>
                  <a:pt x="916" y="497"/>
                </a:cubicBezTo>
                <a:cubicBezTo>
                  <a:pt x="908" y="595"/>
                  <a:pt x="869" y="683"/>
                  <a:pt x="809" y="754"/>
                </a:cubicBezTo>
                <a:cubicBezTo>
                  <a:pt x="708" y="717"/>
                  <a:pt x="631" y="628"/>
                  <a:pt x="609" y="520"/>
                </a:cubicBezTo>
                <a:cubicBezTo>
                  <a:pt x="605" y="500"/>
                  <a:pt x="603" y="479"/>
                  <a:pt x="603" y="458"/>
                </a:cubicBezTo>
                <a:cubicBezTo>
                  <a:pt x="603" y="436"/>
                  <a:pt x="605" y="415"/>
                  <a:pt x="609" y="395"/>
                </a:cubicBezTo>
                <a:cubicBezTo>
                  <a:pt x="631" y="287"/>
                  <a:pt x="708" y="199"/>
                  <a:pt x="809" y="162"/>
                </a:cubicBezTo>
                <a:cubicBezTo>
                  <a:pt x="869" y="233"/>
                  <a:pt x="908" y="321"/>
                  <a:pt x="916" y="419"/>
                </a:cubicBezTo>
                <a:cubicBezTo>
                  <a:pt x="818" y="464"/>
                  <a:pt x="701" y="457"/>
                  <a:pt x="609" y="395"/>
                </a:cubicBezTo>
                <a:cubicBezTo>
                  <a:pt x="592" y="384"/>
                  <a:pt x="575" y="371"/>
                  <a:pt x="560" y="356"/>
                </a:cubicBezTo>
                <a:cubicBezTo>
                  <a:pt x="545" y="341"/>
                  <a:pt x="532" y="324"/>
                  <a:pt x="521" y="307"/>
                </a:cubicBezTo>
                <a:cubicBezTo>
                  <a:pt x="459" y="215"/>
                  <a:pt x="452" y="98"/>
                  <a:pt x="497" y="0"/>
                </a:cubicBezTo>
                <a:cubicBezTo>
                  <a:pt x="595" y="9"/>
                  <a:pt x="683" y="47"/>
                  <a:pt x="754" y="107"/>
                </a:cubicBezTo>
                <a:cubicBezTo>
                  <a:pt x="717" y="208"/>
                  <a:pt x="629" y="285"/>
                  <a:pt x="521" y="307"/>
                </a:cubicBezTo>
                <a:cubicBezTo>
                  <a:pt x="500" y="311"/>
                  <a:pt x="479" y="313"/>
                  <a:pt x="458" y="313"/>
                </a:cubicBezTo>
                <a:cubicBezTo>
                  <a:pt x="437" y="313"/>
                  <a:pt x="416" y="311"/>
                  <a:pt x="396" y="307"/>
                </a:cubicBezTo>
                <a:cubicBezTo>
                  <a:pt x="287" y="285"/>
                  <a:pt x="199" y="208"/>
                  <a:pt x="162" y="107"/>
                </a:cubicBezTo>
                <a:cubicBezTo>
                  <a:pt x="233" y="47"/>
                  <a:pt x="322" y="9"/>
                  <a:pt x="419" y="0"/>
                </a:cubicBezTo>
                <a:cubicBezTo>
                  <a:pt x="465" y="98"/>
                  <a:pt x="457" y="215"/>
                  <a:pt x="396" y="307"/>
                </a:cubicBezTo>
                <a:cubicBezTo>
                  <a:pt x="384" y="324"/>
                  <a:pt x="371" y="341"/>
                  <a:pt x="356" y="356"/>
                </a:cubicBezTo>
                <a:cubicBezTo>
                  <a:pt x="341" y="371"/>
                  <a:pt x="325" y="384"/>
                  <a:pt x="307" y="395"/>
                </a:cubicBezTo>
                <a:cubicBezTo>
                  <a:pt x="215" y="457"/>
                  <a:pt x="99" y="464"/>
                  <a:pt x="0" y="419"/>
                </a:cubicBezTo>
                <a:cubicBezTo>
                  <a:pt x="9" y="321"/>
                  <a:pt x="47" y="233"/>
                  <a:pt x="107" y="162"/>
                </a:cubicBezTo>
                <a:cubicBezTo>
                  <a:pt x="209" y="199"/>
                  <a:pt x="286" y="287"/>
                  <a:pt x="307" y="395"/>
                </a:cubicBezTo>
                <a:cubicBezTo>
                  <a:pt x="312" y="416"/>
                  <a:pt x="314" y="436"/>
                  <a:pt x="314" y="458"/>
                </a:cubicBezTo>
                <a:cubicBezTo>
                  <a:pt x="314" y="479"/>
                  <a:pt x="312" y="500"/>
                  <a:pt x="307" y="520"/>
                </a:cubicBezTo>
                <a:cubicBezTo>
                  <a:pt x="286" y="628"/>
                  <a:pt x="209" y="717"/>
                  <a:pt x="107" y="754"/>
                </a:cubicBezTo>
                <a:cubicBezTo>
                  <a:pt x="47" y="683"/>
                  <a:pt x="9" y="594"/>
                  <a:pt x="0" y="497"/>
                </a:cubicBezTo>
                <a:cubicBezTo>
                  <a:pt x="99" y="451"/>
                  <a:pt x="215" y="459"/>
                  <a:pt x="307" y="520"/>
                </a:cubicBezTo>
                <a:cubicBezTo>
                  <a:pt x="325" y="532"/>
                  <a:pt x="341" y="545"/>
                  <a:pt x="356" y="560"/>
                </a:cubicBezTo>
                <a:cubicBezTo>
                  <a:pt x="371" y="575"/>
                  <a:pt x="385" y="591"/>
                  <a:pt x="396" y="609"/>
                </a:cubicBezTo>
                <a:cubicBezTo>
                  <a:pt x="457" y="701"/>
                  <a:pt x="465" y="817"/>
                  <a:pt x="419" y="916"/>
                </a:cubicBezTo>
                <a:cubicBezTo>
                  <a:pt x="322" y="907"/>
                  <a:pt x="233" y="869"/>
                  <a:pt x="162" y="809"/>
                </a:cubicBezTo>
                <a:cubicBezTo>
                  <a:pt x="199" y="707"/>
                  <a:pt x="287" y="630"/>
                  <a:pt x="396" y="609"/>
                </a:cubicBezTo>
                <a:cubicBezTo>
                  <a:pt x="416" y="604"/>
                  <a:pt x="437" y="602"/>
                  <a:pt x="458" y="602"/>
                </a:cubicBezTo>
                <a:cubicBezTo>
                  <a:pt x="480" y="602"/>
                  <a:pt x="500" y="604"/>
                  <a:pt x="521" y="609"/>
                </a:cubicBezTo>
                <a:cubicBezTo>
                  <a:pt x="629" y="630"/>
                  <a:pt x="717" y="707"/>
                  <a:pt x="754" y="809"/>
                </a:cubicBezTo>
                <a:close/>
              </a:path>
            </a:pathLst>
          </a:custGeom>
          <a:noFill/>
          <a:ln w="6350" cap="flat">
            <a:solidFill>
              <a:schemeClr val="bg1">
                <a:alpha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831850" y="1614488"/>
            <a:ext cx="10515600" cy="2852737"/>
          </a:xfrm>
        </p:spPr>
        <p:txBody>
          <a:bodyPr anchor="b">
            <a:normAutofit/>
          </a:bodyPr>
          <a:lstStyle>
            <a:lvl1pPr algn="l" defTabSz="914400" rtl="0" eaLnBrk="1" latinLnBrk="0" hangingPunct="1">
              <a:lnSpc>
                <a:spcPct val="90000"/>
              </a:lnSpc>
              <a:spcBef>
                <a:spcPct val="0"/>
              </a:spcBef>
              <a:buNone/>
              <a:defRPr lang="en-US" sz="6000" kern="1200" dirty="0">
                <a:solidFill>
                  <a:schemeClr val="bg1"/>
                </a:solidFill>
                <a:latin typeface="Abril Fatface" panose="02000503000000020003" pitchFamily="2" charset="0"/>
                <a:ea typeface="Roboto Light" panose="02000000000000000000" pitchFamily="2" charset="0"/>
                <a:cs typeface="+mj-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Roboto Light" panose="02000000000000000000" pitchFamily="2" charset="0"/>
                <a:ea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cxnSp>
        <p:nvCxnSpPr>
          <p:cNvPr id="8" name="Straight Connector 7"/>
          <p:cNvCxnSpPr/>
          <p:nvPr userDrawn="1"/>
        </p:nvCxnSpPr>
        <p:spPr>
          <a:xfrm>
            <a:off x="838200" y="4482682"/>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33873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ORANGE Basic Content">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normAutofit/>
          </a:bodyPr>
          <a:lstStyle>
            <a:lvl1pPr algn="l" defTabSz="914400" rtl="0" eaLnBrk="1" latinLnBrk="0" hangingPunct="1">
              <a:lnSpc>
                <a:spcPct val="90000"/>
              </a:lnSpc>
              <a:spcBef>
                <a:spcPct val="0"/>
              </a:spcBef>
              <a:buNone/>
              <a:defRPr lang="en-US" sz="4400" kern="1200" dirty="0">
                <a:solidFill>
                  <a:srgbClr val="5C5C5C"/>
                </a:solidFill>
                <a:latin typeface="+mj-lt"/>
                <a:ea typeface="Roboto Light" panose="02000000000000000000" pitchFamily="2"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5"/>
              </a:buClr>
              <a:defRPr>
                <a:solidFill>
                  <a:schemeClr val="accent2"/>
                </a:solidFill>
                <a:latin typeface="+mn-lt"/>
              </a:defRPr>
            </a:lvl1pPr>
            <a:lvl2pPr marL="685800" indent="-228600">
              <a:buClr>
                <a:schemeClr val="accent2"/>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6777534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RANGE 2 Column A">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normAutofit/>
          </a:bodyPr>
          <a:lstStyle>
            <a:lvl1pPr algn="l" defTabSz="914400" rtl="0" eaLnBrk="1" latinLnBrk="0" hangingPunct="1">
              <a:lnSpc>
                <a:spcPct val="90000"/>
              </a:lnSpc>
              <a:spcBef>
                <a:spcPct val="0"/>
              </a:spcBef>
              <a:buNone/>
              <a:defRPr lang="en-US" sz="4400" kern="1200" dirty="0">
                <a:solidFill>
                  <a:srgbClr val="5C5C5C"/>
                </a:solidFill>
                <a:latin typeface="+mj-lt"/>
                <a:ea typeface="Roboto Light" panose="02000000000000000000" pitchFamily="2"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4814326" cy="4351338"/>
          </a:xfrm>
        </p:spPr>
        <p:txBody>
          <a:bodyPr/>
          <a:lstStyle>
            <a:lvl1pPr>
              <a:buClr>
                <a:schemeClr val="accent5"/>
              </a:buClr>
              <a:defRPr>
                <a:solidFill>
                  <a:schemeClr val="accent2"/>
                </a:solidFill>
                <a:latin typeface="+mn-lt"/>
              </a:defRPr>
            </a:lvl1pPr>
            <a:lvl2pPr marL="685800" indent="-228600">
              <a:buClr>
                <a:schemeClr val="accent2"/>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26" name="Straight Connector 25"/>
          <p:cNvCxnSpPr/>
          <p:nvPr userDrawn="1"/>
        </p:nvCxnSpPr>
        <p:spPr>
          <a:xfrm>
            <a:off x="5989699" y="1825625"/>
            <a:ext cx="0" cy="413556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Content Placeholder 2"/>
          <p:cNvSpPr>
            <a:spLocks noGrp="1"/>
          </p:cNvSpPr>
          <p:nvPr>
            <p:ph idx="13"/>
          </p:nvPr>
        </p:nvSpPr>
        <p:spPr>
          <a:xfrm>
            <a:off x="6539472" y="1825625"/>
            <a:ext cx="4814326" cy="4351338"/>
          </a:xfrm>
        </p:spPr>
        <p:txBody>
          <a:bodyPr/>
          <a:lstStyle>
            <a:lvl1pPr>
              <a:buClr>
                <a:schemeClr val="accent5"/>
              </a:buClr>
              <a:defRPr>
                <a:solidFill>
                  <a:schemeClr val="accent2"/>
                </a:solidFill>
                <a:latin typeface="+mn-lt"/>
              </a:defRPr>
            </a:lvl1pPr>
            <a:lvl2pPr marL="685800" indent="-228600">
              <a:buClr>
                <a:schemeClr val="accent2"/>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519669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RANGE 2 Column B">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normAutofit/>
          </a:bodyPr>
          <a:lstStyle>
            <a:lvl1pPr algn="l" defTabSz="914400" rtl="0" eaLnBrk="1" latinLnBrk="0" hangingPunct="1">
              <a:lnSpc>
                <a:spcPct val="90000"/>
              </a:lnSpc>
              <a:spcBef>
                <a:spcPct val="0"/>
              </a:spcBef>
              <a:buNone/>
              <a:defRPr lang="en-US" sz="4400" kern="1200" dirty="0">
                <a:solidFill>
                  <a:srgbClr val="5C5C5C"/>
                </a:solidFill>
                <a:latin typeface="+mj-lt"/>
                <a:ea typeface="Roboto Light" panose="02000000000000000000" pitchFamily="2" charset="0"/>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4814326" cy="4351338"/>
          </a:xfrm>
        </p:spPr>
        <p:txBody>
          <a:bodyPr/>
          <a:lstStyle>
            <a:lvl1pPr>
              <a:buClr>
                <a:schemeClr val="accent5"/>
              </a:buClr>
              <a:defRPr>
                <a:solidFill>
                  <a:schemeClr val="accent2"/>
                </a:solidFill>
                <a:latin typeface="+mn-lt"/>
              </a:defRPr>
            </a:lvl1pPr>
            <a:lvl2pPr marL="685800" indent="-228600">
              <a:buClr>
                <a:schemeClr val="accent2"/>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Box 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26" name="Straight Connector 25"/>
          <p:cNvCxnSpPr/>
          <p:nvPr userDrawn="1"/>
        </p:nvCxnSpPr>
        <p:spPr>
          <a:xfrm>
            <a:off x="5989699" y="1825625"/>
            <a:ext cx="0" cy="413556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3"/>
          <p:cNvSpPr>
            <a:spLocks noGrp="1"/>
          </p:cNvSpPr>
          <p:nvPr>
            <p:ph type="pic" sz="quarter" idx="11"/>
          </p:nvPr>
        </p:nvSpPr>
        <p:spPr>
          <a:xfrm>
            <a:off x="6538913" y="2259013"/>
            <a:ext cx="4814887" cy="3394075"/>
          </a:xfrm>
        </p:spPr>
        <p:txBody>
          <a:bodyPr/>
          <a:lstStyle/>
          <a:p>
            <a:endParaRPr lang="en-US"/>
          </a:p>
        </p:txBody>
      </p:sp>
    </p:spTree>
    <p:extLst>
      <p:ext uri="{BB962C8B-B14F-4D97-AF65-F5344CB8AC3E}">
        <p14:creationId xmlns:p14="http://schemas.microsoft.com/office/powerpoint/2010/main" val="198323509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Image 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183559"/>
          </a:xfrm>
        </p:spPr>
        <p:txBody>
          <a:bodyPr/>
          <a:lstStyle/>
          <a:p>
            <a:endParaRPr lang="en-US" dirty="0"/>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312737"/>
            <a:ext cx="10515600" cy="1325563"/>
          </a:xfrm>
        </p:spPr>
        <p:txBody>
          <a:bodyPr anchor="b"/>
          <a:lstStyle>
            <a:lvl1pPr>
              <a:defRPr>
                <a:solidFill>
                  <a:schemeClr val="bg1"/>
                </a:solidFill>
                <a:latin typeface="+mj-lt"/>
              </a:defRPr>
            </a:lvl1pPr>
          </a:lstStyle>
          <a:p>
            <a:r>
              <a:rPr lang="en-US" dirty="0" smtClean="0"/>
              <a:t>Click to edit Master title style</a:t>
            </a:r>
            <a:endParaRPr lang="en-US" dirty="0"/>
          </a:p>
        </p:txBody>
      </p:sp>
      <p:sp>
        <p:nvSpPr>
          <p:cNvPr id="10" name="Text Placeholder 9"/>
          <p:cNvSpPr>
            <a:spLocks noGrp="1"/>
          </p:cNvSpPr>
          <p:nvPr>
            <p:ph type="body" sz="quarter" idx="11"/>
          </p:nvPr>
        </p:nvSpPr>
        <p:spPr>
          <a:xfrm>
            <a:off x="838200" y="1828800"/>
            <a:ext cx="10515600" cy="1285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0"/>
          <p:cNvSpPr/>
          <p:nvPr userDrawn="1"/>
        </p:nvSpPr>
        <p:spPr>
          <a:xfrm>
            <a:off x="0" y="6185647"/>
            <a:ext cx="12192000" cy="67235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extBox 11"/>
          <p:cNvSpPr txBox="1"/>
          <p:nvPr userDrawn="1"/>
        </p:nvSpPr>
        <p:spPr>
          <a:xfrm>
            <a:off x="752475" y="6398790"/>
            <a:ext cx="3441263"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17" name="TextBox 16"/>
          <p:cNvSpPr txBox="1"/>
          <p:nvPr userDrawn="1"/>
        </p:nvSpPr>
        <p:spPr>
          <a:xfrm>
            <a:off x="11427564" y="6366891"/>
            <a:ext cx="3962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spTree>
    <p:extLst>
      <p:ext uri="{BB962C8B-B14F-4D97-AF65-F5344CB8AC3E}">
        <p14:creationId xmlns:p14="http://schemas.microsoft.com/office/powerpoint/2010/main" val="359910081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4651"/>
            <a:ext cx="12192000" cy="66718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5"/>
          <p:cNvSpPr>
            <a:spLocks/>
          </p:cNvSpPr>
          <p:nvPr userDrawn="1"/>
        </p:nvSpPr>
        <p:spPr bwMode="auto">
          <a:xfrm>
            <a:off x="7674809" y="-185056"/>
            <a:ext cx="3569008" cy="3634617"/>
          </a:xfrm>
          <a:custGeom>
            <a:avLst/>
            <a:gdLst>
              <a:gd name="T0" fmla="*/ 754 w 916"/>
              <a:gd name="T1" fmla="*/ 809 h 916"/>
              <a:gd name="T2" fmla="*/ 497 w 916"/>
              <a:gd name="T3" fmla="*/ 916 h 916"/>
              <a:gd name="T4" fmla="*/ 521 w 916"/>
              <a:gd name="T5" fmla="*/ 609 h 916"/>
              <a:gd name="T6" fmla="*/ 560 w 916"/>
              <a:gd name="T7" fmla="*/ 560 h 916"/>
              <a:gd name="T8" fmla="*/ 609 w 916"/>
              <a:gd name="T9" fmla="*/ 520 h 916"/>
              <a:gd name="T10" fmla="*/ 916 w 916"/>
              <a:gd name="T11" fmla="*/ 497 h 916"/>
              <a:gd name="T12" fmla="*/ 809 w 916"/>
              <a:gd name="T13" fmla="*/ 754 h 916"/>
              <a:gd name="T14" fmla="*/ 609 w 916"/>
              <a:gd name="T15" fmla="*/ 520 h 916"/>
              <a:gd name="T16" fmla="*/ 603 w 916"/>
              <a:gd name="T17" fmla="*/ 458 h 916"/>
              <a:gd name="T18" fmla="*/ 609 w 916"/>
              <a:gd name="T19" fmla="*/ 395 h 916"/>
              <a:gd name="T20" fmla="*/ 809 w 916"/>
              <a:gd name="T21" fmla="*/ 162 h 916"/>
              <a:gd name="T22" fmla="*/ 916 w 916"/>
              <a:gd name="T23" fmla="*/ 419 h 916"/>
              <a:gd name="T24" fmla="*/ 609 w 916"/>
              <a:gd name="T25" fmla="*/ 395 h 916"/>
              <a:gd name="T26" fmla="*/ 560 w 916"/>
              <a:gd name="T27" fmla="*/ 356 h 916"/>
              <a:gd name="T28" fmla="*/ 521 w 916"/>
              <a:gd name="T29" fmla="*/ 307 h 916"/>
              <a:gd name="T30" fmla="*/ 497 w 916"/>
              <a:gd name="T31" fmla="*/ 0 h 916"/>
              <a:gd name="T32" fmla="*/ 754 w 916"/>
              <a:gd name="T33" fmla="*/ 107 h 916"/>
              <a:gd name="T34" fmla="*/ 521 w 916"/>
              <a:gd name="T35" fmla="*/ 307 h 916"/>
              <a:gd name="T36" fmla="*/ 458 w 916"/>
              <a:gd name="T37" fmla="*/ 313 h 916"/>
              <a:gd name="T38" fmla="*/ 396 w 916"/>
              <a:gd name="T39" fmla="*/ 307 h 916"/>
              <a:gd name="T40" fmla="*/ 162 w 916"/>
              <a:gd name="T41" fmla="*/ 107 h 916"/>
              <a:gd name="T42" fmla="*/ 419 w 916"/>
              <a:gd name="T43" fmla="*/ 0 h 916"/>
              <a:gd name="T44" fmla="*/ 396 w 916"/>
              <a:gd name="T45" fmla="*/ 307 h 916"/>
              <a:gd name="T46" fmla="*/ 356 w 916"/>
              <a:gd name="T47" fmla="*/ 356 h 916"/>
              <a:gd name="T48" fmla="*/ 307 w 916"/>
              <a:gd name="T49" fmla="*/ 395 h 916"/>
              <a:gd name="T50" fmla="*/ 0 w 916"/>
              <a:gd name="T51" fmla="*/ 419 h 916"/>
              <a:gd name="T52" fmla="*/ 107 w 916"/>
              <a:gd name="T53" fmla="*/ 162 h 916"/>
              <a:gd name="T54" fmla="*/ 307 w 916"/>
              <a:gd name="T55" fmla="*/ 395 h 916"/>
              <a:gd name="T56" fmla="*/ 314 w 916"/>
              <a:gd name="T57" fmla="*/ 458 h 916"/>
              <a:gd name="T58" fmla="*/ 307 w 916"/>
              <a:gd name="T59" fmla="*/ 520 h 916"/>
              <a:gd name="T60" fmla="*/ 107 w 916"/>
              <a:gd name="T61" fmla="*/ 754 h 916"/>
              <a:gd name="T62" fmla="*/ 0 w 916"/>
              <a:gd name="T63" fmla="*/ 497 h 916"/>
              <a:gd name="T64" fmla="*/ 307 w 916"/>
              <a:gd name="T65" fmla="*/ 520 h 916"/>
              <a:gd name="T66" fmla="*/ 356 w 916"/>
              <a:gd name="T67" fmla="*/ 560 h 916"/>
              <a:gd name="T68" fmla="*/ 396 w 916"/>
              <a:gd name="T69" fmla="*/ 609 h 916"/>
              <a:gd name="T70" fmla="*/ 419 w 916"/>
              <a:gd name="T71" fmla="*/ 916 h 916"/>
              <a:gd name="T72" fmla="*/ 162 w 916"/>
              <a:gd name="T73" fmla="*/ 809 h 916"/>
              <a:gd name="T74" fmla="*/ 396 w 916"/>
              <a:gd name="T75" fmla="*/ 609 h 916"/>
              <a:gd name="T76" fmla="*/ 458 w 916"/>
              <a:gd name="T77" fmla="*/ 602 h 916"/>
              <a:gd name="T78" fmla="*/ 521 w 916"/>
              <a:gd name="T79" fmla="*/ 609 h 916"/>
              <a:gd name="T80" fmla="*/ 754 w 916"/>
              <a:gd name="T81" fmla="*/ 80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6" h="916">
                <a:moveTo>
                  <a:pt x="754" y="809"/>
                </a:moveTo>
                <a:cubicBezTo>
                  <a:pt x="684" y="869"/>
                  <a:pt x="595" y="907"/>
                  <a:pt x="497" y="916"/>
                </a:cubicBezTo>
                <a:cubicBezTo>
                  <a:pt x="452" y="817"/>
                  <a:pt x="460" y="701"/>
                  <a:pt x="521" y="609"/>
                </a:cubicBezTo>
                <a:cubicBezTo>
                  <a:pt x="532" y="591"/>
                  <a:pt x="545" y="575"/>
                  <a:pt x="560" y="560"/>
                </a:cubicBezTo>
                <a:cubicBezTo>
                  <a:pt x="575" y="545"/>
                  <a:pt x="592" y="532"/>
                  <a:pt x="609" y="520"/>
                </a:cubicBezTo>
                <a:cubicBezTo>
                  <a:pt x="701" y="459"/>
                  <a:pt x="818" y="451"/>
                  <a:pt x="916" y="497"/>
                </a:cubicBezTo>
                <a:cubicBezTo>
                  <a:pt x="908" y="595"/>
                  <a:pt x="869" y="683"/>
                  <a:pt x="809" y="754"/>
                </a:cubicBezTo>
                <a:cubicBezTo>
                  <a:pt x="708" y="717"/>
                  <a:pt x="631" y="628"/>
                  <a:pt x="609" y="520"/>
                </a:cubicBezTo>
                <a:cubicBezTo>
                  <a:pt x="605" y="500"/>
                  <a:pt x="603" y="479"/>
                  <a:pt x="603" y="458"/>
                </a:cubicBezTo>
                <a:cubicBezTo>
                  <a:pt x="603" y="436"/>
                  <a:pt x="605" y="415"/>
                  <a:pt x="609" y="395"/>
                </a:cubicBezTo>
                <a:cubicBezTo>
                  <a:pt x="631" y="287"/>
                  <a:pt x="708" y="199"/>
                  <a:pt x="809" y="162"/>
                </a:cubicBezTo>
                <a:cubicBezTo>
                  <a:pt x="869" y="233"/>
                  <a:pt x="908" y="321"/>
                  <a:pt x="916" y="419"/>
                </a:cubicBezTo>
                <a:cubicBezTo>
                  <a:pt x="818" y="464"/>
                  <a:pt x="701" y="457"/>
                  <a:pt x="609" y="395"/>
                </a:cubicBezTo>
                <a:cubicBezTo>
                  <a:pt x="592" y="384"/>
                  <a:pt x="575" y="371"/>
                  <a:pt x="560" y="356"/>
                </a:cubicBezTo>
                <a:cubicBezTo>
                  <a:pt x="545" y="341"/>
                  <a:pt x="532" y="324"/>
                  <a:pt x="521" y="307"/>
                </a:cubicBezTo>
                <a:cubicBezTo>
                  <a:pt x="459" y="215"/>
                  <a:pt x="452" y="98"/>
                  <a:pt x="497" y="0"/>
                </a:cubicBezTo>
                <a:cubicBezTo>
                  <a:pt x="595" y="9"/>
                  <a:pt x="683" y="47"/>
                  <a:pt x="754" y="107"/>
                </a:cubicBezTo>
                <a:cubicBezTo>
                  <a:pt x="717" y="208"/>
                  <a:pt x="629" y="285"/>
                  <a:pt x="521" y="307"/>
                </a:cubicBezTo>
                <a:cubicBezTo>
                  <a:pt x="500" y="311"/>
                  <a:pt x="479" y="313"/>
                  <a:pt x="458" y="313"/>
                </a:cubicBezTo>
                <a:cubicBezTo>
                  <a:pt x="437" y="313"/>
                  <a:pt x="416" y="311"/>
                  <a:pt x="396" y="307"/>
                </a:cubicBezTo>
                <a:cubicBezTo>
                  <a:pt x="287" y="285"/>
                  <a:pt x="199" y="208"/>
                  <a:pt x="162" y="107"/>
                </a:cubicBezTo>
                <a:cubicBezTo>
                  <a:pt x="233" y="47"/>
                  <a:pt x="322" y="9"/>
                  <a:pt x="419" y="0"/>
                </a:cubicBezTo>
                <a:cubicBezTo>
                  <a:pt x="465" y="98"/>
                  <a:pt x="457" y="215"/>
                  <a:pt x="396" y="307"/>
                </a:cubicBezTo>
                <a:cubicBezTo>
                  <a:pt x="384" y="324"/>
                  <a:pt x="371" y="341"/>
                  <a:pt x="356" y="356"/>
                </a:cubicBezTo>
                <a:cubicBezTo>
                  <a:pt x="341" y="371"/>
                  <a:pt x="325" y="384"/>
                  <a:pt x="307" y="395"/>
                </a:cubicBezTo>
                <a:cubicBezTo>
                  <a:pt x="215" y="457"/>
                  <a:pt x="99" y="464"/>
                  <a:pt x="0" y="419"/>
                </a:cubicBezTo>
                <a:cubicBezTo>
                  <a:pt x="9" y="321"/>
                  <a:pt x="47" y="233"/>
                  <a:pt x="107" y="162"/>
                </a:cubicBezTo>
                <a:cubicBezTo>
                  <a:pt x="209" y="199"/>
                  <a:pt x="286" y="287"/>
                  <a:pt x="307" y="395"/>
                </a:cubicBezTo>
                <a:cubicBezTo>
                  <a:pt x="312" y="416"/>
                  <a:pt x="314" y="436"/>
                  <a:pt x="314" y="458"/>
                </a:cubicBezTo>
                <a:cubicBezTo>
                  <a:pt x="314" y="479"/>
                  <a:pt x="312" y="500"/>
                  <a:pt x="307" y="520"/>
                </a:cubicBezTo>
                <a:cubicBezTo>
                  <a:pt x="286" y="628"/>
                  <a:pt x="209" y="717"/>
                  <a:pt x="107" y="754"/>
                </a:cubicBezTo>
                <a:cubicBezTo>
                  <a:pt x="47" y="683"/>
                  <a:pt x="9" y="594"/>
                  <a:pt x="0" y="497"/>
                </a:cubicBezTo>
                <a:cubicBezTo>
                  <a:pt x="99" y="451"/>
                  <a:pt x="215" y="459"/>
                  <a:pt x="307" y="520"/>
                </a:cubicBezTo>
                <a:cubicBezTo>
                  <a:pt x="325" y="532"/>
                  <a:pt x="341" y="545"/>
                  <a:pt x="356" y="560"/>
                </a:cubicBezTo>
                <a:cubicBezTo>
                  <a:pt x="371" y="575"/>
                  <a:pt x="385" y="591"/>
                  <a:pt x="396" y="609"/>
                </a:cubicBezTo>
                <a:cubicBezTo>
                  <a:pt x="457" y="701"/>
                  <a:pt x="465" y="817"/>
                  <a:pt x="419" y="916"/>
                </a:cubicBezTo>
                <a:cubicBezTo>
                  <a:pt x="322" y="907"/>
                  <a:pt x="233" y="869"/>
                  <a:pt x="162" y="809"/>
                </a:cubicBezTo>
                <a:cubicBezTo>
                  <a:pt x="199" y="707"/>
                  <a:pt x="287" y="630"/>
                  <a:pt x="396" y="609"/>
                </a:cubicBezTo>
                <a:cubicBezTo>
                  <a:pt x="416" y="604"/>
                  <a:pt x="437" y="602"/>
                  <a:pt x="458" y="602"/>
                </a:cubicBezTo>
                <a:cubicBezTo>
                  <a:pt x="480" y="602"/>
                  <a:pt x="500" y="604"/>
                  <a:pt x="521" y="609"/>
                </a:cubicBezTo>
                <a:cubicBezTo>
                  <a:pt x="629" y="630"/>
                  <a:pt x="717" y="707"/>
                  <a:pt x="754" y="809"/>
                </a:cubicBezTo>
                <a:close/>
              </a:path>
            </a:pathLst>
          </a:custGeom>
          <a:noFill/>
          <a:ln w="1111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userDrawn="1"/>
        </p:nvPicPr>
        <p:blipFill>
          <a:blip r:embed="rId2"/>
          <a:stretch>
            <a:fillRect/>
          </a:stretch>
        </p:blipFill>
        <p:spPr>
          <a:xfrm>
            <a:off x="7918450" y="4717937"/>
            <a:ext cx="3538125" cy="541333"/>
          </a:xfrm>
          <a:prstGeom prst="rect">
            <a:avLst/>
          </a:prstGeom>
        </p:spPr>
      </p:pic>
      <p:sp>
        <p:nvSpPr>
          <p:cNvPr id="32" name="Text Placeholder 31"/>
          <p:cNvSpPr>
            <a:spLocks noGrp="1"/>
          </p:cNvSpPr>
          <p:nvPr userDrawn="1">
            <p:ph type="body" sz="quarter" idx="10" hasCustomPrompt="1"/>
          </p:nvPr>
        </p:nvSpPr>
        <p:spPr>
          <a:xfrm>
            <a:off x="831850" y="469650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Your Name goes here</a:t>
            </a:r>
          </a:p>
        </p:txBody>
      </p:sp>
      <p:sp>
        <p:nvSpPr>
          <p:cNvPr id="35" name="Text Placeholder 31"/>
          <p:cNvSpPr>
            <a:spLocks noGrp="1"/>
          </p:cNvSpPr>
          <p:nvPr userDrawn="1">
            <p:ph type="body" sz="quarter" idx="11" hasCustomPrompt="1"/>
          </p:nvPr>
        </p:nvSpPr>
        <p:spPr>
          <a:xfrm>
            <a:off x="831850" y="500205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Your Title goes here</a:t>
            </a:r>
          </a:p>
        </p:txBody>
      </p:sp>
      <p:sp>
        <p:nvSpPr>
          <p:cNvPr id="5" name="TextBox 4"/>
          <p:cNvSpPr txBox="1"/>
          <p:nvPr userDrawn="1"/>
        </p:nvSpPr>
        <p:spPr>
          <a:xfrm>
            <a:off x="720286" y="3580103"/>
            <a:ext cx="4280339" cy="923330"/>
          </a:xfrm>
          <a:prstGeom prst="rect">
            <a:avLst/>
          </a:prstGeom>
          <a:noFill/>
        </p:spPr>
        <p:txBody>
          <a:bodyPr wrap="none" rtlCol="0">
            <a:spAutoFit/>
          </a:bodyPr>
          <a:lstStyle/>
          <a:p>
            <a:pPr algn="l" defTabSz="914400" rtl="0" eaLnBrk="1" latinLnBrk="0" hangingPunct="1">
              <a:lnSpc>
                <a:spcPct val="90000"/>
              </a:lnSpc>
              <a:spcBef>
                <a:spcPct val="0"/>
              </a:spcBef>
              <a:buNone/>
            </a:pPr>
            <a:r>
              <a:rPr lang="en-US" sz="6000" kern="1200" dirty="0" smtClean="0">
                <a:solidFill>
                  <a:schemeClr val="bg1"/>
                </a:solidFill>
                <a:latin typeface="Abril Fatface" panose="02000503000000020003" pitchFamily="2" charset="0"/>
                <a:ea typeface="Roboto Light" panose="02000000000000000000" pitchFamily="2" charset="0"/>
                <a:cs typeface="+mj-cs"/>
              </a:rPr>
              <a:t>Thank you!</a:t>
            </a:r>
            <a:endParaRPr lang="en-US" sz="6000" kern="1200" dirty="0">
              <a:solidFill>
                <a:schemeClr val="bg1"/>
              </a:solidFill>
              <a:latin typeface="Abril Fatface" panose="02000503000000020003" pitchFamily="2" charset="0"/>
              <a:ea typeface="Roboto Light" panose="02000000000000000000" pitchFamily="2" charset="0"/>
              <a:cs typeface="+mj-cs"/>
            </a:endParaRPr>
          </a:p>
        </p:txBody>
      </p:sp>
      <p:sp>
        <p:nvSpPr>
          <p:cNvPr id="28" name="Rectangle 27"/>
          <p:cNvSpPr/>
          <p:nvPr userDrawn="1"/>
        </p:nvSpPr>
        <p:spPr>
          <a:xfrm>
            <a:off x="335756" y="6671897"/>
            <a:ext cx="4711137" cy="1861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userDrawn="1"/>
        </p:nvSpPr>
        <p:spPr>
          <a:xfrm>
            <a:off x="5062768" y="6671897"/>
            <a:ext cx="590552" cy="186103"/>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ectangle 29"/>
          <p:cNvSpPr/>
          <p:nvPr userDrawn="1"/>
        </p:nvSpPr>
        <p:spPr>
          <a:xfrm>
            <a:off x="5669196" y="6671897"/>
            <a:ext cx="1569804" cy="186103"/>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Rectangle 30"/>
          <p:cNvSpPr/>
          <p:nvPr userDrawn="1"/>
        </p:nvSpPr>
        <p:spPr>
          <a:xfrm>
            <a:off x="7254875" y="6671897"/>
            <a:ext cx="273050" cy="186103"/>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Rectangle 32"/>
          <p:cNvSpPr/>
          <p:nvPr userDrawn="1"/>
        </p:nvSpPr>
        <p:spPr>
          <a:xfrm>
            <a:off x="7543800" y="6671897"/>
            <a:ext cx="2535823" cy="186103"/>
          </a:xfrm>
          <a:prstGeom prst="rect">
            <a:avLst/>
          </a:prstGeom>
          <a:solidFill>
            <a:srgbClr val="E2A7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Rectangle 33"/>
          <p:cNvSpPr/>
          <p:nvPr userDrawn="1"/>
        </p:nvSpPr>
        <p:spPr>
          <a:xfrm>
            <a:off x="10487025" y="6671608"/>
            <a:ext cx="1704975" cy="186392"/>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Rectangle 36"/>
          <p:cNvSpPr/>
          <p:nvPr userDrawn="1"/>
        </p:nvSpPr>
        <p:spPr>
          <a:xfrm>
            <a:off x="10095498" y="6671897"/>
            <a:ext cx="374858" cy="186103"/>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Rectangle 37"/>
          <p:cNvSpPr/>
          <p:nvPr userDrawn="1"/>
        </p:nvSpPr>
        <p:spPr>
          <a:xfrm>
            <a:off x="0" y="6670851"/>
            <a:ext cx="319087" cy="186103"/>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Text Placeholder 31"/>
          <p:cNvSpPr>
            <a:spLocks noGrp="1"/>
          </p:cNvSpPr>
          <p:nvPr>
            <p:ph type="body" sz="quarter" idx="12" hasCustomPrompt="1"/>
          </p:nvPr>
        </p:nvSpPr>
        <p:spPr>
          <a:xfrm>
            <a:off x="1419496" y="5345815"/>
            <a:ext cx="3178447"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Type email here</a:t>
            </a:r>
          </a:p>
        </p:txBody>
      </p:sp>
      <p:sp>
        <p:nvSpPr>
          <p:cNvPr id="17" name="Text Placeholder 31"/>
          <p:cNvSpPr>
            <a:spLocks noGrp="1"/>
          </p:cNvSpPr>
          <p:nvPr>
            <p:ph type="body" sz="quarter" idx="13" hasCustomPrompt="1"/>
          </p:nvPr>
        </p:nvSpPr>
        <p:spPr>
          <a:xfrm>
            <a:off x="1419496" y="5651471"/>
            <a:ext cx="3178448"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XXX.XXX.XXXX</a:t>
            </a:r>
          </a:p>
        </p:txBody>
      </p:sp>
      <p:sp>
        <p:nvSpPr>
          <p:cNvPr id="2" name="TextBox 1"/>
          <p:cNvSpPr txBox="1"/>
          <p:nvPr userDrawn="1"/>
        </p:nvSpPr>
        <p:spPr>
          <a:xfrm>
            <a:off x="831850" y="5331873"/>
            <a:ext cx="657049" cy="276999"/>
          </a:xfrm>
          <a:prstGeom prst="rect">
            <a:avLst/>
          </a:prstGeom>
          <a:noFill/>
        </p:spPr>
        <p:txBody>
          <a:bodyPr wrap="square" rtlCol="0">
            <a:spAutoFit/>
          </a:bodyPr>
          <a:lstStyle/>
          <a:p>
            <a:r>
              <a:rPr lang="en-US" sz="1200" dirty="0" smtClean="0">
                <a:solidFill>
                  <a:schemeClr val="bg1"/>
                </a:solidFill>
              </a:rPr>
              <a:t>Email:</a:t>
            </a:r>
            <a:endParaRPr lang="en-US" sz="1200" dirty="0">
              <a:solidFill>
                <a:schemeClr val="bg1"/>
              </a:solidFill>
            </a:endParaRPr>
          </a:p>
        </p:txBody>
      </p:sp>
      <p:sp>
        <p:nvSpPr>
          <p:cNvPr id="19" name="TextBox 18"/>
          <p:cNvSpPr txBox="1"/>
          <p:nvPr userDrawn="1"/>
        </p:nvSpPr>
        <p:spPr>
          <a:xfrm>
            <a:off x="831849" y="5634441"/>
            <a:ext cx="657049" cy="276999"/>
          </a:xfrm>
          <a:prstGeom prst="rect">
            <a:avLst/>
          </a:prstGeom>
          <a:noFill/>
        </p:spPr>
        <p:txBody>
          <a:bodyPr wrap="square" rtlCol="0">
            <a:spAutoFit/>
          </a:bodyPr>
          <a:lstStyle/>
          <a:p>
            <a:r>
              <a:rPr lang="en-US" sz="1200" dirty="0" smtClean="0">
                <a:solidFill>
                  <a:schemeClr val="bg1"/>
                </a:solidFill>
              </a:rPr>
              <a:t>Phone:</a:t>
            </a:r>
            <a:endParaRPr lang="en-US" sz="1200" dirty="0">
              <a:solidFill>
                <a:schemeClr val="bg1"/>
              </a:solidFill>
            </a:endParaRPr>
          </a:p>
        </p:txBody>
      </p:sp>
      <p:pic>
        <p:nvPicPr>
          <p:cNvPr id="6" name="Picture 5">
            <a:hlinkClick r:id="rId3"/>
          </p:cNvPr>
          <p:cNvPicPr>
            <a:picLocks noChangeAspect="1"/>
          </p:cNvPicPr>
          <p:nvPr userDrawn="1"/>
        </p:nvPicPr>
        <p:blipFill>
          <a:blip r:embed="rId4"/>
          <a:stretch>
            <a:fillRect/>
          </a:stretch>
        </p:blipFill>
        <p:spPr>
          <a:xfrm>
            <a:off x="10738840" y="5911440"/>
            <a:ext cx="286875" cy="290000"/>
          </a:xfrm>
          <a:prstGeom prst="rect">
            <a:avLst/>
          </a:prstGeom>
        </p:spPr>
      </p:pic>
      <p:pic>
        <p:nvPicPr>
          <p:cNvPr id="7" name="Picture 6">
            <a:hlinkClick r:id="rId5"/>
          </p:cNvPr>
          <p:cNvPicPr>
            <a:picLocks noChangeAspect="1"/>
          </p:cNvPicPr>
          <p:nvPr userDrawn="1"/>
        </p:nvPicPr>
        <p:blipFill>
          <a:blip r:embed="rId6"/>
          <a:stretch>
            <a:fillRect/>
          </a:stretch>
        </p:blipFill>
        <p:spPr>
          <a:xfrm>
            <a:off x="10298419" y="5911440"/>
            <a:ext cx="286875" cy="290000"/>
          </a:xfrm>
          <a:prstGeom prst="rect">
            <a:avLst/>
          </a:prstGeom>
        </p:spPr>
      </p:pic>
      <p:pic>
        <p:nvPicPr>
          <p:cNvPr id="8" name="Picture 7">
            <a:hlinkClick r:id="rId7"/>
          </p:cNvPr>
          <p:cNvPicPr>
            <a:picLocks noChangeAspect="1"/>
          </p:cNvPicPr>
          <p:nvPr userDrawn="1"/>
        </p:nvPicPr>
        <p:blipFill>
          <a:blip r:embed="rId8"/>
          <a:stretch>
            <a:fillRect/>
          </a:stretch>
        </p:blipFill>
        <p:spPr>
          <a:xfrm>
            <a:off x="11179262" y="5911440"/>
            <a:ext cx="277313" cy="290000"/>
          </a:xfrm>
          <a:prstGeom prst="rect">
            <a:avLst/>
          </a:prstGeom>
        </p:spPr>
      </p:pic>
      <p:sp>
        <p:nvSpPr>
          <p:cNvPr id="10" name="TextBox 9">
            <a:hlinkClick r:id="rId9"/>
          </p:cNvPr>
          <p:cNvSpPr txBox="1"/>
          <p:nvPr userDrawn="1"/>
        </p:nvSpPr>
        <p:spPr>
          <a:xfrm>
            <a:off x="7918450" y="5893663"/>
            <a:ext cx="2190850" cy="307777"/>
          </a:xfrm>
          <a:prstGeom prst="rect">
            <a:avLst/>
          </a:prstGeom>
          <a:noFill/>
        </p:spPr>
        <p:txBody>
          <a:bodyPr wrap="square" rtlCol="0">
            <a:spAutoFit/>
          </a:bodyPr>
          <a:lstStyle/>
          <a:p>
            <a:r>
              <a:rPr lang="en-US" sz="1400" dirty="0" smtClean="0"/>
              <a:t>www.commerce.wa.gov</a:t>
            </a:r>
            <a:endParaRPr lang="en-US" sz="1400" dirty="0"/>
          </a:p>
        </p:txBody>
      </p:sp>
    </p:spTree>
    <p:extLst>
      <p:ext uri="{BB962C8B-B14F-4D97-AF65-F5344CB8AC3E}">
        <p14:creationId xmlns:p14="http://schemas.microsoft.com/office/powerpoint/2010/main" val="370684518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B">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4651"/>
            <a:ext cx="12192000" cy="66718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5"/>
          <p:cNvSpPr>
            <a:spLocks/>
          </p:cNvSpPr>
          <p:nvPr userDrawn="1"/>
        </p:nvSpPr>
        <p:spPr bwMode="auto">
          <a:xfrm>
            <a:off x="7674809" y="-185056"/>
            <a:ext cx="3569008" cy="3634617"/>
          </a:xfrm>
          <a:custGeom>
            <a:avLst/>
            <a:gdLst>
              <a:gd name="T0" fmla="*/ 754 w 916"/>
              <a:gd name="T1" fmla="*/ 809 h 916"/>
              <a:gd name="T2" fmla="*/ 497 w 916"/>
              <a:gd name="T3" fmla="*/ 916 h 916"/>
              <a:gd name="T4" fmla="*/ 521 w 916"/>
              <a:gd name="T5" fmla="*/ 609 h 916"/>
              <a:gd name="T6" fmla="*/ 560 w 916"/>
              <a:gd name="T7" fmla="*/ 560 h 916"/>
              <a:gd name="T8" fmla="*/ 609 w 916"/>
              <a:gd name="T9" fmla="*/ 520 h 916"/>
              <a:gd name="T10" fmla="*/ 916 w 916"/>
              <a:gd name="T11" fmla="*/ 497 h 916"/>
              <a:gd name="T12" fmla="*/ 809 w 916"/>
              <a:gd name="T13" fmla="*/ 754 h 916"/>
              <a:gd name="T14" fmla="*/ 609 w 916"/>
              <a:gd name="T15" fmla="*/ 520 h 916"/>
              <a:gd name="T16" fmla="*/ 603 w 916"/>
              <a:gd name="T17" fmla="*/ 458 h 916"/>
              <a:gd name="T18" fmla="*/ 609 w 916"/>
              <a:gd name="T19" fmla="*/ 395 h 916"/>
              <a:gd name="T20" fmla="*/ 809 w 916"/>
              <a:gd name="T21" fmla="*/ 162 h 916"/>
              <a:gd name="T22" fmla="*/ 916 w 916"/>
              <a:gd name="T23" fmla="*/ 419 h 916"/>
              <a:gd name="T24" fmla="*/ 609 w 916"/>
              <a:gd name="T25" fmla="*/ 395 h 916"/>
              <a:gd name="T26" fmla="*/ 560 w 916"/>
              <a:gd name="T27" fmla="*/ 356 h 916"/>
              <a:gd name="T28" fmla="*/ 521 w 916"/>
              <a:gd name="T29" fmla="*/ 307 h 916"/>
              <a:gd name="T30" fmla="*/ 497 w 916"/>
              <a:gd name="T31" fmla="*/ 0 h 916"/>
              <a:gd name="T32" fmla="*/ 754 w 916"/>
              <a:gd name="T33" fmla="*/ 107 h 916"/>
              <a:gd name="T34" fmla="*/ 521 w 916"/>
              <a:gd name="T35" fmla="*/ 307 h 916"/>
              <a:gd name="T36" fmla="*/ 458 w 916"/>
              <a:gd name="T37" fmla="*/ 313 h 916"/>
              <a:gd name="T38" fmla="*/ 396 w 916"/>
              <a:gd name="T39" fmla="*/ 307 h 916"/>
              <a:gd name="T40" fmla="*/ 162 w 916"/>
              <a:gd name="T41" fmla="*/ 107 h 916"/>
              <a:gd name="T42" fmla="*/ 419 w 916"/>
              <a:gd name="T43" fmla="*/ 0 h 916"/>
              <a:gd name="T44" fmla="*/ 396 w 916"/>
              <a:gd name="T45" fmla="*/ 307 h 916"/>
              <a:gd name="T46" fmla="*/ 356 w 916"/>
              <a:gd name="T47" fmla="*/ 356 h 916"/>
              <a:gd name="T48" fmla="*/ 307 w 916"/>
              <a:gd name="T49" fmla="*/ 395 h 916"/>
              <a:gd name="T50" fmla="*/ 0 w 916"/>
              <a:gd name="T51" fmla="*/ 419 h 916"/>
              <a:gd name="T52" fmla="*/ 107 w 916"/>
              <a:gd name="T53" fmla="*/ 162 h 916"/>
              <a:gd name="T54" fmla="*/ 307 w 916"/>
              <a:gd name="T55" fmla="*/ 395 h 916"/>
              <a:gd name="T56" fmla="*/ 314 w 916"/>
              <a:gd name="T57" fmla="*/ 458 h 916"/>
              <a:gd name="T58" fmla="*/ 307 w 916"/>
              <a:gd name="T59" fmla="*/ 520 h 916"/>
              <a:gd name="T60" fmla="*/ 107 w 916"/>
              <a:gd name="T61" fmla="*/ 754 h 916"/>
              <a:gd name="T62" fmla="*/ 0 w 916"/>
              <a:gd name="T63" fmla="*/ 497 h 916"/>
              <a:gd name="T64" fmla="*/ 307 w 916"/>
              <a:gd name="T65" fmla="*/ 520 h 916"/>
              <a:gd name="T66" fmla="*/ 356 w 916"/>
              <a:gd name="T67" fmla="*/ 560 h 916"/>
              <a:gd name="T68" fmla="*/ 396 w 916"/>
              <a:gd name="T69" fmla="*/ 609 h 916"/>
              <a:gd name="T70" fmla="*/ 419 w 916"/>
              <a:gd name="T71" fmla="*/ 916 h 916"/>
              <a:gd name="T72" fmla="*/ 162 w 916"/>
              <a:gd name="T73" fmla="*/ 809 h 916"/>
              <a:gd name="T74" fmla="*/ 396 w 916"/>
              <a:gd name="T75" fmla="*/ 609 h 916"/>
              <a:gd name="T76" fmla="*/ 458 w 916"/>
              <a:gd name="T77" fmla="*/ 602 h 916"/>
              <a:gd name="T78" fmla="*/ 521 w 916"/>
              <a:gd name="T79" fmla="*/ 609 h 916"/>
              <a:gd name="T80" fmla="*/ 754 w 916"/>
              <a:gd name="T81" fmla="*/ 80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6" h="916">
                <a:moveTo>
                  <a:pt x="754" y="809"/>
                </a:moveTo>
                <a:cubicBezTo>
                  <a:pt x="684" y="869"/>
                  <a:pt x="595" y="907"/>
                  <a:pt x="497" y="916"/>
                </a:cubicBezTo>
                <a:cubicBezTo>
                  <a:pt x="452" y="817"/>
                  <a:pt x="460" y="701"/>
                  <a:pt x="521" y="609"/>
                </a:cubicBezTo>
                <a:cubicBezTo>
                  <a:pt x="532" y="591"/>
                  <a:pt x="545" y="575"/>
                  <a:pt x="560" y="560"/>
                </a:cubicBezTo>
                <a:cubicBezTo>
                  <a:pt x="575" y="545"/>
                  <a:pt x="592" y="532"/>
                  <a:pt x="609" y="520"/>
                </a:cubicBezTo>
                <a:cubicBezTo>
                  <a:pt x="701" y="459"/>
                  <a:pt x="818" y="451"/>
                  <a:pt x="916" y="497"/>
                </a:cubicBezTo>
                <a:cubicBezTo>
                  <a:pt x="908" y="595"/>
                  <a:pt x="869" y="683"/>
                  <a:pt x="809" y="754"/>
                </a:cubicBezTo>
                <a:cubicBezTo>
                  <a:pt x="708" y="717"/>
                  <a:pt x="631" y="628"/>
                  <a:pt x="609" y="520"/>
                </a:cubicBezTo>
                <a:cubicBezTo>
                  <a:pt x="605" y="500"/>
                  <a:pt x="603" y="479"/>
                  <a:pt x="603" y="458"/>
                </a:cubicBezTo>
                <a:cubicBezTo>
                  <a:pt x="603" y="436"/>
                  <a:pt x="605" y="415"/>
                  <a:pt x="609" y="395"/>
                </a:cubicBezTo>
                <a:cubicBezTo>
                  <a:pt x="631" y="287"/>
                  <a:pt x="708" y="199"/>
                  <a:pt x="809" y="162"/>
                </a:cubicBezTo>
                <a:cubicBezTo>
                  <a:pt x="869" y="233"/>
                  <a:pt x="908" y="321"/>
                  <a:pt x="916" y="419"/>
                </a:cubicBezTo>
                <a:cubicBezTo>
                  <a:pt x="818" y="464"/>
                  <a:pt x="701" y="457"/>
                  <a:pt x="609" y="395"/>
                </a:cubicBezTo>
                <a:cubicBezTo>
                  <a:pt x="592" y="384"/>
                  <a:pt x="575" y="371"/>
                  <a:pt x="560" y="356"/>
                </a:cubicBezTo>
                <a:cubicBezTo>
                  <a:pt x="545" y="341"/>
                  <a:pt x="532" y="324"/>
                  <a:pt x="521" y="307"/>
                </a:cubicBezTo>
                <a:cubicBezTo>
                  <a:pt x="459" y="215"/>
                  <a:pt x="452" y="98"/>
                  <a:pt x="497" y="0"/>
                </a:cubicBezTo>
                <a:cubicBezTo>
                  <a:pt x="595" y="9"/>
                  <a:pt x="683" y="47"/>
                  <a:pt x="754" y="107"/>
                </a:cubicBezTo>
                <a:cubicBezTo>
                  <a:pt x="717" y="208"/>
                  <a:pt x="629" y="285"/>
                  <a:pt x="521" y="307"/>
                </a:cubicBezTo>
                <a:cubicBezTo>
                  <a:pt x="500" y="311"/>
                  <a:pt x="479" y="313"/>
                  <a:pt x="458" y="313"/>
                </a:cubicBezTo>
                <a:cubicBezTo>
                  <a:pt x="437" y="313"/>
                  <a:pt x="416" y="311"/>
                  <a:pt x="396" y="307"/>
                </a:cubicBezTo>
                <a:cubicBezTo>
                  <a:pt x="287" y="285"/>
                  <a:pt x="199" y="208"/>
                  <a:pt x="162" y="107"/>
                </a:cubicBezTo>
                <a:cubicBezTo>
                  <a:pt x="233" y="47"/>
                  <a:pt x="322" y="9"/>
                  <a:pt x="419" y="0"/>
                </a:cubicBezTo>
                <a:cubicBezTo>
                  <a:pt x="465" y="98"/>
                  <a:pt x="457" y="215"/>
                  <a:pt x="396" y="307"/>
                </a:cubicBezTo>
                <a:cubicBezTo>
                  <a:pt x="384" y="324"/>
                  <a:pt x="371" y="341"/>
                  <a:pt x="356" y="356"/>
                </a:cubicBezTo>
                <a:cubicBezTo>
                  <a:pt x="341" y="371"/>
                  <a:pt x="325" y="384"/>
                  <a:pt x="307" y="395"/>
                </a:cubicBezTo>
                <a:cubicBezTo>
                  <a:pt x="215" y="457"/>
                  <a:pt x="99" y="464"/>
                  <a:pt x="0" y="419"/>
                </a:cubicBezTo>
                <a:cubicBezTo>
                  <a:pt x="9" y="321"/>
                  <a:pt x="47" y="233"/>
                  <a:pt x="107" y="162"/>
                </a:cubicBezTo>
                <a:cubicBezTo>
                  <a:pt x="209" y="199"/>
                  <a:pt x="286" y="287"/>
                  <a:pt x="307" y="395"/>
                </a:cubicBezTo>
                <a:cubicBezTo>
                  <a:pt x="312" y="416"/>
                  <a:pt x="314" y="436"/>
                  <a:pt x="314" y="458"/>
                </a:cubicBezTo>
                <a:cubicBezTo>
                  <a:pt x="314" y="479"/>
                  <a:pt x="312" y="500"/>
                  <a:pt x="307" y="520"/>
                </a:cubicBezTo>
                <a:cubicBezTo>
                  <a:pt x="286" y="628"/>
                  <a:pt x="209" y="717"/>
                  <a:pt x="107" y="754"/>
                </a:cubicBezTo>
                <a:cubicBezTo>
                  <a:pt x="47" y="683"/>
                  <a:pt x="9" y="594"/>
                  <a:pt x="0" y="497"/>
                </a:cubicBezTo>
                <a:cubicBezTo>
                  <a:pt x="99" y="451"/>
                  <a:pt x="215" y="459"/>
                  <a:pt x="307" y="520"/>
                </a:cubicBezTo>
                <a:cubicBezTo>
                  <a:pt x="325" y="532"/>
                  <a:pt x="341" y="545"/>
                  <a:pt x="356" y="560"/>
                </a:cubicBezTo>
                <a:cubicBezTo>
                  <a:pt x="371" y="575"/>
                  <a:pt x="385" y="591"/>
                  <a:pt x="396" y="609"/>
                </a:cubicBezTo>
                <a:cubicBezTo>
                  <a:pt x="457" y="701"/>
                  <a:pt x="465" y="817"/>
                  <a:pt x="419" y="916"/>
                </a:cubicBezTo>
                <a:cubicBezTo>
                  <a:pt x="322" y="907"/>
                  <a:pt x="233" y="869"/>
                  <a:pt x="162" y="809"/>
                </a:cubicBezTo>
                <a:cubicBezTo>
                  <a:pt x="199" y="707"/>
                  <a:pt x="287" y="630"/>
                  <a:pt x="396" y="609"/>
                </a:cubicBezTo>
                <a:cubicBezTo>
                  <a:pt x="416" y="604"/>
                  <a:pt x="437" y="602"/>
                  <a:pt x="458" y="602"/>
                </a:cubicBezTo>
                <a:cubicBezTo>
                  <a:pt x="480" y="602"/>
                  <a:pt x="500" y="604"/>
                  <a:pt x="521" y="609"/>
                </a:cubicBezTo>
                <a:cubicBezTo>
                  <a:pt x="629" y="630"/>
                  <a:pt x="717" y="707"/>
                  <a:pt x="754" y="809"/>
                </a:cubicBezTo>
                <a:close/>
              </a:path>
            </a:pathLst>
          </a:custGeom>
          <a:noFill/>
          <a:ln w="1111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userDrawn="1"/>
        </p:nvPicPr>
        <p:blipFill>
          <a:blip r:embed="rId2"/>
          <a:stretch>
            <a:fillRect/>
          </a:stretch>
        </p:blipFill>
        <p:spPr>
          <a:xfrm>
            <a:off x="7918450" y="4717937"/>
            <a:ext cx="3538125" cy="541333"/>
          </a:xfrm>
          <a:prstGeom prst="rect">
            <a:avLst/>
          </a:prstGeom>
        </p:spPr>
      </p:pic>
      <p:sp>
        <p:nvSpPr>
          <p:cNvPr id="32" name="Text Placeholder 31"/>
          <p:cNvSpPr>
            <a:spLocks noGrp="1"/>
          </p:cNvSpPr>
          <p:nvPr userDrawn="1">
            <p:ph type="body" sz="quarter" idx="10" hasCustomPrompt="1"/>
          </p:nvPr>
        </p:nvSpPr>
        <p:spPr>
          <a:xfrm>
            <a:off x="831850" y="1733497"/>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Your Name goes here</a:t>
            </a:r>
          </a:p>
        </p:txBody>
      </p:sp>
      <p:sp>
        <p:nvSpPr>
          <p:cNvPr id="35" name="Text Placeholder 31"/>
          <p:cNvSpPr>
            <a:spLocks noGrp="1"/>
          </p:cNvSpPr>
          <p:nvPr userDrawn="1">
            <p:ph type="body" sz="quarter" idx="11" hasCustomPrompt="1"/>
          </p:nvPr>
        </p:nvSpPr>
        <p:spPr>
          <a:xfrm>
            <a:off x="831850" y="2039051"/>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Your Title goes here</a:t>
            </a:r>
          </a:p>
        </p:txBody>
      </p:sp>
      <p:sp>
        <p:nvSpPr>
          <p:cNvPr id="5" name="TextBox 4"/>
          <p:cNvSpPr txBox="1"/>
          <p:nvPr userDrawn="1"/>
        </p:nvSpPr>
        <p:spPr>
          <a:xfrm>
            <a:off x="720286" y="617096"/>
            <a:ext cx="4280339" cy="923330"/>
          </a:xfrm>
          <a:prstGeom prst="rect">
            <a:avLst/>
          </a:prstGeom>
          <a:noFill/>
        </p:spPr>
        <p:txBody>
          <a:bodyPr wrap="none" rtlCol="0">
            <a:spAutoFit/>
          </a:bodyPr>
          <a:lstStyle/>
          <a:p>
            <a:pPr algn="l" defTabSz="914400" rtl="0" eaLnBrk="1" latinLnBrk="0" hangingPunct="1">
              <a:lnSpc>
                <a:spcPct val="90000"/>
              </a:lnSpc>
              <a:spcBef>
                <a:spcPct val="0"/>
              </a:spcBef>
              <a:buNone/>
            </a:pPr>
            <a:r>
              <a:rPr lang="en-US" sz="6000" kern="1200" dirty="0" smtClean="0">
                <a:solidFill>
                  <a:schemeClr val="bg1"/>
                </a:solidFill>
                <a:latin typeface="Abril Fatface" panose="02000503000000020003" pitchFamily="2" charset="0"/>
                <a:ea typeface="Roboto Light" panose="02000000000000000000" pitchFamily="2" charset="0"/>
                <a:cs typeface="+mj-cs"/>
              </a:rPr>
              <a:t>Thank you!</a:t>
            </a:r>
            <a:endParaRPr lang="en-US" sz="6000" kern="1200" dirty="0">
              <a:solidFill>
                <a:schemeClr val="bg1"/>
              </a:solidFill>
              <a:latin typeface="Abril Fatface" panose="02000503000000020003" pitchFamily="2" charset="0"/>
              <a:ea typeface="Roboto Light" panose="02000000000000000000" pitchFamily="2" charset="0"/>
              <a:cs typeface="+mj-cs"/>
            </a:endParaRPr>
          </a:p>
        </p:txBody>
      </p:sp>
      <p:sp>
        <p:nvSpPr>
          <p:cNvPr id="28" name="Rectangle 27"/>
          <p:cNvSpPr/>
          <p:nvPr userDrawn="1"/>
        </p:nvSpPr>
        <p:spPr>
          <a:xfrm>
            <a:off x="335756" y="6671897"/>
            <a:ext cx="4711137" cy="1861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userDrawn="1"/>
        </p:nvSpPr>
        <p:spPr>
          <a:xfrm>
            <a:off x="5062768" y="6671897"/>
            <a:ext cx="590552" cy="186103"/>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ectangle 29"/>
          <p:cNvSpPr/>
          <p:nvPr userDrawn="1"/>
        </p:nvSpPr>
        <p:spPr>
          <a:xfrm>
            <a:off x="5669196" y="6671897"/>
            <a:ext cx="1569804" cy="186103"/>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Rectangle 30"/>
          <p:cNvSpPr/>
          <p:nvPr userDrawn="1"/>
        </p:nvSpPr>
        <p:spPr>
          <a:xfrm>
            <a:off x="7254875" y="6671897"/>
            <a:ext cx="273050" cy="186103"/>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Rectangle 32"/>
          <p:cNvSpPr/>
          <p:nvPr userDrawn="1"/>
        </p:nvSpPr>
        <p:spPr>
          <a:xfrm>
            <a:off x="7543800" y="6671897"/>
            <a:ext cx="2535823" cy="186103"/>
          </a:xfrm>
          <a:prstGeom prst="rect">
            <a:avLst/>
          </a:prstGeom>
          <a:solidFill>
            <a:srgbClr val="E2A7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Rectangle 33"/>
          <p:cNvSpPr/>
          <p:nvPr userDrawn="1"/>
        </p:nvSpPr>
        <p:spPr>
          <a:xfrm>
            <a:off x="10487025" y="6671608"/>
            <a:ext cx="1704975" cy="186392"/>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Rectangle 36"/>
          <p:cNvSpPr/>
          <p:nvPr userDrawn="1"/>
        </p:nvSpPr>
        <p:spPr>
          <a:xfrm>
            <a:off x="10095498" y="6671897"/>
            <a:ext cx="374858" cy="186103"/>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Rectangle 37"/>
          <p:cNvSpPr/>
          <p:nvPr userDrawn="1"/>
        </p:nvSpPr>
        <p:spPr>
          <a:xfrm>
            <a:off x="0" y="6670851"/>
            <a:ext cx="319087" cy="186103"/>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Text Placeholder 31"/>
          <p:cNvSpPr>
            <a:spLocks noGrp="1"/>
          </p:cNvSpPr>
          <p:nvPr>
            <p:ph type="body" sz="quarter" idx="12" hasCustomPrompt="1"/>
          </p:nvPr>
        </p:nvSpPr>
        <p:spPr>
          <a:xfrm>
            <a:off x="1419496" y="2382808"/>
            <a:ext cx="3178447"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Type email here</a:t>
            </a:r>
          </a:p>
        </p:txBody>
      </p:sp>
      <p:sp>
        <p:nvSpPr>
          <p:cNvPr id="17" name="Text Placeholder 31"/>
          <p:cNvSpPr>
            <a:spLocks noGrp="1"/>
          </p:cNvSpPr>
          <p:nvPr>
            <p:ph type="body" sz="quarter" idx="13" hasCustomPrompt="1"/>
          </p:nvPr>
        </p:nvSpPr>
        <p:spPr>
          <a:xfrm>
            <a:off x="1419496" y="2688464"/>
            <a:ext cx="3178448"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XXX.XXX.XXXX</a:t>
            </a:r>
          </a:p>
        </p:txBody>
      </p:sp>
      <p:sp>
        <p:nvSpPr>
          <p:cNvPr id="2" name="TextBox 1"/>
          <p:cNvSpPr txBox="1"/>
          <p:nvPr userDrawn="1"/>
        </p:nvSpPr>
        <p:spPr>
          <a:xfrm>
            <a:off x="831850" y="2368866"/>
            <a:ext cx="657049" cy="276999"/>
          </a:xfrm>
          <a:prstGeom prst="rect">
            <a:avLst/>
          </a:prstGeom>
          <a:noFill/>
        </p:spPr>
        <p:txBody>
          <a:bodyPr wrap="square" rtlCol="0">
            <a:spAutoFit/>
          </a:bodyPr>
          <a:lstStyle/>
          <a:p>
            <a:r>
              <a:rPr lang="en-US" sz="1200" dirty="0" smtClean="0">
                <a:solidFill>
                  <a:schemeClr val="bg1"/>
                </a:solidFill>
              </a:rPr>
              <a:t>Email:</a:t>
            </a:r>
            <a:endParaRPr lang="en-US" sz="1200" dirty="0">
              <a:solidFill>
                <a:schemeClr val="bg1"/>
              </a:solidFill>
            </a:endParaRPr>
          </a:p>
        </p:txBody>
      </p:sp>
      <p:sp>
        <p:nvSpPr>
          <p:cNvPr id="19" name="TextBox 18"/>
          <p:cNvSpPr txBox="1"/>
          <p:nvPr userDrawn="1"/>
        </p:nvSpPr>
        <p:spPr>
          <a:xfrm>
            <a:off x="831849" y="2671434"/>
            <a:ext cx="657049" cy="276999"/>
          </a:xfrm>
          <a:prstGeom prst="rect">
            <a:avLst/>
          </a:prstGeom>
          <a:noFill/>
        </p:spPr>
        <p:txBody>
          <a:bodyPr wrap="square" rtlCol="0">
            <a:spAutoFit/>
          </a:bodyPr>
          <a:lstStyle/>
          <a:p>
            <a:r>
              <a:rPr lang="en-US" sz="1200" dirty="0" smtClean="0">
                <a:solidFill>
                  <a:schemeClr val="bg1"/>
                </a:solidFill>
              </a:rPr>
              <a:t>Phone:</a:t>
            </a:r>
            <a:endParaRPr lang="en-US" sz="1200" dirty="0">
              <a:solidFill>
                <a:schemeClr val="bg1"/>
              </a:solidFill>
            </a:endParaRPr>
          </a:p>
        </p:txBody>
      </p:sp>
      <p:pic>
        <p:nvPicPr>
          <p:cNvPr id="6" name="Picture 5">
            <a:hlinkClick r:id="rId3"/>
          </p:cNvPr>
          <p:cNvPicPr>
            <a:picLocks noChangeAspect="1"/>
          </p:cNvPicPr>
          <p:nvPr userDrawn="1"/>
        </p:nvPicPr>
        <p:blipFill>
          <a:blip r:embed="rId4"/>
          <a:stretch>
            <a:fillRect/>
          </a:stretch>
        </p:blipFill>
        <p:spPr>
          <a:xfrm>
            <a:off x="10738840" y="5911440"/>
            <a:ext cx="286875" cy="290000"/>
          </a:xfrm>
          <a:prstGeom prst="rect">
            <a:avLst/>
          </a:prstGeom>
        </p:spPr>
      </p:pic>
      <p:pic>
        <p:nvPicPr>
          <p:cNvPr id="7" name="Picture 6">
            <a:hlinkClick r:id="rId5"/>
          </p:cNvPr>
          <p:cNvPicPr>
            <a:picLocks noChangeAspect="1"/>
          </p:cNvPicPr>
          <p:nvPr userDrawn="1"/>
        </p:nvPicPr>
        <p:blipFill>
          <a:blip r:embed="rId6"/>
          <a:stretch>
            <a:fillRect/>
          </a:stretch>
        </p:blipFill>
        <p:spPr>
          <a:xfrm>
            <a:off x="10298419" y="5911440"/>
            <a:ext cx="286875" cy="290000"/>
          </a:xfrm>
          <a:prstGeom prst="rect">
            <a:avLst/>
          </a:prstGeom>
        </p:spPr>
      </p:pic>
      <p:pic>
        <p:nvPicPr>
          <p:cNvPr id="8" name="Picture 7">
            <a:hlinkClick r:id="rId7"/>
          </p:cNvPr>
          <p:cNvPicPr>
            <a:picLocks noChangeAspect="1"/>
          </p:cNvPicPr>
          <p:nvPr userDrawn="1"/>
        </p:nvPicPr>
        <p:blipFill>
          <a:blip r:embed="rId8"/>
          <a:stretch>
            <a:fillRect/>
          </a:stretch>
        </p:blipFill>
        <p:spPr>
          <a:xfrm>
            <a:off x="11179262" y="5911440"/>
            <a:ext cx="277313" cy="290000"/>
          </a:xfrm>
          <a:prstGeom prst="rect">
            <a:avLst/>
          </a:prstGeom>
        </p:spPr>
      </p:pic>
      <p:sp>
        <p:nvSpPr>
          <p:cNvPr id="10" name="TextBox 9">
            <a:hlinkClick r:id="rId9"/>
          </p:cNvPr>
          <p:cNvSpPr txBox="1"/>
          <p:nvPr userDrawn="1"/>
        </p:nvSpPr>
        <p:spPr>
          <a:xfrm>
            <a:off x="7918450" y="5893663"/>
            <a:ext cx="2190850" cy="307777"/>
          </a:xfrm>
          <a:prstGeom prst="rect">
            <a:avLst/>
          </a:prstGeom>
          <a:noFill/>
        </p:spPr>
        <p:txBody>
          <a:bodyPr wrap="square" rtlCol="0">
            <a:spAutoFit/>
          </a:bodyPr>
          <a:lstStyle/>
          <a:p>
            <a:r>
              <a:rPr lang="en-US" sz="1400" dirty="0" smtClean="0"/>
              <a:t>www.commerce.wa.gov</a:t>
            </a:r>
            <a:endParaRPr lang="en-US" sz="1400" dirty="0"/>
          </a:p>
        </p:txBody>
      </p:sp>
      <p:sp>
        <p:nvSpPr>
          <p:cNvPr id="24" name="Text Placeholder 31"/>
          <p:cNvSpPr>
            <a:spLocks noGrp="1"/>
          </p:cNvSpPr>
          <p:nvPr>
            <p:ph type="body" sz="quarter" idx="14" hasCustomPrompt="1"/>
          </p:nvPr>
        </p:nvSpPr>
        <p:spPr>
          <a:xfrm>
            <a:off x="831850" y="3385365"/>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Your Name goes here</a:t>
            </a:r>
          </a:p>
        </p:txBody>
      </p:sp>
      <p:sp>
        <p:nvSpPr>
          <p:cNvPr id="25" name="Text Placeholder 31"/>
          <p:cNvSpPr>
            <a:spLocks noGrp="1"/>
          </p:cNvSpPr>
          <p:nvPr>
            <p:ph type="body" sz="quarter" idx="15" hasCustomPrompt="1"/>
          </p:nvPr>
        </p:nvSpPr>
        <p:spPr>
          <a:xfrm>
            <a:off x="831850" y="3690919"/>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Your Title goes here</a:t>
            </a:r>
          </a:p>
        </p:txBody>
      </p:sp>
      <p:sp>
        <p:nvSpPr>
          <p:cNvPr id="26" name="Text Placeholder 31"/>
          <p:cNvSpPr>
            <a:spLocks noGrp="1"/>
          </p:cNvSpPr>
          <p:nvPr>
            <p:ph type="body" sz="quarter" idx="16" hasCustomPrompt="1"/>
          </p:nvPr>
        </p:nvSpPr>
        <p:spPr>
          <a:xfrm>
            <a:off x="1419496" y="4034676"/>
            <a:ext cx="3178447"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Type email here</a:t>
            </a:r>
          </a:p>
        </p:txBody>
      </p:sp>
      <p:sp>
        <p:nvSpPr>
          <p:cNvPr id="27" name="Text Placeholder 31"/>
          <p:cNvSpPr>
            <a:spLocks noGrp="1"/>
          </p:cNvSpPr>
          <p:nvPr>
            <p:ph type="body" sz="quarter" idx="17" hasCustomPrompt="1"/>
          </p:nvPr>
        </p:nvSpPr>
        <p:spPr>
          <a:xfrm>
            <a:off x="1419496" y="4340332"/>
            <a:ext cx="3178448"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XXX.XXX.XXXX</a:t>
            </a:r>
          </a:p>
        </p:txBody>
      </p:sp>
      <p:sp>
        <p:nvSpPr>
          <p:cNvPr id="36" name="TextBox 35"/>
          <p:cNvSpPr txBox="1"/>
          <p:nvPr userDrawn="1"/>
        </p:nvSpPr>
        <p:spPr>
          <a:xfrm>
            <a:off x="831850" y="4020734"/>
            <a:ext cx="657049" cy="276999"/>
          </a:xfrm>
          <a:prstGeom prst="rect">
            <a:avLst/>
          </a:prstGeom>
          <a:noFill/>
        </p:spPr>
        <p:txBody>
          <a:bodyPr wrap="square" rtlCol="0">
            <a:spAutoFit/>
          </a:bodyPr>
          <a:lstStyle/>
          <a:p>
            <a:r>
              <a:rPr lang="en-US" sz="1200" dirty="0" smtClean="0">
                <a:solidFill>
                  <a:schemeClr val="bg1"/>
                </a:solidFill>
              </a:rPr>
              <a:t>Email:</a:t>
            </a:r>
            <a:endParaRPr lang="en-US" sz="1200" dirty="0">
              <a:solidFill>
                <a:schemeClr val="bg1"/>
              </a:solidFill>
            </a:endParaRPr>
          </a:p>
        </p:txBody>
      </p:sp>
      <p:sp>
        <p:nvSpPr>
          <p:cNvPr id="39" name="TextBox 38"/>
          <p:cNvSpPr txBox="1"/>
          <p:nvPr userDrawn="1"/>
        </p:nvSpPr>
        <p:spPr>
          <a:xfrm>
            <a:off x="831849" y="4323302"/>
            <a:ext cx="657049" cy="276999"/>
          </a:xfrm>
          <a:prstGeom prst="rect">
            <a:avLst/>
          </a:prstGeom>
          <a:noFill/>
        </p:spPr>
        <p:txBody>
          <a:bodyPr wrap="square" rtlCol="0">
            <a:spAutoFit/>
          </a:bodyPr>
          <a:lstStyle/>
          <a:p>
            <a:r>
              <a:rPr lang="en-US" sz="1200" dirty="0" smtClean="0">
                <a:solidFill>
                  <a:schemeClr val="bg1"/>
                </a:solidFill>
              </a:rPr>
              <a:t>Phone:</a:t>
            </a:r>
            <a:endParaRPr lang="en-US" sz="1200" dirty="0">
              <a:solidFill>
                <a:schemeClr val="bg1"/>
              </a:solidFill>
            </a:endParaRPr>
          </a:p>
        </p:txBody>
      </p:sp>
      <p:sp>
        <p:nvSpPr>
          <p:cNvPr id="40" name="Text Placeholder 31"/>
          <p:cNvSpPr>
            <a:spLocks noGrp="1"/>
          </p:cNvSpPr>
          <p:nvPr>
            <p:ph type="body" sz="quarter" idx="18" hasCustomPrompt="1"/>
          </p:nvPr>
        </p:nvSpPr>
        <p:spPr>
          <a:xfrm>
            <a:off x="831850" y="504101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Your Name goes here</a:t>
            </a:r>
          </a:p>
        </p:txBody>
      </p:sp>
      <p:sp>
        <p:nvSpPr>
          <p:cNvPr id="41" name="Text Placeholder 31"/>
          <p:cNvSpPr>
            <a:spLocks noGrp="1"/>
          </p:cNvSpPr>
          <p:nvPr>
            <p:ph type="body" sz="quarter" idx="19" hasCustomPrompt="1"/>
          </p:nvPr>
        </p:nvSpPr>
        <p:spPr>
          <a:xfrm>
            <a:off x="831850" y="534656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Your Title goes here</a:t>
            </a:r>
          </a:p>
        </p:txBody>
      </p:sp>
      <p:sp>
        <p:nvSpPr>
          <p:cNvPr id="42" name="Text Placeholder 31"/>
          <p:cNvSpPr>
            <a:spLocks noGrp="1"/>
          </p:cNvSpPr>
          <p:nvPr>
            <p:ph type="body" sz="quarter" idx="20" hasCustomPrompt="1"/>
          </p:nvPr>
        </p:nvSpPr>
        <p:spPr>
          <a:xfrm>
            <a:off x="1419496" y="5690325"/>
            <a:ext cx="3178447"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Type email here</a:t>
            </a:r>
          </a:p>
        </p:txBody>
      </p:sp>
      <p:sp>
        <p:nvSpPr>
          <p:cNvPr id="43" name="Text Placeholder 31"/>
          <p:cNvSpPr>
            <a:spLocks noGrp="1"/>
          </p:cNvSpPr>
          <p:nvPr>
            <p:ph type="body" sz="quarter" idx="21" hasCustomPrompt="1"/>
          </p:nvPr>
        </p:nvSpPr>
        <p:spPr>
          <a:xfrm>
            <a:off x="1419496" y="5995981"/>
            <a:ext cx="3178448"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XXX.XXX.XXXX</a:t>
            </a:r>
          </a:p>
        </p:txBody>
      </p:sp>
      <p:sp>
        <p:nvSpPr>
          <p:cNvPr id="44" name="TextBox 43"/>
          <p:cNvSpPr txBox="1"/>
          <p:nvPr userDrawn="1"/>
        </p:nvSpPr>
        <p:spPr>
          <a:xfrm>
            <a:off x="831850" y="5676383"/>
            <a:ext cx="657049" cy="276999"/>
          </a:xfrm>
          <a:prstGeom prst="rect">
            <a:avLst/>
          </a:prstGeom>
          <a:noFill/>
        </p:spPr>
        <p:txBody>
          <a:bodyPr wrap="square" rtlCol="0">
            <a:spAutoFit/>
          </a:bodyPr>
          <a:lstStyle/>
          <a:p>
            <a:r>
              <a:rPr lang="en-US" sz="1200" dirty="0" smtClean="0">
                <a:solidFill>
                  <a:schemeClr val="bg1"/>
                </a:solidFill>
              </a:rPr>
              <a:t>Email:</a:t>
            </a:r>
            <a:endParaRPr lang="en-US" sz="1200" dirty="0">
              <a:solidFill>
                <a:schemeClr val="bg1"/>
              </a:solidFill>
            </a:endParaRPr>
          </a:p>
        </p:txBody>
      </p:sp>
      <p:sp>
        <p:nvSpPr>
          <p:cNvPr id="45" name="TextBox 44"/>
          <p:cNvSpPr txBox="1"/>
          <p:nvPr userDrawn="1"/>
        </p:nvSpPr>
        <p:spPr>
          <a:xfrm>
            <a:off x="831849" y="5978951"/>
            <a:ext cx="657049" cy="276999"/>
          </a:xfrm>
          <a:prstGeom prst="rect">
            <a:avLst/>
          </a:prstGeom>
          <a:noFill/>
        </p:spPr>
        <p:txBody>
          <a:bodyPr wrap="square" rtlCol="0">
            <a:spAutoFit/>
          </a:bodyPr>
          <a:lstStyle/>
          <a:p>
            <a:r>
              <a:rPr lang="en-US" sz="1200" dirty="0" smtClean="0">
                <a:solidFill>
                  <a:schemeClr val="bg1"/>
                </a:solidFill>
              </a:rPr>
              <a:t>Phone:</a:t>
            </a:r>
            <a:endParaRPr lang="en-US" sz="1200" dirty="0">
              <a:solidFill>
                <a:schemeClr val="bg1"/>
              </a:solidFill>
            </a:endParaRPr>
          </a:p>
        </p:txBody>
      </p:sp>
    </p:spTree>
    <p:extLst>
      <p:ext uri="{BB962C8B-B14F-4D97-AF65-F5344CB8AC3E}">
        <p14:creationId xmlns:p14="http://schemas.microsoft.com/office/powerpoint/2010/main" val="81568141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9A70B137-2503-4803-9F56-620A586FA494}"/>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dirty="0"/>
              <a:t>Insert or Drag &amp; Drop Photo</a:t>
            </a: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dirty="0"/>
              <a:t>Click to edit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dirty="0"/>
          </a:p>
        </p:txBody>
      </p:sp>
    </p:spTree>
    <p:extLst>
      <p:ext uri="{BB962C8B-B14F-4D97-AF65-F5344CB8AC3E}">
        <p14:creationId xmlns:p14="http://schemas.microsoft.com/office/powerpoint/2010/main" val="370118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2 Column A">
    <p:spTree>
      <p:nvGrpSpPr>
        <p:cNvPr id="1" name=""/>
        <p:cNvGrpSpPr/>
        <p:nvPr/>
      </p:nvGrpSpPr>
      <p:grpSpPr>
        <a:xfrm>
          <a:off x="0" y="0"/>
          <a:ext cx="0" cy="0"/>
          <a:chOff x="0" y="0"/>
          <a:chExt cx="0" cy="0"/>
        </a:xfrm>
      </p:grpSpPr>
      <p:sp>
        <p:nvSpPr>
          <p:cNvPr id="37" name="Rectangle 36"/>
          <p:cNvSpPr/>
          <p:nvPr userDrawn="1"/>
        </p:nvSpPr>
        <p:spPr>
          <a:xfrm>
            <a:off x="335756" y="6185647"/>
            <a:ext cx="4711137" cy="672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userDrawn="1"/>
        </p:nvSpPr>
        <p:spPr>
          <a:xfrm>
            <a:off x="5062768" y="6185647"/>
            <a:ext cx="590552" cy="672353"/>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2" name="Rectangle 51"/>
          <p:cNvSpPr/>
          <p:nvPr userDrawn="1"/>
        </p:nvSpPr>
        <p:spPr>
          <a:xfrm>
            <a:off x="5669196" y="6185647"/>
            <a:ext cx="1569804" cy="672353"/>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3" name="Rectangle 52"/>
          <p:cNvSpPr/>
          <p:nvPr userDrawn="1"/>
        </p:nvSpPr>
        <p:spPr>
          <a:xfrm>
            <a:off x="7254875" y="6185647"/>
            <a:ext cx="273050" cy="672353"/>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 name="Rectangle 53"/>
          <p:cNvSpPr/>
          <p:nvPr userDrawn="1"/>
        </p:nvSpPr>
        <p:spPr>
          <a:xfrm>
            <a:off x="7543800" y="6185647"/>
            <a:ext cx="2535823" cy="672353"/>
          </a:xfrm>
          <a:prstGeom prst="rect">
            <a:avLst/>
          </a:prstGeom>
          <a:solidFill>
            <a:srgbClr val="E2A7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Rectangle 54"/>
          <p:cNvSpPr/>
          <p:nvPr userDrawn="1"/>
        </p:nvSpPr>
        <p:spPr>
          <a:xfrm>
            <a:off x="10487025" y="6184602"/>
            <a:ext cx="1704975" cy="673398"/>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 name="Rectangle 55"/>
          <p:cNvSpPr/>
          <p:nvPr userDrawn="1"/>
        </p:nvSpPr>
        <p:spPr>
          <a:xfrm>
            <a:off x="10095498" y="6185647"/>
            <a:ext cx="374858" cy="672353"/>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7" name="Rectangle 56"/>
          <p:cNvSpPr/>
          <p:nvPr userDrawn="1"/>
        </p:nvSpPr>
        <p:spPr>
          <a:xfrm>
            <a:off x="0" y="6184603"/>
            <a:ext cx="319087" cy="672352"/>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extBox 1"/>
          <p:cNvSpPr txBox="1"/>
          <p:nvPr userDrawn="1"/>
        </p:nvSpPr>
        <p:spPr>
          <a:xfrm>
            <a:off x="752475" y="6398790"/>
            <a:ext cx="3868367" cy="276999"/>
          </a:xfrm>
          <a:prstGeom prst="rect">
            <a:avLst/>
          </a:prstGeom>
          <a:noFill/>
        </p:spPr>
        <p:txBody>
          <a:bodyPr wrap="none" rtlCol="0">
            <a:spAutoFit/>
          </a:bodyPr>
          <a:lstStyle/>
          <a:p>
            <a:r>
              <a:rPr lang="en-US" sz="1200" b="1" cap="all" dirty="0" smtClean="0">
                <a:solidFill>
                  <a:schemeClr val="bg1"/>
                </a:solidFill>
                <a:latin typeface="+mn-lt"/>
                <a:ea typeface="Roboto Condensed" panose="02000000000000000000" pitchFamily="2" charset="0"/>
              </a:rPr>
              <a:t>Washington</a:t>
            </a:r>
            <a:r>
              <a:rPr lang="en-US" sz="1200" b="1" cap="all" baseline="0" dirty="0" smtClean="0">
                <a:solidFill>
                  <a:schemeClr val="bg1"/>
                </a:solidFill>
                <a:latin typeface="+mn-lt"/>
                <a:ea typeface="Roboto Condensed" panose="02000000000000000000" pitchFamily="2" charset="0"/>
              </a:rPr>
              <a:t> state department of commerce</a:t>
            </a:r>
            <a:endParaRPr lang="en-US" sz="1200" b="1" cap="all" dirty="0">
              <a:solidFill>
                <a:schemeClr val="bg1"/>
              </a:solidFill>
              <a:latin typeface="+mn-lt"/>
              <a:ea typeface="Roboto Condensed" panose="02000000000000000000" pitchFamily="2" charset="0"/>
            </a:endParaRPr>
          </a:p>
        </p:txBody>
      </p:sp>
      <p:cxnSp>
        <p:nvCxnSpPr>
          <p:cNvPr id="39" name="Straight Connector 38"/>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11440264" y="6366891"/>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latin typeface="+mn-lt"/>
                <a:ea typeface="Roboto Black"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latin typeface="+mn-lt"/>
              <a:ea typeface="Roboto Black" panose="02000000000000000000" pitchFamily="2" charset="0"/>
            </a:endParaRPr>
          </a:p>
        </p:txBody>
      </p:sp>
      <p:sp>
        <p:nvSpPr>
          <p:cNvPr id="38" name="Title 1"/>
          <p:cNvSpPr>
            <a:spLocks noGrp="1"/>
          </p:cNvSpPr>
          <p:nvPr>
            <p:ph type="title"/>
          </p:nvPr>
        </p:nvSpPr>
        <p:spPr>
          <a:xfrm>
            <a:off x="838200" y="312737"/>
            <a:ext cx="10515600" cy="1325563"/>
          </a:xfrm>
        </p:spPr>
        <p:txBody>
          <a:bodyPr anchor="b"/>
          <a:lstStyle>
            <a:lvl1pPr>
              <a:defRPr>
                <a:solidFill>
                  <a:srgbClr val="5C5C5C"/>
                </a:solidFill>
                <a:latin typeface="+mj-lt"/>
              </a:defRPr>
            </a:lvl1pPr>
          </a:lstStyle>
          <a:p>
            <a:r>
              <a:rPr lang="en-US" dirty="0" smtClean="0"/>
              <a:t>Click to edit Master title style</a:t>
            </a:r>
            <a:endParaRPr lang="en-US" dirty="0"/>
          </a:p>
        </p:txBody>
      </p:sp>
      <p:sp>
        <p:nvSpPr>
          <p:cNvPr id="40" name="Content Placeholder 2"/>
          <p:cNvSpPr>
            <a:spLocks noGrp="1"/>
          </p:cNvSpPr>
          <p:nvPr>
            <p:ph idx="1"/>
          </p:nvPr>
        </p:nvSpPr>
        <p:spPr>
          <a:xfrm>
            <a:off x="838200" y="1825625"/>
            <a:ext cx="4814327" cy="4355038"/>
          </a:xfrm>
        </p:spPr>
        <p:txBody>
          <a:bodyPr/>
          <a:lstStyle>
            <a:lvl1pPr>
              <a:buClr>
                <a:schemeClr val="accent5"/>
              </a:buClr>
              <a:defRPr>
                <a:solidFill>
                  <a:schemeClr val="accent2"/>
                </a:solidFill>
                <a:latin typeface="+mn-lt"/>
              </a:defRPr>
            </a:lvl1pPr>
            <a:lvl2pPr marL="685800" indent="-228600">
              <a:buClr>
                <a:schemeClr val="accent2"/>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24" name="Group 23"/>
          <p:cNvGrpSpPr/>
          <p:nvPr userDrawn="1"/>
        </p:nvGrpSpPr>
        <p:grpSpPr>
          <a:xfrm>
            <a:off x="-208149" y="334256"/>
            <a:ext cx="1046349" cy="1061525"/>
            <a:chOff x="8060799" y="250252"/>
            <a:chExt cx="2775141" cy="2815391"/>
          </a:xfrm>
        </p:grpSpPr>
        <p:sp>
          <p:nvSpPr>
            <p:cNvPr id="29" name="Oval 28"/>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0" name="Oval 29"/>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Oval 31"/>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Oval 32"/>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5" name="Oval 34"/>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6" name="Oval 35"/>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25" name="Content Placeholder 2"/>
          <p:cNvSpPr>
            <a:spLocks noGrp="1"/>
          </p:cNvSpPr>
          <p:nvPr>
            <p:ph idx="10"/>
          </p:nvPr>
        </p:nvSpPr>
        <p:spPr>
          <a:xfrm>
            <a:off x="6539473" y="1825625"/>
            <a:ext cx="4814327" cy="4355038"/>
          </a:xfrm>
        </p:spPr>
        <p:txBody>
          <a:bodyPr/>
          <a:lstStyle>
            <a:lvl1pPr>
              <a:buClr>
                <a:schemeClr val="accent5"/>
              </a:buClr>
              <a:defRPr>
                <a:solidFill>
                  <a:schemeClr val="accent2"/>
                </a:solidFill>
                <a:latin typeface="+mn-lt"/>
              </a:defRPr>
            </a:lvl1pPr>
            <a:lvl2pPr marL="685800" indent="-228600">
              <a:buClr>
                <a:schemeClr val="accent2"/>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1" name="Straight Connector 40"/>
          <p:cNvCxnSpPr/>
          <p:nvPr userDrawn="1"/>
        </p:nvCxnSpPr>
        <p:spPr>
          <a:xfrm>
            <a:off x="5989699" y="1825625"/>
            <a:ext cx="0" cy="413556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63045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10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64B33BB-8F3A-42CE-BBDA-D08AA3266737}"/>
              </a:ext>
            </a:extLst>
          </p:cNvPr>
          <p:cNvSpPr>
            <a:spLocks noGrp="1"/>
          </p:cNvSpPr>
          <p:nvPr>
            <p:ph type="pic" sz="quarter" idx="36" hasCustomPrompt="1"/>
          </p:nvPr>
        </p:nvSpPr>
        <p:spPr>
          <a:xfrm>
            <a:off x="6282692" y="432000"/>
            <a:ext cx="5511800" cy="5760000"/>
          </a:xfrm>
          <a:custGeom>
            <a:avLst/>
            <a:gdLst>
              <a:gd name="connsiteX0" fmla="*/ 193823 w 5511800"/>
              <a:gd name="connsiteY0" fmla="*/ 0 h 5760000"/>
              <a:gd name="connsiteX1" fmla="*/ 5511800 w 5511800"/>
              <a:gd name="connsiteY1" fmla="*/ 0 h 5760000"/>
              <a:gd name="connsiteX2" fmla="*/ 5511800 w 5511800"/>
              <a:gd name="connsiteY2" fmla="*/ 5760000 h 5760000"/>
              <a:gd name="connsiteX3" fmla="*/ 193823 w 5511800"/>
              <a:gd name="connsiteY3" fmla="*/ 5760000 h 5760000"/>
              <a:gd name="connsiteX4" fmla="*/ 3937 w 5511800"/>
              <a:gd name="connsiteY4" fmla="*/ 5605239 h 5760000"/>
              <a:gd name="connsiteX5" fmla="*/ 0 w 5511800"/>
              <a:gd name="connsiteY5" fmla="*/ 5566186 h 5760000"/>
              <a:gd name="connsiteX6" fmla="*/ 0 w 5511800"/>
              <a:gd name="connsiteY6" fmla="*/ 193814 h 5760000"/>
              <a:gd name="connsiteX7" fmla="*/ 3937 w 5511800"/>
              <a:gd name="connsiteY7" fmla="*/ 154762 h 5760000"/>
              <a:gd name="connsiteX8" fmla="*/ 193823 w 5511800"/>
              <a:gd name="connsiteY8" fmla="*/ 0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1800" h="5760000">
                <a:moveTo>
                  <a:pt x="193823" y="0"/>
                </a:moveTo>
                <a:lnTo>
                  <a:pt x="5511800" y="0"/>
                </a:lnTo>
                <a:lnTo>
                  <a:pt x="5511800" y="5760000"/>
                </a:lnTo>
                <a:lnTo>
                  <a:pt x="193823" y="5760000"/>
                </a:lnTo>
                <a:cubicBezTo>
                  <a:pt x="100158" y="5760000"/>
                  <a:pt x="22011" y="5693561"/>
                  <a:pt x="3937" y="5605239"/>
                </a:cubicBezTo>
                <a:lnTo>
                  <a:pt x="0" y="5566186"/>
                </a:lnTo>
                <a:lnTo>
                  <a:pt x="0" y="193814"/>
                </a:lnTo>
                <a:lnTo>
                  <a:pt x="3937" y="154762"/>
                </a:lnTo>
                <a:cubicBezTo>
                  <a:pt x="22011" y="66440"/>
                  <a:pt x="100158" y="0"/>
                  <a:pt x="193823" y="0"/>
                </a:cubicBezTo>
                <a:close/>
              </a:path>
            </a:pathLst>
          </a:custGeom>
        </p:spPr>
        <p:txBody>
          <a:bodyPr wrap="square" tIns="0"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dirty="0"/>
              <a:t>Click to edit page title</a:t>
            </a:r>
            <a:endParaRPr lang="en-ZA"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4136761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481149" y="1684742"/>
            <a:ext cx="4904790" cy="433376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dirty="0"/>
              <a:t>Click to edit page title</a:t>
            </a:r>
            <a:endParaRPr lang="en-ZA"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Tree>
    <p:extLst>
      <p:ext uri="{BB962C8B-B14F-4D97-AF65-F5344CB8AC3E}">
        <p14:creationId xmlns:p14="http://schemas.microsoft.com/office/powerpoint/2010/main" val="32042953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Photo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7D77123-FDC4-48FD-9EFB-8A84F6069060}"/>
              </a:ext>
            </a:extLst>
          </p:cNvPr>
          <p:cNvSpPr>
            <a:spLocks noGrp="1"/>
          </p:cNvSpPr>
          <p:nvPr>
            <p:ph type="pic" sz="quarter" idx="14" hasCustomPrompt="1"/>
          </p:nvPr>
        </p:nvSpPr>
        <p:spPr>
          <a:xfrm>
            <a:off x="6812170" y="237629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5472000" cy="432000"/>
          </a:xfrm>
        </p:spPr>
        <p:txBody>
          <a:bodyPr/>
          <a:lstStyle>
            <a:lvl1pPr>
              <a:defRPr>
                <a:solidFill>
                  <a:schemeClr val="tx1">
                    <a:lumMod val="75000"/>
                    <a:lumOff val="25000"/>
                  </a:schemeClr>
                </a:solidFill>
              </a:defRPr>
            </a:lvl1pPr>
          </a:lstStyle>
          <a:p>
            <a:r>
              <a:rPr lang="en-US" dirty="0"/>
              <a:t>Click to edit page title</a:t>
            </a:r>
            <a:endParaRPr lang="en-ZA" dirty="0"/>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31801" y="1008000"/>
            <a:ext cx="5472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1566"/>
            <a:ext cx="5472000" cy="468043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ZA"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ZA" smtClean="0"/>
              <a:pPr/>
              <a:t>‹#›</a:t>
            </a:fld>
            <a:endParaRPr lang="en-ZA" dirty="0"/>
          </a:p>
        </p:txBody>
      </p:sp>
      <p:sp>
        <p:nvSpPr>
          <p:cNvPr id="8" name="Picture Placeholder 7">
            <a:extLst>
              <a:ext uri="{FF2B5EF4-FFF2-40B4-BE49-F238E27FC236}">
                <a16:creationId xmlns:a16="http://schemas.microsoft.com/office/drawing/2014/main" id="{01317B12-44C8-4227-9EB8-973D2226E63F}"/>
              </a:ext>
            </a:extLst>
          </p:cNvPr>
          <p:cNvSpPr>
            <a:spLocks noGrp="1"/>
          </p:cNvSpPr>
          <p:nvPr>
            <p:ph type="pic" sz="quarter" idx="34" hasCustomPrompt="1"/>
          </p:nvPr>
        </p:nvSpPr>
        <p:spPr>
          <a:xfrm>
            <a:off x="8812420" y="1176148"/>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
        <p:nvSpPr>
          <p:cNvPr id="9" name="Picture Placeholder 8">
            <a:extLst>
              <a:ext uri="{FF2B5EF4-FFF2-40B4-BE49-F238E27FC236}">
                <a16:creationId xmlns:a16="http://schemas.microsoft.com/office/drawing/2014/main" id="{1AD2255F-36DA-4BDE-B54D-F94F14B68B6C}"/>
              </a:ext>
            </a:extLst>
          </p:cNvPr>
          <p:cNvSpPr>
            <a:spLocks noGrp="1"/>
          </p:cNvSpPr>
          <p:nvPr>
            <p:ph type="pic" sz="quarter" idx="35" hasCustomPrompt="1"/>
          </p:nvPr>
        </p:nvSpPr>
        <p:spPr>
          <a:xfrm>
            <a:off x="8812419" y="3552739"/>
            <a:ext cx="2405261" cy="2125239"/>
          </a:xfrm>
          <a:custGeom>
            <a:avLst/>
            <a:gdLst>
              <a:gd name="connsiteX0" fmla="*/ 1412122 w 4904790"/>
              <a:gd name="connsiteY0" fmla="*/ 0 h 4333769"/>
              <a:gd name="connsiteX1" fmla="*/ 3492669 w 4904790"/>
              <a:gd name="connsiteY1" fmla="*/ 0 h 4333769"/>
              <a:gd name="connsiteX2" fmla="*/ 3811717 w 4904790"/>
              <a:gd name="connsiteY2" fmla="*/ 188036 h 4333769"/>
              <a:gd name="connsiteX3" fmla="*/ 4854237 w 4904790"/>
              <a:gd name="connsiteY3" fmla="*/ 1983326 h 4333769"/>
              <a:gd name="connsiteX4" fmla="*/ 4854237 w 4904790"/>
              <a:gd name="connsiteY4" fmla="*/ 2350443 h 4333769"/>
              <a:gd name="connsiteX5" fmla="*/ 3811717 w 4904790"/>
              <a:gd name="connsiteY5" fmla="*/ 4145734 h 4333769"/>
              <a:gd name="connsiteX6" fmla="*/ 3492669 w 4904790"/>
              <a:gd name="connsiteY6" fmla="*/ 4333769 h 4333769"/>
              <a:gd name="connsiteX7" fmla="*/ 1412122 w 4904790"/>
              <a:gd name="connsiteY7" fmla="*/ 4333769 h 4333769"/>
              <a:gd name="connsiteX8" fmla="*/ 1088581 w 4904790"/>
              <a:gd name="connsiteY8" fmla="*/ 4145734 h 4333769"/>
              <a:gd name="connsiteX9" fmla="*/ 50554 w 4904790"/>
              <a:gd name="connsiteY9" fmla="*/ 2350443 h 4333769"/>
              <a:gd name="connsiteX10" fmla="*/ 50554 w 4904790"/>
              <a:gd name="connsiteY10" fmla="*/ 1983326 h 4333769"/>
              <a:gd name="connsiteX11" fmla="*/ 1088581 w 4904790"/>
              <a:gd name="connsiteY11" fmla="*/ 188036 h 4333769"/>
              <a:gd name="connsiteX12" fmla="*/ 1412122 w 4904790"/>
              <a:gd name="connsiteY12" fmla="*/ 0 h 433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04790" h="4333769">
                <a:moveTo>
                  <a:pt x="1412122" y="0"/>
                </a:moveTo>
                <a:cubicBezTo>
                  <a:pt x="1412122" y="0"/>
                  <a:pt x="1412122" y="0"/>
                  <a:pt x="3492669" y="0"/>
                </a:cubicBezTo>
                <a:cubicBezTo>
                  <a:pt x="3622985" y="0"/>
                  <a:pt x="3748806" y="71633"/>
                  <a:pt x="3811717" y="188036"/>
                </a:cubicBezTo>
                <a:cubicBezTo>
                  <a:pt x="3811717" y="188036"/>
                  <a:pt x="3811717" y="188036"/>
                  <a:pt x="4854237" y="1983326"/>
                </a:cubicBezTo>
                <a:cubicBezTo>
                  <a:pt x="4921642" y="2095252"/>
                  <a:pt x="4921642" y="2238517"/>
                  <a:pt x="4854237" y="2350443"/>
                </a:cubicBezTo>
                <a:cubicBezTo>
                  <a:pt x="4854237" y="2350443"/>
                  <a:pt x="4854237" y="2350443"/>
                  <a:pt x="3811717" y="4145734"/>
                </a:cubicBezTo>
                <a:cubicBezTo>
                  <a:pt x="3748806" y="4262137"/>
                  <a:pt x="3622985" y="4333769"/>
                  <a:pt x="3492669" y="4333769"/>
                </a:cubicBezTo>
                <a:cubicBezTo>
                  <a:pt x="3492669" y="4333769"/>
                  <a:pt x="3492669" y="4333769"/>
                  <a:pt x="1412122" y="4333769"/>
                </a:cubicBezTo>
                <a:cubicBezTo>
                  <a:pt x="1277313" y="4333769"/>
                  <a:pt x="1155985" y="4262137"/>
                  <a:pt x="1088581" y="4145734"/>
                </a:cubicBezTo>
                <a:cubicBezTo>
                  <a:pt x="1088581" y="4145734"/>
                  <a:pt x="1088581" y="4145734"/>
                  <a:pt x="50554" y="2350443"/>
                </a:cubicBezTo>
                <a:cubicBezTo>
                  <a:pt x="-16851" y="2238517"/>
                  <a:pt x="-16851" y="2095252"/>
                  <a:pt x="50554" y="1983326"/>
                </a:cubicBezTo>
                <a:cubicBezTo>
                  <a:pt x="50554" y="1983326"/>
                  <a:pt x="50554" y="1983326"/>
                  <a:pt x="1088581" y="188036"/>
                </a:cubicBezTo>
                <a:cubicBezTo>
                  <a:pt x="1155985" y="71633"/>
                  <a:pt x="1277313" y="0"/>
                  <a:pt x="1412122" y="0"/>
                </a:cubicBezTo>
                <a:close/>
              </a:path>
            </a:pathLst>
          </a:custGeom>
          <a:solidFill>
            <a:schemeClr val="bg1">
              <a:lumMod val="95000"/>
            </a:schemeClr>
          </a:solidFill>
        </p:spPr>
        <p:txBody>
          <a:bodyPr wrap="square" anchor="ctr">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ZA" dirty="0"/>
              <a:t>Insert or Drag &amp; Drop your photo</a:t>
            </a:r>
          </a:p>
        </p:txBody>
      </p:sp>
    </p:spTree>
    <p:extLst>
      <p:ext uri="{BB962C8B-B14F-4D97-AF65-F5344CB8AC3E}">
        <p14:creationId xmlns:p14="http://schemas.microsoft.com/office/powerpoint/2010/main" val="15740961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tx2"/>
        </a:solidFill>
        <a:effectLst/>
      </p:bgPr>
    </p:bg>
    <p:spTree>
      <p:nvGrpSpPr>
        <p:cNvPr id="1" name=""/>
        <p:cNvGrpSpPr/>
        <p:nvPr/>
      </p:nvGrpSpPr>
      <p:grpSpPr>
        <a:xfrm>
          <a:off x="0" y="0"/>
          <a:ext cx="0" cy="0"/>
          <a:chOff x="0" y="0"/>
          <a:chExt cx="0" cy="0"/>
        </a:xfrm>
      </p:grpSpPr>
      <p:sp>
        <p:nvSpPr>
          <p:cNvPr id="43" name="Rectangle 42"/>
          <p:cNvSpPr/>
          <p:nvPr/>
        </p:nvSpPr>
        <p:spPr>
          <a:xfrm flipV="1">
            <a:off x="8229600" y="-2"/>
            <a:ext cx="3505200" cy="6858002"/>
          </a:xfrm>
          <a:prstGeom prst="rect">
            <a:avLst/>
          </a:prstGeom>
          <a:gradFill>
            <a:gsLst>
              <a:gs pos="0">
                <a:schemeClr val="bg1">
                  <a:alpha val="0"/>
                </a:schemeClr>
              </a:gs>
              <a:gs pos="77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1"/>
          <p:cNvSpPr>
            <a:spLocks noGrp="1"/>
          </p:cNvSpPr>
          <p:nvPr>
            <p:ph type="body" sz="quarter" idx="10" hasCustomPrompt="1"/>
          </p:nvPr>
        </p:nvSpPr>
        <p:spPr>
          <a:xfrm>
            <a:off x="488950" y="5187893"/>
            <a:ext cx="643001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Your Name goes here</a:t>
            </a:r>
          </a:p>
        </p:txBody>
      </p:sp>
      <p:sp>
        <p:nvSpPr>
          <p:cNvPr id="21" name="Text Placeholder 31"/>
          <p:cNvSpPr>
            <a:spLocks noGrp="1"/>
          </p:cNvSpPr>
          <p:nvPr>
            <p:ph type="body" sz="quarter" idx="11" hasCustomPrompt="1"/>
          </p:nvPr>
        </p:nvSpPr>
        <p:spPr>
          <a:xfrm>
            <a:off x="488950" y="5562027"/>
            <a:ext cx="6430010" cy="343473"/>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Your Title goes here</a:t>
            </a:r>
          </a:p>
        </p:txBody>
      </p:sp>
      <p:sp>
        <p:nvSpPr>
          <p:cNvPr id="22" name="Text Placeholder 31"/>
          <p:cNvSpPr>
            <a:spLocks noGrp="1"/>
          </p:cNvSpPr>
          <p:nvPr>
            <p:ph type="body" sz="quarter" idx="12" hasCustomPrompt="1"/>
          </p:nvPr>
        </p:nvSpPr>
        <p:spPr>
          <a:xfrm>
            <a:off x="488950" y="6091578"/>
            <a:ext cx="6430010" cy="292100"/>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smtClean="0"/>
              <a:t>XX/XX/2019 (date goes here)</a:t>
            </a:r>
          </a:p>
        </p:txBody>
      </p:sp>
      <p:pic>
        <p:nvPicPr>
          <p:cNvPr id="47" name="Picture 46"/>
          <p:cNvPicPr>
            <a:picLocks noChangeAspect="1"/>
          </p:cNvPicPr>
          <p:nvPr userDrawn="1"/>
        </p:nvPicPr>
        <p:blipFill>
          <a:blip r:embed="rId2"/>
          <a:stretch>
            <a:fillRect/>
          </a:stretch>
        </p:blipFill>
        <p:spPr>
          <a:xfrm>
            <a:off x="8909050" y="805225"/>
            <a:ext cx="2146300" cy="2523273"/>
          </a:xfrm>
          <a:prstGeom prst="rect">
            <a:avLst/>
          </a:prstGeom>
        </p:spPr>
      </p:pic>
      <p:cxnSp>
        <p:nvCxnSpPr>
          <p:cNvPr id="48" name="Straight Connector 47"/>
          <p:cNvCxnSpPr/>
          <p:nvPr userDrawn="1"/>
        </p:nvCxnSpPr>
        <p:spPr>
          <a:xfrm>
            <a:off x="574675" y="5065599"/>
            <a:ext cx="18859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hasCustomPrompt="1"/>
          </p:nvPr>
        </p:nvSpPr>
        <p:spPr>
          <a:xfrm>
            <a:off x="488950" y="454090"/>
            <a:ext cx="6971030" cy="3470210"/>
          </a:xfrm>
        </p:spPr>
        <p:txBody>
          <a:bodyPr anchor="b"/>
          <a:lstStyle>
            <a:lvl1pPr>
              <a:defRPr sz="6000" baseline="0">
                <a:solidFill>
                  <a:schemeClr val="bg1"/>
                </a:solidFill>
                <a:latin typeface="Abril Fatface" panose="02000503000000020003" pitchFamily="2" charset="0"/>
              </a:defRPr>
            </a:lvl1pPr>
          </a:lstStyle>
          <a:p>
            <a:r>
              <a:rPr lang="en-US" dirty="0" smtClean="0"/>
              <a:t>Presentation title goes here</a:t>
            </a:r>
            <a:endParaRPr lang="en-US" dirty="0"/>
          </a:p>
        </p:txBody>
      </p:sp>
      <p:sp>
        <p:nvSpPr>
          <p:cNvPr id="12" name="Text Placeholder 31"/>
          <p:cNvSpPr>
            <a:spLocks noGrp="1"/>
          </p:cNvSpPr>
          <p:nvPr>
            <p:ph type="body" sz="quarter" idx="13" hasCustomPrompt="1"/>
          </p:nvPr>
        </p:nvSpPr>
        <p:spPr>
          <a:xfrm>
            <a:off x="488950" y="4056798"/>
            <a:ext cx="6971030" cy="886507"/>
          </a:xfrm>
        </p:spPr>
        <p:txBody>
          <a:bodyPr>
            <a:noAutofit/>
          </a:bodyPr>
          <a:lstStyle>
            <a:lvl1pPr marL="0" indent="0">
              <a:buFontTx/>
              <a:buNone/>
              <a:defRPr sz="2800" b="0">
                <a:solidFill>
                  <a:schemeClr val="bg1"/>
                </a:solidFill>
                <a:latin typeface="+mj-lt"/>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dirty="0" smtClean="0"/>
              <a:t>Click to add subtitle (28)</a:t>
            </a:r>
            <a:endParaRPr lang="en-US" dirty="0"/>
          </a:p>
        </p:txBody>
      </p:sp>
    </p:spTree>
    <p:extLst>
      <p:ext uri="{BB962C8B-B14F-4D97-AF65-F5344CB8AC3E}">
        <p14:creationId xmlns:p14="http://schemas.microsoft.com/office/powerpoint/2010/main" val="3292477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tandard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0" y="281940"/>
            <a:ext cx="10515600" cy="1218948"/>
          </a:xfrm>
        </p:spPr>
        <p:txBody>
          <a:bodyPr/>
          <a:lstStyle/>
          <a:p>
            <a:r>
              <a:rPr lang="en-US" smtClean="0"/>
              <a:t>Click to edit Master title style</a:t>
            </a:r>
            <a:endParaRPr lang="en-US"/>
          </a:p>
        </p:txBody>
      </p:sp>
      <p:sp>
        <p:nvSpPr>
          <p:cNvPr id="9" name="Content Placeholder 2"/>
          <p:cNvSpPr>
            <a:spLocks noGrp="1"/>
          </p:cNvSpPr>
          <p:nvPr>
            <p:ph idx="1"/>
          </p:nvPr>
        </p:nvSpPr>
        <p:spPr>
          <a:xfrm>
            <a:off x="838200" y="1825625"/>
            <a:ext cx="10515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8154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Title 1"/>
          <p:cNvSpPr>
            <a:spLocks noGrp="1"/>
          </p:cNvSpPr>
          <p:nvPr>
            <p:ph type="title"/>
          </p:nvPr>
        </p:nvSpPr>
        <p:spPr>
          <a:xfrm>
            <a:off x="838200" y="281940"/>
            <a:ext cx="10515600" cy="1218948"/>
          </a:xfrm>
        </p:spPr>
        <p:txBody>
          <a:bodyPr/>
          <a:lstStyle/>
          <a:p>
            <a:r>
              <a:rPr lang="en-US" smtClean="0"/>
              <a:t>Click to edit Master title style</a:t>
            </a:r>
            <a:endParaRPr lang="en-US"/>
          </a:p>
        </p:txBody>
      </p:sp>
    </p:spTree>
    <p:extLst>
      <p:ext uri="{BB962C8B-B14F-4D97-AF65-F5344CB8AC3E}">
        <p14:creationId xmlns:p14="http://schemas.microsoft.com/office/powerpoint/2010/main" val="3667099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2 Column B">
    <p:spTree>
      <p:nvGrpSpPr>
        <p:cNvPr id="1" name=""/>
        <p:cNvGrpSpPr/>
        <p:nvPr/>
      </p:nvGrpSpPr>
      <p:grpSpPr>
        <a:xfrm>
          <a:off x="0" y="0"/>
          <a:ext cx="0" cy="0"/>
          <a:chOff x="0" y="0"/>
          <a:chExt cx="0" cy="0"/>
        </a:xfrm>
      </p:grpSpPr>
      <p:sp>
        <p:nvSpPr>
          <p:cNvPr id="37" name="Rectangle 36"/>
          <p:cNvSpPr/>
          <p:nvPr userDrawn="1"/>
        </p:nvSpPr>
        <p:spPr>
          <a:xfrm>
            <a:off x="335756" y="6185647"/>
            <a:ext cx="4711137" cy="672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userDrawn="1"/>
        </p:nvSpPr>
        <p:spPr>
          <a:xfrm>
            <a:off x="5062768" y="6185647"/>
            <a:ext cx="590552" cy="672353"/>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2" name="Rectangle 51"/>
          <p:cNvSpPr/>
          <p:nvPr userDrawn="1"/>
        </p:nvSpPr>
        <p:spPr>
          <a:xfrm>
            <a:off x="5669196" y="6185647"/>
            <a:ext cx="1569804" cy="672353"/>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3" name="Rectangle 52"/>
          <p:cNvSpPr/>
          <p:nvPr userDrawn="1"/>
        </p:nvSpPr>
        <p:spPr>
          <a:xfrm>
            <a:off x="7254875" y="6185647"/>
            <a:ext cx="273050" cy="672353"/>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 name="Rectangle 53"/>
          <p:cNvSpPr/>
          <p:nvPr userDrawn="1"/>
        </p:nvSpPr>
        <p:spPr>
          <a:xfrm>
            <a:off x="7543800" y="6185647"/>
            <a:ext cx="2535823" cy="672353"/>
          </a:xfrm>
          <a:prstGeom prst="rect">
            <a:avLst/>
          </a:prstGeom>
          <a:solidFill>
            <a:srgbClr val="E2A7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Rectangle 54"/>
          <p:cNvSpPr/>
          <p:nvPr userDrawn="1"/>
        </p:nvSpPr>
        <p:spPr>
          <a:xfrm>
            <a:off x="10487025" y="6184602"/>
            <a:ext cx="1704975" cy="673398"/>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 name="Rectangle 55"/>
          <p:cNvSpPr/>
          <p:nvPr userDrawn="1"/>
        </p:nvSpPr>
        <p:spPr>
          <a:xfrm>
            <a:off x="10095498" y="6185647"/>
            <a:ext cx="374858" cy="672353"/>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7" name="Rectangle 56"/>
          <p:cNvSpPr/>
          <p:nvPr userDrawn="1"/>
        </p:nvSpPr>
        <p:spPr>
          <a:xfrm>
            <a:off x="0" y="6184603"/>
            <a:ext cx="319087" cy="672352"/>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extBox 1"/>
          <p:cNvSpPr txBox="1"/>
          <p:nvPr userDrawn="1"/>
        </p:nvSpPr>
        <p:spPr>
          <a:xfrm>
            <a:off x="752475" y="6398790"/>
            <a:ext cx="3868367" cy="276999"/>
          </a:xfrm>
          <a:prstGeom prst="rect">
            <a:avLst/>
          </a:prstGeom>
          <a:noFill/>
        </p:spPr>
        <p:txBody>
          <a:bodyPr wrap="none" rtlCol="0">
            <a:spAutoFit/>
          </a:bodyPr>
          <a:lstStyle/>
          <a:p>
            <a:r>
              <a:rPr lang="en-US" sz="1200" b="1" cap="all" dirty="0" smtClean="0">
                <a:solidFill>
                  <a:schemeClr val="bg1"/>
                </a:solidFill>
                <a:latin typeface="+mn-lt"/>
                <a:ea typeface="Roboto Condensed" panose="02000000000000000000" pitchFamily="2" charset="0"/>
              </a:rPr>
              <a:t>Washington</a:t>
            </a:r>
            <a:r>
              <a:rPr lang="en-US" sz="1200" b="1" cap="all" baseline="0" dirty="0" smtClean="0">
                <a:solidFill>
                  <a:schemeClr val="bg1"/>
                </a:solidFill>
                <a:latin typeface="+mn-lt"/>
                <a:ea typeface="Roboto Condensed" panose="02000000000000000000" pitchFamily="2" charset="0"/>
              </a:rPr>
              <a:t> state department of commerce</a:t>
            </a:r>
            <a:endParaRPr lang="en-US" sz="1200" b="1" cap="all" dirty="0">
              <a:solidFill>
                <a:schemeClr val="bg1"/>
              </a:solidFill>
              <a:latin typeface="+mn-lt"/>
              <a:ea typeface="Roboto Condensed" panose="02000000000000000000" pitchFamily="2" charset="0"/>
            </a:endParaRPr>
          </a:p>
        </p:txBody>
      </p:sp>
      <p:cxnSp>
        <p:nvCxnSpPr>
          <p:cNvPr id="39" name="Straight Connector 38"/>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11440264" y="6366891"/>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latin typeface="+mn-lt"/>
                <a:ea typeface="Roboto Black"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latin typeface="+mn-lt"/>
              <a:ea typeface="Roboto Black" panose="02000000000000000000" pitchFamily="2" charset="0"/>
            </a:endParaRPr>
          </a:p>
        </p:txBody>
      </p:sp>
      <p:sp>
        <p:nvSpPr>
          <p:cNvPr id="38" name="Title 1"/>
          <p:cNvSpPr>
            <a:spLocks noGrp="1"/>
          </p:cNvSpPr>
          <p:nvPr>
            <p:ph type="title"/>
          </p:nvPr>
        </p:nvSpPr>
        <p:spPr>
          <a:xfrm>
            <a:off x="838200" y="312737"/>
            <a:ext cx="10515600" cy="1325563"/>
          </a:xfrm>
        </p:spPr>
        <p:txBody>
          <a:bodyPr anchor="b"/>
          <a:lstStyle>
            <a:lvl1pPr>
              <a:defRPr>
                <a:solidFill>
                  <a:srgbClr val="5C5C5C"/>
                </a:solidFill>
                <a:latin typeface="+mj-lt"/>
              </a:defRPr>
            </a:lvl1pPr>
          </a:lstStyle>
          <a:p>
            <a:r>
              <a:rPr lang="en-US" dirty="0" smtClean="0"/>
              <a:t>Click to edit Master title style</a:t>
            </a:r>
            <a:endParaRPr lang="en-US" dirty="0"/>
          </a:p>
        </p:txBody>
      </p:sp>
      <p:sp>
        <p:nvSpPr>
          <p:cNvPr id="40" name="Content Placeholder 2"/>
          <p:cNvSpPr>
            <a:spLocks noGrp="1"/>
          </p:cNvSpPr>
          <p:nvPr>
            <p:ph idx="1"/>
          </p:nvPr>
        </p:nvSpPr>
        <p:spPr>
          <a:xfrm>
            <a:off x="838200" y="1825625"/>
            <a:ext cx="4814327" cy="4355038"/>
          </a:xfrm>
        </p:spPr>
        <p:txBody>
          <a:bodyPr/>
          <a:lstStyle>
            <a:lvl1pPr>
              <a:buClr>
                <a:schemeClr val="accent5"/>
              </a:buClr>
              <a:defRPr>
                <a:solidFill>
                  <a:schemeClr val="accent2"/>
                </a:solidFill>
                <a:latin typeface="+mn-lt"/>
              </a:defRPr>
            </a:lvl1pPr>
            <a:lvl2pPr marL="685800" indent="-228600">
              <a:buClr>
                <a:schemeClr val="accent2"/>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24" name="Group 23"/>
          <p:cNvGrpSpPr/>
          <p:nvPr userDrawn="1"/>
        </p:nvGrpSpPr>
        <p:grpSpPr>
          <a:xfrm>
            <a:off x="-208149" y="334256"/>
            <a:ext cx="1046349" cy="1061525"/>
            <a:chOff x="8060799" y="250252"/>
            <a:chExt cx="2775141" cy="2815391"/>
          </a:xfrm>
        </p:grpSpPr>
        <p:sp>
          <p:nvSpPr>
            <p:cNvPr id="29" name="Oval 28"/>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0" name="Oval 29"/>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Oval 31"/>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Oval 32"/>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5" name="Oval 34"/>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6" name="Oval 35"/>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41" name="Straight Connector 40"/>
          <p:cNvCxnSpPr/>
          <p:nvPr userDrawn="1"/>
        </p:nvCxnSpPr>
        <p:spPr>
          <a:xfrm>
            <a:off x="5989699" y="1825625"/>
            <a:ext cx="0" cy="413556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Picture Placeholder 3"/>
          <p:cNvSpPr>
            <a:spLocks noGrp="1"/>
          </p:cNvSpPr>
          <p:nvPr>
            <p:ph type="pic" sz="quarter" idx="11"/>
          </p:nvPr>
        </p:nvSpPr>
        <p:spPr>
          <a:xfrm>
            <a:off x="6538913" y="2259013"/>
            <a:ext cx="4814887" cy="3394075"/>
          </a:xfrm>
        </p:spPr>
        <p:txBody>
          <a:bodyPr/>
          <a:lstStyle/>
          <a:p>
            <a:endParaRPr lang="en-US"/>
          </a:p>
        </p:txBody>
      </p:sp>
    </p:spTree>
    <p:extLst>
      <p:ext uri="{BB962C8B-B14F-4D97-AF65-F5344CB8AC3E}">
        <p14:creationId xmlns:p14="http://schemas.microsoft.com/office/powerpoint/2010/main" val="206850704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pos="528">
          <p15:clr>
            <a:srgbClr val="FBAE40"/>
          </p15:clr>
        </p15:guide>
        <p15:guide id="4" pos="7152">
          <p15:clr>
            <a:srgbClr val="FBAE40"/>
          </p15:clr>
        </p15:guide>
        <p15:guide id="5" orient="horz" pos="10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Image BG">
    <p:spTree>
      <p:nvGrpSpPr>
        <p:cNvPr id="1" name=""/>
        <p:cNvGrpSpPr/>
        <p:nvPr/>
      </p:nvGrpSpPr>
      <p:grpSpPr>
        <a:xfrm>
          <a:off x="0" y="0"/>
          <a:ext cx="0" cy="0"/>
          <a:chOff x="0" y="0"/>
          <a:chExt cx="0" cy="0"/>
        </a:xfrm>
      </p:grpSpPr>
      <p:sp>
        <p:nvSpPr>
          <p:cNvPr id="17" name="Rectangle 16"/>
          <p:cNvSpPr/>
          <p:nvPr userDrawn="1"/>
        </p:nvSpPr>
        <p:spPr>
          <a:xfrm>
            <a:off x="335756" y="6185647"/>
            <a:ext cx="4711137" cy="672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5062768" y="6185647"/>
            <a:ext cx="590552" cy="672353"/>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p:cNvSpPr/>
          <p:nvPr userDrawn="1"/>
        </p:nvSpPr>
        <p:spPr>
          <a:xfrm>
            <a:off x="5669196" y="6185647"/>
            <a:ext cx="1569804" cy="672353"/>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Rectangle 24"/>
          <p:cNvSpPr/>
          <p:nvPr userDrawn="1"/>
        </p:nvSpPr>
        <p:spPr>
          <a:xfrm>
            <a:off x="7254875" y="6185647"/>
            <a:ext cx="273050" cy="672353"/>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userDrawn="1"/>
        </p:nvSpPr>
        <p:spPr>
          <a:xfrm>
            <a:off x="7543800" y="6185647"/>
            <a:ext cx="2535823" cy="672353"/>
          </a:xfrm>
          <a:prstGeom prst="rect">
            <a:avLst/>
          </a:prstGeom>
          <a:solidFill>
            <a:srgbClr val="E2A7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ectangle 26"/>
          <p:cNvSpPr/>
          <p:nvPr userDrawn="1"/>
        </p:nvSpPr>
        <p:spPr>
          <a:xfrm>
            <a:off x="10487025" y="6184602"/>
            <a:ext cx="1704975" cy="673398"/>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Rectangle 27"/>
          <p:cNvSpPr/>
          <p:nvPr userDrawn="1"/>
        </p:nvSpPr>
        <p:spPr>
          <a:xfrm>
            <a:off x="10095498" y="6185647"/>
            <a:ext cx="374858" cy="672353"/>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Rectangle 28"/>
          <p:cNvSpPr/>
          <p:nvPr userDrawn="1"/>
        </p:nvSpPr>
        <p:spPr>
          <a:xfrm>
            <a:off x="0" y="6184603"/>
            <a:ext cx="319087" cy="672352"/>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Picture Placeholder 4"/>
          <p:cNvSpPr>
            <a:spLocks noGrp="1"/>
          </p:cNvSpPr>
          <p:nvPr>
            <p:ph type="pic" sz="quarter" idx="10"/>
          </p:nvPr>
        </p:nvSpPr>
        <p:spPr>
          <a:xfrm>
            <a:off x="0" y="0"/>
            <a:ext cx="12192000" cy="6183559"/>
          </a:xfrm>
          <a:noFill/>
          <a:ln>
            <a:solidFill>
              <a:schemeClr val="bg1"/>
            </a:solidFill>
          </a:ln>
        </p:spPr>
        <p:txBody>
          <a:bodyPr/>
          <a:lstStyle>
            <a:lvl1pPr>
              <a:defRPr lang="en-US" dirty="0"/>
            </a:lvl1pPr>
          </a:lstStyle>
          <a:p>
            <a:endParaRPr lang="en-US" dirty="0"/>
          </a:p>
        </p:txBody>
      </p:sp>
      <p:sp>
        <p:nvSpPr>
          <p:cNvPr id="2" name="Title 1"/>
          <p:cNvSpPr>
            <a:spLocks noGrp="1"/>
          </p:cNvSpPr>
          <p:nvPr>
            <p:ph type="title"/>
          </p:nvPr>
        </p:nvSpPr>
        <p:spPr>
          <a:xfrm>
            <a:off x="838200" y="307999"/>
            <a:ext cx="10515600" cy="1325563"/>
          </a:xfrm>
          <a:ln>
            <a:noFill/>
          </a:ln>
        </p:spPr>
        <p:txBody>
          <a:bodyPr anchor="b"/>
          <a:lstStyle>
            <a:lvl1pPr>
              <a:defRPr>
                <a:solidFill>
                  <a:schemeClr val="bg1"/>
                </a:solidFill>
                <a:latin typeface="+mj-lt"/>
              </a:defRPr>
            </a:lvl1pPr>
          </a:lstStyle>
          <a:p>
            <a:r>
              <a:rPr lang="en-US" dirty="0" smtClean="0"/>
              <a:t>Click to edit Master title style</a:t>
            </a:r>
            <a:endParaRPr lang="en-US" dirty="0"/>
          </a:p>
        </p:txBody>
      </p:sp>
      <p:sp>
        <p:nvSpPr>
          <p:cNvPr id="10" name="Text Placeholder 9"/>
          <p:cNvSpPr>
            <a:spLocks noGrp="1"/>
          </p:cNvSpPr>
          <p:nvPr>
            <p:ph type="body" sz="quarter" idx="11"/>
          </p:nvPr>
        </p:nvSpPr>
        <p:spPr>
          <a:xfrm>
            <a:off x="838200" y="1828800"/>
            <a:ext cx="10515600" cy="1230923"/>
          </a:xfrm>
        </p:spPr>
        <p:txBody>
          <a:bodyPr/>
          <a:lstStyle>
            <a:lvl1pPr>
              <a:defRPr>
                <a:solidFill>
                  <a:schemeClr val="bg1"/>
                </a:solidFill>
              </a:defRPr>
            </a:lvl1pPr>
            <a:lvl2pPr marL="800100" indent="-342900">
              <a:buFont typeface="Arial" panose="020B0604020202020204" pitchFamily="34" charset="0"/>
              <a:buChar char="•"/>
              <a:defRPr>
                <a:solidFill>
                  <a:schemeClr val="bg1"/>
                </a:solidFill>
              </a:defRPr>
            </a:lvl2pPr>
            <a:lvl3pPr>
              <a:defRPr>
                <a:solidFill>
                  <a:schemeClr val="bg1"/>
                </a:solidFill>
              </a:defRPr>
            </a:lvl3pPr>
            <a:lvl4pPr marL="1657350" indent="-285750">
              <a:buFont typeface="Arial" panose="020B0604020202020204" pitchFamily="34" charset="0"/>
              <a:buChar cha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Box 12"/>
          <p:cNvSpPr txBox="1"/>
          <p:nvPr userDrawn="1"/>
        </p:nvSpPr>
        <p:spPr>
          <a:xfrm>
            <a:off x="752475" y="6398790"/>
            <a:ext cx="3868367" cy="276999"/>
          </a:xfrm>
          <a:prstGeom prst="rect">
            <a:avLst/>
          </a:prstGeom>
          <a:noFill/>
        </p:spPr>
        <p:txBody>
          <a:bodyPr wrap="none" rtlCol="0">
            <a:spAutoFit/>
          </a:bodyPr>
          <a:lstStyle/>
          <a:p>
            <a:r>
              <a:rPr lang="en-US" sz="1200" b="1" cap="all" dirty="0" smtClean="0">
                <a:solidFill>
                  <a:schemeClr val="bg1"/>
                </a:solidFill>
                <a:latin typeface="+mn-lt"/>
                <a:ea typeface="Roboto Condensed" panose="02000000000000000000" pitchFamily="2" charset="0"/>
              </a:rPr>
              <a:t>Washington</a:t>
            </a:r>
            <a:r>
              <a:rPr lang="en-US" sz="1200" b="1" cap="all" baseline="0" dirty="0" smtClean="0">
                <a:solidFill>
                  <a:schemeClr val="bg1"/>
                </a:solidFill>
                <a:latin typeface="+mn-lt"/>
                <a:ea typeface="Roboto Condensed" panose="02000000000000000000" pitchFamily="2" charset="0"/>
              </a:rPr>
              <a:t> state department of commerce</a:t>
            </a:r>
            <a:endParaRPr lang="en-US" sz="1200" b="1" cap="all" dirty="0">
              <a:solidFill>
                <a:schemeClr val="bg1"/>
              </a:solidFill>
              <a:latin typeface="+mn-lt"/>
              <a:ea typeface="Roboto Condensed" panose="02000000000000000000" pitchFamily="2" charset="0"/>
            </a:endParaRPr>
          </a:p>
        </p:txBody>
      </p:sp>
      <p:sp>
        <p:nvSpPr>
          <p:cNvPr id="21" name="TextBox 20"/>
          <p:cNvSpPr txBox="1"/>
          <p:nvPr userDrawn="1"/>
        </p:nvSpPr>
        <p:spPr>
          <a:xfrm>
            <a:off x="11440264" y="6366891"/>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latin typeface="+mn-lt"/>
                <a:ea typeface="Roboto Black"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latin typeface="+mn-lt"/>
              <a:ea typeface="Roboto Black" panose="02000000000000000000" pitchFamily="2" charset="0"/>
            </a:endParaRPr>
          </a:p>
        </p:txBody>
      </p:sp>
    </p:spTree>
    <p:extLst>
      <p:ext uri="{BB962C8B-B14F-4D97-AF65-F5344CB8AC3E}">
        <p14:creationId xmlns:p14="http://schemas.microsoft.com/office/powerpoint/2010/main" val="226683244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BLUE Section Title">
    <p:bg>
      <p:bgPr>
        <a:solidFill>
          <a:schemeClr val="accent1"/>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4856651" y="680484"/>
            <a:ext cx="6320103" cy="6436285"/>
          </a:xfrm>
          <a:custGeom>
            <a:avLst/>
            <a:gdLst>
              <a:gd name="T0" fmla="*/ 754 w 916"/>
              <a:gd name="T1" fmla="*/ 809 h 916"/>
              <a:gd name="T2" fmla="*/ 497 w 916"/>
              <a:gd name="T3" fmla="*/ 916 h 916"/>
              <a:gd name="T4" fmla="*/ 521 w 916"/>
              <a:gd name="T5" fmla="*/ 609 h 916"/>
              <a:gd name="T6" fmla="*/ 560 w 916"/>
              <a:gd name="T7" fmla="*/ 560 h 916"/>
              <a:gd name="T8" fmla="*/ 609 w 916"/>
              <a:gd name="T9" fmla="*/ 520 h 916"/>
              <a:gd name="T10" fmla="*/ 916 w 916"/>
              <a:gd name="T11" fmla="*/ 497 h 916"/>
              <a:gd name="T12" fmla="*/ 809 w 916"/>
              <a:gd name="T13" fmla="*/ 754 h 916"/>
              <a:gd name="T14" fmla="*/ 609 w 916"/>
              <a:gd name="T15" fmla="*/ 520 h 916"/>
              <a:gd name="T16" fmla="*/ 603 w 916"/>
              <a:gd name="T17" fmla="*/ 458 h 916"/>
              <a:gd name="T18" fmla="*/ 609 w 916"/>
              <a:gd name="T19" fmla="*/ 395 h 916"/>
              <a:gd name="T20" fmla="*/ 809 w 916"/>
              <a:gd name="T21" fmla="*/ 162 h 916"/>
              <a:gd name="T22" fmla="*/ 916 w 916"/>
              <a:gd name="T23" fmla="*/ 419 h 916"/>
              <a:gd name="T24" fmla="*/ 609 w 916"/>
              <a:gd name="T25" fmla="*/ 395 h 916"/>
              <a:gd name="T26" fmla="*/ 560 w 916"/>
              <a:gd name="T27" fmla="*/ 356 h 916"/>
              <a:gd name="T28" fmla="*/ 521 w 916"/>
              <a:gd name="T29" fmla="*/ 307 h 916"/>
              <a:gd name="T30" fmla="*/ 497 w 916"/>
              <a:gd name="T31" fmla="*/ 0 h 916"/>
              <a:gd name="T32" fmla="*/ 754 w 916"/>
              <a:gd name="T33" fmla="*/ 107 h 916"/>
              <a:gd name="T34" fmla="*/ 521 w 916"/>
              <a:gd name="T35" fmla="*/ 307 h 916"/>
              <a:gd name="T36" fmla="*/ 458 w 916"/>
              <a:gd name="T37" fmla="*/ 313 h 916"/>
              <a:gd name="T38" fmla="*/ 396 w 916"/>
              <a:gd name="T39" fmla="*/ 307 h 916"/>
              <a:gd name="T40" fmla="*/ 162 w 916"/>
              <a:gd name="T41" fmla="*/ 107 h 916"/>
              <a:gd name="T42" fmla="*/ 419 w 916"/>
              <a:gd name="T43" fmla="*/ 0 h 916"/>
              <a:gd name="T44" fmla="*/ 396 w 916"/>
              <a:gd name="T45" fmla="*/ 307 h 916"/>
              <a:gd name="T46" fmla="*/ 356 w 916"/>
              <a:gd name="T47" fmla="*/ 356 h 916"/>
              <a:gd name="T48" fmla="*/ 307 w 916"/>
              <a:gd name="T49" fmla="*/ 395 h 916"/>
              <a:gd name="T50" fmla="*/ 0 w 916"/>
              <a:gd name="T51" fmla="*/ 419 h 916"/>
              <a:gd name="T52" fmla="*/ 107 w 916"/>
              <a:gd name="T53" fmla="*/ 162 h 916"/>
              <a:gd name="T54" fmla="*/ 307 w 916"/>
              <a:gd name="T55" fmla="*/ 395 h 916"/>
              <a:gd name="T56" fmla="*/ 314 w 916"/>
              <a:gd name="T57" fmla="*/ 458 h 916"/>
              <a:gd name="T58" fmla="*/ 307 w 916"/>
              <a:gd name="T59" fmla="*/ 520 h 916"/>
              <a:gd name="T60" fmla="*/ 107 w 916"/>
              <a:gd name="T61" fmla="*/ 754 h 916"/>
              <a:gd name="T62" fmla="*/ 0 w 916"/>
              <a:gd name="T63" fmla="*/ 497 h 916"/>
              <a:gd name="T64" fmla="*/ 307 w 916"/>
              <a:gd name="T65" fmla="*/ 520 h 916"/>
              <a:gd name="T66" fmla="*/ 356 w 916"/>
              <a:gd name="T67" fmla="*/ 560 h 916"/>
              <a:gd name="T68" fmla="*/ 396 w 916"/>
              <a:gd name="T69" fmla="*/ 609 h 916"/>
              <a:gd name="T70" fmla="*/ 419 w 916"/>
              <a:gd name="T71" fmla="*/ 916 h 916"/>
              <a:gd name="T72" fmla="*/ 162 w 916"/>
              <a:gd name="T73" fmla="*/ 809 h 916"/>
              <a:gd name="T74" fmla="*/ 396 w 916"/>
              <a:gd name="T75" fmla="*/ 609 h 916"/>
              <a:gd name="T76" fmla="*/ 458 w 916"/>
              <a:gd name="T77" fmla="*/ 602 h 916"/>
              <a:gd name="T78" fmla="*/ 521 w 916"/>
              <a:gd name="T79" fmla="*/ 609 h 916"/>
              <a:gd name="T80" fmla="*/ 754 w 916"/>
              <a:gd name="T81" fmla="*/ 80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6" h="916">
                <a:moveTo>
                  <a:pt x="754" y="809"/>
                </a:moveTo>
                <a:cubicBezTo>
                  <a:pt x="684" y="869"/>
                  <a:pt x="595" y="907"/>
                  <a:pt x="497" y="916"/>
                </a:cubicBezTo>
                <a:cubicBezTo>
                  <a:pt x="452" y="817"/>
                  <a:pt x="460" y="701"/>
                  <a:pt x="521" y="609"/>
                </a:cubicBezTo>
                <a:cubicBezTo>
                  <a:pt x="532" y="591"/>
                  <a:pt x="545" y="575"/>
                  <a:pt x="560" y="560"/>
                </a:cubicBezTo>
                <a:cubicBezTo>
                  <a:pt x="575" y="545"/>
                  <a:pt x="592" y="532"/>
                  <a:pt x="609" y="520"/>
                </a:cubicBezTo>
                <a:cubicBezTo>
                  <a:pt x="701" y="459"/>
                  <a:pt x="818" y="451"/>
                  <a:pt x="916" y="497"/>
                </a:cubicBezTo>
                <a:cubicBezTo>
                  <a:pt x="908" y="595"/>
                  <a:pt x="869" y="683"/>
                  <a:pt x="809" y="754"/>
                </a:cubicBezTo>
                <a:cubicBezTo>
                  <a:pt x="708" y="717"/>
                  <a:pt x="631" y="628"/>
                  <a:pt x="609" y="520"/>
                </a:cubicBezTo>
                <a:cubicBezTo>
                  <a:pt x="605" y="500"/>
                  <a:pt x="603" y="479"/>
                  <a:pt x="603" y="458"/>
                </a:cubicBezTo>
                <a:cubicBezTo>
                  <a:pt x="603" y="436"/>
                  <a:pt x="605" y="415"/>
                  <a:pt x="609" y="395"/>
                </a:cubicBezTo>
                <a:cubicBezTo>
                  <a:pt x="631" y="287"/>
                  <a:pt x="708" y="199"/>
                  <a:pt x="809" y="162"/>
                </a:cubicBezTo>
                <a:cubicBezTo>
                  <a:pt x="869" y="233"/>
                  <a:pt x="908" y="321"/>
                  <a:pt x="916" y="419"/>
                </a:cubicBezTo>
                <a:cubicBezTo>
                  <a:pt x="818" y="464"/>
                  <a:pt x="701" y="457"/>
                  <a:pt x="609" y="395"/>
                </a:cubicBezTo>
                <a:cubicBezTo>
                  <a:pt x="592" y="384"/>
                  <a:pt x="575" y="371"/>
                  <a:pt x="560" y="356"/>
                </a:cubicBezTo>
                <a:cubicBezTo>
                  <a:pt x="545" y="341"/>
                  <a:pt x="532" y="324"/>
                  <a:pt x="521" y="307"/>
                </a:cubicBezTo>
                <a:cubicBezTo>
                  <a:pt x="459" y="215"/>
                  <a:pt x="452" y="98"/>
                  <a:pt x="497" y="0"/>
                </a:cubicBezTo>
                <a:cubicBezTo>
                  <a:pt x="595" y="9"/>
                  <a:pt x="683" y="47"/>
                  <a:pt x="754" y="107"/>
                </a:cubicBezTo>
                <a:cubicBezTo>
                  <a:pt x="717" y="208"/>
                  <a:pt x="629" y="285"/>
                  <a:pt x="521" y="307"/>
                </a:cubicBezTo>
                <a:cubicBezTo>
                  <a:pt x="500" y="311"/>
                  <a:pt x="479" y="313"/>
                  <a:pt x="458" y="313"/>
                </a:cubicBezTo>
                <a:cubicBezTo>
                  <a:pt x="437" y="313"/>
                  <a:pt x="416" y="311"/>
                  <a:pt x="396" y="307"/>
                </a:cubicBezTo>
                <a:cubicBezTo>
                  <a:pt x="287" y="285"/>
                  <a:pt x="199" y="208"/>
                  <a:pt x="162" y="107"/>
                </a:cubicBezTo>
                <a:cubicBezTo>
                  <a:pt x="233" y="47"/>
                  <a:pt x="322" y="9"/>
                  <a:pt x="419" y="0"/>
                </a:cubicBezTo>
                <a:cubicBezTo>
                  <a:pt x="465" y="98"/>
                  <a:pt x="457" y="215"/>
                  <a:pt x="396" y="307"/>
                </a:cubicBezTo>
                <a:cubicBezTo>
                  <a:pt x="384" y="324"/>
                  <a:pt x="371" y="341"/>
                  <a:pt x="356" y="356"/>
                </a:cubicBezTo>
                <a:cubicBezTo>
                  <a:pt x="341" y="371"/>
                  <a:pt x="325" y="384"/>
                  <a:pt x="307" y="395"/>
                </a:cubicBezTo>
                <a:cubicBezTo>
                  <a:pt x="215" y="457"/>
                  <a:pt x="99" y="464"/>
                  <a:pt x="0" y="419"/>
                </a:cubicBezTo>
                <a:cubicBezTo>
                  <a:pt x="9" y="321"/>
                  <a:pt x="47" y="233"/>
                  <a:pt x="107" y="162"/>
                </a:cubicBezTo>
                <a:cubicBezTo>
                  <a:pt x="209" y="199"/>
                  <a:pt x="286" y="287"/>
                  <a:pt x="307" y="395"/>
                </a:cubicBezTo>
                <a:cubicBezTo>
                  <a:pt x="312" y="416"/>
                  <a:pt x="314" y="436"/>
                  <a:pt x="314" y="458"/>
                </a:cubicBezTo>
                <a:cubicBezTo>
                  <a:pt x="314" y="479"/>
                  <a:pt x="312" y="500"/>
                  <a:pt x="307" y="520"/>
                </a:cubicBezTo>
                <a:cubicBezTo>
                  <a:pt x="286" y="628"/>
                  <a:pt x="209" y="717"/>
                  <a:pt x="107" y="754"/>
                </a:cubicBezTo>
                <a:cubicBezTo>
                  <a:pt x="47" y="683"/>
                  <a:pt x="9" y="594"/>
                  <a:pt x="0" y="497"/>
                </a:cubicBezTo>
                <a:cubicBezTo>
                  <a:pt x="99" y="451"/>
                  <a:pt x="215" y="459"/>
                  <a:pt x="307" y="520"/>
                </a:cubicBezTo>
                <a:cubicBezTo>
                  <a:pt x="325" y="532"/>
                  <a:pt x="341" y="545"/>
                  <a:pt x="356" y="560"/>
                </a:cubicBezTo>
                <a:cubicBezTo>
                  <a:pt x="371" y="575"/>
                  <a:pt x="385" y="591"/>
                  <a:pt x="396" y="609"/>
                </a:cubicBezTo>
                <a:cubicBezTo>
                  <a:pt x="457" y="701"/>
                  <a:pt x="465" y="817"/>
                  <a:pt x="419" y="916"/>
                </a:cubicBezTo>
                <a:cubicBezTo>
                  <a:pt x="322" y="907"/>
                  <a:pt x="233" y="869"/>
                  <a:pt x="162" y="809"/>
                </a:cubicBezTo>
                <a:cubicBezTo>
                  <a:pt x="199" y="707"/>
                  <a:pt x="287" y="630"/>
                  <a:pt x="396" y="609"/>
                </a:cubicBezTo>
                <a:cubicBezTo>
                  <a:pt x="416" y="604"/>
                  <a:pt x="437" y="602"/>
                  <a:pt x="458" y="602"/>
                </a:cubicBezTo>
                <a:cubicBezTo>
                  <a:pt x="480" y="602"/>
                  <a:pt x="500" y="604"/>
                  <a:pt x="521" y="609"/>
                </a:cubicBezTo>
                <a:cubicBezTo>
                  <a:pt x="629" y="630"/>
                  <a:pt x="717" y="707"/>
                  <a:pt x="754" y="809"/>
                </a:cubicBezTo>
                <a:close/>
              </a:path>
            </a:pathLst>
          </a:custGeom>
          <a:noFill/>
          <a:ln w="6350" cap="flat">
            <a:solidFill>
              <a:schemeClr val="bg1">
                <a:alpha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831850" y="1614488"/>
            <a:ext cx="10515600" cy="2852737"/>
          </a:xfrm>
        </p:spPr>
        <p:txBody>
          <a:bodyPr anchor="b"/>
          <a:lstStyle>
            <a:lvl1pPr>
              <a:defRPr sz="6000">
                <a:solidFill>
                  <a:schemeClr val="bg1"/>
                </a:solidFill>
                <a:latin typeface="Abril Fatface" panose="02000503000000020003" pitchFamily="2"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Roboto Light" panose="02000000000000000000" pitchFamily="2" charset="0"/>
                <a:ea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cxnSp>
        <p:nvCxnSpPr>
          <p:cNvPr id="8" name="Straight Connector 7"/>
          <p:cNvCxnSpPr/>
          <p:nvPr userDrawn="1"/>
        </p:nvCxnSpPr>
        <p:spPr>
          <a:xfrm>
            <a:off x="838200" y="4482682"/>
            <a:ext cx="10515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6970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asic Content">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868367"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lstStyle>
            <a:lvl1pPr>
              <a:defRPr>
                <a:solidFill>
                  <a:srgbClr val="5C5C5C"/>
                </a:solidFill>
                <a:latin typeface="+mj-lt"/>
              </a:defRPr>
            </a:lvl1pPr>
          </a:lstStyle>
          <a:p>
            <a:r>
              <a:rPr lang="en-US" dirty="0" smtClean="0"/>
              <a:t>Click to edit Master title style</a:t>
            </a:r>
            <a:endParaRPr lang="en-US" dirty="0"/>
          </a:p>
        </p:txBody>
      </p:sp>
      <p:sp>
        <p:nvSpPr>
          <p:cNvPr id="7" name="TextBox 6"/>
          <p:cNvSpPr txBox="1"/>
          <p:nvPr userDrawn="1"/>
        </p:nvSpPr>
        <p:spPr>
          <a:xfrm>
            <a:off x="11427564" y="6366891"/>
            <a:ext cx="4042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838200" y="1825625"/>
            <a:ext cx="10515600" cy="4351338"/>
          </a:xfrm>
        </p:spPr>
        <p:txBody>
          <a:bodyPr/>
          <a:lstStyle>
            <a:lvl1pPr>
              <a:buClr>
                <a:schemeClr val="accent5"/>
              </a:buClr>
              <a:defRPr>
                <a:solidFill>
                  <a:srgbClr val="00AAD2"/>
                </a:solidFill>
                <a:latin typeface="+mn-lt"/>
              </a:defRPr>
            </a:lvl1pPr>
            <a:lvl2pPr marL="685800" indent="-228600">
              <a:buClr>
                <a:srgbClr val="00AAD2"/>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136625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528" userDrawn="1">
          <p15:clr>
            <a:srgbClr val="FBAE40"/>
          </p15:clr>
        </p15:guide>
        <p15:guide id="3" pos="3816" userDrawn="1">
          <p15:clr>
            <a:srgbClr val="FBAE40"/>
          </p15:clr>
        </p15:guide>
        <p15:guide id="4" pos="7152" userDrawn="1">
          <p15:clr>
            <a:srgbClr val="FBAE40"/>
          </p15:clr>
        </p15:guide>
        <p15:guide id="5" orient="horz" pos="103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2 Column A">
    <p:spTree>
      <p:nvGrpSpPr>
        <p:cNvPr id="1" name=""/>
        <p:cNvGrpSpPr/>
        <p:nvPr/>
      </p:nvGrpSpPr>
      <p:grpSpPr>
        <a:xfrm>
          <a:off x="0" y="0"/>
          <a:ext cx="0" cy="0"/>
          <a:chOff x="0" y="0"/>
          <a:chExt cx="0" cy="0"/>
        </a:xfrm>
      </p:grpSpPr>
      <p:sp>
        <p:nvSpPr>
          <p:cNvPr id="15" name="Rectangle 14"/>
          <p:cNvSpPr/>
          <p:nvPr userDrawn="1"/>
        </p:nvSpPr>
        <p:spPr>
          <a:xfrm>
            <a:off x="0" y="6185647"/>
            <a:ext cx="12192000" cy="67235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extBox 15"/>
          <p:cNvSpPr txBox="1"/>
          <p:nvPr userDrawn="1"/>
        </p:nvSpPr>
        <p:spPr>
          <a:xfrm>
            <a:off x="752475" y="6398790"/>
            <a:ext cx="3868367" cy="276999"/>
          </a:xfrm>
          <a:prstGeom prst="rect">
            <a:avLst/>
          </a:prstGeom>
          <a:noFill/>
        </p:spPr>
        <p:txBody>
          <a:bodyPr wrap="none" rtlCol="0">
            <a:spAutoFit/>
          </a:bodyPr>
          <a:lstStyle/>
          <a:p>
            <a:r>
              <a:rPr lang="en-US" sz="1200" b="1" cap="all" dirty="0" smtClean="0">
                <a:solidFill>
                  <a:schemeClr val="bg1"/>
                </a:solidFill>
              </a:rPr>
              <a:t>Washington</a:t>
            </a:r>
            <a:r>
              <a:rPr lang="en-US" sz="1200" b="1" cap="all" baseline="0" dirty="0" smtClean="0">
                <a:solidFill>
                  <a:schemeClr val="bg1"/>
                </a:solidFill>
              </a:rPr>
              <a:t> state department of commerce</a:t>
            </a:r>
            <a:endParaRPr lang="en-US" sz="1200" b="1" cap="all" dirty="0">
              <a:solidFill>
                <a:schemeClr val="bg1"/>
              </a:solidFill>
            </a:endParaRPr>
          </a:p>
        </p:txBody>
      </p:sp>
      <p:sp>
        <p:nvSpPr>
          <p:cNvPr id="2" name="Title 1"/>
          <p:cNvSpPr>
            <a:spLocks noGrp="1"/>
          </p:cNvSpPr>
          <p:nvPr>
            <p:ph type="title"/>
          </p:nvPr>
        </p:nvSpPr>
        <p:spPr>
          <a:xfrm>
            <a:off x="838200" y="312737"/>
            <a:ext cx="10515600" cy="1325563"/>
          </a:xfrm>
        </p:spPr>
        <p:txBody>
          <a:bodyPr anchor="b"/>
          <a:lstStyle>
            <a:lvl1pPr>
              <a:defRPr>
                <a:solidFill>
                  <a:srgbClr val="5C5C5C"/>
                </a:solidFill>
                <a:latin typeface="+mj-lt"/>
              </a:defRPr>
            </a:lvl1pPr>
          </a:lstStyle>
          <a:p>
            <a:r>
              <a:rPr lang="en-US" dirty="0" smtClean="0"/>
              <a:t>Click to edit Master title style</a:t>
            </a:r>
            <a:endParaRPr lang="en-US" dirty="0"/>
          </a:p>
        </p:txBody>
      </p:sp>
      <p:sp>
        <p:nvSpPr>
          <p:cNvPr id="7" name="TextBox 6"/>
          <p:cNvSpPr txBox="1"/>
          <p:nvPr userDrawn="1"/>
        </p:nvSpPr>
        <p:spPr>
          <a:xfrm>
            <a:off x="11427564" y="6366891"/>
            <a:ext cx="4042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smtClean="0">
              <a:solidFill>
                <a:schemeClr val="bg1"/>
              </a:solidFill>
            </a:endParaRPr>
          </a:p>
        </p:txBody>
      </p:sp>
      <p:cxnSp>
        <p:nvCxnSpPr>
          <p:cNvPr id="13" name="Straight Connector 12"/>
          <p:cNvCxnSpPr/>
          <p:nvPr userDrawn="1"/>
        </p:nvCxnSpPr>
        <p:spPr>
          <a:xfrm>
            <a:off x="838200" y="1642238"/>
            <a:ext cx="105156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a:off x="-208149" y="334256"/>
            <a:ext cx="1046349" cy="1061525"/>
            <a:chOff x="8060799" y="250252"/>
            <a:chExt cx="2775141" cy="2815391"/>
          </a:xfrm>
        </p:grpSpPr>
        <p:sp>
          <p:nvSpPr>
            <p:cNvPr id="18" name="Oval 17"/>
            <p:cNvSpPr/>
            <p:nvPr userDrawn="1"/>
          </p:nvSpPr>
          <p:spPr>
            <a:xfrm>
              <a:off x="9174562" y="2544274"/>
              <a:ext cx="521369" cy="521369"/>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Oval 18"/>
            <p:cNvSpPr/>
            <p:nvPr userDrawn="1"/>
          </p:nvSpPr>
          <p:spPr>
            <a:xfrm>
              <a:off x="9198628" y="250252"/>
              <a:ext cx="521369" cy="5213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9985710" y="591145"/>
              <a:ext cx="521369" cy="52136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Oval 20"/>
            <p:cNvSpPr/>
            <p:nvPr userDrawn="1"/>
          </p:nvSpPr>
          <p:spPr>
            <a:xfrm>
              <a:off x="10314571" y="1405147"/>
              <a:ext cx="521369" cy="521369"/>
            </a:xfrm>
            <a:prstGeom prst="ellipse">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Oval 21"/>
            <p:cNvSpPr/>
            <p:nvPr userDrawn="1"/>
          </p:nvSpPr>
          <p:spPr>
            <a:xfrm>
              <a:off x="9971492" y="2211127"/>
              <a:ext cx="521369" cy="52136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userDrawn="1"/>
          </p:nvSpPr>
          <p:spPr>
            <a:xfrm>
              <a:off x="8381643" y="2199094"/>
              <a:ext cx="521369" cy="52136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p:cNvSpPr/>
            <p:nvPr userDrawn="1"/>
          </p:nvSpPr>
          <p:spPr>
            <a:xfrm>
              <a:off x="8060799" y="1383600"/>
              <a:ext cx="521369" cy="521369"/>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Oval 24"/>
            <p:cNvSpPr/>
            <p:nvPr userDrawn="1"/>
          </p:nvSpPr>
          <p:spPr>
            <a:xfrm>
              <a:off x="8396940" y="575168"/>
              <a:ext cx="521369" cy="521369"/>
            </a:xfrm>
            <a:prstGeom prst="ellipse">
              <a:avLst/>
            </a:prstGeom>
            <a:solidFill>
              <a:srgbClr val="5E341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28" name="Straight Connector 27"/>
          <p:cNvCxnSpPr/>
          <p:nvPr userDrawn="1"/>
        </p:nvCxnSpPr>
        <p:spPr>
          <a:xfrm>
            <a:off x="5989699" y="1825625"/>
            <a:ext cx="0" cy="413556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Content Placeholder 2"/>
          <p:cNvSpPr>
            <a:spLocks noGrp="1"/>
          </p:cNvSpPr>
          <p:nvPr>
            <p:ph idx="11"/>
          </p:nvPr>
        </p:nvSpPr>
        <p:spPr>
          <a:xfrm>
            <a:off x="838199" y="1825625"/>
            <a:ext cx="4814327" cy="4351338"/>
          </a:xfrm>
        </p:spPr>
        <p:txBody>
          <a:bodyPr/>
          <a:lstStyle>
            <a:lvl1pPr>
              <a:buClr>
                <a:schemeClr val="accent5"/>
              </a:buClr>
              <a:defRPr>
                <a:solidFill>
                  <a:srgbClr val="00AAD2"/>
                </a:solidFill>
                <a:latin typeface="+mn-lt"/>
              </a:defRPr>
            </a:lvl1pPr>
            <a:lvl2pPr marL="685800" indent="-228600">
              <a:buClr>
                <a:srgbClr val="00AAD2"/>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0" name="Content Placeholder 2"/>
          <p:cNvSpPr>
            <a:spLocks noGrp="1"/>
          </p:cNvSpPr>
          <p:nvPr>
            <p:ph idx="12"/>
          </p:nvPr>
        </p:nvSpPr>
        <p:spPr>
          <a:xfrm>
            <a:off x="6539472" y="1825625"/>
            <a:ext cx="4814327" cy="4351338"/>
          </a:xfrm>
        </p:spPr>
        <p:txBody>
          <a:bodyPr/>
          <a:lstStyle>
            <a:lvl1pPr>
              <a:buClr>
                <a:schemeClr val="accent5"/>
              </a:buClr>
              <a:defRPr>
                <a:solidFill>
                  <a:srgbClr val="00AAD2"/>
                </a:solidFill>
                <a:latin typeface="+mn-lt"/>
              </a:defRPr>
            </a:lvl1pPr>
            <a:lvl2pPr marL="685800" indent="-228600">
              <a:buClr>
                <a:srgbClr val="00AAD2"/>
              </a:buClr>
              <a:buSzPct val="100000"/>
              <a:buFont typeface="Arial" panose="020B0604020202020204" pitchFamily="34" charset="0"/>
              <a:buChar char="•"/>
              <a:defRPr>
                <a:solidFill>
                  <a:schemeClr val="tx1"/>
                </a:solidFill>
                <a:latin typeface="+mn-lt"/>
              </a:defRPr>
            </a:lvl2pPr>
            <a:lvl3pPr>
              <a:defRPr>
                <a:solidFill>
                  <a:schemeClr val="accent5"/>
                </a:solidFill>
                <a:latin typeface="+mn-lt"/>
              </a:defRPr>
            </a:lvl3pPr>
            <a:lvl4pPr>
              <a:defRPr>
                <a:solidFill>
                  <a:schemeClr val="accent5"/>
                </a:solidFill>
                <a:latin typeface="+mn-lt"/>
              </a:defRPr>
            </a:lvl4pPr>
            <a:lvl5pPr>
              <a:defRPr>
                <a:solidFill>
                  <a:schemeClr val="accent5"/>
                </a:solidFill>
                <a:latin typeface="+mn-l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2393742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528">
          <p15:clr>
            <a:srgbClr val="FBAE40"/>
          </p15:clr>
        </p15:guide>
        <p15:guide id="3" pos="3816">
          <p15:clr>
            <a:srgbClr val="FBAE40"/>
          </p15:clr>
        </p15:guide>
        <p15:guide id="4" pos="7152">
          <p15:clr>
            <a:srgbClr val="FBAE40"/>
          </p15:clr>
        </p15:guide>
        <p15:guide id="5" orient="horz" pos="103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AA1D03-7E44-4377-B4BC-746AFC0EB3D8}" type="datetimeFigureOut">
              <a:rPr lang="en-US" smtClean="0"/>
              <a:t>5/15/2020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285BE-9B15-4AE2-9FB0-78FF55FA435F}" type="slidenum">
              <a:rPr lang="en-US" smtClean="0"/>
              <a:t>‹#›</a:t>
            </a:fld>
            <a:endParaRPr lang="en-US"/>
          </a:p>
        </p:txBody>
      </p:sp>
    </p:spTree>
    <p:extLst>
      <p:ext uri="{BB962C8B-B14F-4D97-AF65-F5344CB8AC3E}">
        <p14:creationId xmlns:p14="http://schemas.microsoft.com/office/powerpoint/2010/main" val="3264165374"/>
      </p:ext>
    </p:extLst>
  </p:cSld>
  <p:clrMap bg1="lt1" tx1="dk1" bg2="lt2" tx2="dk2" accent1="accent1" accent2="accent2" accent3="accent3" accent4="accent4" accent5="accent5" accent6="accent6" hlink="hlink" folHlink="folHlink"/>
  <p:sldLayoutIdLst>
    <p:sldLayoutId id="2147483781" r:id="rId1"/>
    <p:sldLayoutId id="2147483813" r:id="rId2"/>
    <p:sldLayoutId id="2147483810" r:id="rId3"/>
    <p:sldLayoutId id="2147483814" r:id="rId4"/>
    <p:sldLayoutId id="2147483815" r:id="rId5"/>
    <p:sldLayoutId id="2147483811" r:id="rId6"/>
    <p:sldLayoutId id="2147483805" r:id="rId7"/>
    <p:sldLayoutId id="2147483792" r:id="rId8"/>
    <p:sldLayoutId id="2147483816" r:id="rId9"/>
    <p:sldLayoutId id="2147483822" r:id="rId10"/>
    <p:sldLayoutId id="2147483803" r:id="rId11"/>
    <p:sldLayoutId id="2147483783" r:id="rId12"/>
    <p:sldLayoutId id="2147483796" r:id="rId13"/>
    <p:sldLayoutId id="2147483817" r:id="rId14"/>
    <p:sldLayoutId id="2147483823" r:id="rId15"/>
    <p:sldLayoutId id="2147483806" r:id="rId16"/>
    <p:sldLayoutId id="2147483793" r:id="rId17"/>
    <p:sldLayoutId id="2147483798" r:id="rId18"/>
    <p:sldLayoutId id="2147483818" r:id="rId19"/>
    <p:sldLayoutId id="2147483824" r:id="rId20"/>
    <p:sldLayoutId id="2147483807" r:id="rId21"/>
    <p:sldLayoutId id="2147483794" r:id="rId22"/>
    <p:sldLayoutId id="2147483799" r:id="rId23"/>
    <p:sldLayoutId id="2147483819" r:id="rId24"/>
    <p:sldLayoutId id="2147483825" r:id="rId25"/>
    <p:sldLayoutId id="2147483808" r:id="rId26"/>
    <p:sldLayoutId id="2147483795" r:id="rId27"/>
    <p:sldLayoutId id="2147483800" r:id="rId28"/>
    <p:sldLayoutId id="2147483820" r:id="rId29"/>
    <p:sldLayoutId id="2147483826" r:id="rId30"/>
    <p:sldLayoutId id="2147483802" r:id="rId31"/>
    <p:sldLayoutId id="2147483797" r:id="rId32"/>
    <p:sldLayoutId id="2147483801" r:id="rId33"/>
    <p:sldLayoutId id="2147483821" r:id="rId34"/>
    <p:sldLayoutId id="2147483827" r:id="rId35"/>
    <p:sldLayoutId id="2147483809" r:id="rId36"/>
    <p:sldLayoutId id="2147483804" r:id="rId37"/>
    <p:sldLayoutId id="2147483828" r:id="rId38"/>
    <p:sldLayoutId id="2147483830" r:id="rId39"/>
    <p:sldLayoutId id="2147483831" r:id="rId40"/>
    <p:sldLayoutId id="2147483832" r:id="rId41"/>
    <p:sldLayoutId id="2147483833" r:id="rId42"/>
    <p:sldLayoutId id="2147483834" r:id="rId43"/>
    <p:sldLayoutId id="2147483836" r:id="rId44"/>
    <p:sldLayoutId id="2147483837" r:id="rId4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Roboto Mono Thin" pitchFamily="2" charset="0"/>
          <a:cs typeface="+mj-cs"/>
        </a:defRPr>
      </a:lvl1pPr>
    </p:titleStyle>
    <p:bodyStyle>
      <a:lvl1pPr marL="228600" indent="-228600" algn="l" defTabSz="914400" rtl="0" eaLnBrk="1" latinLnBrk="0" hangingPunct="1">
        <a:lnSpc>
          <a:spcPct val="90000"/>
        </a:lnSpc>
        <a:spcBef>
          <a:spcPts val="1000"/>
        </a:spcBef>
        <a:spcAft>
          <a:spcPts val="5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5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5.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1.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3.xml"/><Relationship Id="rId4" Type="http://schemas.openxmlformats.org/officeDocument/2006/relationships/image" Target="../media/image4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1.jpe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Tools for Housing Affordability</a:t>
            </a:r>
            <a:endParaRPr lang="en-US" dirty="0"/>
          </a:p>
        </p:txBody>
      </p:sp>
      <p:sp>
        <p:nvSpPr>
          <p:cNvPr id="3" name="Subtitle 2"/>
          <p:cNvSpPr>
            <a:spLocks noGrp="1"/>
          </p:cNvSpPr>
          <p:nvPr>
            <p:ph type="subTitle" idx="1"/>
          </p:nvPr>
        </p:nvSpPr>
        <p:spPr/>
        <p:txBody>
          <a:bodyPr/>
          <a:lstStyle/>
          <a:p>
            <a:r>
              <a:rPr lang="en-US" dirty="0" smtClean="0"/>
              <a:t>FOR WASHINGTON STATE COMMUNITIES</a:t>
            </a:r>
            <a:endParaRPr lang="en-US" dirty="0"/>
          </a:p>
        </p:txBody>
      </p:sp>
      <p:sp>
        <p:nvSpPr>
          <p:cNvPr id="4" name="Text Placeholder 3"/>
          <p:cNvSpPr>
            <a:spLocks noGrp="1"/>
          </p:cNvSpPr>
          <p:nvPr>
            <p:ph type="body" sz="quarter" idx="10"/>
          </p:nvPr>
        </p:nvSpPr>
        <p:spPr>
          <a:xfrm>
            <a:off x="831850" y="4696504"/>
            <a:ext cx="7141718" cy="305554"/>
          </a:xfrm>
        </p:spPr>
        <p:txBody>
          <a:bodyPr/>
          <a:lstStyle/>
          <a:p>
            <a:r>
              <a:rPr lang="en-US" dirty="0" smtClean="0"/>
              <a:t>Anne Fritzel	Emily Grossman         Steve Zetz</a:t>
            </a:r>
            <a:endParaRPr lang="en-US" dirty="0"/>
          </a:p>
        </p:txBody>
      </p:sp>
      <p:sp>
        <p:nvSpPr>
          <p:cNvPr id="5" name="Text Placeholder 4"/>
          <p:cNvSpPr>
            <a:spLocks noGrp="1"/>
          </p:cNvSpPr>
          <p:nvPr>
            <p:ph type="body" sz="quarter" idx="11"/>
          </p:nvPr>
        </p:nvSpPr>
        <p:spPr>
          <a:xfrm>
            <a:off x="831849" y="5002058"/>
            <a:ext cx="7019799" cy="362422"/>
          </a:xfrm>
        </p:spPr>
        <p:txBody>
          <a:bodyPr/>
          <a:lstStyle/>
          <a:p>
            <a:r>
              <a:rPr lang="en-US" dirty="0" smtClean="0"/>
              <a:t>Senior Planner	Housing Policy lead           CITY OF PROSSER</a:t>
            </a:r>
            <a:endParaRPr lang="en-US" dirty="0"/>
          </a:p>
        </p:txBody>
      </p:sp>
    </p:spTree>
    <p:extLst>
      <p:ext uri="{BB962C8B-B14F-4D97-AF65-F5344CB8AC3E}">
        <p14:creationId xmlns:p14="http://schemas.microsoft.com/office/powerpoint/2010/main" val="41890220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564" y="134983"/>
            <a:ext cx="10515600" cy="1218948"/>
          </a:xfrm>
        </p:spPr>
        <p:txBody>
          <a:bodyPr/>
          <a:lstStyle/>
          <a:p>
            <a:r>
              <a:rPr lang="en-US" dirty="0" smtClean="0"/>
              <a:t>Housing Inventory/Unit Composition </a:t>
            </a:r>
            <a:endParaRPr lang="en-US" dirty="0"/>
          </a:p>
        </p:txBody>
      </p:sp>
      <p:pic>
        <p:nvPicPr>
          <p:cNvPr id="4" name="Content Placeholder 3"/>
          <p:cNvPicPr>
            <a:picLocks noGrp="1" noChangeAspect="1"/>
          </p:cNvPicPr>
          <p:nvPr>
            <p:ph idx="1"/>
          </p:nvPr>
        </p:nvPicPr>
        <p:blipFill>
          <a:blip r:embed="rId2"/>
          <a:stretch>
            <a:fillRect/>
          </a:stretch>
        </p:blipFill>
        <p:spPr>
          <a:xfrm>
            <a:off x="702129" y="1353932"/>
            <a:ext cx="10736035" cy="4589668"/>
          </a:xfrm>
          <a:prstGeom prst="rect">
            <a:avLst/>
          </a:prstGeom>
        </p:spPr>
      </p:pic>
      <p:sp>
        <p:nvSpPr>
          <p:cNvPr id="5" name="Rectangle 4"/>
          <p:cNvSpPr/>
          <p:nvPr/>
        </p:nvSpPr>
        <p:spPr>
          <a:xfrm>
            <a:off x="5535386" y="5780314"/>
            <a:ext cx="6270171" cy="653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smtClean="0">
                <a:solidFill>
                  <a:srgbClr val="000000"/>
                </a:solidFill>
              </a:rPr>
              <a:t>Source: WCRER Fall 2019 Apartment Market Survey </a:t>
            </a:r>
            <a:endParaRPr lang="en-US" sz="1400" i="1" dirty="0">
              <a:solidFill>
                <a:srgbClr val="000000"/>
              </a:solidFill>
            </a:endParaRPr>
          </a:p>
        </p:txBody>
      </p:sp>
    </p:spTree>
    <p:extLst>
      <p:ext uri="{BB962C8B-B14F-4D97-AF65-F5344CB8AC3E}">
        <p14:creationId xmlns:p14="http://schemas.microsoft.com/office/powerpoint/2010/main" val="2244479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73925"/>
            <a:ext cx="10923741" cy="1218948"/>
          </a:xfrm>
        </p:spPr>
        <p:txBody>
          <a:bodyPr>
            <a:normAutofit/>
          </a:bodyPr>
          <a:lstStyle/>
          <a:p>
            <a:r>
              <a:rPr lang="en-US" dirty="0" smtClean="0"/>
              <a:t>Cost Drivers</a:t>
            </a:r>
            <a:endParaRPr lang="en-US" dirty="0"/>
          </a:p>
        </p:txBody>
      </p:sp>
      <p:sp>
        <p:nvSpPr>
          <p:cNvPr id="9" name="Rectangle 8"/>
          <p:cNvSpPr/>
          <p:nvPr/>
        </p:nvSpPr>
        <p:spPr>
          <a:xfrm>
            <a:off x="3820438" y="5695315"/>
            <a:ext cx="810642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sz="1400" dirty="0"/>
              <a:t>Source: American Community Survey 2018 5-Year Estimates; Median Income in Past </a:t>
            </a:r>
            <a:r>
              <a:rPr lang="en-US" sz="1400" dirty="0" smtClean="0"/>
              <a:t>12</a:t>
            </a:r>
            <a:endParaRPr lang="en-US" sz="1400" i="1" dirty="0">
              <a:solidFill>
                <a:prstClr val="black"/>
              </a:solidFill>
            </a:endParaRPr>
          </a:p>
          <a:p>
            <a:endParaRPr lang="en-US" sz="1400" dirty="0"/>
          </a:p>
        </p:txBody>
      </p:sp>
      <p:sp>
        <p:nvSpPr>
          <p:cNvPr id="4" name="Content Placeholder 3"/>
          <p:cNvSpPr>
            <a:spLocks noGrp="1"/>
          </p:cNvSpPr>
          <p:nvPr>
            <p:ph idx="1"/>
          </p:nvPr>
        </p:nvSpPr>
        <p:spPr/>
        <p:txBody>
          <a:bodyPr>
            <a:normAutofit/>
          </a:bodyPr>
          <a:lstStyle/>
          <a:p>
            <a:r>
              <a:rPr lang="en-US" sz="2400" dirty="0" smtClean="0">
                <a:solidFill>
                  <a:schemeClr val="accent4"/>
                </a:solidFill>
              </a:rPr>
              <a:t>Shifting Demographics</a:t>
            </a:r>
          </a:p>
          <a:p>
            <a:r>
              <a:rPr lang="en-US" sz="2400" dirty="0" smtClean="0">
                <a:solidFill>
                  <a:schemeClr val="accent4"/>
                </a:solidFill>
              </a:rPr>
              <a:t>Supply and Demand</a:t>
            </a:r>
          </a:p>
          <a:p>
            <a:r>
              <a:rPr lang="en-US" sz="2400" dirty="0" smtClean="0">
                <a:solidFill>
                  <a:schemeClr val="accent4"/>
                </a:solidFill>
              </a:rPr>
              <a:t>Changing economic policies and financial instruments</a:t>
            </a:r>
          </a:p>
          <a:p>
            <a:r>
              <a:rPr lang="en-US" sz="2400" dirty="0" smtClean="0">
                <a:solidFill>
                  <a:schemeClr val="accent4"/>
                </a:solidFill>
              </a:rPr>
              <a:t>Public Policy</a:t>
            </a:r>
            <a:endParaRPr lang="en-US" sz="2400" dirty="0">
              <a:solidFill>
                <a:schemeClr val="accent4"/>
              </a:solidFill>
            </a:endParaRPr>
          </a:p>
        </p:txBody>
      </p:sp>
    </p:spTree>
    <p:extLst>
      <p:ext uri="{BB962C8B-B14F-4D97-AF65-F5344CB8AC3E}">
        <p14:creationId xmlns:p14="http://schemas.microsoft.com/office/powerpoint/2010/main" val="2608386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49" y="2247899"/>
            <a:ext cx="10992721" cy="2314576"/>
          </a:xfrm>
        </p:spPr>
        <p:txBody>
          <a:bodyPr/>
          <a:lstStyle/>
          <a:p>
            <a:r>
              <a:rPr lang="en-US" dirty="0" smtClean="0"/>
              <a:t>Affordable Housing Basics</a:t>
            </a:r>
            <a:endParaRPr lang="en-US" dirty="0"/>
          </a:p>
        </p:txBody>
      </p:sp>
    </p:spTree>
    <p:extLst>
      <p:ext uri="{BB962C8B-B14F-4D97-AF65-F5344CB8AC3E}">
        <p14:creationId xmlns:p14="http://schemas.microsoft.com/office/powerpoint/2010/main" val="2161622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Subsidized (Government-Assisted) Housing</a:t>
            </a:r>
            <a:endParaRPr lang="en-US" dirty="0"/>
          </a:p>
        </p:txBody>
      </p:sp>
      <p:sp>
        <p:nvSpPr>
          <p:cNvPr id="5" name="Picture Placeholder 1"/>
          <p:cNvSpPr>
            <a:spLocks noGrp="1"/>
          </p:cNvSpPr>
          <p:nvPr>
            <p:ph type="body" sz="half" idx="2"/>
          </p:nvPr>
        </p:nvSpPr>
        <p:spPr>
          <a:xfrm>
            <a:off x="839788" y="1782828"/>
            <a:ext cx="9626826" cy="4086160"/>
          </a:xfrm>
        </p:spPr>
        <p:txBody>
          <a:bodyPr/>
          <a:lstStyle/>
          <a:p>
            <a:pPr marL="342900" lvl="0" indent="-342900">
              <a:buFont typeface="Arial" panose="020B0604020202020204" pitchFamily="34" charset="0"/>
              <a:buChar char="•"/>
            </a:pPr>
            <a:r>
              <a:rPr lang="en-US" sz="2800" b="1" dirty="0">
                <a:latin typeface="Calibri" panose="020F0502020204030204" pitchFamily="34" charset="0"/>
              </a:rPr>
              <a:t>Rent subsidies </a:t>
            </a:r>
            <a:r>
              <a:rPr lang="en-US" sz="2800" dirty="0">
                <a:latin typeface="Calibri" panose="020F0502020204030204" pitchFamily="34" charset="0"/>
              </a:rPr>
              <a:t>are payments made directly to a private market landlord (including non-profit housing agencies) on behalf of an income-qualified tenant. </a:t>
            </a:r>
          </a:p>
          <a:p>
            <a:pPr marL="342900" lvl="0" indent="-342900">
              <a:buFont typeface="Arial" panose="020B0604020202020204" pitchFamily="34" charset="0"/>
              <a:buChar char="•"/>
            </a:pPr>
            <a:r>
              <a:rPr lang="en-US" sz="2800" b="1" dirty="0">
                <a:latin typeface="Calibri" panose="020F0502020204030204" pitchFamily="34" charset="0"/>
              </a:rPr>
              <a:t>Non-profit housing </a:t>
            </a:r>
            <a:r>
              <a:rPr lang="en-US" sz="2800" dirty="0">
                <a:latin typeface="Calibri" panose="020F0502020204030204" pitchFamily="34" charset="0"/>
              </a:rPr>
              <a:t>is owned and operated by a private, not for profit, agency. </a:t>
            </a:r>
          </a:p>
          <a:p>
            <a:pPr marL="342900" lvl="0" indent="-342900">
              <a:buFont typeface="Arial" panose="020B0604020202020204" pitchFamily="34" charset="0"/>
              <a:buChar char="•"/>
            </a:pPr>
            <a:r>
              <a:rPr lang="en-US" sz="2800" b="1" dirty="0">
                <a:latin typeface="Calibri" panose="020F0502020204030204" pitchFamily="34" charset="0"/>
              </a:rPr>
              <a:t>Public Housing </a:t>
            </a:r>
            <a:r>
              <a:rPr lang="en-US" sz="2800" dirty="0">
                <a:latin typeface="Calibri" panose="020F0502020204030204" pitchFamily="34" charset="0"/>
              </a:rPr>
              <a:t>is owned and operated by government (typically a Housing Authority) and subsidized to below-market rates through grants from the Department of Housing and Urban Development (HUD).</a:t>
            </a:r>
            <a:r>
              <a:rPr lang="en-US" sz="2800" b="1" dirty="0">
                <a:latin typeface="Calibri" panose="020F0502020204030204" pitchFamily="34" charset="0"/>
              </a:rPr>
              <a:t> </a:t>
            </a:r>
            <a:endParaRPr lang="en-US" sz="2800" dirty="0">
              <a:latin typeface="Calibri" panose="020F0502020204030204" pitchFamily="34" charset="0"/>
            </a:endParaRPr>
          </a:p>
          <a:p>
            <a:endParaRPr lang="en-US" dirty="0"/>
          </a:p>
        </p:txBody>
      </p:sp>
    </p:spTree>
    <p:extLst>
      <p:ext uri="{BB962C8B-B14F-4D97-AF65-F5344CB8AC3E}">
        <p14:creationId xmlns:p14="http://schemas.microsoft.com/office/powerpoint/2010/main" val="3911622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839788" y="2057400"/>
            <a:ext cx="4613361" cy="3811588"/>
          </a:xfrm>
        </p:spPr>
        <p:txBody>
          <a:bodyPr>
            <a:normAutofit fontScale="92500" lnSpcReduction="10000"/>
          </a:bodyPr>
          <a:lstStyle/>
          <a:p>
            <a:pPr lvl="0"/>
            <a:r>
              <a:rPr lang="en-US" sz="2400" dirty="0" smtClean="0">
                <a:solidFill>
                  <a:schemeClr val="accent6"/>
                </a:solidFill>
                <a:latin typeface="Calibri" panose="020F0502020204030204" pitchFamily="34" charset="0"/>
              </a:rPr>
              <a:t> Loans                                     </a:t>
            </a:r>
            <a:endParaRPr lang="en-US" sz="2400" dirty="0">
              <a:solidFill>
                <a:schemeClr val="accent6"/>
              </a:solidFill>
              <a:latin typeface="Calibri" panose="020F0502020204030204" pitchFamily="34" charset="0"/>
            </a:endParaRPr>
          </a:p>
          <a:p>
            <a:pPr lvl="0"/>
            <a:r>
              <a:rPr lang="en-US" sz="2400" dirty="0">
                <a:solidFill>
                  <a:schemeClr val="accent6"/>
                </a:solidFill>
                <a:latin typeface="Calibri" panose="020F0502020204030204" pitchFamily="34" charset="0"/>
              </a:rPr>
              <a:t> </a:t>
            </a:r>
            <a:r>
              <a:rPr lang="en-US" sz="2400" dirty="0" smtClean="0">
                <a:solidFill>
                  <a:schemeClr val="accent6"/>
                </a:solidFill>
                <a:latin typeface="Calibri" panose="020F0502020204030204" pitchFamily="34" charset="0"/>
              </a:rPr>
              <a:t>Grants                             </a:t>
            </a:r>
            <a:endParaRPr lang="en-US" sz="2400" dirty="0">
              <a:solidFill>
                <a:schemeClr val="accent6"/>
              </a:solidFill>
              <a:latin typeface="Calibri" panose="020F0502020204030204" pitchFamily="34" charset="0"/>
            </a:endParaRPr>
          </a:p>
          <a:p>
            <a:pPr lvl="0"/>
            <a:r>
              <a:rPr lang="en-US" sz="2400" dirty="0">
                <a:solidFill>
                  <a:schemeClr val="accent6"/>
                </a:solidFill>
                <a:latin typeface="Calibri" panose="020F0502020204030204" pitchFamily="34" charset="0"/>
              </a:rPr>
              <a:t> </a:t>
            </a:r>
            <a:r>
              <a:rPr lang="en-US" sz="2400" dirty="0" smtClean="0">
                <a:solidFill>
                  <a:schemeClr val="accent6"/>
                </a:solidFill>
                <a:latin typeface="Calibri" panose="020F0502020204030204" pitchFamily="34" charset="0"/>
              </a:rPr>
              <a:t>Tax </a:t>
            </a:r>
            <a:r>
              <a:rPr lang="en-US" sz="2400" dirty="0">
                <a:solidFill>
                  <a:schemeClr val="accent6"/>
                </a:solidFill>
                <a:latin typeface="Calibri" panose="020F0502020204030204" pitchFamily="34" charset="0"/>
              </a:rPr>
              <a:t>Credits</a:t>
            </a:r>
          </a:p>
          <a:p>
            <a:pPr lvl="0"/>
            <a:r>
              <a:rPr lang="en-US" sz="2400" dirty="0" smtClean="0">
                <a:solidFill>
                  <a:schemeClr val="accent6"/>
                </a:solidFill>
                <a:latin typeface="Calibri" panose="020F0502020204030204" pitchFamily="34" charset="0"/>
              </a:rPr>
              <a:t> </a:t>
            </a:r>
            <a:r>
              <a:rPr lang="en-US" sz="2400" dirty="0">
                <a:solidFill>
                  <a:schemeClr val="accent6"/>
                </a:solidFill>
                <a:latin typeface="Calibri" panose="020F0502020204030204" pitchFamily="34" charset="0"/>
              </a:rPr>
              <a:t>Private Activity Bonds</a:t>
            </a:r>
          </a:p>
          <a:p>
            <a:pPr lvl="0"/>
            <a:r>
              <a:rPr lang="en-US" sz="2400" dirty="0">
                <a:solidFill>
                  <a:schemeClr val="accent6"/>
                </a:solidFill>
                <a:latin typeface="Calibri" panose="020F0502020204030204" pitchFamily="34" charset="0"/>
              </a:rPr>
              <a:t> </a:t>
            </a:r>
            <a:r>
              <a:rPr lang="en-US" sz="2400" dirty="0" smtClean="0">
                <a:solidFill>
                  <a:schemeClr val="accent6"/>
                </a:solidFill>
                <a:latin typeface="Calibri" panose="020F0502020204030204" pitchFamily="34" charset="0"/>
              </a:rPr>
              <a:t>Operating </a:t>
            </a:r>
            <a:r>
              <a:rPr lang="en-US" sz="2400" dirty="0">
                <a:solidFill>
                  <a:schemeClr val="accent6"/>
                </a:solidFill>
                <a:latin typeface="Calibri" panose="020F0502020204030204" pitchFamily="34" charset="0"/>
              </a:rPr>
              <a:t>Subsidies</a:t>
            </a:r>
          </a:p>
          <a:p>
            <a:pPr lvl="0"/>
            <a:r>
              <a:rPr lang="en-US" sz="2400" dirty="0">
                <a:solidFill>
                  <a:schemeClr val="accent6"/>
                </a:solidFill>
                <a:latin typeface="Calibri" panose="020F0502020204030204" pitchFamily="34" charset="0"/>
              </a:rPr>
              <a:t> </a:t>
            </a:r>
            <a:r>
              <a:rPr lang="en-US" sz="2400" dirty="0" smtClean="0">
                <a:solidFill>
                  <a:schemeClr val="accent6"/>
                </a:solidFill>
                <a:latin typeface="Calibri" panose="020F0502020204030204" pitchFamily="34" charset="0"/>
              </a:rPr>
              <a:t>Rent </a:t>
            </a:r>
            <a:r>
              <a:rPr lang="en-US" sz="2400" dirty="0">
                <a:solidFill>
                  <a:schemeClr val="accent6"/>
                </a:solidFill>
                <a:latin typeface="Calibri" panose="020F0502020204030204" pitchFamily="34" charset="0"/>
              </a:rPr>
              <a:t>Subsidies</a:t>
            </a:r>
          </a:p>
          <a:p>
            <a:pPr lvl="0"/>
            <a:r>
              <a:rPr lang="en-US" sz="2400" dirty="0">
                <a:solidFill>
                  <a:schemeClr val="accent6"/>
                </a:solidFill>
                <a:latin typeface="Calibri" panose="020F0502020204030204" pitchFamily="34" charset="0"/>
              </a:rPr>
              <a:t> </a:t>
            </a:r>
            <a:r>
              <a:rPr lang="en-US" sz="2400" dirty="0" smtClean="0">
                <a:solidFill>
                  <a:schemeClr val="accent6"/>
                </a:solidFill>
                <a:latin typeface="Calibri" panose="020F0502020204030204" pitchFamily="34" charset="0"/>
              </a:rPr>
              <a:t>Energy </a:t>
            </a:r>
            <a:r>
              <a:rPr lang="en-US" sz="2400" dirty="0">
                <a:solidFill>
                  <a:schemeClr val="accent6"/>
                </a:solidFill>
                <a:latin typeface="Calibri" panose="020F0502020204030204" pitchFamily="34" charset="0"/>
              </a:rPr>
              <a:t>Subsidies</a:t>
            </a:r>
          </a:p>
          <a:p>
            <a:pPr lvl="0"/>
            <a:r>
              <a:rPr lang="en-US" sz="2400" dirty="0">
                <a:solidFill>
                  <a:schemeClr val="accent6"/>
                </a:solidFill>
                <a:latin typeface="Calibri" panose="020F0502020204030204" pitchFamily="34" charset="0"/>
              </a:rPr>
              <a:t> </a:t>
            </a:r>
            <a:r>
              <a:rPr lang="en-US" sz="2400" dirty="0" smtClean="0">
                <a:solidFill>
                  <a:schemeClr val="accent6"/>
                </a:solidFill>
                <a:latin typeface="Calibri" panose="020F0502020204030204" pitchFamily="34" charset="0"/>
              </a:rPr>
              <a:t>Donations of Real Estate</a:t>
            </a:r>
            <a:endParaRPr lang="en-US" sz="2400" dirty="0">
              <a:solidFill>
                <a:schemeClr val="accent6"/>
              </a:solidFill>
              <a:latin typeface="Calibri" panose="020F0502020204030204" pitchFamily="34" charset="0"/>
            </a:endParaRPr>
          </a:p>
          <a:p>
            <a:endParaRPr lang="en-US" dirty="0"/>
          </a:p>
        </p:txBody>
      </p:sp>
      <p:sp>
        <p:nvSpPr>
          <p:cNvPr id="4" name="Title 3"/>
          <p:cNvSpPr>
            <a:spLocks noGrp="1"/>
          </p:cNvSpPr>
          <p:nvPr>
            <p:ph type="title"/>
          </p:nvPr>
        </p:nvSpPr>
        <p:spPr/>
        <p:txBody>
          <a:bodyPr>
            <a:normAutofit/>
          </a:bodyPr>
          <a:lstStyle/>
          <a:p>
            <a:r>
              <a:rPr lang="en-US" dirty="0" smtClean="0"/>
              <a:t>How we subsidize housing</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0437" r="10437"/>
          <a:stretch>
            <a:fillRect/>
          </a:stretch>
        </p:blipFill>
        <p:spPr>
          <a:xfrm>
            <a:off x="4370363" y="1682301"/>
            <a:ext cx="6172200" cy="3803650"/>
          </a:xfrm>
          <a:prstGeom prst="rect">
            <a:avLst/>
          </a:prstGeom>
        </p:spPr>
      </p:pic>
      <p:sp>
        <p:nvSpPr>
          <p:cNvPr id="6" name="Rectangle 5"/>
          <p:cNvSpPr/>
          <p:nvPr/>
        </p:nvSpPr>
        <p:spPr>
          <a:xfrm>
            <a:off x="3146468" y="5357477"/>
            <a:ext cx="6096000" cy="707886"/>
          </a:xfrm>
          <a:prstGeom prst="rect">
            <a:avLst/>
          </a:prstGeom>
        </p:spPr>
        <p:txBody>
          <a:bodyPr>
            <a:spAutoFit/>
          </a:bodyPr>
          <a:lstStyle/>
          <a:p>
            <a:pPr algn="ctr"/>
            <a:r>
              <a:rPr lang="en-US" sz="2000" b="1" u="sng" dirty="0">
                <a:solidFill>
                  <a:schemeClr val="accent6"/>
                </a:solidFill>
              </a:rPr>
              <a:t>Development Costs + Cash Flow</a:t>
            </a:r>
          </a:p>
          <a:p>
            <a:pPr algn="ctr"/>
            <a:r>
              <a:rPr lang="en-US" sz="2000" b="1" dirty="0">
                <a:solidFill>
                  <a:schemeClr val="accent6"/>
                </a:solidFill>
              </a:rPr>
              <a:t>= Feasibility</a:t>
            </a:r>
          </a:p>
        </p:txBody>
      </p:sp>
    </p:spTree>
    <p:extLst>
      <p:ext uri="{BB962C8B-B14F-4D97-AF65-F5344CB8AC3E}">
        <p14:creationId xmlns:p14="http://schemas.microsoft.com/office/powerpoint/2010/main" val="704275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Major Funders of </a:t>
            </a:r>
            <a:r>
              <a:rPr lang="en-US" smtClean="0"/>
              <a:t>Subsidized Housing</a:t>
            </a:r>
            <a:endParaRPr lang="en-US" dirty="0"/>
          </a:p>
        </p:txBody>
      </p:sp>
      <p:pic>
        <p:nvPicPr>
          <p:cNvPr id="6" name="Picture 5"/>
          <p:cNvPicPr>
            <a:picLocks noChangeAspect="1"/>
          </p:cNvPicPr>
          <p:nvPr/>
        </p:nvPicPr>
        <p:blipFill>
          <a:blip r:embed="rId2"/>
          <a:stretch>
            <a:fillRect/>
          </a:stretch>
        </p:blipFill>
        <p:spPr>
          <a:xfrm>
            <a:off x="5467595" y="2432239"/>
            <a:ext cx="1907136" cy="1747157"/>
          </a:xfrm>
          <a:prstGeom prst="rect">
            <a:avLst/>
          </a:prstGeom>
        </p:spPr>
      </p:pic>
      <p:pic>
        <p:nvPicPr>
          <p:cNvPr id="8" name="Picture 7"/>
          <p:cNvPicPr>
            <a:picLocks noChangeAspect="1"/>
          </p:cNvPicPr>
          <p:nvPr/>
        </p:nvPicPr>
        <p:blipFill>
          <a:blip r:embed="rId3"/>
          <a:stretch>
            <a:fillRect/>
          </a:stretch>
        </p:blipFill>
        <p:spPr>
          <a:xfrm>
            <a:off x="6714395" y="4179396"/>
            <a:ext cx="4267200" cy="1885950"/>
          </a:xfrm>
          <a:prstGeom prst="rect">
            <a:avLst/>
          </a:prstGeom>
        </p:spPr>
      </p:pic>
      <p:pic>
        <p:nvPicPr>
          <p:cNvPr id="9" name="Picture 8"/>
          <p:cNvPicPr>
            <a:picLocks noChangeAspect="1"/>
          </p:cNvPicPr>
          <p:nvPr/>
        </p:nvPicPr>
        <p:blipFill>
          <a:blip r:embed="rId4"/>
          <a:stretch>
            <a:fillRect/>
          </a:stretch>
        </p:blipFill>
        <p:spPr>
          <a:xfrm>
            <a:off x="2214055" y="1795317"/>
            <a:ext cx="2181225" cy="2324100"/>
          </a:xfrm>
          <a:prstGeom prst="rect">
            <a:avLst/>
          </a:prstGeom>
        </p:spPr>
      </p:pic>
      <p:pic>
        <p:nvPicPr>
          <p:cNvPr id="10" name="Picture 9"/>
          <p:cNvPicPr>
            <a:picLocks noChangeAspect="1"/>
          </p:cNvPicPr>
          <p:nvPr/>
        </p:nvPicPr>
        <p:blipFill>
          <a:blip r:embed="rId5"/>
          <a:stretch>
            <a:fillRect/>
          </a:stretch>
        </p:blipFill>
        <p:spPr>
          <a:xfrm>
            <a:off x="3051041" y="4367797"/>
            <a:ext cx="2688478" cy="1485899"/>
          </a:xfrm>
          <a:prstGeom prst="rect">
            <a:avLst/>
          </a:prstGeom>
        </p:spPr>
      </p:pic>
    </p:spTree>
    <p:extLst>
      <p:ext uri="{BB962C8B-B14F-4D97-AF65-F5344CB8AC3E}">
        <p14:creationId xmlns:p14="http://schemas.microsoft.com/office/powerpoint/2010/main" val="3858058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a:t>
            </a:r>
            <a:r>
              <a:rPr lang="en-US" dirty="0" smtClean="0"/>
              <a:t>Overview:</a:t>
            </a:r>
            <a:r>
              <a:rPr lang="en-US" dirty="0"/>
              <a:t/>
            </a:r>
            <a:br>
              <a:rPr lang="en-US" dirty="0"/>
            </a:br>
            <a:r>
              <a:rPr lang="en-US" dirty="0" smtClean="0"/>
              <a:t>Housing Planning </a:t>
            </a:r>
            <a:br>
              <a:rPr lang="en-US" dirty="0" smtClean="0"/>
            </a:br>
            <a:r>
              <a:rPr lang="en-US" dirty="0" smtClean="0"/>
              <a:t>in </a:t>
            </a:r>
            <a:r>
              <a:rPr lang="en-US" dirty="0"/>
              <a:t>Washington State</a:t>
            </a:r>
          </a:p>
        </p:txBody>
      </p:sp>
      <p:sp>
        <p:nvSpPr>
          <p:cNvPr id="3" name="Text Placeholder 2"/>
          <p:cNvSpPr>
            <a:spLocks noGrp="1"/>
          </p:cNvSpPr>
          <p:nvPr>
            <p:ph type="body" idx="1"/>
          </p:nvPr>
        </p:nvSpPr>
        <p:spPr>
          <a:xfrm>
            <a:off x="831850" y="4589463"/>
            <a:ext cx="10515600" cy="2268537"/>
          </a:xfrm>
        </p:spPr>
        <p:txBody>
          <a:bodyPr>
            <a:normAutofit/>
          </a:bodyPr>
          <a:lstStyle/>
          <a:p>
            <a:r>
              <a:rPr lang="en-US" dirty="0"/>
              <a:t>Growth Management Act</a:t>
            </a:r>
          </a:p>
          <a:p>
            <a:r>
              <a:rPr lang="en-US" dirty="0"/>
              <a:t>Growth  Management Hearings Board </a:t>
            </a:r>
            <a:r>
              <a:rPr lang="en-US" dirty="0" smtClean="0"/>
              <a:t>cases</a:t>
            </a:r>
            <a:endParaRPr lang="en-US" dirty="0"/>
          </a:p>
          <a:p>
            <a:r>
              <a:rPr lang="en-US" dirty="0"/>
              <a:t>Local </a:t>
            </a:r>
            <a:r>
              <a:rPr lang="en-US" dirty="0" smtClean="0"/>
              <a:t>authority</a:t>
            </a:r>
            <a:endParaRPr lang="en-US" dirty="0"/>
          </a:p>
          <a:p>
            <a:r>
              <a:rPr lang="en-US" dirty="0"/>
              <a:t>Special consideration for the “poor and infirm”</a:t>
            </a:r>
          </a:p>
          <a:p>
            <a:endParaRPr lang="en-US" dirty="0"/>
          </a:p>
        </p:txBody>
      </p:sp>
    </p:spTree>
    <p:extLst>
      <p:ext uri="{BB962C8B-B14F-4D97-AF65-F5344CB8AC3E}">
        <p14:creationId xmlns:p14="http://schemas.microsoft.com/office/powerpoint/2010/main" val="12547567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737"/>
            <a:ext cx="10515600" cy="1224515"/>
          </a:xfrm>
        </p:spPr>
        <p:txBody>
          <a:bodyPr>
            <a:normAutofit/>
          </a:bodyPr>
          <a:lstStyle/>
          <a:p>
            <a:r>
              <a:rPr lang="en-US" dirty="0">
                <a:ea typeface="Roboto Mono Thin" pitchFamily="2" charset="0"/>
              </a:rPr>
              <a:t>Growth Management Act housing goal</a:t>
            </a:r>
          </a:p>
        </p:txBody>
      </p:sp>
      <p:sp>
        <p:nvSpPr>
          <p:cNvPr id="3" name="Content Placeholder 2"/>
          <p:cNvSpPr>
            <a:spLocks noGrp="1"/>
          </p:cNvSpPr>
          <p:nvPr>
            <p:ph idx="1"/>
          </p:nvPr>
        </p:nvSpPr>
        <p:spPr>
          <a:xfrm>
            <a:off x="5314122" y="1732858"/>
            <a:ext cx="6039677" cy="4351338"/>
          </a:xfrm>
        </p:spPr>
        <p:txBody>
          <a:bodyPr>
            <a:normAutofit/>
          </a:bodyPr>
          <a:lstStyle/>
          <a:p>
            <a:pPr>
              <a:spcBef>
                <a:spcPts val="1800"/>
              </a:spcBef>
            </a:pPr>
            <a:r>
              <a:rPr lang="en-US" dirty="0" smtClean="0">
                <a:solidFill>
                  <a:schemeClr val="accent1">
                    <a:lumMod val="75000"/>
                  </a:schemeClr>
                </a:solidFill>
              </a:rPr>
              <a:t>Encourage </a:t>
            </a:r>
            <a:r>
              <a:rPr lang="en-US" dirty="0">
                <a:solidFill>
                  <a:schemeClr val="accent1">
                    <a:lumMod val="75000"/>
                  </a:schemeClr>
                </a:solidFill>
              </a:rPr>
              <a:t>the </a:t>
            </a:r>
            <a:r>
              <a:rPr lang="en-US" b="1" dirty="0">
                <a:solidFill>
                  <a:schemeClr val="accent1">
                    <a:lumMod val="75000"/>
                  </a:schemeClr>
                </a:solidFill>
              </a:rPr>
              <a:t>availability of affordable housing to all economic segments </a:t>
            </a:r>
            <a:r>
              <a:rPr lang="en-US" dirty="0">
                <a:solidFill>
                  <a:schemeClr val="accent1">
                    <a:lumMod val="75000"/>
                  </a:schemeClr>
                </a:solidFill>
              </a:rPr>
              <a:t>of the population of this state, </a:t>
            </a:r>
          </a:p>
          <a:p>
            <a:pPr>
              <a:spcBef>
                <a:spcPts val="1800"/>
              </a:spcBef>
            </a:pPr>
            <a:r>
              <a:rPr lang="en-US" dirty="0">
                <a:solidFill>
                  <a:schemeClr val="accent1">
                    <a:lumMod val="75000"/>
                  </a:schemeClr>
                </a:solidFill>
              </a:rPr>
              <a:t>Promote </a:t>
            </a:r>
            <a:r>
              <a:rPr lang="en-US" b="1" dirty="0">
                <a:solidFill>
                  <a:schemeClr val="accent1">
                    <a:lumMod val="75000"/>
                  </a:schemeClr>
                </a:solidFill>
              </a:rPr>
              <a:t>a variety of residential densities and housing types</a:t>
            </a:r>
            <a:r>
              <a:rPr lang="en-US" dirty="0">
                <a:solidFill>
                  <a:schemeClr val="accent1">
                    <a:lumMod val="75000"/>
                  </a:schemeClr>
                </a:solidFill>
              </a:rPr>
              <a:t>, and </a:t>
            </a:r>
          </a:p>
          <a:p>
            <a:pPr>
              <a:spcBef>
                <a:spcPts val="1800"/>
              </a:spcBef>
            </a:pPr>
            <a:r>
              <a:rPr lang="en-US" dirty="0">
                <a:solidFill>
                  <a:schemeClr val="accent1">
                    <a:lumMod val="75000"/>
                  </a:schemeClr>
                </a:solidFill>
              </a:rPr>
              <a:t>Encourage </a:t>
            </a:r>
            <a:r>
              <a:rPr lang="en-US" b="1" dirty="0">
                <a:solidFill>
                  <a:schemeClr val="accent1">
                    <a:lumMod val="75000"/>
                  </a:schemeClr>
                </a:solidFill>
              </a:rPr>
              <a:t>preservation of existing housing stock</a:t>
            </a:r>
            <a:r>
              <a:rPr lang="en-US" dirty="0" smtClean="0">
                <a:solidFill>
                  <a:schemeClr val="accent1">
                    <a:lumMod val="75000"/>
                  </a:schemeClr>
                </a:solidFill>
              </a:rPr>
              <a:t>.</a:t>
            </a:r>
          </a:p>
          <a:p>
            <a:pPr marL="0" indent="0">
              <a:spcBef>
                <a:spcPts val="1800"/>
              </a:spcBef>
              <a:buNone/>
            </a:pPr>
            <a:r>
              <a:rPr lang="en-US" sz="2000" dirty="0" smtClean="0">
                <a:solidFill>
                  <a:schemeClr val="accent1">
                    <a:lumMod val="75000"/>
                  </a:schemeClr>
                </a:solidFill>
              </a:rPr>
              <a:t>    RCW 36.70A.030(4)</a:t>
            </a:r>
          </a:p>
        </p:txBody>
      </p:sp>
      <p:pic>
        <p:nvPicPr>
          <p:cNvPr id="4" name="Picture 1" descr="Housing - Lill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198" y="1841630"/>
            <a:ext cx="3545836" cy="413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4780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737"/>
            <a:ext cx="10515600" cy="1224515"/>
          </a:xfrm>
        </p:spPr>
        <p:txBody>
          <a:bodyPr>
            <a:noAutofit/>
          </a:bodyPr>
          <a:lstStyle/>
          <a:p>
            <a:r>
              <a:rPr lang="en-US" dirty="0">
                <a:ea typeface="Roboto Mono Thin" pitchFamily="2" charset="0"/>
              </a:rPr>
              <a:t>Countywide planning policies (CPPs), at a minimum, shall address:</a:t>
            </a:r>
          </a:p>
        </p:txBody>
      </p:sp>
      <p:sp>
        <p:nvSpPr>
          <p:cNvPr id="3" name="Content Placeholder 2"/>
          <p:cNvSpPr>
            <a:spLocks noGrp="1"/>
          </p:cNvSpPr>
          <p:nvPr>
            <p:ph idx="1"/>
          </p:nvPr>
        </p:nvSpPr>
        <p:spPr>
          <a:xfrm>
            <a:off x="1007165" y="1891180"/>
            <a:ext cx="3983124" cy="4351338"/>
          </a:xfrm>
        </p:spPr>
        <p:txBody>
          <a:bodyPr>
            <a:normAutofit/>
          </a:bodyPr>
          <a:lstStyle/>
          <a:p>
            <a:pPr marL="0" indent="0">
              <a:buNone/>
            </a:pPr>
            <a:r>
              <a:rPr lang="en-US" dirty="0" smtClean="0">
                <a:solidFill>
                  <a:schemeClr val="accent1">
                    <a:lumMod val="75000"/>
                  </a:schemeClr>
                </a:solidFill>
              </a:rPr>
              <a:t>Policies </a:t>
            </a:r>
            <a:r>
              <a:rPr lang="en-US" dirty="0">
                <a:solidFill>
                  <a:schemeClr val="accent1">
                    <a:lumMod val="75000"/>
                  </a:schemeClr>
                </a:solidFill>
              </a:rPr>
              <a:t>that consider the need for affordable housing, such as </a:t>
            </a:r>
            <a:r>
              <a:rPr lang="en-US" b="1" dirty="0">
                <a:solidFill>
                  <a:schemeClr val="accent1">
                    <a:lumMod val="75000"/>
                  </a:schemeClr>
                </a:solidFill>
              </a:rPr>
              <a:t>housing for all economic segments </a:t>
            </a:r>
            <a:r>
              <a:rPr lang="en-US" dirty="0">
                <a:solidFill>
                  <a:schemeClr val="accent1">
                    <a:lumMod val="75000"/>
                  </a:schemeClr>
                </a:solidFill>
              </a:rPr>
              <a:t>of the population and </a:t>
            </a:r>
            <a:r>
              <a:rPr lang="en-US" b="1" dirty="0">
                <a:solidFill>
                  <a:schemeClr val="accent1">
                    <a:lumMod val="75000"/>
                  </a:schemeClr>
                </a:solidFill>
              </a:rPr>
              <a:t>parameters for its distribution</a:t>
            </a:r>
            <a:r>
              <a:rPr lang="en-US" dirty="0">
                <a:solidFill>
                  <a:schemeClr val="accent1">
                    <a:lumMod val="75000"/>
                  </a:schemeClr>
                </a:solidFill>
              </a:rPr>
              <a:t>.</a:t>
            </a:r>
          </a:p>
          <a:p>
            <a:pPr marL="0" indent="0">
              <a:spcBef>
                <a:spcPts val="1800"/>
              </a:spcBef>
              <a:buNone/>
            </a:pPr>
            <a:r>
              <a:rPr lang="en-US" sz="2000" dirty="0" smtClean="0">
                <a:solidFill>
                  <a:schemeClr val="accent1">
                    <a:lumMod val="75000"/>
                  </a:schemeClr>
                </a:solidFill>
              </a:rPr>
              <a:t>RCW 36.70A.210 (3)(e)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997" t="7249" r="6445" b="11971"/>
          <a:stretch/>
        </p:blipFill>
        <p:spPr>
          <a:xfrm>
            <a:off x="5512903" y="1537252"/>
            <a:ext cx="6386195" cy="452044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50801"/>
          <a:stretch/>
        </p:blipFill>
        <p:spPr>
          <a:xfrm>
            <a:off x="8232997" y="6150457"/>
            <a:ext cx="3959003" cy="86087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31686" b="48831"/>
          <a:stretch/>
        </p:blipFill>
        <p:spPr>
          <a:xfrm>
            <a:off x="5075579" y="6057692"/>
            <a:ext cx="3157417" cy="860871"/>
          </a:xfrm>
          <a:prstGeom prst="rect">
            <a:avLst/>
          </a:prstGeom>
        </p:spPr>
      </p:pic>
    </p:spTree>
    <p:extLst>
      <p:ext uri="{BB962C8B-B14F-4D97-AF65-F5344CB8AC3E}">
        <p14:creationId xmlns:p14="http://schemas.microsoft.com/office/powerpoint/2010/main" val="2985103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216" y="0"/>
            <a:ext cx="11070999" cy="1224515"/>
          </a:xfrm>
        </p:spPr>
        <p:txBody>
          <a:bodyPr>
            <a:noAutofit/>
          </a:bodyPr>
          <a:lstStyle/>
          <a:p>
            <a:r>
              <a:rPr lang="en-US" sz="3600" b="1" dirty="0">
                <a:ea typeface="Roboto Mono Thin" pitchFamily="2" charset="0"/>
              </a:rPr>
              <a:t>Counties and cities must develop a housing </a:t>
            </a:r>
            <a:r>
              <a:rPr lang="en-US" sz="3600" b="1" dirty="0" smtClean="0">
                <a:ea typeface="Roboto Mono Thin" pitchFamily="2" charset="0"/>
              </a:rPr>
              <a:t>element ….</a:t>
            </a:r>
            <a:endParaRPr lang="en-US" sz="3600" dirty="0">
              <a:ea typeface="Roboto Mono Thin" pitchFamily="2" charset="0"/>
            </a:endParaRPr>
          </a:p>
        </p:txBody>
      </p:sp>
      <p:sp>
        <p:nvSpPr>
          <p:cNvPr id="3" name="Content Placeholder 2"/>
          <p:cNvSpPr>
            <a:spLocks noGrp="1"/>
          </p:cNvSpPr>
          <p:nvPr>
            <p:ph idx="1"/>
          </p:nvPr>
        </p:nvSpPr>
        <p:spPr>
          <a:xfrm>
            <a:off x="944216" y="1630017"/>
            <a:ext cx="10851543" cy="4517603"/>
          </a:xfrm>
        </p:spPr>
        <p:txBody>
          <a:bodyPr>
            <a:normAutofit/>
          </a:bodyPr>
          <a:lstStyle/>
          <a:p>
            <a:pPr marL="233362" indent="0">
              <a:spcBef>
                <a:spcPts val="600"/>
              </a:spcBef>
              <a:buNone/>
              <a:defRPr/>
            </a:pPr>
            <a:r>
              <a:rPr lang="en-US" dirty="0" smtClean="0">
                <a:solidFill>
                  <a:schemeClr val="tx1"/>
                </a:solidFill>
                <a:ea typeface="Roboto Mono Thin" pitchFamily="2" charset="0"/>
              </a:rPr>
              <a:t>…ensuring </a:t>
            </a:r>
            <a:r>
              <a:rPr lang="en-US" dirty="0">
                <a:solidFill>
                  <a:schemeClr val="tx1"/>
                </a:solidFill>
                <a:ea typeface="Roboto Mono Thin" pitchFamily="2" charset="0"/>
              </a:rPr>
              <a:t>vitality and character of established residential neighborhoods. </a:t>
            </a:r>
            <a:r>
              <a:rPr lang="en-US" dirty="0" smtClean="0">
                <a:solidFill>
                  <a:schemeClr val="tx1"/>
                </a:solidFill>
                <a:ea typeface="Roboto Mono Thin" pitchFamily="2" charset="0"/>
              </a:rPr>
              <a:t>  It </a:t>
            </a:r>
            <a:r>
              <a:rPr lang="en-US" dirty="0">
                <a:solidFill>
                  <a:schemeClr val="tx1"/>
                </a:solidFill>
                <a:ea typeface="Roboto Mono Thin" pitchFamily="2" charset="0"/>
              </a:rPr>
              <a:t>must contain at least:</a:t>
            </a:r>
          </a:p>
          <a:p>
            <a:pPr marL="747712" indent="-514350">
              <a:spcBef>
                <a:spcPts val="600"/>
              </a:spcBef>
              <a:buFont typeface="+mj-lt"/>
              <a:buAutoNum type="arabicPeriod"/>
              <a:defRPr/>
            </a:pPr>
            <a:r>
              <a:rPr lang="en-US" sz="2400" dirty="0" smtClean="0">
                <a:solidFill>
                  <a:schemeClr val="accent1">
                    <a:lumMod val="75000"/>
                  </a:schemeClr>
                </a:solidFill>
              </a:rPr>
              <a:t>An </a:t>
            </a:r>
            <a:r>
              <a:rPr lang="en-US" sz="2400" b="1" dirty="0" smtClean="0">
                <a:solidFill>
                  <a:schemeClr val="accent1">
                    <a:lumMod val="75000"/>
                  </a:schemeClr>
                </a:solidFill>
              </a:rPr>
              <a:t>inventory</a:t>
            </a:r>
            <a:r>
              <a:rPr lang="en-US" sz="2400" dirty="0" smtClean="0">
                <a:solidFill>
                  <a:schemeClr val="accent1">
                    <a:lumMod val="75000"/>
                  </a:schemeClr>
                </a:solidFill>
              </a:rPr>
              <a:t>  and analysis of projected housing needs.</a:t>
            </a:r>
          </a:p>
          <a:p>
            <a:pPr marL="685800" indent="-452438">
              <a:spcBef>
                <a:spcPts val="600"/>
              </a:spcBef>
              <a:buFont typeface="+mj-lt"/>
              <a:buAutoNum type="arabicPeriod"/>
              <a:defRPr/>
            </a:pPr>
            <a:r>
              <a:rPr lang="en-US" sz="2400" b="1" dirty="0" smtClean="0">
                <a:solidFill>
                  <a:schemeClr val="accent1">
                    <a:lumMod val="75000"/>
                  </a:schemeClr>
                </a:solidFill>
              </a:rPr>
              <a:t>Goals, </a:t>
            </a:r>
            <a:r>
              <a:rPr lang="en-US" sz="2400" dirty="0" smtClean="0">
                <a:solidFill>
                  <a:schemeClr val="accent1">
                    <a:lumMod val="75000"/>
                  </a:schemeClr>
                </a:solidFill>
              </a:rPr>
              <a:t>policies, and objectives for the </a:t>
            </a:r>
            <a:r>
              <a:rPr lang="en-US" sz="2400" b="1" dirty="0" smtClean="0">
                <a:solidFill>
                  <a:schemeClr val="accent1">
                    <a:lumMod val="75000"/>
                  </a:schemeClr>
                </a:solidFill>
              </a:rPr>
              <a:t>preservation</a:t>
            </a:r>
            <a:r>
              <a:rPr lang="en-US" sz="2400" dirty="0" smtClean="0">
                <a:solidFill>
                  <a:schemeClr val="accent1">
                    <a:lumMod val="75000"/>
                  </a:schemeClr>
                </a:solidFill>
              </a:rPr>
              <a:t>, </a:t>
            </a:r>
            <a:r>
              <a:rPr lang="en-US" sz="2400" b="1" dirty="0" smtClean="0">
                <a:solidFill>
                  <a:schemeClr val="accent1">
                    <a:lumMod val="75000"/>
                  </a:schemeClr>
                </a:solidFill>
              </a:rPr>
              <a:t>improvement, and development of housing</a:t>
            </a:r>
            <a:r>
              <a:rPr lang="en-US" sz="2400" dirty="0" smtClean="0">
                <a:solidFill>
                  <a:schemeClr val="accent1">
                    <a:lumMod val="75000"/>
                  </a:schemeClr>
                </a:solidFill>
              </a:rPr>
              <a:t>, including single-family residences.</a:t>
            </a:r>
          </a:p>
          <a:p>
            <a:pPr marL="685800" indent="-452438">
              <a:spcBef>
                <a:spcPts val="600"/>
              </a:spcBef>
              <a:buFont typeface="+mj-lt"/>
              <a:buAutoNum type="arabicPeriod"/>
              <a:defRPr/>
            </a:pPr>
            <a:r>
              <a:rPr lang="en-US" sz="2400" dirty="0" smtClean="0">
                <a:solidFill>
                  <a:schemeClr val="accent1">
                    <a:lumMod val="75000"/>
                  </a:schemeClr>
                </a:solidFill>
              </a:rPr>
              <a:t>Identification </a:t>
            </a:r>
            <a:r>
              <a:rPr lang="en-US" sz="2400" dirty="0">
                <a:solidFill>
                  <a:schemeClr val="accent1">
                    <a:lumMod val="75000"/>
                  </a:schemeClr>
                </a:solidFill>
              </a:rPr>
              <a:t>of </a:t>
            </a:r>
            <a:r>
              <a:rPr lang="en-US" sz="2400" b="1" dirty="0">
                <a:solidFill>
                  <a:schemeClr val="accent1">
                    <a:lumMod val="75000"/>
                  </a:schemeClr>
                </a:solidFill>
              </a:rPr>
              <a:t>sufficient land for housing</a:t>
            </a:r>
            <a:r>
              <a:rPr lang="en-US" sz="2400" dirty="0">
                <a:solidFill>
                  <a:schemeClr val="accent1">
                    <a:lumMod val="75000"/>
                  </a:schemeClr>
                </a:solidFill>
              </a:rPr>
              <a:t>, including, but not limited to, government-assisted housing, housing for low-income families, manufactured housing, multifamily housing, group </a:t>
            </a:r>
            <a:r>
              <a:rPr lang="en-US" sz="2400" dirty="0" smtClean="0">
                <a:solidFill>
                  <a:schemeClr val="accent1">
                    <a:lumMod val="75000"/>
                  </a:schemeClr>
                </a:solidFill>
              </a:rPr>
              <a:t>homes. </a:t>
            </a:r>
            <a:r>
              <a:rPr lang="en-US" sz="2400" dirty="0">
                <a:solidFill>
                  <a:schemeClr val="accent1">
                    <a:lumMod val="75000"/>
                  </a:schemeClr>
                </a:solidFill>
              </a:rPr>
              <a:t>and foster care facilities.</a:t>
            </a:r>
          </a:p>
          <a:p>
            <a:pPr marL="685800" indent="-452438">
              <a:spcBef>
                <a:spcPts val="600"/>
              </a:spcBef>
              <a:buFont typeface="+mj-lt"/>
              <a:buAutoNum type="arabicPeriod"/>
              <a:defRPr/>
            </a:pPr>
            <a:r>
              <a:rPr lang="en-US" sz="2400" dirty="0">
                <a:solidFill>
                  <a:schemeClr val="accent1">
                    <a:lumMod val="75000"/>
                  </a:schemeClr>
                </a:solidFill>
              </a:rPr>
              <a:t>Adequate provisions for existing and projected </a:t>
            </a:r>
            <a:r>
              <a:rPr lang="en-US" sz="2400" b="1" dirty="0">
                <a:solidFill>
                  <a:schemeClr val="accent1">
                    <a:lumMod val="75000"/>
                  </a:schemeClr>
                </a:solidFill>
              </a:rPr>
              <a:t>housing needs of all economic </a:t>
            </a:r>
            <a:r>
              <a:rPr lang="en-US" sz="2400" b="1" dirty="0" smtClean="0">
                <a:solidFill>
                  <a:schemeClr val="accent1">
                    <a:lumMod val="75000"/>
                  </a:schemeClr>
                </a:solidFill>
              </a:rPr>
              <a:t>segments </a:t>
            </a:r>
            <a:r>
              <a:rPr lang="en-US" sz="2400" b="1" dirty="0">
                <a:solidFill>
                  <a:schemeClr val="accent1">
                    <a:lumMod val="75000"/>
                  </a:schemeClr>
                </a:solidFill>
              </a:rPr>
              <a:t>of the community. </a:t>
            </a:r>
            <a:r>
              <a:rPr lang="en-US" sz="2400" b="1" dirty="0" smtClean="0">
                <a:solidFill>
                  <a:schemeClr val="accent1">
                    <a:lumMod val="75000"/>
                  </a:schemeClr>
                </a:solidFill>
              </a:rPr>
              <a:t>        </a:t>
            </a:r>
            <a:r>
              <a:rPr lang="en-US" sz="2000" b="1" dirty="0" smtClean="0">
                <a:solidFill>
                  <a:schemeClr val="tx1"/>
                </a:solidFill>
              </a:rPr>
              <a:t>	RCW </a:t>
            </a:r>
            <a:r>
              <a:rPr lang="en-US" sz="2000" b="1" dirty="0">
                <a:solidFill>
                  <a:schemeClr val="tx1"/>
                </a:solidFill>
              </a:rPr>
              <a:t>36.70A.070(4</a:t>
            </a:r>
            <a:r>
              <a:rPr lang="en-US" sz="2000" b="1" dirty="0" smtClean="0">
                <a:solidFill>
                  <a:schemeClr val="tx1"/>
                </a:solidFill>
              </a:rPr>
              <a:t>)</a:t>
            </a:r>
            <a:endParaRPr lang="en-US" sz="2000" dirty="0" smtClean="0">
              <a:solidFill>
                <a:schemeClr val="accent1">
                  <a:lumMod val="75000"/>
                </a:schemeClr>
              </a:solidFill>
            </a:endParaRPr>
          </a:p>
        </p:txBody>
      </p:sp>
    </p:spTree>
    <p:extLst>
      <p:ext uri="{BB962C8B-B14F-4D97-AF65-F5344CB8AC3E}">
        <p14:creationId xmlns:p14="http://schemas.microsoft.com/office/powerpoint/2010/main" val="25789565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Emily Grossman</a:t>
            </a:r>
            <a:endParaRPr lang="en-US" dirty="0"/>
          </a:p>
        </p:txBody>
      </p:sp>
      <p:sp>
        <p:nvSpPr>
          <p:cNvPr id="3" name="Text Placeholder 2"/>
          <p:cNvSpPr>
            <a:spLocks noGrp="1"/>
          </p:cNvSpPr>
          <p:nvPr>
            <p:ph type="body" sz="quarter" idx="11"/>
          </p:nvPr>
        </p:nvSpPr>
        <p:spPr/>
        <p:txBody>
          <a:bodyPr/>
          <a:lstStyle/>
          <a:p>
            <a:r>
              <a:rPr lang="en-US" dirty="0" smtClean="0"/>
              <a:t>Policy and strategy advisor</a:t>
            </a:r>
            <a:endParaRPr lang="en-US" dirty="0"/>
          </a:p>
        </p:txBody>
      </p:sp>
      <p:sp>
        <p:nvSpPr>
          <p:cNvPr id="4" name="Text Placeholder 3"/>
          <p:cNvSpPr>
            <a:spLocks noGrp="1"/>
          </p:cNvSpPr>
          <p:nvPr>
            <p:ph type="body" sz="quarter" idx="12"/>
          </p:nvPr>
        </p:nvSpPr>
        <p:spPr/>
        <p:txBody>
          <a:bodyPr/>
          <a:lstStyle/>
          <a:p>
            <a:r>
              <a:rPr lang="en-US" dirty="0" smtClean="0"/>
              <a:t>05/12/2020</a:t>
            </a:r>
            <a:endParaRPr lang="en-US" dirty="0"/>
          </a:p>
        </p:txBody>
      </p:sp>
      <p:sp>
        <p:nvSpPr>
          <p:cNvPr id="5" name="Title 4"/>
          <p:cNvSpPr>
            <a:spLocks noGrp="1"/>
          </p:cNvSpPr>
          <p:nvPr>
            <p:ph type="title"/>
          </p:nvPr>
        </p:nvSpPr>
        <p:spPr/>
        <p:txBody>
          <a:bodyPr/>
          <a:lstStyle/>
          <a:p>
            <a:r>
              <a:rPr lang="en-US" dirty="0" smtClean="0"/>
              <a:t>Housing Needs and the Capital Stack</a:t>
            </a:r>
            <a:endParaRPr lang="en-US" dirty="0"/>
          </a:p>
        </p:txBody>
      </p:sp>
    </p:spTree>
    <p:extLst>
      <p:ext uri="{BB962C8B-B14F-4D97-AF65-F5344CB8AC3E}">
        <p14:creationId xmlns:p14="http://schemas.microsoft.com/office/powerpoint/2010/main" val="833728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737"/>
            <a:ext cx="10515600" cy="1224515"/>
          </a:xfrm>
        </p:spPr>
        <p:txBody>
          <a:bodyPr>
            <a:normAutofit/>
          </a:bodyPr>
          <a:lstStyle/>
          <a:p>
            <a:r>
              <a:rPr lang="en-US" b="1" dirty="0" smtClean="0">
                <a:solidFill>
                  <a:schemeClr val="tx1"/>
                </a:solidFill>
              </a:rPr>
              <a:t>Growth Management Hearings Board</a:t>
            </a:r>
            <a:endParaRPr lang="en-US" sz="3100" b="1" dirty="0">
              <a:solidFill>
                <a:schemeClr val="tx1"/>
              </a:solidFill>
            </a:endParaRPr>
          </a:p>
        </p:txBody>
      </p:sp>
      <p:sp>
        <p:nvSpPr>
          <p:cNvPr id="3" name="Content Placeholder 2"/>
          <p:cNvSpPr>
            <a:spLocks noGrp="1"/>
          </p:cNvSpPr>
          <p:nvPr>
            <p:ph idx="1"/>
          </p:nvPr>
        </p:nvSpPr>
        <p:spPr>
          <a:xfrm>
            <a:off x="838200" y="1732858"/>
            <a:ext cx="10515599" cy="4351338"/>
          </a:xfrm>
        </p:spPr>
        <p:txBody>
          <a:bodyPr>
            <a:normAutofit lnSpcReduction="10000"/>
          </a:bodyPr>
          <a:lstStyle/>
          <a:p>
            <a:pPr marL="0" indent="0">
              <a:spcBef>
                <a:spcPts val="0"/>
              </a:spcBef>
              <a:spcAft>
                <a:spcPts val="1350"/>
              </a:spcAft>
              <a:buNone/>
            </a:pPr>
            <a:r>
              <a:rPr lang="en-US" sz="2400" b="1" dirty="0">
                <a:solidFill>
                  <a:schemeClr val="tx1"/>
                </a:solidFill>
              </a:rPr>
              <a:t>Paul Stickney and Richard </a:t>
            </a:r>
            <a:r>
              <a:rPr lang="en-US" sz="2400" b="1" dirty="0" err="1">
                <a:solidFill>
                  <a:schemeClr val="tx1"/>
                </a:solidFill>
              </a:rPr>
              <a:t>Birgh</a:t>
            </a:r>
            <a:r>
              <a:rPr lang="en-US" sz="2400" b="1" dirty="0">
                <a:solidFill>
                  <a:schemeClr val="tx1"/>
                </a:solidFill>
              </a:rPr>
              <a:t> v. City of Sammamish </a:t>
            </a:r>
            <a:endParaRPr lang="en-US" sz="2400" b="1" dirty="0" smtClean="0">
              <a:solidFill>
                <a:schemeClr val="tx1"/>
              </a:solidFill>
            </a:endParaRPr>
          </a:p>
          <a:p>
            <a:pPr marL="0" indent="0">
              <a:spcBef>
                <a:spcPts val="0"/>
              </a:spcBef>
              <a:spcAft>
                <a:spcPts val="1350"/>
              </a:spcAft>
              <a:buNone/>
            </a:pPr>
            <a:r>
              <a:rPr lang="en-US" sz="1800" b="1" dirty="0" smtClean="0">
                <a:solidFill>
                  <a:schemeClr val="tx1"/>
                </a:solidFill>
              </a:rPr>
              <a:t>GMHB </a:t>
            </a:r>
            <a:r>
              <a:rPr lang="en-US" sz="1800" b="1" dirty="0">
                <a:solidFill>
                  <a:schemeClr val="tx1"/>
                </a:solidFill>
              </a:rPr>
              <a:t>Case </a:t>
            </a:r>
            <a:r>
              <a:rPr lang="en-US" sz="1600" b="1" dirty="0">
                <a:solidFill>
                  <a:schemeClr val="tx1"/>
                </a:solidFill>
              </a:rPr>
              <a:t>No. 15-3-0017 (2017)</a:t>
            </a:r>
            <a:endParaRPr lang="en-US" sz="1800" b="1" dirty="0">
              <a:solidFill>
                <a:schemeClr val="tx1"/>
              </a:solidFill>
            </a:endParaRPr>
          </a:p>
          <a:p>
            <a:pPr marL="0" lvl="0" indent="0">
              <a:spcBef>
                <a:spcPts val="0"/>
              </a:spcBef>
              <a:spcAft>
                <a:spcPts val="1350"/>
              </a:spcAft>
              <a:buNone/>
            </a:pPr>
            <a:r>
              <a:rPr lang="en-US" sz="2200" dirty="0" smtClean="0">
                <a:solidFill>
                  <a:schemeClr val="accent1">
                    <a:lumMod val="75000"/>
                  </a:schemeClr>
                </a:solidFill>
              </a:rPr>
              <a:t>King </a:t>
            </a:r>
            <a:r>
              <a:rPr lang="en-US" sz="2200" dirty="0">
                <a:solidFill>
                  <a:schemeClr val="accent1">
                    <a:lumMod val="75000"/>
                  </a:schemeClr>
                </a:solidFill>
              </a:rPr>
              <a:t>County </a:t>
            </a:r>
            <a:r>
              <a:rPr lang="en-US" sz="2200" dirty="0" smtClean="0">
                <a:solidFill>
                  <a:schemeClr val="accent1">
                    <a:lumMod val="75000"/>
                  </a:schemeClr>
                </a:solidFill>
              </a:rPr>
              <a:t>Countywide Planning Policies (CPPs) </a:t>
            </a:r>
            <a:r>
              <a:rPr lang="en-US" sz="2200" dirty="0">
                <a:solidFill>
                  <a:schemeClr val="accent1">
                    <a:lumMod val="75000"/>
                  </a:schemeClr>
                </a:solidFill>
              </a:rPr>
              <a:t>required each jurisdiction to include in its comprehensive plan an inventory of existing housing stock and an analysis of existing and projected housing needs. </a:t>
            </a:r>
          </a:p>
          <a:p>
            <a:pPr marL="0" lvl="0" indent="0">
              <a:spcBef>
                <a:spcPts val="0"/>
              </a:spcBef>
              <a:spcAft>
                <a:spcPts val="1350"/>
              </a:spcAft>
              <a:buNone/>
            </a:pPr>
            <a:r>
              <a:rPr lang="en-US" sz="2200" dirty="0">
                <a:solidFill>
                  <a:schemeClr val="accent1">
                    <a:lumMod val="75000"/>
                  </a:schemeClr>
                </a:solidFill>
              </a:rPr>
              <a:t>Analysis must consider local and countywide housing needs and </a:t>
            </a:r>
            <a:r>
              <a:rPr lang="en-US" sz="2200" b="1" dirty="0">
                <a:solidFill>
                  <a:schemeClr val="accent1">
                    <a:lumMod val="75000"/>
                  </a:schemeClr>
                </a:solidFill>
              </a:rPr>
              <a:t>each city is responsible for addressing its share of countywide need</a:t>
            </a:r>
            <a:r>
              <a:rPr lang="en-US" sz="2200" b="1" dirty="0" smtClean="0">
                <a:solidFill>
                  <a:schemeClr val="accent1">
                    <a:lumMod val="75000"/>
                  </a:schemeClr>
                </a:solidFill>
              </a:rPr>
              <a:t>.</a:t>
            </a:r>
          </a:p>
          <a:p>
            <a:pPr marL="623888" lvl="1" indent="0">
              <a:spcBef>
                <a:spcPts val="0"/>
              </a:spcBef>
              <a:spcAft>
                <a:spcPts val="600"/>
              </a:spcAft>
              <a:buNone/>
            </a:pPr>
            <a:r>
              <a:rPr lang="en-US" sz="2200" dirty="0" smtClean="0">
                <a:solidFill>
                  <a:schemeClr val="tx2"/>
                </a:solidFill>
              </a:rPr>
              <a:t>Three Income </a:t>
            </a:r>
            <a:r>
              <a:rPr lang="en-US" sz="2200" dirty="0">
                <a:solidFill>
                  <a:schemeClr val="tx2"/>
                </a:solidFill>
              </a:rPr>
              <a:t>ranges:</a:t>
            </a:r>
          </a:p>
          <a:p>
            <a:pPr marL="966788" lvl="1" indent="-342900">
              <a:spcBef>
                <a:spcPts val="0"/>
              </a:spcBef>
              <a:spcAft>
                <a:spcPts val="600"/>
              </a:spcAft>
            </a:pPr>
            <a:r>
              <a:rPr lang="en-US" sz="2200" dirty="0">
                <a:solidFill>
                  <a:schemeClr val="tx2"/>
                </a:solidFill>
              </a:rPr>
              <a:t>Moderate Income (50-80% of AMI)    	</a:t>
            </a:r>
            <a:r>
              <a:rPr lang="en-US" sz="2200" b="1" dirty="0">
                <a:solidFill>
                  <a:schemeClr val="accent6">
                    <a:lumMod val="75000"/>
                  </a:schemeClr>
                </a:solidFill>
              </a:rPr>
              <a:t>16% total housing</a:t>
            </a:r>
          </a:p>
          <a:p>
            <a:pPr marL="966788" lvl="1" indent="-342900">
              <a:spcBef>
                <a:spcPts val="0"/>
              </a:spcBef>
              <a:spcAft>
                <a:spcPts val="600"/>
              </a:spcAft>
            </a:pPr>
            <a:r>
              <a:rPr lang="en-US" sz="2200" dirty="0">
                <a:solidFill>
                  <a:schemeClr val="tx2"/>
                </a:solidFill>
              </a:rPr>
              <a:t>Low Income (below 50% of AMI)		</a:t>
            </a:r>
            <a:r>
              <a:rPr lang="en-US" sz="2200" b="1" dirty="0">
                <a:solidFill>
                  <a:schemeClr val="accent6">
                    <a:lumMod val="75000"/>
                  </a:schemeClr>
                </a:solidFill>
              </a:rPr>
              <a:t>12% total housing</a:t>
            </a:r>
          </a:p>
          <a:p>
            <a:pPr marL="966788" lvl="1" indent="-342900">
              <a:spcBef>
                <a:spcPts val="0"/>
              </a:spcBef>
              <a:spcAft>
                <a:spcPts val="600"/>
              </a:spcAft>
            </a:pPr>
            <a:r>
              <a:rPr lang="en-US" sz="2200" dirty="0">
                <a:solidFill>
                  <a:schemeClr val="tx2"/>
                </a:solidFill>
              </a:rPr>
              <a:t>Very Low Income (below 30% of AMI)	</a:t>
            </a:r>
            <a:r>
              <a:rPr lang="en-US" sz="2200" b="1" dirty="0">
                <a:solidFill>
                  <a:schemeClr val="accent6">
                    <a:lumMod val="75000"/>
                  </a:schemeClr>
                </a:solidFill>
              </a:rPr>
              <a:t>12% total housing</a:t>
            </a:r>
          </a:p>
          <a:p>
            <a:pPr marL="3138488" lvl="7" indent="0">
              <a:spcBef>
                <a:spcPts val="0"/>
              </a:spcBef>
              <a:spcAft>
                <a:spcPts val="600"/>
              </a:spcAft>
              <a:buNone/>
            </a:pPr>
            <a:r>
              <a:rPr lang="en-US" b="1" dirty="0">
                <a:solidFill>
                  <a:schemeClr val="accent6">
                    <a:lumMod val="75000"/>
                  </a:schemeClr>
                </a:solidFill>
              </a:rPr>
              <a:t>				</a:t>
            </a:r>
            <a:r>
              <a:rPr lang="en-US" sz="2400" b="1" dirty="0" smtClean="0">
                <a:solidFill>
                  <a:schemeClr val="tx2"/>
                </a:solidFill>
              </a:rPr>
              <a:t>King </a:t>
            </a:r>
            <a:r>
              <a:rPr lang="en-US" sz="2400" b="1" dirty="0">
                <a:solidFill>
                  <a:schemeClr val="tx2"/>
                </a:solidFill>
              </a:rPr>
              <a:t>County CPP H-1</a:t>
            </a:r>
          </a:p>
        </p:txBody>
      </p:sp>
    </p:spTree>
    <p:extLst>
      <p:ext uri="{BB962C8B-B14F-4D97-AF65-F5344CB8AC3E}">
        <p14:creationId xmlns:p14="http://schemas.microsoft.com/office/powerpoint/2010/main" val="23779632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737"/>
            <a:ext cx="10515600" cy="1224515"/>
          </a:xfrm>
        </p:spPr>
        <p:txBody>
          <a:bodyPr>
            <a:normAutofit fontScale="90000"/>
          </a:bodyPr>
          <a:lstStyle/>
          <a:p>
            <a:r>
              <a:rPr lang="en-US" b="1" dirty="0" smtClean="0">
                <a:solidFill>
                  <a:schemeClr val="tx1"/>
                </a:solidFill>
              </a:rPr>
              <a:t/>
            </a:r>
            <a:br>
              <a:rPr lang="en-US" b="1" dirty="0" smtClean="0">
                <a:solidFill>
                  <a:schemeClr val="tx1"/>
                </a:solidFill>
              </a:rPr>
            </a:br>
            <a:r>
              <a:rPr lang="en-US" sz="3800" b="1" dirty="0">
                <a:solidFill>
                  <a:schemeClr val="tx1"/>
                </a:solidFill>
              </a:rPr>
              <a:t>Paul Stickney and Richard </a:t>
            </a:r>
            <a:r>
              <a:rPr lang="en-US" sz="3800" b="1" dirty="0" err="1">
                <a:solidFill>
                  <a:schemeClr val="tx1"/>
                </a:solidFill>
              </a:rPr>
              <a:t>Birgh</a:t>
            </a:r>
            <a:r>
              <a:rPr lang="en-US" sz="3800" b="1" dirty="0">
                <a:solidFill>
                  <a:schemeClr val="tx1"/>
                </a:solidFill>
              </a:rPr>
              <a:t> v. City of Sammamish </a:t>
            </a:r>
            <a:r>
              <a:rPr lang="en-US" b="1" dirty="0" smtClean="0">
                <a:solidFill>
                  <a:schemeClr val="tx1"/>
                </a:solidFill>
              </a:rPr>
              <a:t/>
            </a:r>
            <a:br>
              <a:rPr lang="en-US" b="1" dirty="0" smtClean="0">
                <a:solidFill>
                  <a:schemeClr val="tx1"/>
                </a:solidFill>
              </a:rPr>
            </a:br>
            <a:r>
              <a:rPr lang="en-US" sz="3100" b="1" dirty="0" smtClean="0">
                <a:solidFill>
                  <a:schemeClr val="tx1"/>
                </a:solidFill>
              </a:rPr>
              <a:t>GMHB Case </a:t>
            </a:r>
            <a:r>
              <a:rPr lang="en-US" sz="2700" b="1" dirty="0" smtClean="0">
                <a:solidFill>
                  <a:schemeClr val="tx1"/>
                </a:solidFill>
              </a:rPr>
              <a:t>No</a:t>
            </a:r>
            <a:r>
              <a:rPr lang="en-US" sz="2700" b="1" dirty="0">
                <a:solidFill>
                  <a:schemeClr val="tx1"/>
                </a:solidFill>
              </a:rPr>
              <a:t>. </a:t>
            </a:r>
            <a:r>
              <a:rPr lang="en-US" sz="2700" b="1" dirty="0" smtClean="0">
                <a:solidFill>
                  <a:schemeClr val="tx1"/>
                </a:solidFill>
              </a:rPr>
              <a:t>15-3-0017   (2017)</a:t>
            </a:r>
            <a:endParaRPr lang="en-US" sz="3100" b="1" dirty="0">
              <a:solidFill>
                <a:schemeClr val="tx1"/>
              </a:solidFill>
            </a:endParaRPr>
          </a:p>
        </p:txBody>
      </p:sp>
      <p:sp>
        <p:nvSpPr>
          <p:cNvPr id="3" name="Content Placeholder 2"/>
          <p:cNvSpPr>
            <a:spLocks noGrp="1"/>
          </p:cNvSpPr>
          <p:nvPr>
            <p:ph idx="1"/>
          </p:nvPr>
        </p:nvSpPr>
        <p:spPr>
          <a:xfrm>
            <a:off x="838201" y="1746110"/>
            <a:ext cx="10515599" cy="4351338"/>
          </a:xfrm>
        </p:spPr>
        <p:txBody>
          <a:bodyPr>
            <a:normAutofit fontScale="92500"/>
          </a:bodyPr>
          <a:lstStyle/>
          <a:p>
            <a:pPr marL="114300" lvl="1" indent="0">
              <a:spcBef>
                <a:spcPts val="0"/>
              </a:spcBef>
              <a:buNone/>
            </a:pPr>
            <a:r>
              <a:rPr lang="en-US" b="1" dirty="0">
                <a:solidFill>
                  <a:schemeClr val="accent1">
                    <a:lumMod val="75000"/>
                  </a:schemeClr>
                </a:solidFill>
              </a:rPr>
              <a:t>Petitioners:   Affordable housing stock severely lacking</a:t>
            </a:r>
          </a:p>
          <a:p>
            <a:pPr lvl="1" indent="-342900">
              <a:spcBef>
                <a:spcPts val="0"/>
              </a:spcBef>
            </a:pPr>
            <a:r>
              <a:rPr lang="en-US" dirty="0">
                <a:solidFill>
                  <a:schemeClr val="accent1">
                    <a:lumMod val="75000"/>
                  </a:schemeClr>
                </a:solidFill>
              </a:rPr>
              <a:t>Moderate Income: 4% of housing stock</a:t>
            </a:r>
          </a:p>
          <a:p>
            <a:pPr lvl="1" indent="-342900">
              <a:spcBef>
                <a:spcPts val="0"/>
              </a:spcBef>
            </a:pPr>
            <a:r>
              <a:rPr lang="en-US" dirty="0" smtClean="0">
                <a:solidFill>
                  <a:schemeClr val="accent1">
                    <a:lumMod val="75000"/>
                  </a:schemeClr>
                </a:solidFill>
              </a:rPr>
              <a:t>Low </a:t>
            </a:r>
            <a:r>
              <a:rPr lang="en-US" dirty="0">
                <a:solidFill>
                  <a:schemeClr val="accent1">
                    <a:lumMod val="75000"/>
                  </a:schemeClr>
                </a:solidFill>
              </a:rPr>
              <a:t>Income: 1% of housing </a:t>
            </a:r>
            <a:r>
              <a:rPr lang="en-US" dirty="0" smtClean="0">
                <a:solidFill>
                  <a:schemeClr val="accent1">
                    <a:lumMod val="75000"/>
                  </a:schemeClr>
                </a:solidFill>
              </a:rPr>
              <a:t>stock</a:t>
            </a:r>
          </a:p>
          <a:p>
            <a:pPr lvl="1" indent="-342900">
              <a:spcBef>
                <a:spcPts val="0"/>
              </a:spcBef>
            </a:pPr>
            <a:r>
              <a:rPr lang="en-US" dirty="0" smtClean="0">
                <a:solidFill>
                  <a:schemeClr val="accent1">
                    <a:lumMod val="75000"/>
                  </a:schemeClr>
                </a:solidFill>
              </a:rPr>
              <a:t>Very </a:t>
            </a:r>
            <a:r>
              <a:rPr lang="en-US" dirty="0">
                <a:solidFill>
                  <a:schemeClr val="accent1">
                    <a:lumMod val="75000"/>
                  </a:schemeClr>
                </a:solidFill>
              </a:rPr>
              <a:t>low income: 0% of housing stock</a:t>
            </a:r>
          </a:p>
          <a:p>
            <a:pPr marL="114300" lvl="1" indent="0">
              <a:spcBef>
                <a:spcPts val="0"/>
              </a:spcBef>
              <a:buNone/>
            </a:pPr>
            <a:r>
              <a:rPr lang="en-US" dirty="0" smtClean="0">
                <a:solidFill>
                  <a:schemeClr val="accent1">
                    <a:lumMod val="75000"/>
                  </a:schemeClr>
                </a:solidFill>
              </a:rPr>
              <a:t>Yet </a:t>
            </a:r>
            <a:r>
              <a:rPr lang="en-US" b="1" dirty="0">
                <a:solidFill>
                  <a:schemeClr val="accent1">
                    <a:lumMod val="75000"/>
                  </a:schemeClr>
                </a:solidFill>
              </a:rPr>
              <a:t>13% of households </a:t>
            </a:r>
            <a:r>
              <a:rPr lang="en-US" dirty="0">
                <a:solidFill>
                  <a:schemeClr val="accent1">
                    <a:lumMod val="75000"/>
                  </a:schemeClr>
                </a:solidFill>
              </a:rPr>
              <a:t>are moderate to very low income range.</a:t>
            </a:r>
          </a:p>
          <a:p>
            <a:pPr marL="342900" lvl="1">
              <a:spcBef>
                <a:spcPts val="0"/>
              </a:spcBef>
            </a:pPr>
            <a:endParaRPr lang="en-US" b="1" dirty="0">
              <a:solidFill>
                <a:schemeClr val="accent1">
                  <a:lumMod val="75000"/>
                </a:schemeClr>
              </a:solidFill>
            </a:endParaRPr>
          </a:p>
          <a:p>
            <a:pPr marL="114300" lvl="1" indent="0">
              <a:spcBef>
                <a:spcPts val="0"/>
              </a:spcBef>
              <a:buNone/>
            </a:pPr>
            <a:r>
              <a:rPr lang="en-US" b="1" dirty="0">
                <a:solidFill>
                  <a:schemeClr val="accent1">
                    <a:lumMod val="75000"/>
                  </a:schemeClr>
                </a:solidFill>
              </a:rPr>
              <a:t>GMHB:</a:t>
            </a:r>
          </a:p>
          <a:p>
            <a:pPr lvl="1" indent="-342900">
              <a:spcBef>
                <a:spcPts val="0"/>
              </a:spcBef>
            </a:pPr>
            <a:r>
              <a:rPr lang="en-US" dirty="0">
                <a:solidFill>
                  <a:schemeClr val="accent1">
                    <a:lumMod val="75000"/>
                  </a:schemeClr>
                </a:solidFill>
              </a:rPr>
              <a:t>Simply identifying total number of housing units needed to manage projected growth was insufficient.</a:t>
            </a:r>
          </a:p>
          <a:p>
            <a:pPr lvl="1" indent="-342900">
              <a:spcBef>
                <a:spcPts val="0"/>
              </a:spcBef>
            </a:pPr>
            <a:r>
              <a:rPr lang="en-US" dirty="0">
                <a:solidFill>
                  <a:schemeClr val="accent1">
                    <a:lumMod val="75000"/>
                  </a:schemeClr>
                </a:solidFill>
              </a:rPr>
              <a:t>King County CPPs require each city to accommodate </a:t>
            </a:r>
            <a:r>
              <a:rPr lang="en-US" dirty="0" smtClean="0">
                <a:solidFill>
                  <a:schemeClr val="accent1">
                    <a:lumMod val="75000"/>
                  </a:schemeClr>
                </a:solidFill>
              </a:rPr>
              <a:t>its share </a:t>
            </a:r>
            <a:r>
              <a:rPr lang="en-US" dirty="0">
                <a:solidFill>
                  <a:schemeClr val="accent1">
                    <a:lumMod val="75000"/>
                  </a:schemeClr>
                </a:solidFill>
              </a:rPr>
              <a:t>of countywide affordable housing </a:t>
            </a:r>
            <a:r>
              <a:rPr lang="en-US" dirty="0" smtClean="0">
                <a:solidFill>
                  <a:schemeClr val="accent1">
                    <a:lumMod val="75000"/>
                  </a:schemeClr>
                </a:solidFill>
              </a:rPr>
              <a:t>for </a:t>
            </a:r>
            <a:r>
              <a:rPr lang="en-US" dirty="0">
                <a:solidFill>
                  <a:schemeClr val="accent1">
                    <a:lumMod val="75000"/>
                  </a:schemeClr>
                </a:solidFill>
              </a:rPr>
              <a:t>moderate, low, and very-low income households.</a:t>
            </a:r>
          </a:p>
          <a:p>
            <a:pPr lvl="1" indent="-342900">
              <a:spcBef>
                <a:spcPts val="0"/>
              </a:spcBef>
            </a:pPr>
            <a:r>
              <a:rPr lang="en-US" dirty="0">
                <a:solidFill>
                  <a:schemeClr val="accent1">
                    <a:lumMod val="75000"/>
                  </a:schemeClr>
                </a:solidFill>
              </a:rPr>
              <a:t>Needs analysis should have been by </a:t>
            </a:r>
            <a:r>
              <a:rPr lang="en-US" b="1" dirty="0">
                <a:solidFill>
                  <a:schemeClr val="accent1">
                    <a:lumMod val="75000"/>
                  </a:schemeClr>
                </a:solidFill>
              </a:rPr>
              <a:t>income category</a:t>
            </a:r>
            <a:r>
              <a:rPr lang="en-US" dirty="0" smtClean="0">
                <a:solidFill>
                  <a:schemeClr val="accent1">
                    <a:lumMod val="75000"/>
                  </a:schemeClr>
                </a:solidFill>
              </a:rPr>
              <a:t>.</a:t>
            </a:r>
            <a:endParaRPr lang="en-US" dirty="0">
              <a:solidFill>
                <a:schemeClr val="accent1">
                  <a:lumMod val="75000"/>
                </a:schemeClr>
              </a:solidFill>
            </a:endParaRPr>
          </a:p>
        </p:txBody>
      </p:sp>
    </p:spTree>
    <p:extLst>
      <p:ext uri="{BB962C8B-B14F-4D97-AF65-F5344CB8AC3E}">
        <p14:creationId xmlns:p14="http://schemas.microsoft.com/office/powerpoint/2010/main" val="4066401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1"/>
                </a:solidFill>
              </a:rPr>
              <a:t>Futurewise v. City of </a:t>
            </a:r>
            <a:r>
              <a:rPr lang="en-US" sz="4000" b="1" dirty="0" smtClean="0">
                <a:solidFill>
                  <a:schemeClr val="tx1"/>
                </a:solidFill>
              </a:rPr>
              <a:t>Bothell </a:t>
            </a:r>
            <a:br>
              <a:rPr lang="en-US" sz="4000" b="1" dirty="0" smtClean="0">
                <a:solidFill>
                  <a:schemeClr val="tx1"/>
                </a:solidFill>
              </a:rPr>
            </a:br>
            <a:r>
              <a:rPr lang="en-US" sz="2400" b="1" dirty="0">
                <a:solidFill>
                  <a:schemeClr val="tx1"/>
                </a:solidFill>
              </a:rPr>
              <a:t>GMHB </a:t>
            </a:r>
            <a:r>
              <a:rPr lang="en-US" sz="2400" b="1" dirty="0" smtClean="0">
                <a:solidFill>
                  <a:schemeClr val="tx1"/>
                </a:solidFill>
              </a:rPr>
              <a:t>Case </a:t>
            </a:r>
            <a:r>
              <a:rPr lang="en-US" sz="2400" b="1" dirty="0">
                <a:solidFill>
                  <a:schemeClr val="tx1"/>
                </a:solidFill>
              </a:rPr>
              <a:t>No. </a:t>
            </a:r>
            <a:r>
              <a:rPr lang="en-US" sz="2400" b="1" dirty="0" smtClean="0">
                <a:solidFill>
                  <a:schemeClr val="tx1"/>
                </a:solidFill>
              </a:rPr>
              <a:t>07-3-0014</a:t>
            </a:r>
            <a:endParaRPr lang="en-US" sz="2400" b="1" dirty="0"/>
          </a:p>
        </p:txBody>
      </p:sp>
      <p:sp>
        <p:nvSpPr>
          <p:cNvPr id="3" name="Content Placeholder 2"/>
          <p:cNvSpPr>
            <a:spLocks noGrp="1"/>
          </p:cNvSpPr>
          <p:nvPr>
            <p:ph idx="1"/>
          </p:nvPr>
        </p:nvSpPr>
        <p:spPr>
          <a:xfrm>
            <a:off x="838200" y="1638300"/>
            <a:ext cx="11134344" cy="4725923"/>
          </a:xfrm>
        </p:spPr>
        <p:txBody>
          <a:bodyPr>
            <a:noAutofit/>
          </a:bodyPr>
          <a:lstStyle/>
          <a:p>
            <a:pPr marL="114300" lvl="1" indent="0">
              <a:lnSpc>
                <a:spcPct val="100000"/>
              </a:lnSpc>
              <a:spcBef>
                <a:spcPts val="0"/>
              </a:spcBef>
              <a:spcAft>
                <a:spcPts val="0"/>
              </a:spcAft>
              <a:buNone/>
            </a:pPr>
            <a:r>
              <a:rPr lang="en-US" b="1" dirty="0">
                <a:solidFill>
                  <a:schemeClr val="accent1">
                    <a:lumMod val="75000"/>
                  </a:schemeClr>
                </a:solidFill>
              </a:rPr>
              <a:t>Futurewise argued: </a:t>
            </a:r>
          </a:p>
          <a:p>
            <a:pPr lvl="1" indent="-342900">
              <a:lnSpc>
                <a:spcPct val="100000"/>
              </a:lnSpc>
              <a:spcBef>
                <a:spcPts val="0"/>
              </a:spcBef>
            </a:pPr>
            <a:r>
              <a:rPr lang="en-US" dirty="0">
                <a:solidFill>
                  <a:schemeClr val="accent1">
                    <a:lumMod val="75000"/>
                  </a:schemeClr>
                </a:solidFill>
              </a:rPr>
              <a:t>City had not provided sufficient land for low income housing.</a:t>
            </a:r>
          </a:p>
          <a:p>
            <a:pPr lvl="1" indent="-342900">
              <a:lnSpc>
                <a:spcPct val="100000"/>
              </a:lnSpc>
              <a:spcBef>
                <a:spcPts val="0"/>
              </a:spcBef>
            </a:pPr>
            <a:r>
              <a:rPr lang="en-US" dirty="0">
                <a:solidFill>
                  <a:schemeClr val="accent1">
                    <a:lumMod val="75000"/>
                  </a:schemeClr>
                </a:solidFill>
              </a:rPr>
              <a:t>Density of 15 du/acre needed to make </a:t>
            </a:r>
            <a:r>
              <a:rPr lang="en-US" dirty="0" smtClean="0">
                <a:solidFill>
                  <a:schemeClr val="accent1">
                    <a:lumMod val="75000"/>
                  </a:schemeClr>
                </a:solidFill>
              </a:rPr>
              <a:t>SF </a:t>
            </a:r>
            <a:r>
              <a:rPr lang="en-US" dirty="0">
                <a:solidFill>
                  <a:schemeClr val="accent1">
                    <a:lumMod val="75000"/>
                  </a:schemeClr>
                </a:solidFill>
              </a:rPr>
              <a:t>detached housing affordable.</a:t>
            </a:r>
          </a:p>
          <a:p>
            <a:pPr lvl="1" indent="-342900">
              <a:lnSpc>
                <a:spcPct val="100000"/>
              </a:lnSpc>
              <a:spcBef>
                <a:spcPts val="0"/>
              </a:spcBef>
            </a:pPr>
            <a:r>
              <a:rPr lang="en-US" dirty="0">
                <a:solidFill>
                  <a:schemeClr val="accent1">
                    <a:lumMod val="75000"/>
                  </a:schemeClr>
                </a:solidFill>
              </a:rPr>
              <a:t>City should have adopted mandatory incentive programs for affordable housing.</a:t>
            </a:r>
          </a:p>
          <a:p>
            <a:pPr marL="114300" lvl="1" indent="0">
              <a:lnSpc>
                <a:spcPct val="100000"/>
              </a:lnSpc>
              <a:spcBef>
                <a:spcPts val="0"/>
              </a:spcBef>
              <a:spcAft>
                <a:spcPts val="0"/>
              </a:spcAft>
              <a:buNone/>
            </a:pPr>
            <a:r>
              <a:rPr lang="en-US" b="1" dirty="0" smtClean="0">
                <a:solidFill>
                  <a:schemeClr val="accent1">
                    <a:lumMod val="75000"/>
                  </a:schemeClr>
                </a:solidFill>
              </a:rPr>
              <a:t>GMHB</a:t>
            </a:r>
            <a:r>
              <a:rPr lang="en-US" b="1" dirty="0">
                <a:solidFill>
                  <a:schemeClr val="accent1">
                    <a:lumMod val="75000"/>
                  </a:schemeClr>
                </a:solidFill>
              </a:rPr>
              <a:t>:</a:t>
            </a:r>
          </a:p>
          <a:p>
            <a:pPr marL="622300" lvl="1" indent="-274638">
              <a:lnSpc>
                <a:spcPct val="120000"/>
              </a:lnSpc>
              <a:spcBef>
                <a:spcPts val="0"/>
              </a:spcBef>
            </a:pPr>
            <a:r>
              <a:rPr lang="en-US" dirty="0">
                <a:solidFill>
                  <a:schemeClr val="accent1">
                    <a:lumMod val="75000"/>
                  </a:schemeClr>
                </a:solidFill>
              </a:rPr>
              <a:t>Record demonstrated sufficient land to accommodate affordable </a:t>
            </a:r>
            <a:r>
              <a:rPr lang="en-US" dirty="0" smtClean="0">
                <a:solidFill>
                  <a:schemeClr val="accent1">
                    <a:lumMod val="75000"/>
                  </a:schemeClr>
                </a:solidFill>
              </a:rPr>
              <a:t>housing.</a:t>
            </a:r>
            <a:endParaRPr lang="en-US" dirty="0">
              <a:solidFill>
                <a:schemeClr val="accent1">
                  <a:lumMod val="75000"/>
                </a:schemeClr>
              </a:solidFill>
            </a:endParaRPr>
          </a:p>
          <a:p>
            <a:pPr lvl="1" indent="-342900">
              <a:lnSpc>
                <a:spcPct val="100000"/>
              </a:lnSpc>
              <a:spcBef>
                <a:spcPts val="0"/>
              </a:spcBef>
            </a:pPr>
            <a:r>
              <a:rPr lang="en-US" dirty="0">
                <a:solidFill>
                  <a:schemeClr val="accent1">
                    <a:lumMod val="75000"/>
                  </a:schemeClr>
                </a:solidFill>
              </a:rPr>
              <a:t>Other housing types could be part of planned </a:t>
            </a:r>
            <a:r>
              <a:rPr lang="en-US" dirty="0" smtClean="0">
                <a:solidFill>
                  <a:schemeClr val="accent1">
                    <a:lumMod val="75000"/>
                  </a:schemeClr>
                </a:solidFill>
              </a:rPr>
              <a:t>accommodation</a:t>
            </a:r>
            <a:r>
              <a:rPr lang="en-US" dirty="0">
                <a:solidFill>
                  <a:schemeClr val="accent1">
                    <a:lumMod val="75000"/>
                  </a:schemeClr>
                </a:solidFill>
              </a:rPr>
              <a:t> </a:t>
            </a:r>
            <a:r>
              <a:rPr lang="en-US" dirty="0" smtClean="0">
                <a:solidFill>
                  <a:schemeClr val="accent1">
                    <a:lumMod val="75000"/>
                  </a:schemeClr>
                </a:solidFill>
              </a:rPr>
              <a:t>(i.e</a:t>
            </a:r>
            <a:r>
              <a:rPr lang="en-US" dirty="0">
                <a:solidFill>
                  <a:schemeClr val="accent1">
                    <a:lumMod val="75000"/>
                  </a:schemeClr>
                </a:solidFill>
              </a:rPr>
              <a:t>., need not be all detached </a:t>
            </a:r>
            <a:r>
              <a:rPr lang="en-US" dirty="0" smtClean="0">
                <a:solidFill>
                  <a:schemeClr val="accent1">
                    <a:lumMod val="75000"/>
                  </a:schemeClr>
                </a:solidFill>
              </a:rPr>
              <a:t>SFDUs).</a:t>
            </a:r>
            <a:endParaRPr lang="en-US" dirty="0">
              <a:solidFill>
                <a:schemeClr val="accent1">
                  <a:lumMod val="75000"/>
                </a:schemeClr>
              </a:solidFill>
            </a:endParaRPr>
          </a:p>
          <a:p>
            <a:pPr lvl="1" indent="-342900">
              <a:lnSpc>
                <a:spcPct val="100000"/>
              </a:lnSpc>
              <a:spcBef>
                <a:spcPts val="0"/>
              </a:spcBef>
            </a:pPr>
            <a:r>
              <a:rPr lang="en-US" dirty="0">
                <a:solidFill>
                  <a:schemeClr val="accent1">
                    <a:lumMod val="75000"/>
                  </a:schemeClr>
                </a:solidFill>
              </a:rPr>
              <a:t>GMA does not require that Bothell include mandatory incentive programs for affordable housing</a:t>
            </a:r>
            <a:r>
              <a:rPr lang="en-US" dirty="0" smtClean="0">
                <a:solidFill>
                  <a:schemeClr val="accent1">
                    <a:lumMod val="75000"/>
                  </a:schemeClr>
                </a:solidFill>
              </a:rPr>
              <a:t>.</a:t>
            </a:r>
            <a:endParaRPr lang="en-US" dirty="0">
              <a:solidFill>
                <a:schemeClr val="accent1">
                  <a:lumMod val="75000"/>
                </a:schemeClr>
              </a:solidFill>
            </a:endParaRPr>
          </a:p>
        </p:txBody>
      </p:sp>
    </p:spTree>
    <p:extLst>
      <p:ext uri="{BB962C8B-B14F-4D97-AF65-F5344CB8AC3E}">
        <p14:creationId xmlns:p14="http://schemas.microsoft.com/office/powerpoint/2010/main" val="7291185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737"/>
            <a:ext cx="10515600" cy="1224515"/>
          </a:xfrm>
        </p:spPr>
        <p:txBody>
          <a:bodyPr>
            <a:normAutofit fontScale="90000"/>
          </a:bodyPr>
          <a:lstStyle/>
          <a:p>
            <a:r>
              <a:rPr lang="en-US" dirty="0">
                <a:solidFill>
                  <a:schemeClr val="tx1"/>
                </a:solidFill>
              </a:rPr>
              <a:t>RCW 36.70A.540:  Affordable housing incentive programs </a:t>
            </a:r>
            <a:r>
              <a:rPr lang="en-US" dirty="0" smtClean="0">
                <a:solidFill>
                  <a:schemeClr val="tx1"/>
                </a:solidFill>
              </a:rPr>
              <a:t>encouraged</a:t>
            </a:r>
            <a:endParaRPr lang="en-US" b="1" dirty="0">
              <a:solidFill>
                <a:schemeClr val="tx1"/>
              </a:solidFill>
            </a:endParaRPr>
          </a:p>
        </p:txBody>
      </p:sp>
      <p:sp>
        <p:nvSpPr>
          <p:cNvPr id="3" name="Content Placeholder 2"/>
          <p:cNvSpPr>
            <a:spLocks noGrp="1"/>
          </p:cNvSpPr>
          <p:nvPr>
            <p:ph idx="1"/>
          </p:nvPr>
        </p:nvSpPr>
        <p:spPr>
          <a:xfrm>
            <a:off x="838200" y="1785867"/>
            <a:ext cx="5019261" cy="4351338"/>
          </a:xfrm>
        </p:spPr>
        <p:txBody>
          <a:bodyPr>
            <a:normAutofit fontScale="92500" lnSpcReduction="10000"/>
          </a:bodyPr>
          <a:lstStyle/>
          <a:p>
            <a:pPr>
              <a:spcAft>
                <a:spcPts val="600"/>
              </a:spcAft>
            </a:pPr>
            <a:r>
              <a:rPr lang="en-US" dirty="0">
                <a:solidFill>
                  <a:schemeClr val="accent1">
                    <a:lumMod val="75000"/>
                  </a:schemeClr>
                </a:solidFill>
              </a:rPr>
              <a:t>Affordability for 50 years to 80% AMI for ownership and 50% AMI for rental (adjustable)</a:t>
            </a:r>
          </a:p>
          <a:p>
            <a:pPr lvl="0">
              <a:spcAft>
                <a:spcPts val="600"/>
              </a:spcAft>
            </a:pPr>
            <a:r>
              <a:rPr lang="en-US" dirty="0">
                <a:solidFill>
                  <a:schemeClr val="accent1">
                    <a:lumMod val="75000"/>
                  </a:schemeClr>
                </a:solidFill>
              </a:rPr>
              <a:t>Optional or mandatory programs using tools such as:</a:t>
            </a:r>
          </a:p>
          <a:p>
            <a:pPr marL="800100" lvl="1" indent="-342900">
              <a:spcAft>
                <a:spcPts val="600"/>
              </a:spcAft>
            </a:pPr>
            <a:r>
              <a:rPr lang="en-US" dirty="0">
                <a:solidFill>
                  <a:schemeClr val="accent1">
                    <a:lumMod val="75000"/>
                  </a:schemeClr>
                </a:solidFill>
              </a:rPr>
              <a:t>Density bonuses in UGAs</a:t>
            </a:r>
          </a:p>
          <a:p>
            <a:pPr marL="800100" lvl="1" indent="-342900">
              <a:spcAft>
                <a:spcPts val="600"/>
              </a:spcAft>
            </a:pPr>
            <a:r>
              <a:rPr lang="en-US" dirty="0">
                <a:solidFill>
                  <a:schemeClr val="accent1">
                    <a:lumMod val="75000"/>
                  </a:schemeClr>
                </a:solidFill>
              </a:rPr>
              <a:t>Height/bulk bonuses</a:t>
            </a:r>
          </a:p>
          <a:p>
            <a:pPr marL="800100" lvl="1" indent="-342900">
              <a:spcAft>
                <a:spcPts val="600"/>
              </a:spcAft>
            </a:pPr>
            <a:r>
              <a:rPr lang="en-US" dirty="0">
                <a:solidFill>
                  <a:schemeClr val="accent1">
                    <a:lumMod val="75000"/>
                  </a:schemeClr>
                </a:solidFill>
              </a:rPr>
              <a:t>Fee waivers or exemptions</a:t>
            </a:r>
          </a:p>
          <a:p>
            <a:pPr marL="800100" lvl="1" indent="-342900">
              <a:spcAft>
                <a:spcPts val="600"/>
              </a:spcAft>
            </a:pPr>
            <a:r>
              <a:rPr lang="en-US" dirty="0">
                <a:solidFill>
                  <a:schemeClr val="accent1">
                    <a:lumMod val="75000"/>
                  </a:schemeClr>
                </a:solidFill>
              </a:rPr>
              <a:t>Parking reductions</a:t>
            </a:r>
          </a:p>
          <a:p>
            <a:pPr marL="800100" lvl="1" indent="-342900">
              <a:spcAft>
                <a:spcPts val="600"/>
              </a:spcAft>
            </a:pPr>
            <a:r>
              <a:rPr lang="en-US" dirty="0">
                <a:solidFill>
                  <a:schemeClr val="accent1">
                    <a:lumMod val="75000"/>
                  </a:schemeClr>
                </a:solidFill>
              </a:rPr>
              <a:t>Expedited permitting</a:t>
            </a:r>
          </a:p>
          <a:p>
            <a:pPr marL="800100" lvl="1" indent="-342900">
              <a:spcAft>
                <a:spcPts val="600"/>
              </a:spcAft>
            </a:pPr>
            <a:r>
              <a:rPr lang="en-US" dirty="0">
                <a:solidFill>
                  <a:schemeClr val="accent1">
                    <a:lumMod val="75000"/>
                  </a:schemeClr>
                </a:solidFill>
              </a:rPr>
              <a:t>Inclusionary zoning</a:t>
            </a:r>
          </a:p>
        </p:txBody>
      </p:sp>
      <p:pic>
        <p:nvPicPr>
          <p:cNvPr id="5" name="Picture 4">
            <a:extLst>
              <a:ext uri="{FF2B5EF4-FFF2-40B4-BE49-F238E27FC236}">
                <a16:creationId xmlns:a16="http://schemas.microsoft.com/office/drawing/2014/main" id="{3D09C339-B004-46D8-BCCD-1C8ECE8CBC53}"/>
              </a:ext>
            </a:extLst>
          </p:cNvPr>
          <p:cNvPicPr>
            <a:picLocks noChangeAspect="1"/>
          </p:cNvPicPr>
          <p:nvPr/>
        </p:nvPicPr>
        <p:blipFill rotWithShape="1">
          <a:blip r:embed="rId3"/>
          <a:srcRect l="25318"/>
          <a:stretch/>
        </p:blipFill>
        <p:spPr>
          <a:xfrm>
            <a:off x="6508831" y="2083805"/>
            <a:ext cx="2986776" cy="3755461"/>
          </a:xfrm>
          <a:prstGeom prst="rect">
            <a:avLst/>
          </a:prstGeom>
        </p:spPr>
      </p:pic>
      <p:sp>
        <p:nvSpPr>
          <p:cNvPr id="6" name="Subtitle 2"/>
          <p:cNvSpPr txBox="1">
            <a:spLocks/>
          </p:cNvSpPr>
          <p:nvPr/>
        </p:nvSpPr>
        <p:spPr>
          <a:xfrm>
            <a:off x="9692377" y="1967928"/>
            <a:ext cx="2499623" cy="4169277"/>
          </a:xfrm>
          <a:prstGeom prst="rect">
            <a:avLst/>
          </a:prstGeom>
        </p:spPr>
        <p:txBody>
          <a:bodyPr vert="horz" lIns="91440" tIns="45720" rIns="91440" bIns="45720" numCol="1" spcCol="68580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600"/>
              </a:spcAft>
            </a:pPr>
            <a:r>
              <a:rPr lang="en-US" sz="2200" dirty="0" smtClean="0">
                <a:solidFill>
                  <a:schemeClr val="accent1">
                    <a:lumMod val="75000"/>
                  </a:schemeClr>
                </a:solidFill>
              </a:rPr>
              <a:t>Cities with programs:</a:t>
            </a:r>
          </a:p>
          <a:p>
            <a:pPr marL="342900" indent="-342900" algn="l">
              <a:spcBef>
                <a:spcPts val="0"/>
              </a:spcBef>
              <a:spcAft>
                <a:spcPts val="600"/>
              </a:spcAft>
              <a:buFont typeface="Arial" panose="020B0604020202020204" pitchFamily="34" charset="0"/>
              <a:buChar char="•"/>
            </a:pPr>
            <a:r>
              <a:rPr lang="en-US" sz="2200" dirty="0" smtClean="0">
                <a:solidFill>
                  <a:schemeClr val="accent1">
                    <a:lumMod val="75000"/>
                  </a:schemeClr>
                </a:solidFill>
              </a:rPr>
              <a:t>Redmond</a:t>
            </a:r>
            <a:endParaRPr lang="en-US" sz="2200" dirty="0">
              <a:solidFill>
                <a:schemeClr val="accent1">
                  <a:lumMod val="75000"/>
                </a:schemeClr>
              </a:solidFill>
            </a:endParaRPr>
          </a:p>
          <a:p>
            <a:pPr marL="342900" indent="-342900" algn="l">
              <a:spcBef>
                <a:spcPts val="0"/>
              </a:spcBef>
              <a:spcAft>
                <a:spcPts val="600"/>
              </a:spcAft>
              <a:buFont typeface="Arial" panose="020B0604020202020204" pitchFamily="34" charset="0"/>
              <a:buChar char="•"/>
            </a:pPr>
            <a:r>
              <a:rPr lang="en-US" sz="2200" dirty="0">
                <a:solidFill>
                  <a:schemeClr val="accent1">
                    <a:lumMod val="75000"/>
                  </a:schemeClr>
                </a:solidFill>
              </a:rPr>
              <a:t>Kirkland</a:t>
            </a:r>
          </a:p>
          <a:p>
            <a:pPr marL="342900" indent="-342900" algn="l">
              <a:spcBef>
                <a:spcPts val="0"/>
              </a:spcBef>
              <a:spcAft>
                <a:spcPts val="600"/>
              </a:spcAft>
              <a:buFont typeface="Arial" panose="020B0604020202020204" pitchFamily="34" charset="0"/>
              <a:buChar char="•"/>
            </a:pPr>
            <a:r>
              <a:rPr lang="en-US" sz="2200" dirty="0">
                <a:solidFill>
                  <a:schemeClr val="accent1">
                    <a:lumMod val="75000"/>
                  </a:schemeClr>
                </a:solidFill>
              </a:rPr>
              <a:t>Issaquah</a:t>
            </a:r>
          </a:p>
          <a:p>
            <a:pPr marL="342900" indent="-342900" algn="l">
              <a:spcBef>
                <a:spcPts val="0"/>
              </a:spcBef>
              <a:spcAft>
                <a:spcPts val="600"/>
              </a:spcAft>
              <a:buFont typeface="Arial" panose="020B0604020202020204" pitchFamily="34" charset="0"/>
              <a:buChar char="•"/>
            </a:pPr>
            <a:r>
              <a:rPr lang="en-US" sz="2200" dirty="0">
                <a:solidFill>
                  <a:schemeClr val="accent1">
                    <a:lumMod val="75000"/>
                  </a:schemeClr>
                </a:solidFill>
              </a:rPr>
              <a:t>Sammamish</a:t>
            </a:r>
          </a:p>
          <a:p>
            <a:pPr marL="342900" indent="-342900" algn="l">
              <a:spcBef>
                <a:spcPts val="0"/>
              </a:spcBef>
              <a:spcAft>
                <a:spcPts val="600"/>
              </a:spcAft>
              <a:buFont typeface="Arial" panose="020B0604020202020204" pitchFamily="34" charset="0"/>
              <a:buChar char="•"/>
            </a:pPr>
            <a:r>
              <a:rPr lang="en-US" sz="2200" dirty="0">
                <a:solidFill>
                  <a:schemeClr val="accent1">
                    <a:lumMod val="75000"/>
                  </a:schemeClr>
                </a:solidFill>
              </a:rPr>
              <a:t>Seattle</a:t>
            </a:r>
          </a:p>
          <a:p>
            <a:pPr marL="342900" indent="-342900" algn="l">
              <a:spcBef>
                <a:spcPts val="0"/>
              </a:spcBef>
              <a:spcAft>
                <a:spcPts val="600"/>
              </a:spcAft>
              <a:buFont typeface="Arial" panose="020B0604020202020204" pitchFamily="34" charset="0"/>
              <a:buChar char="•"/>
            </a:pPr>
            <a:r>
              <a:rPr lang="en-US" sz="2200" dirty="0">
                <a:solidFill>
                  <a:schemeClr val="accent1">
                    <a:lumMod val="75000"/>
                  </a:schemeClr>
                </a:solidFill>
              </a:rPr>
              <a:t>Monroe</a:t>
            </a:r>
          </a:p>
          <a:p>
            <a:pPr marL="342900" indent="-342900" algn="l">
              <a:spcBef>
                <a:spcPts val="0"/>
              </a:spcBef>
              <a:spcAft>
                <a:spcPts val="600"/>
              </a:spcAft>
              <a:buFont typeface="Arial" panose="020B0604020202020204" pitchFamily="34" charset="0"/>
              <a:buChar char="•"/>
            </a:pPr>
            <a:r>
              <a:rPr lang="en-US" sz="2200" dirty="0">
                <a:solidFill>
                  <a:schemeClr val="accent1">
                    <a:lumMod val="75000"/>
                  </a:schemeClr>
                </a:solidFill>
              </a:rPr>
              <a:t>Newcastle</a:t>
            </a:r>
          </a:p>
          <a:p>
            <a:pPr marL="342900" indent="-342900" algn="l">
              <a:spcBef>
                <a:spcPts val="0"/>
              </a:spcBef>
              <a:spcAft>
                <a:spcPts val="600"/>
              </a:spcAft>
              <a:buFont typeface="Arial" panose="020B0604020202020204" pitchFamily="34" charset="0"/>
              <a:buChar char="•"/>
            </a:pPr>
            <a:r>
              <a:rPr lang="en-US" sz="2200" dirty="0">
                <a:solidFill>
                  <a:schemeClr val="accent1">
                    <a:lumMod val="75000"/>
                  </a:schemeClr>
                </a:solidFill>
              </a:rPr>
              <a:t>Bainbridge Island</a:t>
            </a:r>
          </a:p>
          <a:p>
            <a:pPr lvl="0" algn="l"/>
            <a:endParaRPr lang="en-US" dirty="0">
              <a:solidFill>
                <a:srgbClr val="1F497D"/>
              </a:solidFill>
            </a:endParaRPr>
          </a:p>
          <a:p>
            <a:pPr marL="457200" lvl="0" indent="-457200" algn="l">
              <a:buFont typeface="Arial" pitchFamily="34" charset="0"/>
              <a:buChar char="•"/>
            </a:pPr>
            <a:endParaRPr lang="en-US" dirty="0">
              <a:solidFill>
                <a:srgbClr val="1F497D"/>
              </a:solidFill>
            </a:endParaRPr>
          </a:p>
          <a:p>
            <a:pPr algn="l"/>
            <a:endParaRPr lang="en-US" sz="2400" b="1" i="1" dirty="0">
              <a:solidFill>
                <a:srgbClr val="5080B2"/>
              </a:solidFill>
            </a:endParaRPr>
          </a:p>
        </p:txBody>
      </p:sp>
    </p:spTree>
    <p:extLst>
      <p:ext uri="{BB962C8B-B14F-4D97-AF65-F5344CB8AC3E}">
        <p14:creationId xmlns:p14="http://schemas.microsoft.com/office/powerpoint/2010/main" val="18769362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737"/>
            <a:ext cx="10515600" cy="1224515"/>
          </a:xfrm>
        </p:spPr>
        <p:txBody>
          <a:bodyPr>
            <a:normAutofit/>
          </a:bodyPr>
          <a:lstStyle/>
          <a:p>
            <a:r>
              <a:rPr lang="en-US" sz="4000" dirty="0">
                <a:solidFill>
                  <a:schemeClr val="tx1"/>
                </a:solidFill>
              </a:rPr>
              <a:t>Gift of public funds?</a:t>
            </a:r>
          </a:p>
        </p:txBody>
      </p:sp>
      <p:sp>
        <p:nvSpPr>
          <p:cNvPr id="3" name="Content Placeholder 2"/>
          <p:cNvSpPr>
            <a:spLocks noGrp="1"/>
          </p:cNvSpPr>
          <p:nvPr>
            <p:ph idx="1"/>
          </p:nvPr>
        </p:nvSpPr>
        <p:spPr>
          <a:xfrm>
            <a:off x="838200" y="1838876"/>
            <a:ext cx="6403848" cy="4351338"/>
          </a:xfrm>
        </p:spPr>
        <p:txBody>
          <a:bodyPr>
            <a:normAutofit/>
          </a:bodyPr>
          <a:lstStyle/>
          <a:p>
            <a:pPr marL="0" lvl="0" indent="0">
              <a:buNone/>
            </a:pPr>
            <a:r>
              <a:rPr lang="en-US" b="1" dirty="0">
                <a:solidFill>
                  <a:schemeClr val="accent1">
                    <a:lumMod val="75000"/>
                  </a:schemeClr>
                </a:solidFill>
              </a:rPr>
              <a:t>Article 8, Section 7</a:t>
            </a:r>
            <a:endParaRPr lang="en-US" dirty="0">
              <a:solidFill>
                <a:schemeClr val="accent1">
                  <a:lumMod val="75000"/>
                </a:schemeClr>
              </a:solidFill>
            </a:endParaRPr>
          </a:p>
          <a:p>
            <a:pPr marL="0" indent="0">
              <a:buNone/>
            </a:pPr>
            <a:r>
              <a:rPr lang="en-US" sz="2400" dirty="0">
                <a:solidFill>
                  <a:schemeClr val="accent1">
                    <a:lumMod val="75000"/>
                  </a:schemeClr>
                </a:solidFill>
              </a:rPr>
              <a:t>“No county, city, town or other municipal corporation shall hereafter give any money, or property, or loan its money, or credit to or in aid of any individual, association, company or corporation, </a:t>
            </a:r>
            <a:r>
              <a:rPr lang="en-US" sz="2400" b="1" dirty="0">
                <a:solidFill>
                  <a:schemeClr val="accent1">
                    <a:lumMod val="75000"/>
                  </a:schemeClr>
                </a:solidFill>
              </a:rPr>
              <a:t>except for the necessary support of the poor and </a:t>
            </a:r>
            <a:r>
              <a:rPr lang="en-US" sz="2400" b="1" dirty="0" smtClean="0">
                <a:solidFill>
                  <a:schemeClr val="accent1">
                    <a:lumMod val="75000"/>
                  </a:schemeClr>
                </a:solidFill>
              </a:rPr>
              <a:t>infirm. </a:t>
            </a:r>
            <a:r>
              <a:rPr lang="en-US" sz="2400" b="1" dirty="0">
                <a:solidFill>
                  <a:schemeClr val="accent1">
                    <a:lumMod val="75000"/>
                  </a:schemeClr>
                </a:solidFill>
              </a:rPr>
              <a:t>. . .”  </a:t>
            </a:r>
            <a:endParaRPr lang="en-US" sz="2400" b="1" dirty="0" smtClean="0">
              <a:solidFill>
                <a:schemeClr val="accent1">
                  <a:lumMod val="75000"/>
                </a:schemeClr>
              </a:solidFill>
            </a:endParaRPr>
          </a:p>
          <a:p>
            <a:pPr marL="0" indent="0">
              <a:buNone/>
            </a:pPr>
            <a:r>
              <a:rPr lang="en-US" sz="2400" b="1" dirty="0" smtClean="0">
                <a:solidFill>
                  <a:schemeClr val="accent1">
                    <a:lumMod val="75000"/>
                  </a:schemeClr>
                </a:solidFill>
              </a:rPr>
              <a:t>Washington State Constitution</a:t>
            </a:r>
            <a:endParaRPr lang="en-US" sz="2400" b="1" dirty="0">
              <a:solidFill>
                <a:schemeClr val="accent1">
                  <a:lumMod val="75000"/>
                </a:schemeClr>
              </a:solidFill>
            </a:endParaRPr>
          </a:p>
        </p:txBody>
      </p:sp>
      <p:pic>
        <p:nvPicPr>
          <p:cNvPr id="5" name="Picture 4">
            <a:extLst>
              <a:ext uri="{FF2B5EF4-FFF2-40B4-BE49-F238E27FC236}">
                <a16:creationId xmlns:a16="http://schemas.microsoft.com/office/drawing/2014/main" id="{EA0C7F54-A424-4819-B5EC-D07A55A8556C}"/>
              </a:ext>
            </a:extLst>
          </p:cNvPr>
          <p:cNvPicPr>
            <a:picLocks noChangeAspect="1"/>
          </p:cNvPicPr>
          <p:nvPr/>
        </p:nvPicPr>
        <p:blipFill>
          <a:blip r:embed="rId3"/>
          <a:stretch>
            <a:fillRect/>
          </a:stretch>
        </p:blipFill>
        <p:spPr>
          <a:xfrm>
            <a:off x="7426602" y="261340"/>
            <a:ext cx="4278162" cy="5714085"/>
          </a:xfrm>
          <a:prstGeom prst="rect">
            <a:avLst/>
          </a:prstGeom>
        </p:spPr>
      </p:pic>
    </p:spTree>
    <p:extLst>
      <p:ext uri="{BB962C8B-B14F-4D97-AF65-F5344CB8AC3E}">
        <p14:creationId xmlns:p14="http://schemas.microsoft.com/office/powerpoint/2010/main" val="2801111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737"/>
            <a:ext cx="10515600" cy="1224515"/>
          </a:xfrm>
        </p:spPr>
        <p:txBody>
          <a:bodyPr>
            <a:normAutofit/>
          </a:bodyPr>
          <a:lstStyle/>
          <a:p>
            <a:r>
              <a:rPr lang="en-US" sz="3600" dirty="0" smtClean="0">
                <a:solidFill>
                  <a:schemeClr val="tx1"/>
                </a:solidFill>
              </a:rPr>
              <a:t>Provisions for housing the homeless . . .</a:t>
            </a:r>
            <a:endParaRPr lang="en-US" sz="3600" dirty="0">
              <a:solidFill>
                <a:schemeClr val="tx1"/>
              </a:solidFill>
            </a:endParaRPr>
          </a:p>
        </p:txBody>
      </p:sp>
      <p:sp>
        <p:nvSpPr>
          <p:cNvPr id="3" name="Content Placeholder 2"/>
          <p:cNvSpPr>
            <a:spLocks noGrp="1"/>
          </p:cNvSpPr>
          <p:nvPr>
            <p:ph idx="1"/>
          </p:nvPr>
        </p:nvSpPr>
        <p:spPr>
          <a:xfrm>
            <a:off x="999459" y="1788396"/>
            <a:ext cx="6677248" cy="4319796"/>
          </a:xfrm>
        </p:spPr>
        <p:txBody>
          <a:bodyPr>
            <a:normAutofit fontScale="92500"/>
          </a:bodyPr>
          <a:lstStyle/>
          <a:p>
            <a:pPr marL="61913" lvl="1" indent="0">
              <a:spcBef>
                <a:spcPts val="600"/>
              </a:spcBef>
              <a:buNone/>
              <a:defRPr/>
            </a:pPr>
            <a:r>
              <a:rPr lang="en-US" sz="2200" dirty="0" smtClean="0">
                <a:solidFill>
                  <a:schemeClr val="accent1">
                    <a:lumMod val="75000"/>
                  </a:schemeClr>
                </a:solidFill>
              </a:rPr>
              <a:t>Cities issuing “homelessness </a:t>
            </a:r>
            <a:r>
              <a:rPr lang="en-US" sz="2200" dirty="0">
                <a:solidFill>
                  <a:schemeClr val="accent1">
                    <a:lumMod val="75000"/>
                  </a:schemeClr>
                </a:solidFill>
              </a:rPr>
              <a:t>state of emergency” in order to build more housing. Also </a:t>
            </a:r>
            <a:r>
              <a:rPr lang="en-US" sz="2200" b="1" dirty="0">
                <a:solidFill>
                  <a:schemeClr val="accent1">
                    <a:lumMod val="75000"/>
                  </a:schemeClr>
                </a:solidFill>
              </a:rPr>
              <a:t>public health emergency.</a:t>
            </a:r>
          </a:p>
          <a:p>
            <a:pPr marL="61913" lvl="1" indent="0">
              <a:spcBef>
                <a:spcPts val="600"/>
              </a:spcBef>
              <a:buNone/>
              <a:defRPr/>
            </a:pPr>
            <a:r>
              <a:rPr lang="en-US" sz="2200" dirty="0" smtClean="0">
                <a:solidFill>
                  <a:schemeClr val="accent1">
                    <a:lumMod val="75000"/>
                  </a:schemeClr>
                </a:solidFill>
              </a:rPr>
              <a:t>Homelessness encampments:</a:t>
            </a:r>
          </a:p>
          <a:p>
            <a:pPr marL="404813" lvl="1" indent="-342900">
              <a:spcBef>
                <a:spcPts val="600"/>
              </a:spcBef>
              <a:defRPr/>
            </a:pPr>
            <a:r>
              <a:rPr lang="en-US" sz="2200" dirty="0">
                <a:solidFill>
                  <a:schemeClr val="accent1">
                    <a:lumMod val="75000"/>
                  </a:schemeClr>
                </a:solidFill>
              </a:rPr>
              <a:t>If homeless encampments are hosted by a church, protected by Federal  “</a:t>
            </a:r>
            <a:r>
              <a:rPr lang="en-US" sz="2200" b="1" dirty="0">
                <a:solidFill>
                  <a:schemeClr val="accent1">
                    <a:lumMod val="75000"/>
                  </a:schemeClr>
                </a:solidFill>
              </a:rPr>
              <a:t>Religious Land Use and Institutionalized Persons Act”</a:t>
            </a:r>
            <a:r>
              <a:rPr lang="en-US" sz="2200" dirty="0">
                <a:solidFill>
                  <a:schemeClr val="accent1">
                    <a:lumMod val="75000"/>
                  </a:schemeClr>
                </a:solidFill>
              </a:rPr>
              <a:t> (RLUIPA</a:t>
            </a:r>
            <a:r>
              <a:rPr lang="en-US" sz="2200" dirty="0" smtClean="0">
                <a:solidFill>
                  <a:schemeClr val="accent1">
                    <a:lumMod val="75000"/>
                  </a:schemeClr>
                </a:solidFill>
              </a:rPr>
              <a:t>).</a:t>
            </a:r>
          </a:p>
          <a:p>
            <a:pPr marL="404813" lvl="1" indent="-342900">
              <a:spcBef>
                <a:spcPts val="600"/>
              </a:spcBef>
              <a:defRPr/>
            </a:pPr>
            <a:endParaRPr lang="en-US" sz="1100" dirty="0">
              <a:solidFill>
                <a:schemeClr val="accent1">
                  <a:lumMod val="75000"/>
                </a:schemeClr>
              </a:solidFill>
            </a:endParaRPr>
          </a:p>
          <a:p>
            <a:pPr marL="404813" lvl="1" indent="-342900">
              <a:spcBef>
                <a:spcPts val="600"/>
              </a:spcBef>
              <a:defRPr/>
            </a:pPr>
            <a:r>
              <a:rPr lang="en-US" sz="2200" b="1" dirty="0" smtClean="0">
                <a:solidFill>
                  <a:schemeClr val="accent1">
                    <a:lumMod val="75000"/>
                  </a:schemeClr>
                </a:solidFill>
              </a:rPr>
              <a:t>RCW 36.01.290</a:t>
            </a:r>
            <a:r>
              <a:rPr lang="en-US" sz="2200" dirty="0" smtClean="0">
                <a:solidFill>
                  <a:schemeClr val="accent1">
                    <a:lumMod val="75000"/>
                  </a:schemeClr>
                </a:solidFill>
              </a:rPr>
              <a:t> authorizes </a:t>
            </a:r>
            <a:r>
              <a:rPr lang="en-US" sz="2200" dirty="0">
                <a:solidFill>
                  <a:schemeClr val="accent1">
                    <a:lumMod val="75000"/>
                  </a:schemeClr>
                </a:solidFill>
              </a:rPr>
              <a:t>religious institutions to host temporary encampments for homeless persons on property owned or controlled by a religious organization. </a:t>
            </a:r>
            <a:r>
              <a:rPr lang="en-US" sz="2200" dirty="0" smtClean="0">
                <a:solidFill>
                  <a:schemeClr val="accent1">
                    <a:lumMod val="75000"/>
                  </a:schemeClr>
                </a:solidFill>
              </a:rPr>
              <a:t> HB 1754 (2020)</a:t>
            </a:r>
            <a:endParaRPr lang="en-US" sz="1800" dirty="0" smtClean="0">
              <a:solidFill>
                <a:schemeClr val="accent1">
                  <a:lumMod val="75000"/>
                </a:schemeClr>
              </a:solidFill>
            </a:endParaRPr>
          </a:p>
          <a:p>
            <a:pPr marL="61913" lvl="1" indent="0">
              <a:spcBef>
                <a:spcPts val="600"/>
              </a:spcBef>
              <a:buNone/>
              <a:defRPr/>
            </a:pPr>
            <a:r>
              <a:rPr lang="en-US" sz="1800" dirty="0" smtClean="0">
                <a:solidFill>
                  <a:schemeClr val="accent1">
                    <a:lumMod val="75000"/>
                  </a:schemeClr>
                </a:solidFill>
              </a:rPr>
              <a:t>Resources</a:t>
            </a:r>
            <a:r>
              <a:rPr lang="en-US" sz="1800" dirty="0">
                <a:solidFill>
                  <a:schemeClr val="accent1">
                    <a:lumMod val="75000"/>
                  </a:schemeClr>
                </a:solidFill>
              </a:rPr>
              <a:t>:  </a:t>
            </a:r>
            <a:r>
              <a:rPr lang="en-US" sz="1800" dirty="0" smtClean="0">
                <a:solidFill>
                  <a:schemeClr val="accent1">
                    <a:lumMod val="75000"/>
                  </a:schemeClr>
                </a:solidFill>
              </a:rPr>
              <a:t> Low </a:t>
            </a:r>
            <a:r>
              <a:rPr lang="en-US" sz="1800" dirty="0">
                <a:solidFill>
                  <a:schemeClr val="accent1">
                    <a:lumMod val="75000"/>
                  </a:schemeClr>
                </a:solidFill>
              </a:rPr>
              <a:t>Income Housing Institute    </a:t>
            </a:r>
            <a:r>
              <a:rPr lang="en-US" sz="1800" i="1" dirty="0">
                <a:solidFill>
                  <a:schemeClr val="accent1">
                    <a:lumMod val="75000"/>
                  </a:schemeClr>
                </a:solidFill>
              </a:rPr>
              <a:t>lihi.org</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7449" t="-1207" r="9111" b="1207"/>
          <a:stretch/>
        </p:blipFill>
        <p:spPr>
          <a:xfrm>
            <a:off x="7759995" y="2162733"/>
            <a:ext cx="3870251" cy="3523488"/>
          </a:xfrm>
          <a:prstGeom prst="rect">
            <a:avLst/>
          </a:prstGeom>
        </p:spPr>
      </p:pic>
    </p:spTree>
    <p:extLst>
      <p:ext uri="{BB962C8B-B14F-4D97-AF65-F5344CB8AC3E}">
        <p14:creationId xmlns:p14="http://schemas.microsoft.com/office/powerpoint/2010/main" val="706293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Local Government Tools </a:t>
            </a:r>
            <a:br>
              <a:rPr lang="en-US" dirty="0" smtClean="0"/>
            </a:br>
            <a:r>
              <a:rPr lang="en-US" dirty="0" smtClean="0"/>
              <a:t>for Housing Affordability</a:t>
            </a:r>
            <a:endParaRPr lang="en-US" dirty="0"/>
          </a:p>
        </p:txBody>
      </p:sp>
      <p:sp>
        <p:nvSpPr>
          <p:cNvPr id="3" name="Subtitle 2"/>
          <p:cNvSpPr>
            <a:spLocks noGrp="1"/>
          </p:cNvSpPr>
          <p:nvPr>
            <p:ph type="body" idx="1"/>
          </p:nvPr>
        </p:nvSpPr>
        <p:spPr>
          <a:xfrm>
            <a:off x="0" y="4658911"/>
            <a:ext cx="10515600" cy="1500187"/>
          </a:xfrm>
        </p:spPr>
        <p:txBody>
          <a:bodyPr>
            <a:noAutofit/>
          </a:bodyPr>
          <a:lstStyle/>
          <a:p>
            <a:pPr marL="690562" lvl="1" algn="l">
              <a:spcBef>
                <a:spcPts val="1000"/>
              </a:spcBef>
              <a:defRPr/>
            </a:pPr>
            <a:r>
              <a:rPr lang="en-US" sz="2200" dirty="0" smtClean="0">
                <a:solidFill>
                  <a:schemeClr val="bg1"/>
                </a:solidFill>
              </a:rPr>
              <a:t>Make </a:t>
            </a:r>
            <a:r>
              <a:rPr lang="en-US" sz="2200" dirty="0">
                <a:solidFill>
                  <a:schemeClr val="bg1"/>
                </a:solidFill>
              </a:rPr>
              <a:t>it easier and faster to </a:t>
            </a:r>
            <a:r>
              <a:rPr lang="en-US" sz="2200" dirty="0" smtClean="0">
                <a:solidFill>
                  <a:schemeClr val="bg1"/>
                </a:solidFill>
              </a:rPr>
              <a:t>develop</a:t>
            </a:r>
            <a:endParaRPr lang="en-US" sz="2200" dirty="0">
              <a:solidFill>
                <a:schemeClr val="bg1"/>
              </a:solidFill>
            </a:endParaRPr>
          </a:p>
          <a:p>
            <a:pPr marL="690562" lvl="1" algn="l">
              <a:spcBef>
                <a:spcPts val="1000"/>
              </a:spcBef>
              <a:defRPr/>
            </a:pPr>
            <a:r>
              <a:rPr lang="en-US" sz="2200" dirty="0">
                <a:solidFill>
                  <a:schemeClr val="bg1"/>
                </a:solidFill>
              </a:rPr>
              <a:t>Encourage the development of more affordable forms of housing</a:t>
            </a:r>
          </a:p>
          <a:p>
            <a:pPr marL="690562" lvl="1" algn="l">
              <a:spcBef>
                <a:spcPts val="1000"/>
              </a:spcBef>
              <a:defRPr/>
            </a:pPr>
            <a:r>
              <a:rPr lang="en-US" sz="2200" dirty="0" smtClean="0">
                <a:solidFill>
                  <a:schemeClr val="bg1"/>
                </a:solidFill>
              </a:rPr>
              <a:t>Help subsidized </a:t>
            </a:r>
            <a:r>
              <a:rPr lang="en-US" sz="2200" dirty="0">
                <a:solidFill>
                  <a:schemeClr val="bg1"/>
                </a:solidFill>
              </a:rPr>
              <a:t>housing to be even more </a:t>
            </a:r>
            <a:r>
              <a:rPr lang="en-US" sz="2200" dirty="0" smtClean="0">
                <a:solidFill>
                  <a:schemeClr val="bg1"/>
                </a:solidFill>
              </a:rPr>
              <a:t>affordable</a:t>
            </a:r>
            <a:endParaRPr lang="en-US" sz="2200" dirty="0">
              <a:solidFill>
                <a:schemeClr val="bg1"/>
              </a:solidFill>
            </a:endParaRPr>
          </a:p>
          <a:p>
            <a:pPr marL="690562" lvl="1" algn="l">
              <a:spcBef>
                <a:spcPts val="1000"/>
              </a:spcBef>
              <a:defRPr/>
            </a:pPr>
            <a:r>
              <a:rPr lang="en-US" sz="2200" dirty="0">
                <a:solidFill>
                  <a:schemeClr val="bg1"/>
                </a:solidFill>
              </a:rPr>
              <a:t>Preserve existing affordable housing </a:t>
            </a:r>
          </a:p>
        </p:txBody>
      </p:sp>
    </p:spTree>
    <p:extLst>
      <p:ext uri="{BB962C8B-B14F-4D97-AF65-F5344CB8AC3E}">
        <p14:creationId xmlns:p14="http://schemas.microsoft.com/office/powerpoint/2010/main" val="33466671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970" y="828104"/>
            <a:ext cx="10515600" cy="3743896"/>
          </a:xfrm>
        </p:spPr>
        <p:txBody>
          <a:bodyPr>
            <a:normAutofit/>
          </a:bodyPr>
          <a:lstStyle/>
          <a:p>
            <a:r>
              <a:rPr lang="en-US" dirty="0" smtClean="0"/>
              <a:t>Make it easier, faster, &amp; cheaper to develop housing</a:t>
            </a:r>
            <a:endParaRPr lang="en-US" dirty="0"/>
          </a:p>
        </p:txBody>
      </p:sp>
    </p:spTree>
    <p:extLst>
      <p:ext uri="{BB962C8B-B14F-4D97-AF65-F5344CB8AC3E}">
        <p14:creationId xmlns:p14="http://schemas.microsoft.com/office/powerpoint/2010/main" val="18089087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 housing production</a:t>
            </a:r>
            <a:endParaRPr lang="en-US" dirty="0"/>
          </a:p>
        </p:txBody>
      </p:sp>
      <p:sp>
        <p:nvSpPr>
          <p:cNvPr id="3" name="Content Placeholder 2"/>
          <p:cNvSpPr>
            <a:spLocks noGrp="1"/>
          </p:cNvSpPr>
          <p:nvPr>
            <p:ph idx="1"/>
          </p:nvPr>
        </p:nvSpPr>
        <p:spPr>
          <a:xfrm>
            <a:off x="838201" y="1825625"/>
            <a:ext cx="5763767" cy="4351338"/>
          </a:xfrm>
        </p:spPr>
        <p:txBody>
          <a:bodyPr>
            <a:noAutofit/>
          </a:bodyPr>
          <a:lstStyle/>
          <a:p>
            <a:pPr marL="0" lvl="1" indent="0">
              <a:lnSpc>
                <a:spcPct val="100000"/>
              </a:lnSpc>
              <a:spcBef>
                <a:spcPts val="1000"/>
              </a:spcBef>
              <a:spcAft>
                <a:spcPts val="0"/>
              </a:spcAft>
              <a:buClr>
                <a:schemeClr val="accent5"/>
              </a:buClr>
              <a:buNone/>
              <a:defRPr/>
            </a:pPr>
            <a:r>
              <a:rPr lang="en-US" sz="2000" b="1" dirty="0" smtClean="0">
                <a:solidFill>
                  <a:schemeClr val="accent4"/>
                </a:solidFill>
              </a:rPr>
              <a:t>Allow more units </a:t>
            </a:r>
            <a:endParaRPr lang="en-US" sz="2000" b="1" dirty="0">
              <a:solidFill>
                <a:schemeClr val="accent4"/>
              </a:solidFill>
            </a:endParaRPr>
          </a:p>
          <a:p>
            <a:pPr marL="228600" lvl="1">
              <a:lnSpc>
                <a:spcPct val="100000"/>
              </a:lnSpc>
              <a:spcBef>
                <a:spcPts val="0"/>
              </a:spcBef>
              <a:spcAft>
                <a:spcPts val="0"/>
              </a:spcAft>
              <a:buClr>
                <a:schemeClr val="accent5"/>
              </a:buClr>
              <a:defRPr/>
            </a:pPr>
            <a:r>
              <a:rPr lang="en-US" sz="2000" dirty="0">
                <a:solidFill>
                  <a:schemeClr val="accent4"/>
                </a:solidFill>
              </a:rPr>
              <a:t>Increase density, require minimum density, </a:t>
            </a:r>
            <a:r>
              <a:rPr lang="en-US" sz="2000" dirty="0" smtClean="0">
                <a:solidFill>
                  <a:schemeClr val="accent4"/>
                </a:solidFill>
              </a:rPr>
              <a:t>form-based code</a:t>
            </a:r>
            <a:endParaRPr lang="en-US" sz="2000" dirty="0">
              <a:solidFill>
                <a:schemeClr val="accent4"/>
              </a:solidFill>
            </a:endParaRPr>
          </a:p>
          <a:p>
            <a:pPr marL="228600" lvl="1">
              <a:lnSpc>
                <a:spcPct val="100000"/>
              </a:lnSpc>
              <a:spcBef>
                <a:spcPts val="1000"/>
              </a:spcBef>
              <a:spcAft>
                <a:spcPts val="0"/>
              </a:spcAft>
              <a:buClr>
                <a:schemeClr val="accent5"/>
              </a:buClr>
              <a:defRPr/>
            </a:pPr>
            <a:r>
              <a:rPr lang="en-US" sz="2000" dirty="0">
                <a:solidFill>
                  <a:schemeClr val="accent4"/>
                </a:solidFill>
              </a:rPr>
              <a:t>Flexible development </a:t>
            </a:r>
            <a:r>
              <a:rPr lang="en-US" sz="2000" dirty="0" smtClean="0">
                <a:solidFill>
                  <a:schemeClr val="accent4"/>
                </a:solidFill>
              </a:rPr>
              <a:t>standards (review </a:t>
            </a:r>
            <a:r>
              <a:rPr lang="en-US" sz="2000" dirty="0">
                <a:solidFill>
                  <a:schemeClr val="accent4"/>
                </a:solidFill>
              </a:rPr>
              <a:t>street standards, setbacks, open space, </a:t>
            </a:r>
            <a:r>
              <a:rPr lang="en-US" sz="2000" dirty="0" smtClean="0">
                <a:solidFill>
                  <a:schemeClr val="accent4"/>
                </a:solidFill>
              </a:rPr>
              <a:t>and parking </a:t>
            </a:r>
            <a:r>
              <a:rPr lang="en-US" sz="2000" dirty="0">
                <a:solidFill>
                  <a:schemeClr val="accent4"/>
                </a:solidFill>
              </a:rPr>
              <a:t>requirements for impact on number of </a:t>
            </a:r>
            <a:r>
              <a:rPr lang="en-US" sz="2000" dirty="0" smtClean="0">
                <a:solidFill>
                  <a:schemeClr val="accent4"/>
                </a:solidFill>
              </a:rPr>
              <a:t>dwelling   </a:t>
            </a:r>
            <a:r>
              <a:rPr lang="en-US" sz="2000" dirty="0">
                <a:solidFill>
                  <a:schemeClr val="accent4"/>
                </a:solidFill>
              </a:rPr>
              <a:t>units allowed)</a:t>
            </a:r>
          </a:p>
          <a:p>
            <a:pPr marL="0" lvl="1" indent="0">
              <a:lnSpc>
                <a:spcPct val="100000"/>
              </a:lnSpc>
              <a:spcBef>
                <a:spcPts val="1000"/>
              </a:spcBef>
              <a:spcAft>
                <a:spcPts val="0"/>
              </a:spcAft>
              <a:buClr>
                <a:schemeClr val="accent5"/>
              </a:buClr>
              <a:buNone/>
              <a:defRPr/>
            </a:pPr>
            <a:r>
              <a:rPr lang="en-US" sz="2000" b="1" dirty="0" smtClean="0">
                <a:solidFill>
                  <a:schemeClr val="accent4"/>
                </a:solidFill>
              </a:rPr>
              <a:t>Decrease carrying cost of the project</a:t>
            </a:r>
            <a:endParaRPr lang="en-US" sz="2000" b="1" dirty="0">
              <a:solidFill>
                <a:schemeClr val="accent4"/>
              </a:solidFill>
            </a:endParaRPr>
          </a:p>
          <a:p>
            <a:pPr marL="228600" lvl="1">
              <a:lnSpc>
                <a:spcPct val="100000"/>
              </a:lnSpc>
              <a:spcBef>
                <a:spcPts val="1000"/>
              </a:spcBef>
              <a:spcAft>
                <a:spcPts val="0"/>
              </a:spcAft>
              <a:buClr>
                <a:schemeClr val="accent5"/>
              </a:buClr>
              <a:defRPr/>
            </a:pPr>
            <a:r>
              <a:rPr lang="en-US" sz="2000" dirty="0">
                <a:solidFill>
                  <a:schemeClr val="accent4"/>
                </a:solidFill>
              </a:rPr>
              <a:t>Invest in infrastructure to support new </a:t>
            </a:r>
            <a:r>
              <a:rPr lang="en-US" sz="2000" dirty="0" smtClean="0">
                <a:solidFill>
                  <a:schemeClr val="accent4"/>
                </a:solidFill>
              </a:rPr>
              <a:t>housing</a:t>
            </a:r>
            <a:endParaRPr lang="en-US" sz="2000" dirty="0">
              <a:solidFill>
                <a:schemeClr val="accent4"/>
              </a:solidFill>
            </a:endParaRPr>
          </a:p>
          <a:p>
            <a:pPr marL="228600" lvl="1">
              <a:lnSpc>
                <a:spcPct val="100000"/>
              </a:lnSpc>
              <a:spcBef>
                <a:spcPts val="1000"/>
              </a:spcBef>
              <a:spcAft>
                <a:spcPts val="0"/>
              </a:spcAft>
              <a:buClr>
                <a:schemeClr val="accent5"/>
              </a:buClr>
              <a:defRPr/>
            </a:pPr>
            <a:r>
              <a:rPr lang="en-US" sz="2000" dirty="0" smtClean="0">
                <a:solidFill>
                  <a:schemeClr val="accent4"/>
                </a:solidFill>
              </a:rPr>
              <a:t>If </a:t>
            </a:r>
            <a:r>
              <a:rPr lang="en-US" sz="2000" dirty="0">
                <a:solidFill>
                  <a:schemeClr val="accent4"/>
                </a:solidFill>
              </a:rPr>
              <a:t>collecting impact fees </a:t>
            </a:r>
            <a:r>
              <a:rPr lang="en-US" sz="2000" dirty="0" smtClean="0">
                <a:solidFill>
                  <a:schemeClr val="accent4"/>
                </a:solidFill>
              </a:rPr>
              <a:t>, must allow later payment of first </a:t>
            </a:r>
            <a:r>
              <a:rPr lang="en-US" sz="2000" dirty="0">
                <a:solidFill>
                  <a:schemeClr val="accent4"/>
                </a:solidFill>
              </a:rPr>
              <a:t>20 single family units per </a:t>
            </a:r>
            <a:r>
              <a:rPr lang="en-US" sz="2000" dirty="0" smtClean="0">
                <a:solidFill>
                  <a:schemeClr val="accent4"/>
                </a:solidFill>
              </a:rPr>
              <a:t>developer. </a:t>
            </a:r>
            <a:r>
              <a:rPr lang="en-US" sz="2000" dirty="0">
                <a:solidFill>
                  <a:schemeClr val="accent4"/>
                </a:solidFill>
              </a:rPr>
              <a:t>(RCW 82.02.050(3</a:t>
            </a:r>
            <a:r>
              <a:rPr lang="en-US" sz="2000" dirty="0" smtClean="0">
                <a:solidFill>
                  <a:schemeClr val="accent4"/>
                </a:solidFill>
              </a:rPr>
              <a:t>))</a:t>
            </a:r>
            <a:endParaRPr lang="en-US" sz="2000" dirty="0">
              <a:solidFill>
                <a:schemeClr val="accent4"/>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9237"/>
          <a:stretch/>
        </p:blipFill>
        <p:spPr>
          <a:xfrm>
            <a:off x="6788403" y="1825625"/>
            <a:ext cx="4565397" cy="4218707"/>
          </a:xfrm>
          <a:prstGeom prst="rect">
            <a:avLst/>
          </a:prstGeom>
        </p:spPr>
      </p:pic>
    </p:spTree>
    <p:extLst>
      <p:ext uri="{BB962C8B-B14F-4D97-AF65-F5344CB8AC3E}">
        <p14:creationId xmlns:p14="http://schemas.microsoft.com/office/powerpoint/2010/main" val="3547093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the development process easier</a:t>
            </a:r>
            <a:endParaRPr lang="en-US" dirty="0"/>
          </a:p>
        </p:txBody>
      </p:sp>
      <p:sp>
        <p:nvSpPr>
          <p:cNvPr id="3" name="Content Placeholder 2"/>
          <p:cNvSpPr>
            <a:spLocks noGrp="1"/>
          </p:cNvSpPr>
          <p:nvPr>
            <p:ph idx="1"/>
          </p:nvPr>
        </p:nvSpPr>
        <p:spPr>
          <a:xfrm>
            <a:off x="838199" y="1825625"/>
            <a:ext cx="9613740" cy="4351338"/>
          </a:xfrm>
        </p:spPr>
        <p:txBody>
          <a:bodyPr>
            <a:normAutofit fontScale="92500" lnSpcReduction="20000"/>
          </a:bodyPr>
          <a:lstStyle/>
          <a:p>
            <a:pPr marL="457200" lvl="1" indent="-338138">
              <a:lnSpc>
                <a:spcPct val="120000"/>
              </a:lnSpc>
              <a:spcBef>
                <a:spcPts val="1000"/>
              </a:spcBef>
              <a:buClr>
                <a:schemeClr val="accent5"/>
              </a:buClr>
              <a:buNone/>
              <a:defRPr/>
            </a:pPr>
            <a:r>
              <a:rPr lang="en-US" sz="2900" b="1" dirty="0">
                <a:solidFill>
                  <a:schemeClr val="accent4"/>
                </a:solidFill>
              </a:rPr>
              <a:t>Development review</a:t>
            </a:r>
          </a:p>
          <a:p>
            <a:pPr marL="457200" indent="-338138">
              <a:lnSpc>
                <a:spcPct val="120000"/>
              </a:lnSpc>
              <a:defRPr/>
            </a:pPr>
            <a:r>
              <a:rPr lang="en-US" sz="2900" dirty="0" smtClean="0">
                <a:solidFill>
                  <a:schemeClr val="accent4"/>
                </a:solidFill>
              </a:rPr>
              <a:t>Reduce number of land </a:t>
            </a:r>
            <a:r>
              <a:rPr lang="en-US" sz="2900" dirty="0">
                <a:solidFill>
                  <a:schemeClr val="accent4"/>
                </a:solidFill>
              </a:rPr>
              <a:t>use designations and </a:t>
            </a:r>
            <a:r>
              <a:rPr lang="en-US" sz="2900" dirty="0" smtClean="0">
                <a:solidFill>
                  <a:schemeClr val="accent4"/>
                </a:solidFill>
              </a:rPr>
              <a:t>zones</a:t>
            </a:r>
            <a:endParaRPr lang="en-US" sz="2900" dirty="0">
              <a:solidFill>
                <a:schemeClr val="accent4"/>
              </a:solidFill>
            </a:endParaRPr>
          </a:p>
          <a:p>
            <a:pPr marL="457200" lvl="1" indent="-338138">
              <a:lnSpc>
                <a:spcPct val="120000"/>
              </a:lnSpc>
              <a:defRPr/>
            </a:pPr>
            <a:r>
              <a:rPr lang="en-US" sz="2900" dirty="0" smtClean="0">
                <a:solidFill>
                  <a:schemeClr val="accent4"/>
                </a:solidFill>
              </a:rPr>
              <a:t>Streamline </a:t>
            </a:r>
            <a:r>
              <a:rPr lang="en-US" sz="2900" dirty="0">
                <a:solidFill>
                  <a:schemeClr val="accent4"/>
                </a:solidFill>
              </a:rPr>
              <a:t>and expedite the development review </a:t>
            </a:r>
            <a:r>
              <a:rPr lang="en-US" sz="2900" dirty="0" smtClean="0">
                <a:solidFill>
                  <a:schemeClr val="accent4"/>
                </a:solidFill>
              </a:rPr>
              <a:t>process</a:t>
            </a:r>
            <a:endParaRPr lang="en-US" sz="2900" dirty="0">
              <a:solidFill>
                <a:schemeClr val="accent4"/>
              </a:solidFill>
            </a:endParaRPr>
          </a:p>
          <a:p>
            <a:pPr marL="457200" indent="-338138">
              <a:lnSpc>
                <a:spcPct val="120000"/>
              </a:lnSpc>
              <a:buNone/>
              <a:defRPr/>
            </a:pPr>
            <a:r>
              <a:rPr lang="en-US" sz="2900" b="1" dirty="0" smtClean="0">
                <a:solidFill>
                  <a:schemeClr val="accent4"/>
                </a:solidFill>
              </a:rPr>
              <a:t>Subdivision process</a:t>
            </a:r>
            <a:endParaRPr lang="en-US" sz="2900" b="1" dirty="0">
              <a:solidFill>
                <a:schemeClr val="accent4"/>
              </a:solidFill>
            </a:endParaRPr>
          </a:p>
          <a:p>
            <a:pPr marL="457200" lvl="1" indent="-338138">
              <a:lnSpc>
                <a:spcPct val="120000"/>
              </a:lnSpc>
              <a:defRPr/>
            </a:pPr>
            <a:r>
              <a:rPr lang="en-US" sz="2900" dirty="0">
                <a:solidFill>
                  <a:schemeClr val="accent4"/>
                </a:solidFill>
              </a:rPr>
              <a:t>Expand short plats definition to nine </a:t>
            </a:r>
            <a:r>
              <a:rPr lang="en-US" sz="2900" dirty="0" smtClean="0">
                <a:solidFill>
                  <a:schemeClr val="accent4"/>
                </a:solidFill>
              </a:rPr>
              <a:t>lots (RCW </a:t>
            </a:r>
            <a:r>
              <a:rPr lang="en-US" sz="2900" dirty="0">
                <a:solidFill>
                  <a:schemeClr val="accent4"/>
                </a:solidFill>
              </a:rPr>
              <a:t>58.17.020(6</a:t>
            </a:r>
            <a:r>
              <a:rPr lang="en-US" sz="2900" dirty="0" smtClean="0">
                <a:solidFill>
                  <a:schemeClr val="accent4"/>
                </a:solidFill>
              </a:rPr>
              <a:t>))</a:t>
            </a:r>
            <a:endParaRPr lang="en-US" sz="2900" dirty="0">
              <a:solidFill>
                <a:schemeClr val="accent4"/>
              </a:solidFill>
            </a:endParaRPr>
          </a:p>
          <a:p>
            <a:pPr marL="457200" lvl="1" indent="-338138">
              <a:lnSpc>
                <a:spcPct val="120000"/>
              </a:lnSpc>
              <a:defRPr/>
            </a:pPr>
            <a:r>
              <a:rPr lang="en-US" sz="2900" dirty="0">
                <a:solidFill>
                  <a:schemeClr val="accent4"/>
                </a:solidFill>
              </a:rPr>
              <a:t>Delegate final plat approval to planning commission or </a:t>
            </a:r>
            <a:r>
              <a:rPr lang="en-US" sz="2900" dirty="0" smtClean="0">
                <a:solidFill>
                  <a:schemeClr val="accent4"/>
                </a:solidFill>
              </a:rPr>
              <a:t>staff </a:t>
            </a:r>
            <a:r>
              <a:rPr lang="en-US" sz="2900" dirty="0">
                <a:solidFill>
                  <a:schemeClr val="accent4"/>
                </a:solidFill>
              </a:rPr>
              <a:t>(RCW 58.17.100)</a:t>
            </a:r>
          </a:p>
          <a:p>
            <a:endParaRPr lang="en-US" dirty="0"/>
          </a:p>
        </p:txBody>
      </p:sp>
    </p:spTree>
    <p:extLst>
      <p:ext uri="{BB962C8B-B14F-4D97-AF65-F5344CB8AC3E}">
        <p14:creationId xmlns:p14="http://schemas.microsoft.com/office/powerpoint/2010/main" val="37326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the Presentation</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Communicate about the drivers of the housing crisis</a:t>
            </a:r>
          </a:p>
          <a:p>
            <a:pPr marL="514350" lvl="0" indent="-514350">
              <a:buFont typeface="+mj-lt"/>
              <a:buAutoNum type="arabicPeriod"/>
            </a:pPr>
            <a:r>
              <a:rPr lang="en-US" dirty="0"/>
              <a:t>Share the framework for housing policy in Washington State</a:t>
            </a:r>
          </a:p>
          <a:p>
            <a:pPr marL="514350" lvl="0" indent="-514350">
              <a:buFont typeface="+mj-lt"/>
              <a:buAutoNum type="arabicPeriod"/>
            </a:pPr>
            <a:r>
              <a:rPr lang="en-US" dirty="0"/>
              <a:t>Inspire local leaders with possibilities for housing diversity and affordability</a:t>
            </a:r>
          </a:p>
          <a:p>
            <a:pPr marL="514350" lvl="0" indent="-514350">
              <a:buFont typeface="+mj-lt"/>
              <a:buAutoNum type="arabicPeriod"/>
            </a:pPr>
            <a:r>
              <a:rPr lang="en-US" dirty="0"/>
              <a:t>Share local approaches</a:t>
            </a:r>
          </a:p>
          <a:p>
            <a:pPr marL="514350" lvl="0" indent="-514350">
              <a:buFont typeface="+mj-lt"/>
              <a:buAutoNum type="arabicPeriod"/>
            </a:pPr>
            <a:r>
              <a:rPr lang="en-US" dirty="0"/>
              <a:t>Not intended to address homelessness, nor tenant protections </a:t>
            </a:r>
          </a:p>
          <a:p>
            <a:endParaRPr lang="en-US" dirty="0"/>
          </a:p>
        </p:txBody>
      </p:sp>
    </p:spTree>
    <p:extLst>
      <p:ext uri="{BB962C8B-B14F-4D97-AF65-F5344CB8AC3E}">
        <p14:creationId xmlns:p14="http://schemas.microsoft.com/office/powerpoint/2010/main" val="4163411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SEPA review &amp; risk</a:t>
            </a:r>
            <a:endParaRPr lang="en-US" dirty="0"/>
          </a:p>
        </p:txBody>
      </p:sp>
      <p:sp>
        <p:nvSpPr>
          <p:cNvPr id="3" name="Content Placeholder 2"/>
          <p:cNvSpPr>
            <a:spLocks noGrp="1"/>
          </p:cNvSpPr>
          <p:nvPr>
            <p:ph idx="1"/>
          </p:nvPr>
        </p:nvSpPr>
        <p:spPr>
          <a:xfrm>
            <a:off x="838201" y="1825625"/>
            <a:ext cx="7510670" cy="4351338"/>
          </a:xfrm>
        </p:spPr>
        <p:txBody>
          <a:bodyPr>
            <a:normAutofit/>
          </a:bodyPr>
          <a:lstStyle/>
          <a:p>
            <a:pPr marL="457200" indent="-457200">
              <a:spcBef>
                <a:spcPts val="600"/>
              </a:spcBef>
              <a:buFont typeface="+mj-lt"/>
              <a:buAutoNum type="arabicPeriod"/>
              <a:defRPr/>
            </a:pPr>
            <a:r>
              <a:rPr lang="en-US" dirty="0" smtClean="0"/>
              <a:t>Expand </a:t>
            </a:r>
            <a:r>
              <a:rPr lang="en-US" b="1" dirty="0"/>
              <a:t>categorical exemptions </a:t>
            </a:r>
            <a:r>
              <a:rPr lang="en-US" dirty="0"/>
              <a:t>to 30 SF or 60 MF (WAC </a:t>
            </a:r>
            <a:r>
              <a:rPr lang="en-US" dirty="0" smtClean="0"/>
              <a:t>187-11-800)</a:t>
            </a:r>
            <a:endParaRPr lang="en-US" dirty="0"/>
          </a:p>
          <a:p>
            <a:pPr marL="457200" indent="-457200">
              <a:spcBef>
                <a:spcPts val="600"/>
              </a:spcBef>
              <a:buFont typeface="+mj-lt"/>
              <a:buAutoNum type="arabicPeriod"/>
              <a:defRPr/>
            </a:pPr>
            <a:r>
              <a:rPr lang="en-US" dirty="0"/>
              <a:t>A </a:t>
            </a:r>
            <a:r>
              <a:rPr lang="en-US" b="1" dirty="0"/>
              <a:t>planned action </a:t>
            </a:r>
            <a:r>
              <a:rPr lang="en-US" dirty="0"/>
              <a:t>is a </a:t>
            </a:r>
            <a:r>
              <a:rPr lang="en-US" dirty="0" smtClean="0"/>
              <a:t>subarea plan where environmental impacts </a:t>
            </a:r>
            <a:r>
              <a:rPr lang="en-US" dirty="0"/>
              <a:t>have been addressed </a:t>
            </a:r>
            <a:r>
              <a:rPr lang="en-US" dirty="0" smtClean="0"/>
              <a:t>before </a:t>
            </a:r>
            <a:r>
              <a:rPr lang="en-US" dirty="0"/>
              <a:t>individual projects are </a:t>
            </a:r>
            <a:r>
              <a:rPr lang="en-US" dirty="0" smtClean="0"/>
              <a:t>proposed </a:t>
            </a:r>
            <a:r>
              <a:rPr lang="en-US" dirty="0"/>
              <a:t>(RCW 43.21C.440)</a:t>
            </a:r>
          </a:p>
          <a:p>
            <a:pPr marL="457200" indent="-457200">
              <a:spcBef>
                <a:spcPts val="600"/>
              </a:spcBef>
              <a:buFont typeface="+mj-lt"/>
              <a:buAutoNum type="arabicPeriod"/>
              <a:defRPr/>
            </a:pPr>
            <a:r>
              <a:rPr lang="en-US" b="1" dirty="0"/>
              <a:t>Infill exemption </a:t>
            </a:r>
            <a:r>
              <a:rPr lang="en-US" dirty="0"/>
              <a:t>for residential, mixed use or commercial development within an urban growth </a:t>
            </a:r>
            <a:r>
              <a:rPr lang="en-US" dirty="0" smtClean="0"/>
              <a:t>area </a:t>
            </a:r>
            <a:r>
              <a:rPr lang="en-US" dirty="0"/>
              <a:t>(RCW 43.21C.229)</a:t>
            </a:r>
          </a:p>
          <a:p>
            <a:endParaRPr lang="en-US" dirty="0"/>
          </a:p>
        </p:txBody>
      </p:sp>
      <p:sp>
        <p:nvSpPr>
          <p:cNvPr id="4" name="TextBox 3"/>
          <p:cNvSpPr txBox="1"/>
          <p:nvPr/>
        </p:nvSpPr>
        <p:spPr>
          <a:xfrm>
            <a:off x="8511380" y="587196"/>
            <a:ext cx="3414402" cy="5683607"/>
          </a:xfrm>
          <a:prstGeom prst="rect">
            <a:avLst/>
          </a:prstGeom>
          <a:noFill/>
        </p:spPr>
        <p:txBody>
          <a:bodyPr wrap="square" numCol="1" rtlCol="0">
            <a:spAutoFit/>
          </a:bodyPr>
          <a:lstStyle/>
          <a:p>
            <a:pPr>
              <a:spcBef>
                <a:spcPts val="800"/>
              </a:spcBef>
            </a:pPr>
            <a:r>
              <a:rPr lang="en-US" sz="2400" b="1" dirty="0">
                <a:solidFill>
                  <a:schemeClr val="accent4"/>
                </a:solidFill>
              </a:rPr>
              <a:t>PLANNED ACTIONS</a:t>
            </a:r>
          </a:p>
          <a:p>
            <a:pPr marL="342900" indent="-342900">
              <a:spcBef>
                <a:spcPts val="800"/>
              </a:spcBef>
              <a:buFont typeface="Arial" panose="020B0604020202020204" pitchFamily="34" charset="0"/>
              <a:buChar char="•"/>
            </a:pPr>
            <a:r>
              <a:rPr lang="en-US" sz="2000" dirty="0" smtClean="0"/>
              <a:t>Mountlake Terrace Town Center</a:t>
            </a:r>
          </a:p>
          <a:p>
            <a:pPr marL="342900" indent="-342900">
              <a:spcBef>
                <a:spcPts val="800"/>
              </a:spcBef>
              <a:buFont typeface="Arial" panose="020B0604020202020204" pitchFamily="34" charset="0"/>
              <a:buChar char="•"/>
            </a:pPr>
            <a:r>
              <a:rPr lang="en-US" sz="2000" dirty="0" smtClean="0"/>
              <a:t>Shoreline Aurora Square</a:t>
            </a:r>
          </a:p>
          <a:p>
            <a:pPr marL="342900" indent="-342900">
              <a:spcBef>
                <a:spcPts val="800"/>
              </a:spcBef>
              <a:buFont typeface="Arial" panose="020B0604020202020204" pitchFamily="34" charset="0"/>
              <a:buChar char="•"/>
            </a:pPr>
            <a:r>
              <a:rPr lang="en-US" sz="2000" dirty="0" smtClean="0"/>
              <a:t>Puyallup Downtown </a:t>
            </a:r>
          </a:p>
          <a:p>
            <a:pPr marL="342900" indent="-342900">
              <a:spcBef>
                <a:spcPts val="800"/>
              </a:spcBef>
              <a:buFont typeface="Arial" panose="020B0604020202020204" pitchFamily="34" charset="0"/>
              <a:buChar char="•"/>
            </a:pPr>
            <a:r>
              <a:rPr lang="en-US" sz="2000" dirty="0"/>
              <a:t>Edmonds </a:t>
            </a:r>
            <a:r>
              <a:rPr lang="en-US" sz="2000" dirty="0" smtClean="0"/>
              <a:t>and Everett Highway 99</a:t>
            </a:r>
          </a:p>
          <a:p>
            <a:pPr marL="342900" indent="-342900">
              <a:spcBef>
                <a:spcPts val="800"/>
              </a:spcBef>
              <a:buFont typeface="Arial" panose="020B0604020202020204" pitchFamily="34" charset="0"/>
              <a:buChar char="•"/>
            </a:pPr>
            <a:r>
              <a:rPr lang="en-US" sz="2000" dirty="0" smtClean="0"/>
              <a:t>Spokane Valley</a:t>
            </a:r>
            <a:endParaRPr lang="en-US" sz="2000" dirty="0"/>
          </a:p>
          <a:p>
            <a:pPr marL="342900" indent="-342900">
              <a:spcBef>
                <a:spcPts val="800"/>
              </a:spcBef>
              <a:buFont typeface="Arial" panose="020B0604020202020204" pitchFamily="34" charset="0"/>
              <a:buChar char="•"/>
            </a:pPr>
            <a:r>
              <a:rPr lang="en-US" sz="2000" dirty="0"/>
              <a:t>Lake </a:t>
            </a:r>
            <a:r>
              <a:rPr lang="en-US" sz="2000" dirty="0" smtClean="0"/>
              <a:t>Stevens Downtown</a:t>
            </a:r>
            <a:endParaRPr lang="en-US" sz="2000" dirty="0"/>
          </a:p>
          <a:p>
            <a:pPr marL="342900" indent="-342900">
              <a:spcBef>
                <a:spcPts val="800"/>
              </a:spcBef>
              <a:buFont typeface="Arial" panose="020B0604020202020204" pitchFamily="34" charset="0"/>
              <a:buChar char="•"/>
            </a:pPr>
            <a:r>
              <a:rPr lang="en-US" sz="2000" dirty="0" smtClean="0"/>
              <a:t>Lakewood Downtown </a:t>
            </a:r>
            <a:endParaRPr lang="en-US" sz="2000" dirty="0"/>
          </a:p>
          <a:p>
            <a:pPr marL="342900" indent="-342900">
              <a:spcBef>
                <a:spcPts val="800"/>
              </a:spcBef>
              <a:buFont typeface="Arial" panose="020B0604020202020204" pitchFamily="34" charset="0"/>
              <a:buChar char="•"/>
            </a:pPr>
            <a:r>
              <a:rPr lang="en-US" sz="2000" dirty="0" smtClean="0"/>
              <a:t>Olympia Downtown</a:t>
            </a:r>
          </a:p>
          <a:p>
            <a:pPr marL="342900" indent="-342900">
              <a:spcBef>
                <a:spcPts val="800"/>
              </a:spcBef>
              <a:buFont typeface="Arial" panose="020B0604020202020204" pitchFamily="34" charset="0"/>
              <a:buChar char="•"/>
            </a:pPr>
            <a:r>
              <a:rPr lang="en-US" sz="2000" dirty="0" smtClean="0"/>
              <a:t>Tumwater </a:t>
            </a:r>
            <a:r>
              <a:rPr lang="en-US" sz="2000" dirty="0"/>
              <a:t>Brewery </a:t>
            </a:r>
            <a:r>
              <a:rPr lang="en-US" sz="2000" dirty="0" smtClean="0"/>
              <a:t>area</a:t>
            </a:r>
          </a:p>
          <a:p>
            <a:pPr marL="342900" indent="-342900">
              <a:spcBef>
                <a:spcPts val="800"/>
              </a:spcBef>
              <a:buFont typeface="Arial" panose="020B0604020202020204" pitchFamily="34" charset="0"/>
              <a:buChar char="•"/>
            </a:pPr>
            <a:r>
              <a:rPr lang="en-US" sz="2000" dirty="0" smtClean="0"/>
              <a:t>Burien </a:t>
            </a:r>
            <a:r>
              <a:rPr lang="en-US" sz="2000" dirty="0"/>
              <a:t>Infill Ordinance</a:t>
            </a:r>
          </a:p>
          <a:p>
            <a:pPr marL="342900" indent="-342900">
              <a:spcBef>
                <a:spcPts val="800"/>
              </a:spcBef>
              <a:buFont typeface="Arial" panose="020B0604020202020204" pitchFamily="34" charset="0"/>
              <a:buChar char="•"/>
            </a:pPr>
            <a:endParaRPr lang="en-US" sz="2200" dirty="0" smtClean="0"/>
          </a:p>
        </p:txBody>
      </p:sp>
    </p:spTree>
    <p:extLst>
      <p:ext uri="{BB962C8B-B14F-4D97-AF65-F5344CB8AC3E}">
        <p14:creationId xmlns:p14="http://schemas.microsoft.com/office/powerpoint/2010/main" val="2239063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096" y="1874393"/>
            <a:ext cx="8159496" cy="4351338"/>
          </a:xfrm>
        </p:spPr>
        <p:txBody>
          <a:bodyPr>
            <a:normAutofit fontScale="92500"/>
          </a:bodyPr>
          <a:lstStyle/>
          <a:p>
            <a:pPr marL="461962" lvl="1" indent="0">
              <a:buNone/>
              <a:defRPr/>
            </a:pPr>
            <a:r>
              <a:rPr lang="en-US" sz="2800" b="1" dirty="0">
                <a:solidFill>
                  <a:schemeClr val="accent4"/>
                </a:solidFill>
              </a:rPr>
              <a:t>Focus on opportunity areas, such as high quality </a:t>
            </a:r>
            <a:r>
              <a:rPr lang="en-US" sz="2800" b="1" dirty="0" smtClean="0">
                <a:solidFill>
                  <a:schemeClr val="accent4"/>
                </a:solidFill>
              </a:rPr>
              <a:t>amenity </a:t>
            </a:r>
            <a:r>
              <a:rPr lang="en-US" sz="2800" b="1" dirty="0">
                <a:solidFill>
                  <a:schemeClr val="accent4"/>
                </a:solidFill>
              </a:rPr>
              <a:t>with high quality transit, if you have it.</a:t>
            </a:r>
          </a:p>
          <a:p>
            <a:pPr marL="1033462" lvl="1" indent="-342900">
              <a:defRPr/>
            </a:pPr>
            <a:r>
              <a:rPr lang="en-US" sz="2800" dirty="0">
                <a:solidFill>
                  <a:schemeClr val="accent4"/>
                </a:solidFill>
              </a:rPr>
              <a:t>Allow more units, bonus densities, or </a:t>
            </a:r>
            <a:r>
              <a:rPr lang="en-US" sz="2800" dirty="0" smtClean="0">
                <a:solidFill>
                  <a:schemeClr val="accent4"/>
                </a:solidFill>
              </a:rPr>
              <a:t>use inclusionary </a:t>
            </a:r>
            <a:r>
              <a:rPr lang="en-US" sz="2800" dirty="0">
                <a:solidFill>
                  <a:schemeClr val="accent4"/>
                </a:solidFill>
              </a:rPr>
              <a:t>zoning</a:t>
            </a:r>
          </a:p>
          <a:p>
            <a:pPr marL="1033462" lvl="1" indent="-342900">
              <a:defRPr/>
            </a:pPr>
            <a:r>
              <a:rPr lang="en-US" sz="2800" dirty="0">
                <a:solidFill>
                  <a:schemeClr val="accent4"/>
                </a:solidFill>
              </a:rPr>
              <a:t>Require a minimum density, or use a form-based </a:t>
            </a:r>
            <a:r>
              <a:rPr lang="en-US" sz="2800" dirty="0" smtClean="0">
                <a:solidFill>
                  <a:schemeClr val="accent4"/>
                </a:solidFill>
              </a:rPr>
              <a:t>code </a:t>
            </a:r>
            <a:endParaRPr lang="en-US" sz="2800" dirty="0">
              <a:solidFill>
                <a:schemeClr val="accent4"/>
              </a:solidFill>
            </a:endParaRPr>
          </a:p>
          <a:p>
            <a:pPr marL="1033462" lvl="1" indent="-342900">
              <a:defRPr/>
            </a:pPr>
            <a:r>
              <a:rPr lang="en-US" sz="2800" dirty="0" smtClean="0">
                <a:solidFill>
                  <a:schemeClr val="accent4"/>
                </a:solidFill>
              </a:rPr>
              <a:t>Consider </a:t>
            </a:r>
            <a:r>
              <a:rPr lang="en-US" sz="2800" dirty="0">
                <a:solidFill>
                  <a:schemeClr val="accent4"/>
                </a:solidFill>
              </a:rPr>
              <a:t>SEPA infill exemption or planned action.</a:t>
            </a:r>
          </a:p>
          <a:p>
            <a:pPr marL="1033462" lvl="1" indent="-342900">
              <a:defRPr/>
            </a:pPr>
            <a:r>
              <a:rPr lang="en-US" sz="2800" dirty="0">
                <a:solidFill>
                  <a:schemeClr val="accent4"/>
                </a:solidFill>
              </a:rPr>
              <a:t>Check in with developers to be sure it will “pencil</a:t>
            </a:r>
            <a:r>
              <a:rPr lang="en-US" sz="2800" dirty="0" smtClean="0">
                <a:solidFill>
                  <a:schemeClr val="accent4"/>
                </a:solidFill>
              </a:rPr>
              <a:t>”</a:t>
            </a:r>
            <a:endParaRPr lang="en-US" sz="2800" dirty="0">
              <a:solidFill>
                <a:schemeClr val="accent4"/>
              </a:solidFill>
            </a:endParaRPr>
          </a:p>
          <a:p>
            <a:endParaRPr lang="en-US" dirty="0"/>
          </a:p>
        </p:txBody>
      </p:sp>
      <p:sp>
        <p:nvSpPr>
          <p:cNvPr id="4" name="Title 1"/>
          <p:cNvSpPr>
            <a:spLocks noGrp="1"/>
          </p:cNvSpPr>
          <p:nvPr>
            <p:ph type="title"/>
          </p:nvPr>
        </p:nvSpPr>
        <p:spPr/>
        <p:txBody>
          <a:bodyPr/>
          <a:lstStyle/>
          <a:p>
            <a:r>
              <a:rPr lang="en-US" dirty="0" smtClean="0"/>
              <a:t>Increase housing production summary</a:t>
            </a:r>
            <a:endParaRPr lang="en-US" dirty="0"/>
          </a:p>
        </p:txBody>
      </p:sp>
      <p:pic>
        <p:nvPicPr>
          <p:cNvPr id="11" name="Picture 4" descr="Mountlake Terrace - Mixed with bus"/>
          <p:cNvPicPr>
            <a:picLocks noChangeAspect="1" noChangeArrowheads="1"/>
          </p:cNvPicPr>
          <p:nvPr/>
        </p:nvPicPr>
        <p:blipFill>
          <a:blip r:embed="rId2">
            <a:extLst>
              <a:ext uri="{28A0092B-C50C-407E-A947-70E740481C1C}">
                <a14:useLocalDpi xmlns:a14="http://schemas.microsoft.com/office/drawing/2010/main" val="0"/>
              </a:ext>
            </a:extLst>
          </a:blip>
          <a:srcRect t="2890"/>
          <a:stretch>
            <a:fillRect/>
          </a:stretch>
        </p:blipFill>
        <p:spPr bwMode="auto">
          <a:xfrm>
            <a:off x="8327119" y="1740281"/>
            <a:ext cx="3320092"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Tree>
    <p:extLst>
      <p:ext uri="{BB962C8B-B14F-4D97-AF65-F5344CB8AC3E}">
        <p14:creationId xmlns:p14="http://schemas.microsoft.com/office/powerpoint/2010/main" val="74288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Allow and encourage more affordable forms of housing</a:t>
            </a:r>
            <a:endParaRPr lang="en-US" dirty="0"/>
          </a:p>
        </p:txBody>
      </p:sp>
    </p:spTree>
    <p:extLst>
      <p:ext uri="{BB962C8B-B14F-4D97-AF65-F5344CB8AC3E}">
        <p14:creationId xmlns:p14="http://schemas.microsoft.com/office/powerpoint/2010/main" val="7724375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737"/>
            <a:ext cx="10515600" cy="787193"/>
          </a:xfrm>
        </p:spPr>
        <p:txBody>
          <a:bodyPr>
            <a:normAutofit fontScale="90000"/>
          </a:bodyPr>
          <a:lstStyle/>
          <a:p>
            <a:r>
              <a:rPr lang="en-US" dirty="0" smtClean="0"/>
              <a:t>Missing middle housing is less costly to build</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762539" y="1354238"/>
            <a:ext cx="9591261" cy="5186075"/>
          </a:xfrm>
          <a:prstGeom prst="rect">
            <a:avLst/>
          </a:prstGeom>
          <a:noFill/>
          <a:ln>
            <a:noFill/>
          </a:ln>
        </p:spPr>
      </p:pic>
    </p:spTree>
    <p:extLst>
      <p:ext uri="{BB962C8B-B14F-4D97-AF65-F5344CB8AC3E}">
        <p14:creationId xmlns:p14="http://schemas.microsoft.com/office/powerpoint/2010/main" val="30881305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090" y="384259"/>
            <a:ext cx="10515600" cy="601663"/>
          </a:xfrm>
        </p:spPr>
        <p:txBody>
          <a:bodyPr>
            <a:noAutofit/>
          </a:bodyPr>
          <a:lstStyle/>
          <a:p>
            <a:r>
              <a:rPr lang="en-US" dirty="0"/>
              <a:t>Accessory Dwelling </a:t>
            </a:r>
            <a:r>
              <a:rPr lang="en-US" dirty="0" smtClean="0"/>
              <a:t>Unit (ADU)</a:t>
            </a:r>
            <a:endParaRPr lang="en-US" dirty="0"/>
          </a:p>
        </p:txBody>
      </p:sp>
      <p:sp>
        <p:nvSpPr>
          <p:cNvPr id="3" name="Content Placeholder 2"/>
          <p:cNvSpPr>
            <a:spLocks noGrp="1"/>
          </p:cNvSpPr>
          <p:nvPr>
            <p:ph idx="1"/>
          </p:nvPr>
        </p:nvSpPr>
        <p:spPr>
          <a:xfrm>
            <a:off x="879143" y="1638361"/>
            <a:ext cx="6808771" cy="4883709"/>
          </a:xfrm>
        </p:spPr>
        <p:txBody>
          <a:bodyPr>
            <a:normAutofit fontScale="92500" lnSpcReduction="20000"/>
          </a:bodyPr>
          <a:lstStyle/>
          <a:p>
            <a:r>
              <a:rPr lang="en-US" dirty="0"/>
              <a:t>A small, self-contained residential unit located on the same lot as an existing single family home, may be attached to or detached from the primary home</a:t>
            </a:r>
            <a:r>
              <a:rPr lang="en-US" dirty="0" smtClean="0"/>
              <a:t>.</a:t>
            </a:r>
          </a:p>
          <a:p>
            <a:pPr marL="4762" indent="0">
              <a:buNone/>
              <a:defRPr/>
            </a:pPr>
            <a:r>
              <a:rPr lang="en-US" b="1" dirty="0">
                <a:solidFill>
                  <a:schemeClr val="tx2"/>
                </a:solidFill>
              </a:rPr>
              <a:t>Issues to consider</a:t>
            </a:r>
          </a:p>
          <a:p>
            <a:pPr marL="463550" lvl="1" indent="-238125">
              <a:spcBef>
                <a:spcPts val="400"/>
              </a:spcBef>
              <a:defRPr/>
            </a:pPr>
            <a:r>
              <a:rPr lang="en-US" sz="2250" dirty="0">
                <a:solidFill>
                  <a:schemeClr val="tx2"/>
                </a:solidFill>
              </a:rPr>
              <a:t>Attached, detached </a:t>
            </a:r>
          </a:p>
          <a:p>
            <a:pPr marL="463550" lvl="1" indent="-238125">
              <a:spcBef>
                <a:spcPts val="400"/>
              </a:spcBef>
              <a:defRPr/>
            </a:pPr>
            <a:r>
              <a:rPr lang="en-US" sz="2250" dirty="0">
                <a:solidFill>
                  <a:schemeClr val="tx2"/>
                </a:solidFill>
              </a:rPr>
              <a:t>Limit on size, height </a:t>
            </a:r>
          </a:p>
          <a:p>
            <a:pPr marL="463550" lvl="1" indent="-238125">
              <a:spcBef>
                <a:spcPts val="400"/>
              </a:spcBef>
              <a:defRPr/>
            </a:pPr>
            <a:r>
              <a:rPr lang="en-US" sz="2250" dirty="0">
                <a:solidFill>
                  <a:schemeClr val="tx2"/>
                </a:solidFill>
              </a:rPr>
              <a:t>Owner-occupancy requirement </a:t>
            </a:r>
          </a:p>
          <a:p>
            <a:pPr marL="463550" lvl="1" indent="-238125">
              <a:spcBef>
                <a:spcPts val="400"/>
              </a:spcBef>
              <a:defRPr/>
            </a:pPr>
            <a:r>
              <a:rPr lang="en-US" sz="2250" dirty="0">
                <a:solidFill>
                  <a:schemeClr val="tx2"/>
                </a:solidFill>
              </a:rPr>
              <a:t>Parking </a:t>
            </a:r>
          </a:p>
          <a:p>
            <a:pPr marL="463550" lvl="1" indent="-238125">
              <a:spcBef>
                <a:spcPts val="400"/>
              </a:spcBef>
              <a:defRPr/>
            </a:pPr>
            <a:r>
              <a:rPr lang="en-US" sz="2250" dirty="0">
                <a:solidFill>
                  <a:schemeClr val="tx2"/>
                </a:solidFill>
              </a:rPr>
              <a:t>Sewer / water connection fees </a:t>
            </a:r>
          </a:p>
          <a:p>
            <a:pPr marL="463550" lvl="1" indent="-238125">
              <a:spcBef>
                <a:spcPts val="400"/>
              </a:spcBef>
              <a:defRPr/>
            </a:pPr>
            <a:r>
              <a:rPr lang="en-US" sz="2250" dirty="0">
                <a:solidFill>
                  <a:schemeClr val="tx2"/>
                </a:solidFill>
              </a:rPr>
              <a:t>Permit fees (can be tied to affordability)</a:t>
            </a:r>
          </a:p>
          <a:p>
            <a:pPr marL="463550" lvl="1" indent="-238125">
              <a:spcBef>
                <a:spcPts val="400"/>
              </a:spcBef>
              <a:defRPr/>
            </a:pPr>
            <a:r>
              <a:rPr lang="en-US" sz="2250" dirty="0">
                <a:solidFill>
                  <a:schemeClr val="tx2"/>
                </a:solidFill>
              </a:rPr>
              <a:t>Pre-approved plans</a:t>
            </a:r>
            <a:r>
              <a:rPr lang="en-US" sz="2250" dirty="0" smtClean="0">
                <a:solidFill>
                  <a:schemeClr val="tx2"/>
                </a:solidFill>
              </a:rPr>
              <a:t>?  Manufactured units?</a:t>
            </a:r>
            <a:endParaRPr lang="en-US" sz="2250" dirty="0">
              <a:solidFill>
                <a:schemeClr val="tx2"/>
              </a:solidFill>
            </a:endParaRPr>
          </a:p>
          <a:p>
            <a:pPr marL="463550" lvl="1" indent="-238125">
              <a:spcBef>
                <a:spcPts val="400"/>
              </a:spcBef>
              <a:defRPr/>
            </a:pPr>
            <a:r>
              <a:rPr lang="en-US" sz="2250" dirty="0" smtClean="0">
                <a:solidFill>
                  <a:schemeClr val="tx2"/>
                </a:solidFill>
              </a:rPr>
              <a:t>Assistance identifying a lender</a:t>
            </a:r>
            <a:endParaRPr lang="en-US" sz="2250" dirty="0">
              <a:solidFill>
                <a:schemeClr val="tx2"/>
              </a:solidFill>
            </a:endParaRPr>
          </a:p>
          <a:p>
            <a:endParaRPr lang="en-US" dirty="0"/>
          </a:p>
        </p:txBody>
      </p:sp>
      <p:pic>
        <p:nvPicPr>
          <p:cNvPr id="4" name="Picture 3"/>
          <p:cNvPicPr>
            <a:picLocks noChangeAspect="1"/>
          </p:cNvPicPr>
          <p:nvPr/>
        </p:nvPicPr>
        <p:blipFill>
          <a:blip r:embed="rId3"/>
          <a:stretch>
            <a:fillRect/>
          </a:stretch>
        </p:blipFill>
        <p:spPr>
          <a:xfrm>
            <a:off x="7687914" y="985922"/>
            <a:ext cx="4504086" cy="5155571"/>
          </a:xfrm>
          <a:prstGeom prst="rect">
            <a:avLst/>
          </a:prstGeom>
        </p:spPr>
      </p:pic>
    </p:spTree>
    <p:extLst>
      <p:ext uri="{BB962C8B-B14F-4D97-AF65-F5344CB8AC3E}">
        <p14:creationId xmlns:p14="http://schemas.microsoft.com/office/powerpoint/2010/main" val="2903669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737"/>
            <a:ext cx="10515600" cy="906463"/>
          </a:xfrm>
        </p:spPr>
        <p:txBody>
          <a:bodyPr>
            <a:normAutofit/>
          </a:bodyPr>
          <a:lstStyle/>
          <a:p>
            <a:r>
              <a:rPr lang="en-US" dirty="0"/>
              <a:t>Cottage </a:t>
            </a:r>
            <a:r>
              <a:rPr lang="en-US" dirty="0" smtClean="0"/>
              <a:t>Housing </a:t>
            </a:r>
            <a:endParaRPr lang="en-US" dirty="0"/>
          </a:p>
        </p:txBody>
      </p:sp>
      <p:sp>
        <p:nvSpPr>
          <p:cNvPr id="3" name="Content Placeholder 2"/>
          <p:cNvSpPr>
            <a:spLocks noGrp="1"/>
          </p:cNvSpPr>
          <p:nvPr>
            <p:ph idx="1"/>
          </p:nvPr>
        </p:nvSpPr>
        <p:spPr>
          <a:xfrm>
            <a:off x="838200" y="1720296"/>
            <a:ext cx="4536222" cy="2189784"/>
          </a:xfrm>
        </p:spPr>
        <p:txBody>
          <a:bodyPr>
            <a:normAutofit fontScale="92500" lnSpcReduction="10000"/>
          </a:bodyPr>
          <a:lstStyle/>
          <a:p>
            <a:pPr marL="0" indent="0">
              <a:buNone/>
            </a:pPr>
            <a:r>
              <a:rPr lang="en-US" dirty="0" smtClean="0">
                <a:latin typeface="Calibri" charset="0"/>
              </a:rPr>
              <a:t>Grouping of small single family dwelling units clustered around a common area, may have shared amenities. Cottage housing allowed by:</a:t>
            </a:r>
            <a:br>
              <a:rPr lang="en-US" dirty="0" smtClean="0">
                <a:latin typeface="Calibri" charset="0"/>
              </a:rPr>
            </a:br>
            <a:endParaRPr lang="en-US" dirty="0" smtClean="0"/>
          </a:p>
          <a:p>
            <a:endParaRPr lang="en-US" dirty="0"/>
          </a:p>
        </p:txBody>
      </p:sp>
      <p:pic>
        <p:nvPicPr>
          <p:cNvPr id="4" name="Picture 3"/>
          <p:cNvPicPr>
            <a:picLocks noChangeAspect="1"/>
          </p:cNvPicPr>
          <p:nvPr/>
        </p:nvPicPr>
        <p:blipFill>
          <a:blip r:embed="rId3"/>
          <a:stretch>
            <a:fillRect/>
          </a:stretch>
        </p:blipFill>
        <p:spPr>
          <a:xfrm>
            <a:off x="5754624" y="1720296"/>
            <a:ext cx="6223036" cy="4245668"/>
          </a:xfrm>
          <a:prstGeom prst="rect">
            <a:avLst/>
          </a:prstGeom>
        </p:spPr>
      </p:pic>
      <p:sp>
        <p:nvSpPr>
          <p:cNvPr id="5" name="Content Placeholder 2"/>
          <p:cNvSpPr txBox="1">
            <a:spLocks/>
          </p:cNvSpPr>
          <p:nvPr/>
        </p:nvSpPr>
        <p:spPr>
          <a:xfrm>
            <a:off x="1028301" y="3555915"/>
            <a:ext cx="4536222" cy="2545451"/>
          </a:xfrm>
          <a:prstGeom prst="rect">
            <a:avLst/>
          </a:prstGeom>
          <a:noFill/>
        </p:spPr>
        <p:txBody>
          <a:bodyPr vert="horz" lIns="91440" tIns="45720" rIns="91440" bIns="45720" numCol="2" rtlCol="0">
            <a:normAutofit fontScale="25000" lnSpcReduction="20000"/>
          </a:bodyPr>
          <a:lstStyle>
            <a:lvl1pPr marL="228600" indent="-228600" algn="l" defTabSz="914400" rtl="0" eaLnBrk="1" latinLnBrk="0" hangingPunct="1">
              <a:lnSpc>
                <a:spcPct val="90000"/>
              </a:lnSpc>
              <a:spcBef>
                <a:spcPts val="1000"/>
              </a:spcBef>
              <a:spcAft>
                <a:spcPts val="500"/>
              </a:spcAft>
              <a:buClr>
                <a:schemeClr val="accent5"/>
              </a:buClr>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spcAft>
                <a:spcPts val="500"/>
              </a:spcAft>
              <a:buClr>
                <a:schemeClr val="accent2"/>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500"/>
              </a:spcAft>
              <a:buFont typeface="Arial" panose="020B0604020202020204" pitchFamily="34" charset="0"/>
              <a:buChar char="•"/>
              <a:defRPr sz="20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spcAft>
                <a:spcPts val="500"/>
              </a:spcAft>
              <a:buFont typeface="Arial" panose="020B0604020202020204" pitchFamily="34" charset="0"/>
              <a:buChar char="•"/>
              <a:defRPr sz="18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spcAft>
                <a:spcPts val="500"/>
              </a:spcAft>
              <a:buFont typeface="Arial" panose="020B0604020202020204" pitchFamily="34" charset="0"/>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400" dirty="0" smtClean="0">
                <a:latin typeface="Calibri" charset="0"/>
              </a:rPr>
              <a:t>Kirkland</a:t>
            </a:r>
            <a:endParaRPr lang="en-US" sz="10400" dirty="0">
              <a:latin typeface="Calibri" charset="0"/>
            </a:endParaRPr>
          </a:p>
          <a:p>
            <a:r>
              <a:rPr lang="en-US" sz="10400" dirty="0">
                <a:latin typeface="Calibri" charset="0"/>
              </a:rPr>
              <a:t>Federal Way</a:t>
            </a:r>
          </a:p>
          <a:p>
            <a:r>
              <a:rPr lang="en-US" sz="10400" dirty="0">
                <a:latin typeface="Calibri" charset="0"/>
              </a:rPr>
              <a:t>Marysville</a:t>
            </a:r>
          </a:p>
          <a:p>
            <a:r>
              <a:rPr lang="en-US" sz="10400" dirty="0">
                <a:latin typeface="Calibri" charset="0"/>
              </a:rPr>
              <a:t>Mukilteo</a:t>
            </a:r>
          </a:p>
          <a:p>
            <a:r>
              <a:rPr lang="en-US" sz="10400" dirty="0">
                <a:latin typeface="Calibri" charset="0"/>
              </a:rPr>
              <a:t>Port Townsend</a:t>
            </a:r>
          </a:p>
          <a:p>
            <a:r>
              <a:rPr lang="en-US" sz="10400" dirty="0">
                <a:latin typeface="Calibri" charset="0"/>
              </a:rPr>
              <a:t>Lakewood</a:t>
            </a:r>
          </a:p>
          <a:p>
            <a:r>
              <a:rPr lang="en-US" sz="10400" dirty="0">
                <a:latin typeface="Calibri" charset="0"/>
              </a:rPr>
              <a:t>Langley</a:t>
            </a:r>
          </a:p>
          <a:p>
            <a:r>
              <a:rPr lang="en-US" sz="10400" dirty="0">
                <a:latin typeface="Calibri" charset="0"/>
              </a:rPr>
              <a:t>Redmond</a:t>
            </a:r>
          </a:p>
          <a:p>
            <a:r>
              <a:rPr lang="en-US" sz="10400" dirty="0">
                <a:latin typeface="Calibri" charset="0"/>
              </a:rPr>
              <a:t>Seattle</a:t>
            </a:r>
          </a:p>
          <a:p>
            <a:endParaRPr lang="en-US" dirty="0" smtClean="0"/>
          </a:p>
          <a:p>
            <a:endParaRPr lang="en-US" dirty="0"/>
          </a:p>
        </p:txBody>
      </p:sp>
    </p:spTree>
    <p:extLst>
      <p:ext uri="{BB962C8B-B14F-4D97-AF65-F5344CB8AC3E}">
        <p14:creationId xmlns:p14="http://schemas.microsoft.com/office/powerpoint/2010/main" val="6210448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5535"/>
            <a:ext cx="10515600" cy="919715"/>
          </a:xfrm>
        </p:spPr>
        <p:txBody>
          <a:bodyPr/>
          <a:lstStyle/>
          <a:p>
            <a:r>
              <a:rPr lang="en-US" dirty="0" smtClean="0"/>
              <a:t>Micro-housing:</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sz="3000" b="1" dirty="0" smtClean="0">
                <a:solidFill>
                  <a:schemeClr val="tx1"/>
                </a:solidFill>
              </a:rPr>
              <a:t>Examples:</a:t>
            </a:r>
          </a:p>
          <a:p>
            <a:pPr marL="342900" indent="-342900"/>
            <a:r>
              <a:rPr lang="en-US" sz="3000" dirty="0" smtClean="0"/>
              <a:t>Kirkland </a:t>
            </a:r>
            <a:r>
              <a:rPr lang="en-US" sz="3000" dirty="0" err="1"/>
              <a:t>Arete</a:t>
            </a:r>
            <a:r>
              <a:rPr lang="en-US" sz="3000" dirty="0"/>
              <a:t>: </a:t>
            </a:r>
            <a:r>
              <a:rPr lang="en-US" sz="3000" dirty="0" smtClean="0"/>
              <a:t>rent </a:t>
            </a:r>
            <a:r>
              <a:rPr lang="en-US" sz="3000" dirty="0"/>
              <a:t>set at 80% of AMI</a:t>
            </a:r>
          </a:p>
          <a:p>
            <a:pPr marL="342900" indent="-342900"/>
            <a:r>
              <a:rPr lang="en-US" sz="3000" dirty="0"/>
              <a:t>Seattle </a:t>
            </a:r>
            <a:r>
              <a:rPr lang="en-US" sz="3000" dirty="0" err="1"/>
              <a:t>Apodments</a:t>
            </a:r>
            <a:endParaRPr lang="en-US" sz="3000" dirty="0"/>
          </a:p>
          <a:p>
            <a:pPr marL="342900" indent="-342900"/>
            <a:r>
              <a:rPr lang="en-US" sz="3000" dirty="0"/>
              <a:t>Redmond “Tudor Manor”</a:t>
            </a:r>
          </a:p>
          <a:p>
            <a:pPr marL="0" indent="0">
              <a:buNone/>
            </a:pPr>
            <a:endParaRPr lang="en-US" sz="1300" b="1" dirty="0" smtClean="0">
              <a:solidFill>
                <a:schemeClr val="tx1"/>
              </a:solidFill>
            </a:endParaRPr>
          </a:p>
          <a:p>
            <a:pPr marL="0" indent="0">
              <a:buNone/>
            </a:pPr>
            <a:r>
              <a:rPr lang="en-US" sz="3000" b="1" dirty="0" smtClean="0">
                <a:solidFill>
                  <a:schemeClr val="tx1"/>
                </a:solidFill>
              </a:rPr>
              <a:t>Of </a:t>
            </a:r>
            <a:r>
              <a:rPr lang="en-US" sz="3000" b="1" dirty="0">
                <a:solidFill>
                  <a:schemeClr val="tx1"/>
                </a:solidFill>
              </a:rPr>
              <a:t>note:</a:t>
            </a:r>
          </a:p>
          <a:p>
            <a:pPr marL="342900" indent="-342900"/>
            <a:r>
              <a:rPr lang="en-US" sz="3100" dirty="0"/>
              <a:t>Private developer</a:t>
            </a:r>
          </a:p>
          <a:p>
            <a:pPr marL="342900" indent="-342900"/>
            <a:r>
              <a:rPr lang="en-US" sz="3100" dirty="0"/>
              <a:t>LEED platinum</a:t>
            </a:r>
          </a:p>
          <a:p>
            <a:pPr marL="342900" indent="-342900"/>
            <a:r>
              <a:rPr lang="en-US" sz="3100" dirty="0"/>
              <a:t>Parking is extra</a:t>
            </a:r>
          </a:p>
          <a:p>
            <a:endParaRPr lang="en-US" dirty="0"/>
          </a:p>
        </p:txBody>
      </p:sp>
      <p:pic>
        <p:nvPicPr>
          <p:cNvPr id="5" name="Picture 4"/>
          <p:cNvPicPr>
            <a:picLocks noChangeAspect="1"/>
          </p:cNvPicPr>
          <p:nvPr/>
        </p:nvPicPr>
        <p:blipFill>
          <a:blip r:embed="rId3"/>
          <a:stretch>
            <a:fillRect/>
          </a:stretch>
        </p:blipFill>
        <p:spPr>
          <a:xfrm>
            <a:off x="7347763" y="2887604"/>
            <a:ext cx="4310837" cy="300421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631" y="312737"/>
            <a:ext cx="3199969" cy="2375362"/>
          </a:xfrm>
          <a:prstGeom prst="rect">
            <a:avLst/>
          </a:prstGeom>
        </p:spPr>
      </p:pic>
      <p:sp>
        <p:nvSpPr>
          <p:cNvPr id="4" name="Rectangle 3"/>
          <p:cNvSpPr/>
          <p:nvPr/>
        </p:nvSpPr>
        <p:spPr>
          <a:xfrm>
            <a:off x="838200" y="1024813"/>
            <a:ext cx="7620431" cy="646331"/>
          </a:xfrm>
          <a:prstGeom prst="rect">
            <a:avLst/>
          </a:prstGeom>
        </p:spPr>
        <p:txBody>
          <a:bodyPr wrap="square">
            <a:spAutoFit/>
          </a:bodyPr>
          <a:lstStyle/>
          <a:p>
            <a:r>
              <a:rPr lang="en-US" sz="3600" b="1" dirty="0"/>
              <a:t>Residential Suites or “studios”</a:t>
            </a:r>
          </a:p>
        </p:txBody>
      </p:sp>
    </p:spTree>
    <p:extLst>
      <p:ext uri="{BB962C8B-B14F-4D97-AF65-F5344CB8AC3E}">
        <p14:creationId xmlns:p14="http://schemas.microsoft.com/office/powerpoint/2010/main" val="13922252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Tiny Homes on Wheels</a:t>
            </a:r>
            <a:endParaRPr lang="en-US" dirty="0"/>
          </a:p>
        </p:txBody>
      </p:sp>
      <p:sp>
        <p:nvSpPr>
          <p:cNvPr id="3" name="Content Placeholder 2"/>
          <p:cNvSpPr>
            <a:spLocks noGrp="1"/>
          </p:cNvSpPr>
          <p:nvPr>
            <p:ph idx="1"/>
          </p:nvPr>
        </p:nvSpPr>
        <p:spPr>
          <a:xfrm>
            <a:off x="838200" y="1638300"/>
            <a:ext cx="5038344" cy="4538663"/>
          </a:xfrm>
        </p:spPr>
        <p:txBody>
          <a:bodyPr>
            <a:normAutofit/>
          </a:bodyPr>
          <a:lstStyle/>
          <a:p>
            <a:pPr marL="404813" lvl="1" indent="-342900">
              <a:spcBef>
                <a:spcPts val="600"/>
              </a:spcBef>
              <a:defRPr/>
            </a:pPr>
            <a:r>
              <a:rPr lang="en-US" dirty="0">
                <a:solidFill>
                  <a:schemeClr val="tx2"/>
                </a:solidFill>
              </a:rPr>
              <a:t>New Appendix Q to International Building Code for  regulating “tiny houses.”</a:t>
            </a:r>
          </a:p>
          <a:p>
            <a:pPr marL="404813" lvl="1" indent="-342900">
              <a:spcBef>
                <a:spcPts val="600"/>
              </a:spcBef>
              <a:defRPr/>
            </a:pPr>
            <a:r>
              <a:rPr lang="en-US" dirty="0" smtClean="0">
                <a:solidFill>
                  <a:schemeClr val="tx2"/>
                </a:solidFill>
              </a:rPr>
              <a:t>Maybe </a:t>
            </a:r>
            <a:r>
              <a:rPr lang="en-US" dirty="0">
                <a:solidFill>
                  <a:schemeClr val="tx2"/>
                </a:solidFill>
              </a:rPr>
              <a:t>be permitted as “factory built </a:t>
            </a:r>
            <a:r>
              <a:rPr lang="en-US" dirty="0" smtClean="0">
                <a:solidFill>
                  <a:schemeClr val="tx2"/>
                </a:solidFill>
              </a:rPr>
              <a:t>housing.”  </a:t>
            </a:r>
            <a:r>
              <a:rPr lang="en-US" dirty="0">
                <a:solidFill>
                  <a:schemeClr val="tx2"/>
                </a:solidFill>
              </a:rPr>
              <a:t>L&amp;I </a:t>
            </a:r>
            <a:r>
              <a:rPr lang="en-US" dirty="0" smtClean="0">
                <a:solidFill>
                  <a:schemeClr val="tx2"/>
                </a:solidFill>
              </a:rPr>
              <a:t>inspects.</a:t>
            </a:r>
            <a:endParaRPr lang="en-US" dirty="0">
              <a:solidFill>
                <a:schemeClr val="tx2"/>
              </a:solidFill>
            </a:endParaRPr>
          </a:p>
          <a:p>
            <a:pPr marL="404813" lvl="1" indent="-342900">
              <a:spcBef>
                <a:spcPts val="600"/>
              </a:spcBef>
              <a:defRPr/>
            </a:pPr>
            <a:r>
              <a:rPr lang="en-US" dirty="0" smtClean="0">
                <a:solidFill>
                  <a:schemeClr val="tx2"/>
                </a:solidFill>
              </a:rPr>
              <a:t>Local </a:t>
            </a:r>
            <a:r>
              <a:rPr lang="en-US" dirty="0">
                <a:solidFill>
                  <a:schemeClr val="tx2"/>
                </a:solidFill>
              </a:rPr>
              <a:t>government must inspect the siting:  “</a:t>
            </a:r>
            <a:r>
              <a:rPr lang="en-US" dirty="0" smtClean="0">
                <a:solidFill>
                  <a:schemeClr val="tx2"/>
                </a:solidFill>
              </a:rPr>
              <a:t>foundation;” </a:t>
            </a:r>
            <a:r>
              <a:rPr lang="en-US" dirty="0">
                <a:solidFill>
                  <a:schemeClr val="tx2"/>
                </a:solidFill>
              </a:rPr>
              <a:t>connection to sewer, water, </a:t>
            </a:r>
            <a:r>
              <a:rPr lang="en-US" dirty="0" smtClean="0">
                <a:solidFill>
                  <a:schemeClr val="tx2"/>
                </a:solidFill>
              </a:rPr>
              <a:t>electric; etc.</a:t>
            </a:r>
            <a:endParaRPr lang="en-US" dirty="0">
              <a:solidFill>
                <a:schemeClr val="tx2"/>
              </a:solidFill>
            </a:endParaRPr>
          </a:p>
          <a:p>
            <a:pPr marL="404813" lvl="1" indent="-342900">
              <a:spcBef>
                <a:spcPts val="600"/>
              </a:spcBef>
              <a:defRPr/>
            </a:pPr>
            <a:r>
              <a:rPr lang="en-US" dirty="0" smtClean="0">
                <a:solidFill>
                  <a:schemeClr val="tx2"/>
                </a:solidFill>
              </a:rPr>
              <a:t>Legal in manufactured home parks.  RCW 35.21.684  &amp; 35A.21.312</a:t>
            </a:r>
            <a:endParaRPr lang="en-US" dirty="0">
              <a:solidFill>
                <a:schemeClr val="tx2"/>
              </a:solidFill>
            </a:endParaRP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328"/>
          <a:stretch/>
        </p:blipFill>
        <p:spPr>
          <a:xfrm>
            <a:off x="6400800" y="1825625"/>
            <a:ext cx="5410231" cy="3975584"/>
          </a:xfrm>
          <a:prstGeom prst="rect">
            <a:avLst/>
          </a:prstGeom>
        </p:spPr>
      </p:pic>
    </p:spTree>
    <p:extLst>
      <p:ext uri="{BB962C8B-B14F-4D97-AF65-F5344CB8AC3E}">
        <p14:creationId xmlns:p14="http://schemas.microsoft.com/office/powerpoint/2010/main" val="34367181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414382" cy="1396793"/>
          </a:xfrm>
        </p:spPr>
        <p:txBody>
          <a:bodyPr>
            <a:normAutofit/>
          </a:bodyPr>
          <a:lstStyle/>
          <a:p>
            <a:r>
              <a:rPr lang="en-US" sz="3600" dirty="0"/>
              <a:t>Manufactured home parks as affordable </a:t>
            </a:r>
            <a:r>
              <a:rPr lang="en-US" sz="3600" dirty="0" smtClean="0"/>
              <a:t>housing</a:t>
            </a:r>
            <a:endParaRPr lang="en-US" sz="3200" dirty="0"/>
          </a:p>
        </p:txBody>
      </p:sp>
      <p:sp>
        <p:nvSpPr>
          <p:cNvPr id="3" name="Content Placeholder 2"/>
          <p:cNvSpPr>
            <a:spLocks noGrp="1"/>
          </p:cNvSpPr>
          <p:nvPr>
            <p:ph idx="1"/>
          </p:nvPr>
        </p:nvSpPr>
        <p:spPr/>
        <p:txBody>
          <a:bodyPr>
            <a:normAutofit lnSpcReduction="10000"/>
          </a:bodyPr>
          <a:lstStyle/>
          <a:p>
            <a:r>
              <a:rPr lang="en-US" dirty="0" smtClean="0"/>
              <a:t>1,250 MH parks in Washington; 65,000 spaces for rent.</a:t>
            </a:r>
          </a:p>
          <a:p>
            <a:r>
              <a:rPr lang="en-US" dirty="0" smtClean="0"/>
              <a:t>RVs</a:t>
            </a:r>
            <a:r>
              <a:rPr lang="en-US" dirty="0"/>
              <a:t> </a:t>
            </a:r>
            <a:r>
              <a:rPr lang="en-US" dirty="0" smtClean="0"/>
              <a:t>and </a:t>
            </a:r>
            <a:r>
              <a:rPr lang="en-US" dirty="0"/>
              <a:t>tiny homes now allowed as permanent dwellings in mobile home parks if </a:t>
            </a:r>
            <a:r>
              <a:rPr lang="en-US" dirty="0" smtClean="0"/>
              <a:t>sanitation is </a:t>
            </a:r>
            <a:r>
              <a:rPr lang="en-US" dirty="0"/>
              <a:t>available.</a:t>
            </a:r>
          </a:p>
          <a:p>
            <a:r>
              <a:rPr lang="en-US" dirty="0" smtClean="0"/>
              <a:t>Parks are closing as property values rise, where to move the home?</a:t>
            </a:r>
          </a:p>
          <a:p>
            <a:endParaRPr lang="en-US" dirty="0"/>
          </a:p>
        </p:txBody>
      </p:sp>
      <p:pic>
        <p:nvPicPr>
          <p:cNvPr id="1027" name="Picture 3" descr="297627_2f6c9f2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2504" y="1918390"/>
            <a:ext cx="5130078" cy="384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3768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738"/>
            <a:ext cx="10515600" cy="813698"/>
          </a:xfrm>
        </p:spPr>
        <p:txBody>
          <a:bodyPr/>
          <a:lstStyle/>
          <a:p>
            <a:r>
              <a:rPr lang="en-US" dirty="0" smtClean="0"/>
              <a:t>What to do if the MH park may close?</a:t>
            </a:r>
            <a:endParaRPr lang="en-US" dirty="0"/>
          </a:p>
        </p:txBody>
      </p:sp>
      <p:sp>
        <p:nvSpPr>
          <p:cNvPr id="3" name="Content Placeholder 2"/>
          <p:cNvSpPr>
            <a:spLocks noGrp="1"/>
          </p:cNvSpPr>
          <p:nvPr>
            <p:ph idx="1"/>
          </p:nvPr>
        </p:nvSpPr>
        <p:spPr>
          <a:xfrm>
            <a:off x="838200" y="1179446"/>
            <a:ext cx="10515600" cy="5050527"/>
          </a:xfrm>
        </p:spPr>
        <p:txBody>
          <a:bodyPr/>
          <a:lstStyle/>
          <a:p>
            <a:r>
              <a:rPr lang="en-US" dirty="0" smtClean="0"/>
              <a:t>Can be zoned “manufactured home park”</a:t>
            </a:r>
          </a:p>
          <a:p>
            <a:r>
              <a:rPr lang="en-US" dirty="0" smtClean="0"/>
              <a:t>Funding available for purchase by residents</a:t>
            </a:r>
          </a:p>
          <a:p>
            <a:r>
              <a:rPr lang="en-US" dirty="0" smtClean="0"/>
              <a:t>Community land trust, co-housing</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733287396"/>
              </p:ext>
            </p:extLst>
          </p:nvPr>
        </p:nvGraphicFramePr>
        <p:xfrm>
          <a:off x="767241" y="2840166"/>
          <a:ext cx="11075301" cy="3336797"/>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a:stretch>
            <a:fillRect/>
          </a:stretch>
        </p:blipFill>
        <p:spPr>
          <a:xfrm>
            <a:off x="8697841" y="1756811"/>
            <a:ext cx="3144701" cy="2166710"/>
          </a:xfrm>
          <a:prstGeom prst="rect">
            <a:avLst/>
          </a:prstGeom>
        </p:spPr>
      </p:pic>
    </p:spTree>
    <p:extLst>
      <p:ext uri="{BB962C8B-B14F-4D97-AF65-F5344CB8AC3E}">
        <p14:creationId xmlns:p14="http://schemas.microsoft.com/office/powerpoint/2010/main" val="38827645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Washington’s Housing Policy Act</a:t>
            </a:r>
            <a:endParaRPr lang="en-US" dirty="0"/>
          </a:p>
        </p:txBody>
      </p:sp>
      <p:sp>
        <p:nvSpPr>
          <p:cNvPr id="3" name="Content Placeholder 2"/>
          <p:cNvSpPr>
            <a:spLocks noGrp="1"/>
          </p:cNvSpPr>
          <p:nvPr>
            <p:ph idx="1"/>
          </p:nvPr>
        </p:nvSpPr>
        <p:spPr>
          <a:xfrm>
            <a:off x="838200" y="1825625"/>
            <a:ext cx="6489526" cy="4351338"/>
          </a:xfrm>
        </p:spPr>
        <p:txBody>
          <a:bodyPr>
            <a:normAutofit lnSpcReduction="10000"/>
          </a:bodyPr>
          <a:lstStyle/>
          <a:p>
            <a:pPr marL="0" indent="0">
              <a:buNone/>
            </a:pPr>
            <a:r>
              <a:rPr lang="en-US" dirty="0">
                <a:solidFill>
                  <a:schemeClr val="accent3"/>
                </a:solidFill>
              </a:rPr>
              <a:t>It is the goal of the state of Washington to coordinate, encourage, and direct, when necessary, the efforts of the public and private sectors of the state and to cooperate and participate, when necessary, in the attainment of </a:t>
            </a:r>
            <a:r>
              <a:rPr lang="en-US" b="1" dirty="0">
                <a:solidFill>
                  <a:schemeClr val="accent3"/>
                </a:solidFill>
              </a:rPr>
              <a:t>a decent home in a healthy, safe environment for every resident of the state</a:t>
            </a:r>
            <a:r>
              <a:rPr lang="en-US" dirty="0">
                <a:solidFill>
                  <a:schemeClr val="accent3"/>
                </a:solidFill>
              </a:rPr>
              <a:t>. The legislature declares that attainment of that goal is a state priority.  </a:t>
            </a:r>
            <a:r>
              <a:rPr lang="x-none" b="1" dirty="0">
                <a:solidFill>
                  <a:schemeClr val="accent3"/>
                </a:solidFill>
                <a:latin typeface="Calibri" panose="020F0502020204030204" pitchFamily="34" charset="0"/>
                <a:ea typeface="Times New Roman" panose="02020603050405020304" pitchFamily="18" charset="0"/>
                <a:cs typeface="Calibri" panose="020F0502020204030204" pitchFamily="34" charset="0"/>
              </a:rPr>
              <a:t>RCW 43.185B.007</a:t>
            </a:r>
            <a:r>
              <a:rPr lang="en-US" b="1" dirty="0">
                <a:solidFill>
                  <a:schemeClr val="accent3"/>
                </a:solidFill>
                <a:latin typeface="Calibri" panose="020F0502020204030204" pitchFamily="34" charset="0"/>
                <a:ea typeface="Times New Roman" panose="02020603050405020304" pitchFamily="18" charset="0"/>
                <a:cs typeface="Calibri" panose="020F0502020204030204" pitchFamily="34" charset="0"/>
              </a:rPr>
              <a:t>  (1993)</a:t>
            </a:r>
            <a:endParaRPr lang="en-US" dirty="0">
              <a:solidFill>
                <a:schemeClr val="accent3"/>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r="19587"/>
          <a:stretch/>
        </p:blipFill>
        <p:spPr>
          <a:xfrm>
            <a:off x="7502299" y="1825625"/>
            <a:ext cx="3851501" cy="4007637"/>
          </a:xfrm>
          <a:prstGeom prst="rect">
            <a:avLst/>
          </a:prstGeom>
        </p:spPr>
      </p:pic>
    </p:spTree>
    <p:extLst>
      <p:ext uri="{BB962C8B-B14F-4D97-AF65-F5344CB8AC3E}">
        <p14:creationId xmlns:p14="http://schemas.microsoft.com/office/powerpoint/2010/main" val="91567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2240"/>
            <a:ext cx="10515600" cy="919715"/>
          </a:xfrm>
        </p:spPr>
        <p:txBody>
          <a:bodyPr>
            <a:normAutofit/>
          </a:bodyPr>
          <a:lstStyle/>
          <a:p>
            <a:r>
              <a:rPr lang="en-US" dirty="0" smtClean="0"/>
              <a:t>Adaptive re-use</a:t>
            </a:r>
            <a:endParaRPr lang="en-US" dirty="0"/>
          </a:p>
        </p:txBody>
      </p:sp>
      <p:sp>
        <p:nvSpPr>
          <p:cNvPr id="3" name="Content Placeholder 2"/>
          <p:cNvSpPr>
            <a:spLocks noGrp="1"/>
          </p:cNvSpPr>
          <p:nvPr>
            <p:ph idx="1"/>
          </p:nvPr>
        </p:nvSpPr>
        <p:spPr>
          <a:xfrm>
            <a:off x="838200" y="1968030"/>
            <a:ext cx="4814326" cy="4351338"/>
          </a:xfrm>
        </p:spPr>
        <p:txBody>
          <a:bodyPr>
            <a:normAutofit/>
          </a:bodyPr>
          <a:lstStyle/>
          <a:p>
            <a:pPr marL="0" indent="0">
              <a:buNone/>
            </a:pPr>
            <a:r>
              <a:rPr lang="en-US" dirty="0" smtClean="0"/>
              <a:t>Historic tax credits </a:t>
            </a:r>
          </a:p>
          <a:p>
            <a:r>
              <a:rPr lang="en-US" dirty="0" err="1" smtClean="0"/>
              <a:t>Ridpath</a:t>
            </a:r>
            <a:r>
              <a:rPr lang="en-US" dirty="0" smtClean="0"/>
              <a:t> </a:t>
            </a:r>
            <a:r>
              <a:rPr lang="en-US" dirty="0"/>
              <a:t>Club Apartments (Spokane) </a:t>
            </a:r>
            <a:endParaRPr lang="en-US" dirty="0" smtClean="0"/>
          </a:p>
          <a:p>
            <a:r>
              <a:rPr lang="en-US" dirty="0" smtClean="0"/>
              <a:t>Winthrop Hotel (Tacoma)</a:t>
            </a:r>
          </a:p>
          <a:p>
            <a:r>
              <a:rPr lang="en-US" dirty="0" smtClean="0"/>
              <a:t>Schoolhouse Lofts (Cheney)</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5363" t="-1409" r="-13887" b="1409"/>
          <a:stretch/>
        </p:blipFill>
        <p:spPr>
          <a:xfrm>
            <a:off x="9144000" y="186294"/>
            <a:ext cx="3246783" cy="282203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892" y="279140"/>
            <a:ext cx="1977254" cy="2636338"/>
          </a:xfrm>
          <a:prstGeom prst="rect">
            <a:avLst/>
          </a:prstGeom>
        </p:spPr>
      </p:pic>
      <p:pic>
        <p:nvPicPr>
          <p:cNvPr id="10" name="Picture 9"/>
          <p:cNvPicPr>
            <a:picLocks noChangeAspect="1"/>
          </p:cNvPicPr>
          <p:nvPr/>
        </p:nvPicPr>
        <p:blipFill rotWithShape="1">
          <a:blip r:embed="rId4"/>
          <a:srcRect l="5472" t="10791" r="-5472" b="10993"/>
          <a:stretch/>
        </p:blipFill>
        <p:spPr>
          <a:xfrm>
            <a:off x="6477892" y="3147859"/>
            <a:ext cx="5807301" cy="2888974"/>
          </a:xfrm>
          <a:prstGeom prst="rect">
            <a:avLst/>
          </a:prstGeom>
        </p:spPr>
      </p:pic>
    </p:spTree>
    <p:extLst>
      <p:ext uri="{BB962C8B-B14F-4D97-AF65-F5344CB8AC3E}">
        <p14:creationId xmlns:p14="http://schemas.microsoft.com/office/powerpoint/2010/main" val="32651698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2738"/>
            <a:ext cx="10515600" cy="1270848"/>
          </a:xfrm>
        </p:spPr>
        <p:txBody>
          <a:bodyPr/>
          <a:lstStyle/>
          <a:p>
            <a:r>
              <a:rPr lang="en-US" dirty="0" smtClean="0"/>
              <a:t>Off-site construction</a:t>
            </a:r>
            <a:endParaRPr lang="en-US" dirty="0"/>
          </a:p>
        </p:txBody>
      </p:sp>
      <p:sp>
        <p:nvSpPr>
          <p:cNvPr id="3" name="Content Placeholder 2"/>
          <p:cNvSpPr>
            <a:spLocks noGrp="1"/>
          </p:cNvSpPr>
          <p:nvPr>
            <p:ph idx="1"/>
          </p:nvPr>
        </p:nvSpPr>
        <p:spPr>
          <a:xfrm>
            <a:off x="8666922" y="1773459"/>
            <a:ext cx="3285957" cy="4351338"/>
          </a:xfrm>
        </p:spPr>
        <p:txBody>
          <a:bodyPr>
            <a:normAutofit lnSpcReduction="10000"/>
          </a:bodyPr>
          <a:lstStyle/>
          <a:p>
            <a:pPr marL="0" indent="0">
              <a:buNone/>
            </a:pPr>
            <a:r>
              <a:rPr lang="en-US" dirty="0" smtClean="0"/>
              <a:t>Modules constructed off site</a:t>
            </a:r>
          </a:p>
          <a:p>
            <a:pPr marL="457200" lvl="2" indent="-457200">
              <a:spcAft>
                <a:spcPts val="1200"/>
              </a:spcAft>
              <a:buClr>
                <a:srgbClr val="1F497D"/>
              </a:buClr>
              <a:defRPr/>
            </a:pPr>
            <a:r>
              <a:rPr lang="en-US" sz="2800" dirty="0">
                <a:solidFill>
                  <a:schemeClr val="accent2"/>
                </a:solidFill>
              </a:rPr>
              <a:t>Steady jobs for labor</a:t>
            </a:r>
          </a:p>
          <a:p>
            <a:pPr marL="457200" lvl="2" indent="-457200">
              <a:spcAft>
                <a:spcPts val="1200"/>
              </a:spcAft>
              <a:buClr>
                <a:srgbClr val="1F497D"/>
              </a:buClr>
              <a:defRPr/>
            </a:pPr>
            <a:r>
              <a:rPr lang="en-US" sz="2800" dirty="0">
                <a:solidFill>
                  <a:schemeClr val="accent2"/>
                </a:solidFill>
              </a:rPr>
              <a:t>Environment controlled</a:t>
            </a:r>
          </a:p>
          <a:p>
            <a:pPr marL="457200" lvl="2" indent="-457200">
              <a:spcAft>
                <a:spcPts val="1200"/>
              </a:spcAft>
              <a:buClr>
                <a:srgbClr val="1F497D"/>
              </a:buClr>
              <a:defRPr/>
            </a:pPr>
            <a:r>
              <a:rPr lang="en-US" sz="2800" dirty="0">
                <a:solidFill>
                  <a:schemeClr val="accent2"/>
                </a:solidFill>
              </a:rPr>
              <a:t>With scale, could provide significant </a:t>
            </a:r>
            <a:r>
              <a:rPr lang="en-US" sz="2800" dirty="0" smtClean="0">
                <a:solidFill>
                  <a:schemeClr val="accent2"/>
                </a:solidFill>
              </a:rPr>
              <a:t>savings</a:t>
            </a:r>
            <a:endParaRPr lang="en-US" dirty="0"/>
          </a:p>
        </p:txBody>
      </p:sp>
      <p:pic>
        <p:nvPicPr>
          <p:cNvPr id="5" name="Shape 533"/>
          <p:cNvPicPr preferRelativeResize="0"/>
          <p:nvPr/>
        </p:nvPicPr>
        <p:blipFill rotWithShape="1">
          <a:blip r:embed="rId2">
            <a:alphaModFix/>
          </a:blip>
          <a:srcRect l="22725"/>
          <a:stretch/>
        </p:blipFill>
        <p:spPr>
          <a:xfrm rot="5400000">
            <a:off x="5563780" y="822597"/>
            <a:ext cx="3490636" cy="2470919"/>
          </a:xfrm>
          <a:prstGeom prst="rect">
            <a:avLst/>
          </a:prstGeom>
          <a:noFill/>
          <a:ln>
            <a:noFill/>
          </a:ln>
        </p:spPr>
      </p:pic>
      <p:pic>
        <p:nvPicPr>
          <p:cNvPr id="6" name="Picture 5"/>
          <p:cNvPicPr>
            <a:picLocks noChangeAspect="1"/>
          </p:cNvPicPr>
          <p:nvPr/>
        </p:nvPicPr>
        <p:blipFill>
          <a:blip r:embed="rId3"/>
          <a:stretch>
            <a:fillRect/>
          </a:stretch>
        </p:blipFill>
        <p:spPr>
          <a:xfrm>
            <a:off x="123267" y="1882476"/>
            <a:ext cx="4817734" cy="4176039"/>
          </a:xfrm>
          <a:prstGeom prst="rect">
            <a:avLst/>
          </a:prstGeom>
        </p:spPr>
      </p:pic>
      <p:pic>
        <p:nvPicPr>
          <p:cNvPr id="4" name="Shape 488" descr="A picture containing building, indoor, ground, floor  Description generated with very high confidence"/>
          <p:cNvPicPr preferRelativeResize="0"/>
          <p:nvPr/>
        </p:nvPicPr>
        <p:blipFill rotWithShape="1">
          <a:blip r:embed="rId4">
            <a:alphaModFix/>
          </a:blip>
          <a:srcRect/>
          <a:stretch/>
        </p:blipFill>
        <p:spPr>
          <a:xfrm>
            <a:off x="5097019" y="3949127"/>
            <a:ext cx="3447539" cy="2063590"/>
          </a:xfrm>
          <a:prstGeom prst="rect">
            <a:avLst/>
          </a:prstGeom>
          <a:noFill/>
          <a:ln>
            <a:noFill/>
          </a:ln>
        </p:spPr>
      </p:pic>
    </p:spTree>
    <p:extLst>
      <p:ext uri="{BB962C8B-B14F-4D97-AF65-F5344CB8AC3E}">
        <p14:creationId xmlns:p14="http://schemas.microsoft.com/office/powerpoint/2010/main" val="40616636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affordable housing summary</a:t>
            </a:r>
            <a:endParaRPr lang="en-US" dirty="0"/>
          </a:p>
        </p:txBody>
      </p:sp>
      <p:sp>
        <p:nvSpPr>
          <p:cNvPr id="3" name="Content Placeholder 2"/>
          <p:cNvSpPr>
            <a:spLocks noGrp="1"/>
          </p:cNvSpPr>
          <p:nvPr>
            <p:ph idx="1"/>
          </p:nvPr>
        </p:nvSpPr>
        <p:spPr/>
        <p:txBody>
          <a:bodyPr/>
          <a:lstStyle/>
          <a:p>
            <a:pPr marL="0" indent="0">
              <a:buNone/>
            </a:pPr>
            <a:r>
              <a:rPr lang="en-US" sz="3200" b="1" dirty="0">
                <a:latin typeface="Calibri" charset="0"/>
              </a:rPr>
              <a:t>Once more affordable forms of housing are allowed by code, how to incentivize</a:t>
            </a:r>
            <a:r>
              <a:rPr lang="en-US" sz="3200" b="1" dirty="0" smtClean="0">
                <a:latin typeface="Calibri" charset="0"/>
              </a:rPr>
              <a:t>?</a:t>
            </a:r>
          </a:p>
          <a:p>
            <a:pPr marL="1033462" lvl="1" indent="-342900">
              <a:lnSpc>
                <a:spcPct val="120000"/>
              </a:lnSpc>
              <a:spcBef>
                <a:spcPts val="1200"/>
              </a:spcBef>
              <a:defRPr/>
            </a:pPr>
            <a:r>
              <a:rPr lang="en-US" sz="2800" dirty="0">
                <a:solidFill>
                  <a:schemeClr val="accent2"/>
                </a:solidFill>
              </a:rPr>
              <a:t>Size-based </a:t>
            </a:r>
            <a:r>
              <a:rPr lang="en-US" sz="2800" dirty="0" smtClean="0">
                <a:solidFill>
                  <a:schemeClr val="accent2"/>
                </a:solidFill>
              </a:rPr>
              <a:t>utility </a:t>
            </a:r>
            <a:r>
              <a:rPr lang="en-US" sz="2800" dirty="0">
                <a:solidFill>
                  <a:schemeClr val="accent2"/>
                </a:solidFill>
              </a:rPr>
              <a:t>connection and permit fees?</a:t>
            </a:r>
          </a:p>
          <a:p>
            <a:pPr marL="1033462" lvl="1" indent="-342900">
              <a:lnSpc>
                <a:spcPct val="120000"/>
              </a:lnSpc>
              <a:spcBef>
                <a:spcPts val="1200"/>
              </a:spcBef>
              <a:defRPr/>
            </a:pPr>
            <a:r>
              <a:rPr lang="en-US" sz="2800" dirty="0">
                <a:solidFill>
                  <a:schemeClr val="accent2"/>
                </a:solidFill>
              </a:rPr>
              <a:t>Expedited permitting for smaller units?</a:t>
            </a:r>
          </a:p>
          <a:p>
            <a:pPr marL="1033462" lvl="1" indent="-342900">
              <a:lnSpc>
                <a:spcPct val="120000"/>
              </a:lnSpc>
              <a:spcBef>
                <a:spcPts val="1200"/>
              </a:spcBef>
              <a:defRPr/>
            </a:pPr>
            <a:r>
              <a:rPr lang="en-US" sz="2800" dirty="0">
                <a:solidFill>
                  <a:schemeClr val="accent2"/>
                </a:solidFill>
              </a:rPr>
              <a:t>Inclusionary housing </a:t>
            </a:r>
            <a:r>
              <a:rPr lang="en-US" sz="2800" dirty="0" smtClean="0">
                <a:solidFill>
                  <a:schemeClr val="accent2"/>
                </a:solidFill>
              </a:rPr>
              <a:t>vs. density </a:t>
            </a:r>
            <a:r>
              <a:rPr lang="en-US" sz="2800" dirty="0">
                <a:solidFill>
                  <a:schemeClr val="accent2"/>
                </a:solidFill>
              </a:rPr>
              <a:t>bonuses?</a:t>
            </a:r>
          </a:p>
          <a:p>
            <a:pPr marL="1033462" lvl="1" indent="-342900">
              <a:lnSpc>
                <a:spcPct val="120000"/>
              </a:lnSpc>
              <a:spcBef>
                <a:spcPts val="1200"/>
              </a:spcBef>
              <a:defRPr/>
            </a:pPr>
            <a:r>
              <a:rPr lang="en-US" sz="2800" dirty="0">
                <a:solidFill>
                  <a:schemeClr val="accent2"/>
                </a:solidFill>
              </a:rPr>
              <a:t>Parking, flexibility of standards</a:t>
            </a:r>
          </a:p>
          <a:p>
            <a:endParaRPr lang="en-US" dirty="0"/>
          </a:p>
        </p:txBody>
      </p:sp>
    </p:spTree>
    <p:extLst>
      <p:ext uri="{BB962C8B-B14F-4D97-AF65-F5344CB8AC3E}">
        <p14:creationId xmlns:p14="http://schemas.microsoft.com/office/powerpoint/2010/main" val="35877117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Consider tools to help subsidized housing</a:t>
            </a:r>
            <a:endParaRPr lang="en-US" dirty="0"/>
          </a:p>
        </p:txBody>
      </p:sp>
    </p:spTree>
    <p:extLst>
      <p:ext uri="{BB962C8B-B14F-4D97-AF65-F5344CB8AC3E}">
        <p14:creationId xmlns:p14="http://schemas.microsoft.com/office/powerpoint/2010/main" val="29439082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Cheaper to provide housing!</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023334047"/>
              </p:ext>
            </p:extLst>
          </p:nvPr>
        </p:nvGraphicFramePr>
        <p:xfrm>
          <a:off x="926592" y="1828800"/>
          <a:ext cx="9863328" cy="399965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p:cNvSpPr txBox="1">
            <a:spLocks noChangeArrowheads="1"/>
          </p:cNvSpPr>
          <p:nvPr/>
        </p:nvSpPr>
        <p:spPr bwMode="auto">
          <a:xfrm>
            <a:off x="5530410" y="5828455"/>
            <a:ext cx="6019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200" dirty="0"/>
              <a:t>Source: Skagit County Corrections, Skagit Regional Health, Skagit County Public Health</a:t>
            </a:r>
          </a:p>
        </p:txBody>
      </p:sp>
    </p:spTree>
    <p:extLst>
      <p:ext uri="{BB962C8B-B14F-4D97-AF65-F5344CB8AC3E}">
        <p14:creationId xmlns:p14="http://schemas.microsoft.com/office/powerpoint/2010/main" val="14865457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608" y="1747776"/>
            <a:ext cx="10880202" cy="4490977"/>
          </a:xfrm>
        </p:spPr>
        <p:txBody>
          <a:bodyPr>
            <a:normAutofit fontScale="77500" lnSpcReduction="20000"/>
          </a:bodyPr>
          <a:lstStyle/>
          <a:p>
            <a:pPr marL="457200" lvl="1" indent="0">
              <a:lnSpc>
                <a:spcPct val="120000"/>
              </a:lnSpc>
              <a:buNone/>
            </a:pPr>
            <a:r>
              <a:rPr lang="en-US" sz="3100" dirty="0">
                <a:solidFill>
                  <a:srgbClr val="D09A00"/>
                </a:solidFill>
              </a:rPr>
              <a:t>A [city, town, or county] </a:t>
            </a:r>
            <a:r>
              <a:rPr lang="en-US" sz="3100" b="1" dirty="0">
                <a:solidFill>
                  <a:srgbClr val="D09A00"/>
                </a:solidFill>
              </a:rPr>
              <a:t>may assist in the development or preservation of publicly or privately owned housing for persons of low income by providing loans or grants of general municipal funds to the owners or developers of the housing</a:t>
            </a:r>
            <a:r>
              <a:rPr lang="en-US" sz="3100" dirty="0">
                <a:solidFill>
                  <a:srgbClr val="D09A00"/>
                </a:solidFill>
              </a:rPr>
              <a:t>. The loans or grants shall be authorized by the legislative authority of the city or town. They may be made to finance all or a portion of the cost of construction, reconstruction, acquisition, or rehabilitation of housing that will be occupied by a person or family of low income. </a:t>
            </a:r>
          </a:p>
          <a:p>
            <a:pPr lvl="1"/>
            <a:endParaRPr lang="en-US" sz="2800" dirty="0">
              <a:solidFill>
                <a:srgbClr val="D09A00"/>
              </a:solidFill>
            </a:endParaRPr>
          </a:p>
          <a:p>
            <a:pPr marL="457200" lvl="1" indent="0">
              <a:buNone/>
            </a:pPr>
            <a:r>
              <a:rPr lang="en-US" sz="2600" dirty="0">
                <a:solidFill>
                  <a:srgbClr val="D09A00"/>
                </a:solidFill>
              </a:rPr>
              <a:t>RCW 35.21.685 and RCW 36.32.415</a:t>
            </a:r>
          </a:p>
          <a:p>
            <a:pPr marL="457200" lvl="1" indent="0">
              <a:buNone/>
            </a:pPr>
            <a:r>
              <a:rPr lang="en-US" sz="2600" dirty="0">
                <a:solidFill>
                  <a:srgbClr val="D09A00"/>
                </a:solidFill>
              </a:rPr>
              <a:t>Use of REET tax revenues to subsidize housing                           </a:t>
            </a:r>
          </a:p>
          <a:p>
            <a:pPr marL="457200" lvl="1" indent="0">
              <a:buNone/>
            </a:pPr>
            <a:r>
              <a:rPr lang="en-US" sz="2600" dirty="0">
                <a:solidFill>
                  <a:srgbClr val="D09A00"/>
                </a:solidFill>
              </a:rPr>
              <a:t>(RCW 82.46.075; AGO 2006, No. 12)</a:t>
            </a:r>
          </a:p>
          <a:p>
            <a:endParaRPr lang="en-US" dirty="0"/>
          </a:p>
        </p:txBody>
      </p:sp>
      <p:sp>
        <p:nvSpPr>
          <p:cNvPr id="4" name="Title 1"/>
          <p:cNvSpPr>
            <a:spLocks noGrp="1"/>
          </p:cNvSpPr>
          <p:nvPr>
            <p:ph type="title"/>
          </p:nvPr>
        </p:nvSpPr>
        <p:spPr/>
        <p:txBody>
          <a:bodyPr>
            <a:normAutofit/>
          </a:bodyPr>
          <a:lstStyle/>
          <a:p>
            <a:r>
              <a:rPr lang="en-US" sz="4000" dirty="0">
                <a:solidFill>
                  <a:schemeClr val="tx1"/>
                </a:solidFill>
              </a:rPr>
              <a:t>Exception for “poor and infirm”</a:t>
            </a:r>
          </a:p>
        </p:txBody>
      </p:sp>
    </p:spTree>
    <p:extLst>
      <p:ext uri="{BB962C8B-B14F-4D97-AF65-F5344CB8AC3E}">
        <p14:creationId xmlns:p14="http://schemas.microsoft.com/office/powerpoint/2010/main" val="27121760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3600" dirty="0" smtClean="0"/>
              <a:t>Multifamily Tax Exemption (MFTE) for new and rehabilitated multifamily development    (RCW 84.14) </a:t>
            </a:r>
            <a:endParaRPr lang="en-US" sz="3600" dirty="0"/>
          </a:p>
        </p:txBody>
      </p:sp>
      <p:sp>
        <p:nvSpPr>
          <p:cNvPr id="7" name="Content Placeholder 2"/>
          <p:cNvSpPr>
            <a:spLocks noGrp="1"/>
          </p:cNvSpPr>
          <p:nvPr>
            <p:ph idx="1"/>
          </p:nvPr>
        </p:nvSpPr>
        <p:spPr>
          <a:xfrm>
            <a:off x="838200" y="1825625"/>
            <a:ext cx="7245096" cy="4351338"/>
          </a:xfrm>
        </p:spPr>
        <p:txBody>
          <a:bodyPr>
            <a:normAutofit lnSpcReduction="10000"/>
          </a:bodyPr>
          <a:lstStyle/>
          <a:p>
            <a:pPr marL="458788" lvl="1" indent="-457200">
              <a:spcBef>
                <a:spcPts val="600"/>
              </a:spcBef>
              <a:defRPr/>
            </a:pPr>
            <a:r>
              <a:rPr lang="en-US" sz="2800" dirty="0">
                <a:solidFill>
                  <a:srgbClr val="D09A00"/>
                </a:solidFill>
              </a:rPr>
              <a:t>An option if population over 15,000, or 5,000 in a buildable land county, or largest city in a GMA county. </a:t>
            </a:r>
          </a:p>
          <a:p>
            <a:pPr marL="458788" lvl="1" indent="-457200">
              <a:spcBef>
                <a:spcPts val="600"/>
              </a:spcBef>
              <a:defRPr/>
            </a:pPr>
            <a:r>
              <a:rPr lang="en-US" sz="2800" dirty="0">
                <a:solidFill>
                  <a:srgbClr val="D09A00"/>
                </a:solidFill>
              </a:rPr>
              <a:t>Tax exemption on the improvements only</a:t>
            </a:r>
          </a:p>
          <a:p>
            <a:pPr marL="458788" lvl="1" indent="-457200">
              <a:spcBef>
                <a:spcPts val="600"/>
              </a:spcBef>
              <a:defRPr/>
            </a:pPr>
            <a:r>
              <a:rPr lang="en-US" sz="2800" dirty="0" smtClean="0">
                <a:solidFill>
                  <a:srgbClr val="D09A00"/>
                </a:solidFill>
              </a:rPr>
              <a:t>Must </a:t>
            </a:r>
            <a:r>
              <a:rPr lang="en-US" sz="2800" dirty="0">
                <a:solidFill>
                  <a:srgbClr val="D09A00"/>
                </a:solidFill>
              </a:rPr>
              <a:t>define “residential targeted area” </a:t>
            </a:r>
            <a:endParaRPr lang="en-US" sz="2800" dirty="0" smtClean="0">
              <a:solidFill>
                <a:srgbClr val="D09A00"/>
              </a:solidFill>
            </a:endParaRPr>
          </a:p>
          <a:p>
            <a:pPr marL="458788" lvl="1" indent="-457200">
              <a:spcBef>
                <a:spcPts val="600"/>
              </a:spcBef>
              <a:defRPr/>
            </a:pPr>
            <a:r>
              <a:rPr lang="en-US" sz="2800" dirty="0" smtClean="0">
                <a:solidFill>
                  <a:srgbClr val="D09A00"/>
                </a:solidFill>
              </a:rPr>
              <a:t>Allows</a:t>
            </a:r>
            <a:r>
              <a:rPr lang="en-US" sz="2800" dirty="0">
                <a:solidFill>
                  <a:srgbClr val="D09A00"/>
                </a:solidFill>
              </a:rPr>
              <a:t>:</a:t>
            </a:r>
          </a:p>
          <a:p>
            <a:pPr marL="917575" lvl="1" indent="-457200">
              <a:spcBef>
                <a:spcPts val="600"/>
              </a:spcBef>
              <a:defRPr/>
            </a:pPr>
            <a:r>
              <a:rPr lang="en-US" sz="2800" dirty="0">
                <a:solidFill>
                  <a:srgbClr val="D09A00"/>
                </a:solidFill>
              </a:rPr>
              <a:t>8-year property tax exemption on </a:t>
            </a:r>
            <a:r>
              <a:rPr lang="en-US" sz="2800" dirty="0" smtClean="0">
                <a:solidFill>
                  <a:srgbClr val="D09A00"/>
                </a:solidFill>
              </a:rPr>
              <a:t>market rate 4 </a:t>
            </a:r>
            <a:r>
              <a:rPr lang="en-US" sz="2800" dirty="0">
                <a:solidFill>
                  <a:srgbClr val="D09A00"/>
                </a:solidFill>
              </a:rPr>
              <a:t>+ units, or </a:t>
            </a:r>
          </a:p>
          <a:p>
            <a:pPr marL="917575" lvl="1" indent="-457200">
              <a:spcBef>
                <a:spcPts val="600"/>
              </a:spcBef>
              <a:defRPr/>
            </a:pPr>
            <a:r>
              <a:rPr lang="en-US" sz="2800" dirty="0">
                <a:solidFill>
                  <a:srgbClr val="D09A00"/>
                </a:solidFill>
              </a:rPr>
              <a:t>12 years for 20% affordable housing units for low and moderate incomes</a:t>
            </a:r>
          </a:p>
          <a:p>
            <a:endParaRPr lang="en-US" dirty="0"/>
          </a:p>
        </p:txBody>
      </p:sp>
      <p:sp>
        <p:nvSpPr>
          <p:cNvPr id="8" name="TextBox 7"/>
          <p:cNvSpPr txBox="1"/>
          <p:nvPr/>
        </p:nvSpPr>
        <p:spPr>
          <a:xfrm>
            <a:off x="8362793" y="1638300"/>
            <a:ext cx="2173574" cy="4801314"/>
          </a:xfrm>
          <a:prstGeom prst="rect">
            <a:avLst/>
          </a:prstGeom>
          <a:noFill/>
        </p:spPr>
        <p:txBody>
          <a:bodyPr wrap="square" numCol="1" rtlCol="0">
            <a:spAutoFit/>
          </a:bodyPr>
          <a:lstStyle/>
          <a:p>
            <a:r>
              <a:rPr lang="en-US" dirty="0"/>
              <a:t>Anacortes</a:t>
            </a:r>
          </a:p>
          <a:p>
            <a:r>
              <a:rPr lang="en-US" dirty="0"/>
              <a:t>Auburn</a:t>
            </a:r>
          </a:p>
          <a:p>
            <a:r>
              <a:rPr lang="en-US" dirty="0"/>
              <a:t>Bellevue</a:t>
            </a:r>
          </a:p>
          <a:p>
            <a:r>
              <a:rPr lang="en-US" dirty="0"/>
              <a:t>Bremerton</a:t>
            </a:r>
          </a:p>
          <a:p>
            <a:r>
              <a:rPr lang="en-US" dirty="0"/>
              <a:t>Burien</a:t>
            </a:r>
          </a:p>
          <a:p>
            <a:r>
              <a:rPr lang="en-US" dirty="0"/>
              <a:t>Ellensburg</a:t>
            </a:r>
          </a:p>
          <a:p>
            <a:r>
              <a:rPr lang="en-US" dirty="0"/>
              <a:t>Everett</a:t>
            </a:r>
          </a:p>
          <a:p>
            <a:r>
              <a:rPr lang="en-US" dirty="0"/>
              <a:t>Federal Way</a:t>
            </a:r>
          </a:p>
          <a:p>
            <a:r>
              <a:rPr lang="en-US" dirty="0"/>
              <a:t>Issaquah</a:t>
            </a:r>
          </a:p>
          <a:p>
            <a:r>
              <a:rPr lang="en-US" dirty="0"/>
              <a:t>Kenmore</a:t>
            </a:r>
          </a:p>
          <a:p>
            <a:r>
              <a:rPr lang="en-US" dirty="0"/>
              <a:t>Kent</a:t>
            </a:r>
          </a:p>
          <a:p>
            <a:r>
              <a:rPr lang="en-US" dirty="0"/>
              <a:t>Kirkland</a:t>
            </a:r>
          </a:p>
          <a:p>
            <a:r>
              <a:rPr lang="en-US" dirty="0"/>
              <a:t>Lakewood</a:t>
            </a:r>
          </a:p>
          <a:p>
            <a:r>
              <a:rPr lang="en-US" dirty="0"/>
              <a:t>Longview</a:t>
            </a:r>
          </a:p>
          <a:p>
            <a:r>
              <a:rPr lang="en-US" dirty="0"/>
              <a:t>Lynwood</a:t>
            </a:r>
          </a:p>
          <a:p>
            <a:r>
              <a:rPr lang="en-US" dirty="0"/>
              <a:t>Moses Lake</a:t>
            </a:r>
          </a:p>
          <a:p>
            <a:endParaRPr lang="en-US" dirty="0"/>
          </a:p>
        </p:txBody>
      </p:sp>
      <p:sp>
        <p:nvSpPr>
          <p:cNvPr id="9" name="TextBox 8"/>
          <p:cNvSpPr txBox="1"/>
          <p:nvPr/>
        </p:nvSpPr>
        <p:spPr>
          <a:xfrm>
            <a:off x="9940019" y="1638300"/>
            <a:ext cx="2389045" cy="5078313"/>
          </a:xfrm>
          <a:prstGeom prst="rect">
            <a:avLst/>
          </a:prstGeom>
          <a:noFill/>
        </p:spPr>
        <p:txBody>
          <a:bodyPr wrap="square" rtlCol="0">
            <a:spAutoFit/>
          </a:bodyPr>
          <a:lstStyle/>
          <a:p>
            <a:r>
              <a:rPr lang="en-US" dirty="0"/>
              <a:t>Mountlake Terrace</a:t>
            </a:r>
          </a:p>
          <a:p>
            <a:r>
              <a:rPr lang="en-US" dirty="0" smtClean="0"/>
              <a:t>Newcastle</a:t>
            </a:r>
            <a:endParaRPr lang="en-US" dirty="0"/>
          </a:p>
          <a:p>
            <a:r>
              <a:rPr lang="en-US" dirty="0"/>
              <a:t>Normandy Park</a:t>
            </a:r>
          </a:p>
          <a:p>
            <a:r>
              <a:rPr lang="en-US" dirty="0"/>
              <a:t>Olympia</a:t>
            </a:r>
          </a:p>
          <a:p>
            <a:r>
              <a:rPr lang="en-US" dirty="0"/>
              <a:t>Port Angeles</a:t>
            </a:r>
          </a:p>
          <a:p>
            <a:r>
              <a:rPr lang="en-US" dirty="0"/>
              <a:t>Puyallup</a:t>
            </a:r>
          </a:p>
          <a:p>
            <a:r>
              <a:rPr lang="en-US" dirty="0"/>
              <a:t>Renton</a:t>
            </a:r>
          </a:p>
          <a:p>
            <a:r>
              <a:rPr lang="en-US" dirty="0"/>
              <a:t>SeaTac</a:t>
            </a:r>
          </a:p>
          <a:p>
            <a:r>
              <a:rPr lang="en-US" dirty="0"/>
              <a:t>Seattle</a:t>
            </a:r>
          </a:p>
          <a:p>
            <a:r>
              <a:rPr lang="en-US" dirty="0"/>
              <a:t>Shoreline</a:t>
            </a:r>
          </a:p>
          <a:p>
            <a:r>
              <a:rPr lang="en-US" dirty="0"/>
              <a:t>Spokane </a:t>
            </a:r>
          </a:p>
          <a:p>
            <a:r>
              <a:rPr lang="en-US" dirty="0"/>
              <a:t>Tacoma</a:t>
            </a:r>
          </a:p>
          <a:p>
            <a:r>
              <a:rPr lang="en-US" dirty="0"/>
              <a:t>University Place</a:t>
            </a:r>
          </a:p>
          <a:p>
            <a:r>
              <a:rPr lang="en-US" dirty="0"/>
              <a:t>Vancouver</a:t>
            </a:r>
          </a:p>
          <a:p>
            <a:r>
              <a:rPr lang="en-US" dirty="0"/>
              <a:t>Walla </a:t>
            </a:r>
            <a:r>
              <a:rPr lang="en-US" dirty="0" smtClean="0"/>
              <a:t>Walla</a:t>
            </a:r>
          </a:p>
          <a:p>
            <a:r>
              <a:rPr lang="en-US" dirty="0"/>
              <a:t>Wenatchee</a:t>
            </a:r>
            <a:endParaRPr lang="en-US" dirty="0">
              <a:ea typeface="ＭＳ Ｐゴシック" charset="0"/>
              <a:cs typeface="ＭＳ Ｐゴシック" charset="0"/>
            </a:endParaRPr>
          </a:p>
          <a:p>
            <a:endParaRPr lang="en-US" dirty="0"/>
          </a:p>
          <a:p>
            <a:endParaRPr lang="en-US" dirty="0"/>
          </a:p>
        </p:txBody>
      </p:sp>
    </p:spTree>
    <p:extLst>
      <p:ext uri="{BB962C8B-B14F-4D97-AF65-F5344CB8AC3E}">
        <p14:creationId xmlns:p14="http://schemas.microsoft.com/office/powerpoint/2010/main" val="26038638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Bonus densities,  or require affordable. . . </a:t>
            </a: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en-US" sz="4400" b="1" dirty="0">
                <a:latin typeface="Calibri" charset="0"/>
              </a:rPr>
              <a:t>Local governments </a:t>
            </a:r>
            <a:r>
              <a:rPr lang="en-US" sz="4400" b="1" dirty="0" smtClean="0">
                <a:latin typeface="Calibri" charset="0"/>
              </a:rPr>
              <a:t>authorized to provide bonus densities in exchange for public benefit (such as affordable housing)</a:t>
            </a:r>
          </a:p>
          <a:p>
            <a:pPr marL="342900" indent="-342900">
              <a:spcBef>
                <a:spcPts val="600"/>
              </a:spcBef>
            </a:pPr>
            <a:r>
              <a:rPr lang="en-US" sz="4200" b="1" dirty="0" smtClean="0">
                <a:latin typeface="Calibri" charset="0"/>
              </a:rPr>
              <a:t>Bellingham: </a:t>
            </a:r>
            <a:r>
              <a:rPr lang="en-US" sz="4200" dirty="0" smtClean="0">
                <a:latin typeface="Calibri" charset="0"/>
              </a:rPr>
              <a:t> </a:t>
            </a:r>
            <a:r>
              <a:rPr lang="en-US" sz="4200" dirty="0">
                <a:latin typeface="Calibri" charset="0"/>
              </a:rPr>
              <a:t>50% bonus density if 100% of units are permanent owner-occupied affordable </a:t>
            </a:r>
            <a:r>
              <a:rPr lang="en-US" sz="4200" dirty="0" smtClean="0">
                <a:latin typeface="Calibri" charset="0"/>
              </a:rPr>
              <a:t>housing (BMC 20.27.030)</a:t>
            </a:r>
            <a:endParaRPr lang="en-US" sz="4200" dirty="0">
              <a:latin typeface="Calibri" charset="0"/>
            </a:endParaRPr>
          </a:p>
          <a:p>
            <a:pPr marL="342900" indent="-342900">
              <a:spcBef>
                <a:spcPts val="600"/>
              </a:spcBef>
            </a:pPr>
            <a:r>
              <a:rPr lang="en-US" sz="4200" b="1" dirty="0" smtClean="0">
                <a:latin typeface="Calibri" charset="0"/>
              </a:rPr>
              <a:t>Marysville:</a:t>
            </a:r>
            <a:r>
              <a:rPr lang="en-US" sz="4200" dirty="0" smtClean="0">
                <a:latin typeface="Calibri" charset="0"/>
              </a:rPr>
              <a:t>  </a:t>
            </a:r>
            <a:r>
              <a:rPr lang="en-US" sz="4200" dirty="0">
                <a:latin typeface="Calibri" charset="0"/>
              </a:rPr>
              <a:t>1.5 bonus units for each permanently low-income rental unit </a:t>
            </a:r>
            <a:r>
              <a:rPr lang="en-US" sz="4200" dirty="0" smtClean="0">
                <a:latin typeface="Calibri" charset="0"/>
              </a:rPr>
              <a:t>(MMC 22C.090.030)</a:t>
            </a:r>
            <a:endParaRPr lang="en-US" sz="4200" dirty="0">
              <a:latin typeface="Calibri" charset="0"/>
            </a:endParaRPr>
          </a:p>
          <a:p>
            <a:pPr marL="342900" indent="-342900">
              <a:spcBef>
                <a:spcPts val="600"/>
              </a:spcBef>
            </a:pPr>
            <a:r>
              <a:rPr lang="en-US" sz="4200" b="1" dirty="0" smtClean="0">
                <a:latin typeface="Calibri" charset="0"/>
              </a:rPr>
              <a:t>Poulsbo: </a:t>
            </a:r>
            <a:r>
              <a:rPr lang="en-US" sz="4200" dirty="0" smtClean="0">
                <a:latin typeface="Calibri" charset="0"/>
              </a:rPr>
              <a:t>Max </a:t>
            </a:r>
            <a:r>
              <a:rPr lang="en-US" sz="4200" dirty="0">
                <a:latin typeface="Calibri" charset="0"/>
              </a:rPr>
              <a:t>of 25% bonus density if 15% </a:t>
            </a:r>
            <a:r>
              <a:rPr lang="en-US" sz="4200" dirty="0" smtClean="0">
                <a:latin typeface="Calibri" charset="0"/>
              </a:rPr>
              <a:t>affordable (PMC18.70.070(B))</a:t>
            </a:r>
          </a:p>
          <a:p>
            <a:pPr marL="342900" indent="-342900">
              <a:spcBef>
                <a:spcPts val="600"/>
              </a:spcBef>
            </a:pPr>
            <a:r>
              <a:rPr lang="en-US" sz="4200" dirty="0" smtClean="0">
                <a:latin typeface="Calibri" charset="0"/>
              </a:rPr>
              <a:t>Counties </a:t>
            </a:r>
            <a:r>
              <a:rPr lang="en-US" sz="4200" dirty="0">
                <a:latin typeface="Calibri" charset="0"/>
              </a:rPr>
              <a:t>too, within unincorporated </a:t>
            </a:r>
            <a:r>
              <a:rPr lang="en-US" sz="4200" dirty="0" smtClean="0">
                <a:latin typeface="Calibri" charset="0"/>
              </a:rPr>
              <a:t>UGAs</a:t>
            </a:r>
            <a:endParaRPr lang="en-US" sz="4200" dirty="0">
              <a:latin typeface="Calibri" charset="0"/>
            </a:endParaRPr>
          </a:p>
          <a:p>
            <a:pPr marL="0" indent="0">
              <a:spcBef>
                <a:spcPts val="600"/>
              </a:spcBef>
              <a:buNone/>
            </a:pPr>
            <a:r>
              <a:rPr lang="en-US" sz="4200" dirty="0" smtClean="0">
                <a:latin typeface="Calibri" charset="0"/>
              </a:rPr>
              <a:t>----------------------</a:t>
            </a:r>
            <a:endParaRPr lang="en-US" sz="4200" dirty="0">
              <a:latin typeface="Calibri" charset="0"/>
            </a:endParaRPr>
          </a:p>
          <a:p>
            <a:pPr marL="342900" indent="-342900">
              <a:spcBef>
                <a:spcPts val="600"/>
              </a:spcBef>
            </a:pPr>
            <a:r>
              <a:rPr lang="en-US" sz="4200" b="1" dirty="0" smtClean="0">
                <a:latin typeface="Calibri" charset="0"/>
              </a:rPr>
              <a:t>Redmond</a:t>
            </a:r>
            <a:r>
              <a:rPr lang="en-US" sz="4200" dirty="0" smtClean="0">
                <a:latin typeface="Calibri" charset="0"/>
              </a:rPr>
              <a:t>: Development </a:t>
            </a:r>
            <a:r>
              <a:rPr lang="en-US" sz="4200" dirty="0">
                <a:latin typeface="Calibri" charset="0"/>
              </a:rPr>
              <a:t>over 10 units in certain areas must provide affordable and then may build bonus </a:t>
            </a:r>
            <a:r>
              <a:rPr lang="en-US" sz="4200" dirty="0" smtClean="0">
                <a:latin typeface="Calibri" charset="0"/>
              </a:rPr>
              <a:t>units</a:t>
            </a:r>
            <a:endParaRPr lang="en-US" sz="4200" dirty="0">
              <a:latin typeface="Calibri" charset="0"/>
            </a:endParaRPr>
          </a:p>
          <a:p>
            <a:pPr marL="342900" indent="-342900">
              <a:spcBef>
                <a:spcPts val="600"/>
              </a:spcBef>
            </a:pPr>
            <a:r>
              <a:rPr lang="en-US" sz="4200" b="1" dirty="0" smtClean="0">
                <a:latin typeface="Calibri" charset="0"/>
              </a:rPr>
              <a:t>Kirkland: </a:t>
            </a:r>
            <a:r>
              <a:rPr lang="en-US" sz="4200" dirty="0" smtClean="0">
                <a:latin typeface="Calibri" charset="0"/>
              </a:rPr>
              <a:t>Developments </a:t>
            </a:r>
            <a:r>
              <a:rPr lang="en-US" sz="4200" dirty="0">
                <a:latin typeface="Calibri" charset="0"/>
              </a:rPr>
              <a:t>over 4 units in certain zones must provide affordable </a:t>
            </a:r>
            <a:r>
              <a:rPr lang="en-US" sz="4200" dirty="0" smtClean="0">
                <a:latin typeface="Calibri" charset="0"/>
              </a:rPr>
              <a:t>units</a:t>
            </a:r>
          </a:p>
          <a:p>
            <a:pPr marL="342900" indent="-342900">
              <a:spcBef>
                <a:spcPts val="600"/>
              </a:spcBef>
            </a:pPr>
            <a:r>
              <a:rPr lang="en-US" sz="4200" b="1" dirty="0" smtClean="0">
                <a:latin typeface="Calibri" charset="0"/>
              </a:rPr>
              <a:t>Federal Way: </a:t>
            </a:r>
            <a:r>
              <a:rPr lang="en-US" sz="4200" dirty="0" smtClean="0">
                <a:latin typeface="Calibri" charset="0"/>
              </a:rPr>
              <a:t>Multi-family </a:t>
            </a:r>
            <a:r>
              <a:rPr lang="en-US" sz="4200" dirty="0">
                <a:latin typeface="Calibri" charset="0"/>
              </a:rPr>
              <a:t>projects over 25 units must provide affordable and then may build bonus </a:t>
            </a:r>
            <a:r>
              <a:rPr lang="en-US" sz="4200" dirty="0" smtClean="0">
                <a:latin typeface="Calibri" charset="0"/>
              </a:rPr>
              <a:t>units (FWMC 19.110.010)</a:t>
            </a:r>
            <a:endParaRPr lang="en-US" sz="4200" dirty="0">
              <a:latin typeface="Calibri" charset="0"/>
            </a:endParaRPr>
          </a:p>
          <a:p>
            <a:endParaRPr lang="en-US" b="1" dirty="0">
              <a:latin typeface="Calibri" charset="0"/>
            </a:endParaRPr>
          </a:p>
          <a:p>
            <a:endParaRPr lang="en-US" dirty="0"/>
          </a:p>
        </p:txBody>
      </p:sp>
    </p:spTree>
    <p:extLst>
      <p:ext uri="{BB962C8B-B14F-4D97-AF65-F5344CB8AC3E}">
        <p14:creationId xmlns:p14="http://schemas.microsoft.com/office/powerpoint/2010/main" val="4006822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Gift or discount public land</a:t>
            </a:r>
            <a:endParaRPr lang="en-US" dirty="0"/>
          </a:p>
        </p:txBody>
      </p:sp>
      <p:sp>
        <p:nvSpPr>
          <p:cNvPr id="3" name="Content Placeholder 2"/>
          <p:cNvSpPr>
            <a:spLocks noGrp="1"/>
          </p:cNvSpPr>
          <p:nvPr>
            <p:ph idx="1"/>
          </p:nvPr>
        </p:nvSpPr>
        <p:spPr>
          <a:xfrm>
            <a:off x="838200" y="1638300"/>
            <a:ext cx="9369056" cy="4634910"/>
          </a:xfrm>
        </p:spPr>
        <p:txBody>
          <a:bodyPr>
            <a:normAutofit fontScale="47500" lnSpcReduction="20000"/>
          </a:bodyPr>
          <a:lstStyle/>
          <a:p>
            <a:pPr marL="0" indent="0">
              <a:buNone/>
            </a:pPr>
            <a:r>
              <a:rPr lang="en-US" sz="5000" b="1" dirty="0"/>
              <a:t>Public agencies (local government or utility) can discount or gift land they own for “public benefit”  defined as affordable housing</a:t>
            </a:r>
            <a:r>
              <a:rPr lang="en-US" sz="5000" dirty="0"/>
              <a:t>.</a:t>
            </a:r>
          </a:p>
          <a:p>
            <a:r>
              <a:rPr lang="en-US" sz="5000" dirty="0"/>
              <a:t>(up to 80% AMI)  Must adopt rules to </a:t>
            </a:r>
            <a:r>
              <a:rPr lang="en-US" sz="5000" dirty="0" smtClean="0"/>
              <a:t>regulate transfer       </a:t>
            </a:r>
            <a:endParaRPr lang="en-US" sz="5000" dirty="0"/>
          </a:p>
          <a:p>
            <a:r>
              <a:rPr lang="en-US" sz="5000" dirty="0"/>
              <a:t>RCW 39.33.015 (2018</a:t>
            </a:r>
            <a:r>
              <a:rPr lang="en-US" sz="5000" dirty="0" smtClean="0"/>
              <a:t>)</a:t>
            </a:r>
          </a:p>
          <a:p>
            <a:pPr marL="0" indent="0">
              <a:buNone/>
            </a:pPr>
            <a:endParaRPr lang="en-US" sz="1800" b="1" dirty="0"/>
          </a:p>
          <a:p>
            <a:pPr marL="0" indent="0">
              <a:buNone/>
            </a:pPr>
            <a:r>
              <a:rPr lang="en-US" sz="5000" b="1" dirty="0"/>
              <a:t>Other ideas for affordable </a:t>
            </a:r>
            <a:r>
              <a:rPr lang="en-US" sz="5000" b="1" dirty="0" smtClean="0"/>
              <a:t>housing</a:t>
            </a:r>
            <a:endParaRPr lang="en-US" sz="5000" b="1" dirty="0"/>
          </a:p>
          <a:p>
            <a:r>
              <a:rPr lang="en-US" sz="5000" dirty="0"/>
              <a:t>State or other publicly-owned </a:t>
            </a:r>
            <a:r>
              <a:rPr lang="en-US" sz="5000" dirty="0" smtClean="0"/>
              <a:t>land</a:t>
            </a:r>
          </a:p>
          <a:p>
            <a:r>
              <a:rPr lang="en-US" sz="5000" dirty="0" smtClean="0"/>
              <a:t>Churches</a:t>
            </a:r>
            <a:r>
              <a:rPr lang="en-US" sz="5000" dirty="0"/>
              <a:t>, service clubs</a:t>
            </a:r>
          </a:p>
          <a:p>
            <a:r>
              <a:rPr lang="en-US" sz="5000" dirty="0"/>
              <a:t>M</a:t>
            </a:r>
            <a:r>
              <a:rPr lang="en-US" sz="5000" dirty="0" smtClean="0"/>
              <a:t>all </a:t>
            </a:r>
            <a:r>
              <a:rPr lang="en-US" sz="5000" dirty="0"/>
              <a:t>transformation</a:t>
            </a:r>
          </a:p>
          <a:p>
            <a:r>
              <a:rPr lang="en-US" sz="5000" dirty="0"/>
              <a:t>D</a:t>
            </a:r>
            <a:r>
              <a:rPr lang="en-US" sz="5000" dirty="0" smtClean="0"/>
              <a:t>erelict buildings</a:t>
            </a:r>
          </a:p>
          <a:p>
            <a:r>
              <a:rPr lang="en-US" sz="5000" dirty="0" smtClean="0"/>
              <a:t>Community </a:t>
            </a:r>
            <a:r>
              <a:rPr lang="en-US" sz="5000" dirty="0"/>
              <a:t>facilities</a:t>
            </a:r>
          </a:p>
          <a:p>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3574"/>
          <a:stretch/>
        </p:blipFill>
        <p:spPr>
          <a:xfrm>
            <a:off x="6433548" y="2963863"/>
            <a:ext cx="5279136" cy="3039920"/>
          </a:xfrm>
          <a:prstGeom prst="rect">
            <a:avLst/>
          </a:prstGeom>
        </p:spPr>
      </p:pic>
    </p:spTree>
    <p:extLst>
      <p:ext uri="{BB962C8B-B14F-4D97-AF65-F5344CB8AC3E}">
        <p14:creationId xmlns:p14="http://schemas.microsoft.com/office/powerpoint/2010/main" val="17154462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 waivers</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b="1" dirty="0">
                <a:latin typeface="Calibri" charset="0"/>
              </a:rPr>
              <a:t>Local governments authorized to waive </a:t>
            </a:r>
            <a:r>
              <a:rPr lang="en-US" b="1" dirty="0" smtClean="0">
                <a:latin typeface="Calibri" charset="0"/>
              </a:rPr>
              <a:t>sewer/water </a:t>
            </a:r>
            <a:r>
              <a:rPr lang="en-US" b="1" dirty="0">
                <a:latin typeface="Calibri" charset="0"/>
              </a:rPr>
              <a:t>connection fees, impact fees, and permit fees for affordable housing</a:t>
            </a:r>
            <a:r>
              <a:rPr lang="en-US" b="1" dirty="0" smtClean="0">
                <a:latin typeface="Calibri" charset="0"/>
              </a:rPr>
              <a:t>.</a:t>
            </a:r>
          </a:p>
          <a:p>
            <a:pPr marL="795338" indent="-548640">
              <a:lnSpc>
                <a:spcPct val="120000"/>
              </a:lnSpc>
              <a:spcBef>
                <a:spcPts val="600"/>
              </a:spcBef>
              <a:defRPr/>
            </a:pPr>
            <a:r>
              <a:rPr lang="en-US" b="1" dirty="0">
                <a:latin typeface="Calibri" charset="0"/>
              </a:rPr>
              <a:t>Ephrata  	</a:t>
            </a:r>
            <a:r>
              <a:rPr lang="en-US" dirty="0">
                <a:latin typeface="Calibri" charset="0"/>
              </a:rPr>
              <a:t>Water and sewer connection fee </a:t>
            </a:r>
            <a:r>
              <a:rPr lang="en-US" dirty="0" smtClean="0">
                <a:latin typeface="Calibri" charset="0"/>
              </a:rPr>
              <a:t>waivers </a:t>
            </a:r>
            <a:r>
              <a:rPr lang="en-US" dirty="0">
                <a:latin typeface="Calibri" charset="0"/>
              </a:rPr>
              <a:t>(RCW 35.92.380)</a:t>
            </a:r>
          </a:p>
          <a:p>
            <a:pPr marL="795338" indent="-548640">
              <a:lnSpc>
                <a:spcPct val="120000"/>
              </a:lnSpc>
              <a:spcBef>
                <a:spcPts val="600"/>
              </a:spcBef>
              <a:defRPr/>
            </a:pPr>
            <a:r>
              <a:rPr lang="en-US" b="1" dirty="0">
                <a:latin typeface="Calibri" charset="0"/>
              </a:rPr>
              <a:t>Puyallup  	</a:t>
            </a:r>
            <a:r>
              <a:rPr lang="en-US" dirty="0">
                <a:latin typeface="Calibri" charset="0"/>
              </a:rPr>
              <a:t>Waiver of building permit fees </a:t>
            </a:r>
          </a:p>
          <a:p>
            <a:pPr marL="795338" indent="-548640">
              <a:lnSpc>
                <a:spcPct val="120000"/>
              </a:lnSpc>
              <a:spcBef>
                <a:spcPts val="600"/>
              </a:spcBef>
              <a:defRPr/>
            </a:pPr>
            <a:r>
              <a:rPr lang="en-US" b="1" dirty="0">
                <a:latin typeface="Calibri" charset="0"/>
              </a:rPr>
              <a:t>Everett	</a:t>
            </a:r>
            <a:r>
              <a:rPr lang="en-US" b="1" dirty="0" smtClean="0">
                <a:latin typeface="Calibri" charset="0"/>
              </a:rPr>
              <a:t>	</a:t>
            </a:r>
            <a:r>
              <a:rPr lang="en-US" dirty="0" smtClean="0">
                <a:latin typeface="Calibri" charset="0"/>
              </a:rPr>
              <a:t>Waiver </a:t>
            </a:r>
            <a:r>
              <a:rPr lang="en-US" dirty="0">
                <a:latin typeface="Calibri" charset="0"/>
              </a:rPr>
              <a:t>of planning fees</a:t>
            </a:r>
          </a:p>
          <a:p>
            <a:pPr marL="795338" indent="-548640">
              <a:lnSpc>
                <a:spcPct val="120000"/>
              </a:lnSpc>
              <a:spcBef>
                <a:spcPts val="600"/>
              </a:spcBef>
              <a:defRPr/>
            </a:pPr>
            <a:r>
              <a:rPr lang="en-US" b="1" dirty="0">
                <a:latin typeface="Calibri" charset="0"/>
              </a:rPr>
              <a:t>Port Townsend </a:t>
            </a:r>
            <a:r>
              <a:rPr lang="en-US" dirty="0" smtClean="0">
                <a:latin typeface="Calibri" charset="0"/>
              </a:rPr>
              <a:t>Offers </a:t>
            </a:r>
            <a:r>
              <a:rPr lang="en-US" dirty="0">
                <a:latin typeface="Calibri" charset="0"/>
              </a:rPr>
              <a:t>system-development charge deferrals  </a:t>
            </a:r>
          </a:p>
          <a:p>
            <a:pPr marL="795338" indent="-548640">
              <a:lnSpc>
                <a:spcPct val="120000"/>
              </a:lnSpc>
              <a:spcBef>
                <a:spcPts val="600"/>
              </a:spcBef>
              <a:defRPr/>
            </a:pPr>
            <a:r>
              <a:rPr lang="en-US" b="1" dirty="0">
                <a:latin typeface="Calibri" charset="0"/>
              </a:rPr>
              <a:t>Kirkland  	</a:t>
            </a:r>
            <a:r>
              <a:rPr lang="en-US" dirty="0">
                <a:latin typeface="Calibri" charset="0"/>
              </a:rPr>
              <a:t>Includes dimensional standards </a:t>
            </a:r>
            <a:r>
              <a:rPr lang="en-US" dirty="0" smtClean="0">
                <a:latin typeface="Calibri" charset="0"/>
              </a:rPr>
              <a:t>modification, reduced </a:t>
            </a:r>
            <a:r>
              <a:rPr lang="en-US" dirty="0">
                <a:latin typeface="Calibri" charset="0"/>
              </a:rPr>
              <a:t>fees for road and/or park impact, and reduced fees for eligible planning, building, plumbing, mechanical, and electrical </a:t>
            </a:r>
            <a:r>
              <a:rPr lang="en-US" dirty="0" smtClean="0">
                <a:latin typeface="Calibri" charset="0"/>
              </a:rPr>
              <a:t>permits</a:t>
            </a:r>
            <a:endParaRPr lang="en-US" b="1" dirty="0" smtClean="0">
              <a:latin typeface="Calibri" charset="0"/>
            </a:endParaRPr>
          </a:p>
          <a:p>
            <a:endParaRPr lang="en-US" b="1" dirty="0">
              <a:latin typeface="Calibri" charset="0"/>
            </a:endParaRPr>
          </a:p>
          <a:p>
            <a:endParaRPr lang="en-US" dirty="0"/>
          </a:p>
        </p:txBody>
      </p:sp>
    </p:spTree>
    <p:extLst>
      <p:ext uri="{BB962C8B-B14F-4D97-AF65-F5344CB8AC3E}">
        <p14:creationId xmlns:p14="http://schemas.microsoft.com/office/powerpoint/2010/main" val="26040357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Shared Vision for Housing</a:t>
            </a:r>
            <a:endParaRPr lang="en-US" dirty="0"/>
          </a:p>
        </p:txBody>
      </p:sp>
      <p:sp>
        <p:nvSpPr>
          <p:cNvPr id="3" name="Content Placeholder 2"/>
          <p:cNvSpPr>
            <a:spLocks noGrp="1"/>
          </p:cNvSpPr>
          <p:nvPr>
            <p:ph idx="1"/>
          </p:nvPr>
        </p:nvSpPr>
        <p:spPr>
          <a:xfrm>
            <a:off x="838200" y="1825625"/>
            <a:ext cx="6076167" cy="4351338"/>
          </a:xfrm>
        </p:spPr>
        <p:txBody>
          <a:bodyPr>
            <a:normAutofit lnSpcReduction="10000"/>
          </a:bodyPr>
          <a:lstStyle/>
          <a:p>
            <a:pPr marL="342900" indent="-342900">
              <a:lnSpc>
                <a:spcPct val="100000"/>
              </a:lnSpc>
              <a:buFont typeface="Wingdings" panose="05000000000000000000" pitchFamily="2" charset="2"/>
              <a:buChar char="ü"/>
            </a:pPr>
            <a:r>
              <a:rPr lang="en-US" dirty="0">
                <a:solidFill>
                  <a:schemeClr val="accent6"/>
                </a:solidFill>
              </a:rPr>
              <a:t>Most households can find an affordable place to live</a:t>
            </a:r>
          </a:p>
          <a:p>
            <a:pPr marL="342900" indent="-342900">
              <a:lnSpc>
                <a:spcPct val="100000"/>
              </a:lnSpc>
              <a:buFont typeface="Wingdings" panose="05000000000000000000" pitchFamily="2" charset="2"/>
              <a:buChar char="ü"/>
            </a:pPr>
            <a:r>
              <a:rPr lang="en-US" dirty="0">
                <a:solidFill>
                  <a:schemeClr val="accent6"/>
                </a:solidFill>
              </a:rPr>
              <a:t>Subsidized housing is available for those who need it</a:t>
            </a:r>
          </a:p>
          <a:p>
            <a:pPr marL="342900" indent="-342900">
              <a:buFont typeface="Wingdings" panose="05000000000000000000" pitchFamily="2" charset="2"/>
              <a:buChar char="ü"/>
            </a:pPr>
            <a:r>
              <a:rPr lang="en-US" dirty="0">
                <a:solidFill>
                  <a:schemeClr val="accent6"/>
                </a:solidFill>
              </a:rPr>
              <a:t>Low income households live in high opportunity areas</a:t>
            </a:r>
            <a:r>
              <a:rPr lang="en-US" b="1" dirty="0">
                <a:solidFill>
                  <a:schemeClr val="accent6"/>
                </a:solidFill>
              </a:rPr>
              <a:t> </a:t>
            </a:r>
          </a:p>
          <a:p>
            <a:pPr marL="342900" indent="-342900">
              <a:buFont typeface="Wingdings" panose="05000000000000000000" pitchFamily="2" charset="2"/>
              <a:buChar char="ü"/>
            </a:pPr>
            <a:r>
              <a:rPr lang="en-US" dirty="0">
                <a:solidFill>
                  <a:schemeClr val="accent6"/>
                </a:solidFill>
              </a:rPr>
              <a:t>Broad opportunities for homeownership</a:t>
            </a:r>
          </a:p>
          <a:p>
            <a:pPr marL="342900" indent="-342900">
              <a:buFont typeface="Wingdings" panose="05000000000000000000" pitchFamily="2" charset="2"/>
              <a:buChar char="ü"/>
            </a:pPr>
            <a:r>
              <a:rPr lang="en-US" dirty="0">
                <a:solidFill>
                  <a:schemeClr val="accent6"/>
                </a:solidFill>
              </a:rPr>
              <a:t>Affordable units are not lost</a:t>
            </a:r>
          </a:p>
          <a:p>
            <a:endParaRPr lang="en-US" dirty="0"/>
          </a:p>
        </p:txBody>
      </p:sp>
      <p:pic>
        <p:nvPicPr>
          <p:cNvPr id="4" name="Picture 3"/>
          <p:cNvPicPr>
            <a:picLocks noChangeAspect="1"/>
          </p:cNvPicPr>
          <p:nvPr/>
        </p:nvPicPr>
        <p:blipFill>
          <a:blip r:embed="rId2"/>
          <a:stretch>
            <a:fillRect/>
          </a:stretch>
        </p:blipFill>
        <p:spPr>
          <a:xfrm>
            <a:off x="7256537" y="2105373"/>
            <a:ext cx="3719945" cy="3326244"/>
          </a:xfrm>
          <a:prstGeom prst="rect">
            <a:avLst/>
          </a:prstGeom>
        </p:spPr>
      </p:pic>
    </p:spTree>
    <p:extLst>
      <p:ext uri="{BB962C8B-B14F-4D97-AF65-F5344CB8AC3E}">
        <p14:creationId xmlns:p14="http://schemas.microsoft.com/office/powerpoint/2010/main" val="42522583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Vote for local housing funds</a:t>
            </a:r>
            <a:endParaRPr lang="en-US" dirty="0"/>
          </a:p>
        </p:txBody>
      </p:sp>
      <p:sp>
        <p:nvSpPr>
          <p:cNvPr id="3" name="Content Placeholder 2"/>
          <p:cNvSpPr>
            <a:spLocks noGrp="1"/>
          </p:cNvSpPr>
          <p:nvPr>
            <p:ph idx="1"/>
          </p:nvPr>
        </p:nvSpPr>
        <p:spPr/>
        <p:txBody>
          <a:bodyPr>
            <a:normAutofit/>
          </a:bodyPr>
          <a:lstStyle/>
          <a:p>
            <a:pPr marL="4762" indent="0">
              <a:buNone/>
              <a:defRPr/>
            </a:pPr>
            <a:r>
              <a:rPr lang="en-US" b="1" dirty="0" smtClean="0"/>
              <a:t>Sales and use tax for affordable housing (up to 0.1% per dollar spent) </a:t>
            </a:r>
            <a:r>
              <a:rPr lang="en-US" b="1" dirty="0"/>
              <a:t>&lt;</a:t>
            </a:r>
            <a:r>
              <a:rPr lang="en-US" b="1" dirty="0" smtClean="0"/>
              <a:t>60% AMI per </a:t>
            </a:r>
            <a:r>
              <a:rPr lang="en-US" b="1" dirty="0"/>
              <a:t>RCW 82.14.530 (2015</a:t>
            </a:r>
            <a:r>
              <a:rPr lang="en-US" dirty="0"/>
              <a:t>)</a:t>
            </a:r>
          </a:p>
          <a:p>
            <a:pPr marL="233362">
              <a:defRPr/>
            </a:pPr>
            <a:r>
              <a:rPr lang="en-US" dirty="0"/>
              <a:t>Ellensburg (2017), </a:t>
            </a:r>
            <a:r>
              <a:rPr lang="en-US" dirty="0" smtClean="0"/>
              <a:t>Olympia </a:t>
            </a:r>
            <a:r>
              <a:rPr lang="en-US" dirty="0"/>
              <a:t>(2017)</a:t>
            </a:r>
          </a:p>
          <a:p>
            <a:pPr marL="233362">
              <a:defRPr/>
            </a:pPr>
            <a:endParaRPr lang="en-US" dirty="0"/>
          </a:p>
          <a:p>
            <a:pPr marL="4762" indent="0">
              <a:buNone/>
              <a:defRPr/>
            </a:pPr>
            <a:r>
              <a:rPr lang="en-US" b="1" dirty="0"/>
              <a:t>Affordable housing property tax </a:t>
            </a:r>
            <a:r>
              <a:rPr lang="en-US" b="1" dirty="0" smtClean="0"/>
              <a:t>levy </a:t>
            </a:r>
            <a:r>
              <a:rPr lang="en-US" b="1" dirty="0"/>
              <a:t>(up to $0.50 per $1,000 assessed value) &lt;</a:t>
            </a:r>
            <a:r>
              <a:rPr lang="en-US" b="1" dirty="0" smtClean="0"/>
              <a:t>50% </a:t>
            </a:r>
            <a:r>
              <a:rPr lang="en-US" b="1" dirty="0"/>
              <a:t>AMI </a:t>
            </a:r>
            <a:r>
              <a:rPr lang="en-US" b="1" dirty="0" smtClean="0"/>
              <a:t>per </a:t>
            </a:r>
            <a:r>
              <a:rPr lang="en-US" b="1" dirty="0"/>
              <a:t>RCW 84.52.105 (1993)</a:t>
            </a:r>
          </a:p>
          <a:p>
            <a:pPr marL="233362">
              <a:defRPr/>
            </a:pPr>
            <a:r>
              <a:rPr lang="en-US" dirty="0" smtClean="0"/>
              <a:t>Bellingham </a:t>
            </a:r>
            <a:r>
              <a:rPr lang="en-US" dirty="0"/>
              <a:t>(2012), Vancouver (2016), </a:t>
            </a:r>
            <a:r>
              <a:rPr lang="en-US" dirty="0" smtClean="0"/>
              <a:t>Jefferson </a:t>
            </a:r>
            <a:r>
              <a:rPr lang="en-US" dirty="0"/>
              <a:t>County (2017),  Seattle (multiple)</a:t>
            </a:r>
          </a:p>
          <a:p>
            <a:endParaRPr lang="en-US" dirty="0"/>
          </a:p>
        </p:txBody>
      </p:sp>
    </p:spTree>
    <p:extLst>
      <p:ext uri="{BB962C8B-B14F-4D97-AF65-F5344CB8AC3E}">
        <p14:creationId xmlns:p14="http://schemas.microsoft.com/office/powerpoint/2010/main" val="37691709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Preserve existing affordable housing stock</a:t>
            </a:r>
            <a:endParaRPr lang="en-US" dirty="0"/>
          </a:p>
        </p:txBody>
      </p:sp>
      <p:sp>
        <p:nvSpPr>
          <p:cNvPr id="3" name="Content Placeholder 2"/>
          <p:cNvSpPr>
            <a:spLocks noGrp="1"/>
          </p:cNvSpPr>
          <p:nvPr>
            <p:ph idx="1"/>
          </p:nvPr>
        </p:nvSpPr>
        <p:spPr>
          <a:xfrm>
            <a:off x="838200" y="1855304"/>
            <a:ext cx="5059017" cy="4599955"/>
          </a:xfrm>
        </p:spPr>
        <p:txBody>
          <a:bodyPr>
            <a:normAutofit fontScale="85000" lnSpcReduction="20000"/>
          </a:bodyPr>
          <a:lstStyle/>
          <a:p>
            <a:pPr marL="342900" lvl="2" indent="-342900">
              <a:spcAft>
                <a:spcPts val="1200"/>
              </a:spcAft>
              <a:buClr>
                <a:srgbClr val="1F497D"/>
              </a:buClr>
              <a:defRPr/>
            </a:pPr>
            <a:r>
              <a:rPr lang="en-US" sz="2800" dirty="0" smtClean="0">
                <a:solidFill>
                  <a:srgbClr val="D09A00"/>
                </a:solidFill>
              </a:rPr>
              <a:t>Re-invest </a:t>
            </a:r>
            <a:r>
              <a:rPr lang="en-US" sz="2800" dirty="0">
                <a:solidFill>
                  <a:srgbClr val="D09A00"/>
                </a:solidFill>
              </a:rPr>
              <a:t>in older apartments to extend their </a:t>
            </a:r>
            <a:r>
              <a:rPr lang="en-US" sz="2800" dirty="0" smtClean="0">
                <a:solidFill>
                  <a:srgbClr val="D09A00"/>
                </a:solidFill>
              </a:rPr>
              <a:t>life</a:t>
            </a:r>
            <a:endParaRPr lang="en-US" sz="2800" dirty="0">
              <a:solidFill>
                <a:srgbClr val="D09A00"/>
              </a:solidFill>
            </a:endParaRPr>
          </a:p>
          <a:p>
            <a:pPr marL="342900" lvl="2" indent="-342900">
              <a:spcAft>
                <a:spcPts val="1200"/>
              </a:spcAft>
              <a:buClr>
                <a:srgbClr val="1F497D"/>
              </a:buClr>
              <a:defRPr/>
            </a:pPr>
            <a:r>
              <a:rPr lang="en-US" sz="2800" dirty="0" smtClean="0">
                <a:solidFill>
                  <a:srgbClr val="D09A00"/>
                </a:solidFill>
              </a:rPr>
              <a:t>Acquire </a:t>
            </a:r>
            <a:r>
              <a:rPr lang="en-US" sz="2800" dirty="0">
                <a:solidFill>
                  <a:srgbClr val="D09A00"/>
                </a:solidFill>
              </a:rPr>
              <a:t>existing buildings, hotels, </a:t>
            </a:r>
            <a:r>
              <a:rPr lang="en-US" sz="2800" dirty="0" smtClean="0">
                <a:solidFill>
                  <a:srgbClr val="D09A00"/>
                </a:solidFill>
              </a:rPr>
              <a:t>and other </a:t>
            </a:r>
            <a:r>
              <a:rPr lang="en-US" sz="2800" dirty="0">
                <a:solidFill>
                  <a:srgbClr val="D09A00"/>
                </a:solidFill>
              </a:rPr>
              <a:t>for sites for affordable </a:t>
            </a:r>
            <a:r>
              <a:rPr lang="en-US" sz="2800" dirty="0" smtClean="0">
                <a:solidFill>
                  <a:srgbClr val="D09A00"/>
                </a:solidFill>
              </a:rPr>
              <a:t>housing</a:t>
            </a:r>
            <a:endParaRPr lang="en-US" sz="2800" dirty="0">
              <a:solidFill>
                <a:srgbClr val="D09A00"/>
              </a:solidFill>
            </a:endParaRPr>
          </a:p>
          <a:p>
            <a:pPr marL="342900" lvl="2" indent="-342900">
              <a:spcAft>
                <a:spcPts val="1200"/>
              </a:spcAft>
              <a:buClr>
                <a:srgbClr val="1F497D"/>
              </a:buClr>
              <a:defRPr/>
            </a:pPr>
            <a:r>
              <a:rPr lang="en-US" sz="2800" dirty="0">
                <a:solidFill>
                  <a:srgbClr val="D09A00"/>
                </a:solidFill>
              </a:rPr>
              <a:t>Adaptive </a:t>
            </a:r>
            <a:r>
              <a:rPr lang="en-US" sz="2800" dirty="0" smtClean="0">
                <a:solidFill>
                  <a:srgbClr val="D09A00"/>
                </a:solidFill>
              </a:rPr>
              <a:t>reuse of existing buildings for housing</a:t>
            </a:r>
            <a:endParaRPr lang="en-US" sz="2800" dirty="0">
              <a:solidFill>
                <a:srgbClr val="D09A00"/>
              </a:solidFill>
            </a:endParaRPr>
          </a:p>
          <a:p>
            <a:pPr marL="342900" lvl="2" indent="-342900">
              <a:spcAft>
                <a:spcPts val="1200"/>
              </a:spcAft>
              <a:buClr>
                <a:srgbClr val="1F497D"/>
              </a:buClr>
              <a:defRPr/>
            </a:pPr>
            <a:r>
              <a:rPr lang="en-US" sz="2800" dirty="0">
                <a:solidFill>
                  <a:srgbClr val="D09A00"/>
                </a:solidFill>
              </a:rPr>
              <a:t>Weatherization and repair programs for low-income </a:t>
            </a:r>
            <a:r>
              <a:rPr lang="en-US" sz="2800" dirty="0" smtClean="0">
                <a:solidFill>
                  <a:srgbClr val="D09A00"/>
                </a:solidFill>
              </a:rPr>
              <a:t>home owners</a:t>
            </a:r>
            <a:endParaRPr lang="en-US" sz="2800" dirty="0">
              <a:solidFill>
                <a:srgbClr val="D09A00"/>
              </a:solidFill>
            </a:endParaRPr>
          </a:p>
          <a:p>
            <a:pPr marL="342900" lvl="2" indent="-342900">
              <a:spcAft>
                <a:spcPts val="1200"/>
              </a:spcAft>
              <a:buClr>
                <a:srgbClr val="1F497D"/>
              </a:buClr>
              <a:defRPr/>
            </a:pPr>
            <a:r>
              <a:rPr lang="en-US" sz="2800" dirty="0">
                <a:solidFill>
                  <a:srgbClr val="D09A00"/>
                </a:solidFill>
              </a:rPr>
              <a:t>Protect existing mobile and manufactured home </a:t>
            </a:r>
            <a:r>
              <a:rPr lang="en-US" sz="2800" dirty="0" smtClean="0">
                <a:solidFill>
                  <a:srgbClr val="D09A00"/>
                </a:solidFill>
              </a:rPr>
              <a:t>parks</a:t>
            </a:r>
            <a:endParaRPr lang="en-US" sz="2800" dirty="0">
              <a:solidFill>
                <a:srgbClr val="D09A00"/>
              </a:solidFill>
            </a:endParaRPr>
          </a:p>
          <a:p>
            <a:endParaRPr lang="en-US" dirty="0"/>
          </a:p>
        </p:txBody>
      </p:sp>
      <p:pic>
        <p:nvPicPr>
          <p:cNvPr id="4" name="Picture 3"/>
          <p:cNvPicPr>
            <a:picLocks noChangeAspect="1"/>
          </p:cNvPicPr>
          <p:nvPr/>
        </p:nvPicPr>
        <p:blipFill>
          <a:blip r:embed="rId2"/>
          <a:stretch>
            <a:fillRect/>
          </a:stretch>
        </p:blipFill>
        <p:spPr>
          <a:xfrm>
            <a:off x="5897217" y="1638300"/>
            <a:ext cx="5901540" cy="4571887"/>
          </a:xfrm>
          <a:prstGeom prst="rect">
            <a:avLst/>
          </a:prstGeom>
        </p:spPr>
      </p:pic>
    </p:spTree>
    <p:extLst>
      <p:ext uri="{BB962C8B-B14F-4D97-AF65-F5344CB8AC3E}">
        <p14:creationId xmlns:p14="http://schemas.microsoft.com/office/powerpoint/2010/main" val="41496487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49" y="1534975"/>
            <a:ext cx="10842699" cy="2852737"/>
          </a:xfrm>
        </p:spPr>
        <p:txBody>
          <a:bodyPr/>
          <a:lstStyle/>
          <a:p>
            <a:r>
              <a:rPr lang="en-US" dirty="0" smtClean="0"/>
              <a:t>Conclusion</a:t>
            </a:r>
            <a:br>
              <a:rPr lang="en-US" dirty="0" smtClean="0"/>
            </a:br>
            <a:endParaRPr lang="en-US" dirty="0"/>
          </a:p>
        </p:txBody>
      </p:sp>
      <p:sp>
        <p:nvSpPr>
          <p:cNvPr id="3" name="Text Placeholder 2"/>
          <p:cNvSpPr>
            <a:spLocks noGrp="1"/>
          </p:cNvSpPr>
          <p:nvPr>
            <p:ph type="body" idx="1"/>
          </p:nvPr>
        </p:nvSpPr>
        <p:spPr>
          <a:xfrm>
            <a:off x="831850" y="4748489"/>
            <a:ext cx="10515600" cy="1798085"/>
          </a:xfrm>
        </p:spPr>
        <p:txBody>
          <a:bodyPr>
            <a:normAutofit/>
          </a:bodyPr>
          <a:lstStyle/>
          <a:p>
            <a:r>
              <a:rPr lang="en-US" dirty="0" smtClean="0"/>
              <a:t>”</a:t>
            </a:r>
            <a:endParaRPr lang="en-US" dirty="0"/>
          </a:p>
        </p:txBody>
      </p:sp>
    </p:spTree>
    <p:extLst>
      <p:ext uri="{BB962C8B-B14F-4D97-AF65-F5344CB8AC3E}">
        <p14:creationId xmlns:p14="http://schemas.microsoft.com/office/powerpoint/2010/main" val="26401341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messaging to take home</a:t>
            </a:r>
            <a:endParaRPr lang="en-US" dirty="0"/>
          </a:p>
        </p:txBody>
      </p:sp>
      <p:sp>
        <p:nvSpPr>
          <p:cNvPr id="3" name="Content Placeholder 2"/>
          <p:cNvSpPr>
            <a:spLocks noGrp="1"/>
          </p:cNvSpPr>
          <p:nvPr>
            <p:ph idx="1"/>
          </p:nvPr>
        </p:nvSpPr>
        <p:spPr/>
        <p:txBody>
          <a:bodyPr>
            <a:normAutofit lnSpcReduction="10000"/>
          </a:bodyPr>
          <a:lstStyle/>
          <a:p>
            <a:pPr marL="457200" indent="-457200">
              <a:lnSpc>
                <a:spcPct val="100000"/>
              </a:lnSpc>
            </a:pPr>
            <a:r>
              <a:rPr lang="en-US" b="1" dirty="0"/>
              <a:t>The Mantra: </a:t>
            </a:r>
            <a:r>
              <a:rPr lang="en-US" dirty="0"/>
              <a:t>“We need more homes, </a:t>
            </a:r>
            <a:r>
              <a:rPr lang="en-US" dirty="0" smtClean="0"/>
              <a:t>of all </a:t>
            </a:r>
            <a:r>
              <a:rPr lang="en-US" dirty="0"/>
              <a:t>shapes and sizes, for all our neighbors.”</a:t>
            </a:r>
          </a:p>
          <a:p>
            <a:pPr marL="457200" indent="-457200">
              <a:lnSpc>
                <a:spcPct val="100000"/>
              </a:lnSpc>
            </a:pPr>
            <a:r>
              <a:rPr lang="en-US" b="1" dirty="0" smtClean="0"/>
              <a:t>Talk </a:t>
            </a:r>
            <a:r>
              <a:rPr lang="en-US" b="1" dirty="0"/>
              <a:t>up balance, </a:t>
            </a:r>
            <a:r>
              <a:rPr lang="en-US" b="1" dirty="0" smtClean="0"/>
              <a:t>variety, </a:t>
            </a:r>
            <a:r>
              <a:rPr lang="en-US" b="1" dirty="0"/>
              <a:t>and options:  </a:t>
            </a:r>
            <a:r>
              <a:rPr lang="en-US" dirty="0"/>
              <a:t>Our lives, our families, and our incomes come in all shapes and sizes, and so do our housing needs.</a:t>
            </a:r>
          </a:p>
          <a:p>
            <a:pPr marL="457200" indent="-457200">
              <a:lnSpc>
                <a:spcPct val="100000"/>
              </a:lnSpc>
            </a:pPr>
            <a:r>
              <a:rPr lang="en-US" b="1" dirty="0"/>
              <a:t>Tell people’s stories:  </a:t>
            </a:r>
            <a:r>
              <a:rPr lang="en-US" dirty="0"/>
              <a:t>Give examples of affordable choices making the city work for all kinds of families and communities</a:t>
            </a:r>
            <a:r>
              <a:rPr lang="en-US" dirty="0">
                <a:solidFill>
                  <a:schemeClr val="tx2"/>
                </a:solidFill>
              </a:rPr>
              <a:t>.</a:t>
            </a:r>
          </a:p>
          <a:p>
            <a:pPr marL="463550" indent="-463550"/>
            <a:r>
              <a:rPr lang="en-US" b="1" dirty="0"/>
              <a:t>Connect affordability to opportunity: </a:t>
            </a:r>
            <a:r>
              <a:rPr lang="en-US" dirty="0"/>
              <a:t>Where we live shapes our lives and long term success.</a:t>
            </a:r>
          </a:p>
          <a:p>
            <a:endParaRPr lang="en-US" dirty="0"/>
          </a:p>
        </p:txBody>
      </p:sp>
    </p:spTree>
    <p:extLst>
      <p:ext uri="{BB962C8B-B14F-4D97-AF65-F5344CB8AC3E}">
        <p14:creationId xmlns:p14="http://schemas.microsoft.com/office/powerpoint/2010/main" val="41688224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challenges and opportunities</a:t>
            </a:r>
            <a:endParaRPr lang="en-US" dirty="0"/>
          </a:p>
        </p:txBody>
      </p:sp>
      <p:sp>
        <p:nvSpPr>
          <p:cNvPr id="3" name="Content Placeholder 2"/>
          <p:cNvSpPr>
            <a:spLocks noGrp="1"/>
          </p:cNvSpPr>
          <p:nvPr>
            <p:ph idx="1"/>
          </p:nvPr>
        </p:nvSpPr>
        <p:spPr>
          <a:xfrm>
            <a:off x="889591" y="1826192"/>
            <a:ext cx="8828567" cy="4351338"/>
          </a:xfrm>
        </p:spPr>
        <p:txBody>
          <a:bodyPr>
            <a:normAutofit/>
          </a:bodyPr>
          <a:lstStyle/>
          <a:p>
            <a:pPr marL="457200" indent="-457200"/>
            <a:r>
              <a:rPr lang="en-US" sz="2400" dirty="0" smtClean="0"/>
              <a:t>Despite our current uncertainty, our </a:t>
            </a:r>
            <a:r>
              <a:rPr lang="en-US" sz="2400" dirty="0"/>
              <a:t>state </a:t>
            </a:r>
            <a:r>
              <a:rPr lang="en-US" sz="2400" dirty="0" smtClean="0"/>
              <a:t>is likely to continue </a:t>
            </a:r>
            <a:r>
              <a:rPr lang="en-US" sz="2400" dirty="0"/>
              <a:t>to attract more </a:t>
            </a:r>
            <a:r>
              <a:rPr lang="en-US" sz="2400" dirty="0" smtClean="0"/>
              <a:t>population </a:t>
            </a:r>
            <a:r>
              <a:rPr lang="en-US" sz="2400" dirty="0"/>
              <a:t>and capital</a:t>
            </a:r>
          </a:p>
          <a:p>
            <a:pPr marL="457200" indent="-457200"/>
            <a:r>
              <a:rPr lang="en-US" sz="2400" dirty="0" smtClean="0"/>
              <a:t>“Zombie”, vacation rental and second homes remove housing from the market.</a:t>
            </a:r>
            <a:endParaRPr lang="en-US" sz="2400" dirty="0"/>
          </a:p>
          <a:p>
            <a:pPr marL="457200" indent="-457200"/>
            <a:r>
              <a:rPr lang="en-US" sz="2400" dirty="0" smtClean="0"/>
              <a:t>Next update to GMA plans is in 2024-2027</a:t>
            </a:r>
          </a:p>
          <a:p>
            <a:pPr marL="457200" indent="-457200"/>
            <a:r>
              <a:rPr lang="en-US" sz="2400" dirty="0" err="1" smtClean="0"/>
              <a:t>Nimbys</a:t>
            </a:r>
            <a:r>
              <a:rPr lang="en-US" sz="2400" dirty="0" smtClean="0"/>
              <a:t> </a:t>
            </a:r>
            <a:r>
              <a:rPr lang="en-US" sz="2400" dirty="0"/>
              <a:t>to </a:t>
            </a:r>
            <a:r>
              <a:rPr lang="en-US" sz="2400" dirty="0" err="1"/>
              <a:t>yimbys</a:t>
            </a:r>
            <a:endParaRPr lang="en-US" sz="2400"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048" y="4274288"/>
            <a:ext cx="5587458" cy="1903242"/>
          </a:xfrm>
          <a:prstGeom prst="rect">
            <a:avLst/>
          </a:prstGeom>
        </p:spPr>
      </p:pic>
    </p:spTree>
    <p:extLst>
      <p:ext uri="{BB962C8B-B14F-4D97-AF65-F5344CB8AC3E}">
        <p14:creationId xmlns:p14="http://schemas.microsoft.com/office/powerpoint/2010/main" val="13473126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Housing affordability resources</a:t>
            </a:r>
            <a:endParaRPr lang="en-US" dirty="0"/>
          </a:p>
        </p:txBody>
      </p:sp>
      <p:sp>
        <p:nvSpPr>
          <p:cNvPr id="3" name="Content Placeholder 2"/>
          <p:cNvSpPr>
            <a:spLocks noGrp="1"/>
          </p:cNvSpPr>
          <p:nvPr>
            <p:ph idx="1"/>
          </p:nvPr>
        </p:nvSpPr>
        <p:spPr>
          <a:xfrm>
            <a:off x="923544" y="1638300"/>
            <a:ext cx="11012424" cy="4351338"/>
          </a:xfrm>
        </p:spPr>
        <p:txBody>
          <a:bodyPr>
            <a:normAutofit fontScale="62500" lnSpcReduction="20000"/>
          </a:bodyPr>
          <a:lstStyle/>
          <a:p>
            <a:pPr marL="0" indent="0">
              <a:lnSpc>
                <a:spcPct val="120000"/>
              </a:lnSpc>
              <a:spcBef>
                <a:spcPts val="600"/>
              </a:spcBef>
              <a:spcAft>
                <a:spcPts val="0"/>
              </a:spcAft>
              <a:buNone/>
            </a:pPr>
            <a:r>
              <a:rPr lang="en-US" sz="3700" b="1" dirty="0"/>
              <a:t>Commerce </a:t>
            </a:r>
          </a:p>
          <a:p>
            <a:pPr marL="914400" indent="-450850">
              <a:lnSpc>
                <a:spcPct val="120000"/>
              </a:lnSpc>
              <a:spcBef>
                <a:spcPts val="200"/>
              </a:spcBef>
              <a:spcAft>
                <a:spcPts val="0"/>
              </a:spcAft>
            </a:pPr>
            <a:r>
              <a:rPr lang="en-US" sz="3600" dirty="0" smtClean="0"/>
              <a:t>Guidance for Developing a Housing Needs Assessment</a:t>
            </a:r>
          </a:p>
          <a:p>
            <a:pPr marL="914400" indent="-450850">
              <a:lnSpc>
                <a:spcPct val="120000"/>
              </a:lnSpc>
              <a:spcBef>
                <a:spcPts val="200"/>
              </a:spcBef>
              <a:spcAft>
                <a:spcPts val="0"/>
              </a:spcAft>
            </a:pPr>
            <a:r>
              <a:rPr lang="en-US" sz="3600" dirty="0" smtClean="0"/>
              <a:t>Housing Action Plan and Housing </a:t>
            </a:r>
            <a:r>
              <a:rPr lang="en-US" sz="3600" dirty="0"/>
              <a:t>Element </a:t>
            </a:r>
            <a:r>
              <a:rPr lang="en-US" sz="3600" dirty="0" smtClean="0"/>
              <a:t>Guidebooks coming in 2020</a:t>
            </a:r>
          </a:p>
          <a:p>
            <a:pPr marL="920750" lvl="1" indent="0">
              <a:lnSpc>
                <a:spcPct val="120000"/>
              </a:lnSpc>
              <a:spcBef>
                <a:spcPts val="200"/>
              </a:spcBef>
              <a:spcAft>
                <a:spcPts val="0"/>
              </a:spcAft>
              <a:buNone/>
            </a:pPr>
            <a:r>
              <a:rPr lang="en-US" sz="3200" i="1" dirty="0" smtClean="0"/>
              <a:t>www.commerce.wa.gov/serving-communities/growth-management/planning-for-housing</a:t>
            </a:r>
            <a:endParaRPr lang="en-US" sz="3200" i="1" dirty="0"/>
          </a:p>
          <a:p>
            <a:pPr marL="914400" indent="-463550">
              <a:lnSpc>
                <a:spcPct val="120000"/>
              </a:lnSpc>
              <a:spcBef>
                <a:spcPts val="200"/>
              </a:spcBef>
              <a:spcAft>
                <a:spcPts val="0"/>
              </a:spcAft>
            </a:pPr>
            <a:r>
              <a:rPr lang="en-US" sz="3600" dirty="0" smtClean="0"/>
              <a:t>Housing </a:t>
            </a:r>
            <a:r>
              <a:rPr lang="en-US" sz="3600" dirty="0"/>
              <a:t>resource web </a:t>
            </a:r>
            <a:r>
              <a:rPr lang="en-US" sz="3600" dirty="0" smtClean="0"/>
              <a:t>site</a:t>
            </a:r>
            <a:r>
              <a:rPr lang="en-US" sz="3600" dirty="0" smtClean="0">
                <a:solidFill>
                  <a:schemeClr val="tx1"/>
                </a:solidFill>
              </a:rPr>
              <a:t>: </a:t>
            </a:r>
            <a:r>
              <a:rPr lang="en-US" sz="3600" i="1" dirty="0" smtClean="0">
                <a:solidFill>
                  <a:schemeClr val="tx1"/>
                </a:solidFill>
              </a:rPr>
              <a:t>    </a:t>
            </a:r>
          </a:p>
          <a:p>
            <a:pPr marL="914400" indent="-463550">
              <a:lnSpc>
                <a:spcPct val="120000"/>
              </a:lnSpc>
              <a:spcBef>
                <a:spcPts val="200"/>
              </a:spcBef>
              <a:spcAft>
                <a:spcPts val="0"/>
              </a:spcAft>
            </a:pPr>
            <a:r>
              <a:rPr lang="en-US" sz="3200" i="1" dirty="0" smtClean="0">
                <a:solidFill>
                  <a:schemeClr val="tx1"/>
                </a:solidFill>
              </a:rPr>
              <a:t>www.ezview.wa.gov/ </a:t>
            </a:r>
            <a:r>
              <a:rPr lang="en-US" sz="3200" i="1" dirty="0" smtClean="0">
                <a:solidFill>
                  <a:schemeClr val="tx1"/>
                </a:solidFill>
                <a:sym typeface="Wingdings" panose="05000000000000000000" pitchFamily="2" charset="2"/>
              </a:rPr>
              <a:t> </a:t>
            </a:r>
            <a:r>
              <a:rPr lang="en-US" sz="3200" i="1" dirty="0" smtClean="0">
                <a:solidFill>
                  <a:schemeClr val="tx1"/>
                </a:solidFill>
              </a:rPr>
              <a:t>Affordable </a:t>
            </a:r>
            <a:r>
              <a:rPr lang="en-US" sz="3200" i="1" dirty="0">
                <a:solidFill>
                  <a:schemeClr val="tx1"/>
                </a:solidFill>
              </a:rPr>
              <a:t>H</a:t>
            </a:r>
            <a:r>
              <a:rPr lang="en-US" sz="3200" i="1" dirty="0" smtClean="0">
                <a:solidFill>
                  <a:schemeClr val="tx1"/>
                </a:solidFill>
              </a:rPr>
              <a:t>ousing: Resources for Planning</a:t>
            </a:r>
            <a:endParaRPr lang="en-US" sz="3200" i="1" dirty="0">
              <a:solidFill>
                <a:schemeClr val="tx1"/>
              </a:solidFill>
            </a:endParaRPr>
          </a:p>
          <a:p>
            <a:pPr marL="0" indent="0">
              <a:lnSpc>
                <a:spcPct val="120000"/>
              </a:lnSpc>
              <a:spcBef>
                <a:spcPts val="600"/>
              </a:spcBef>
              <a:spcAft>
                <a:spcPts val="0"/>
              </a:spcAft>
              <a:buNone/>
            </a:pPr>
            <a:endParaRPr lang="en-US" sz="1100" b="1" dirty="0" smtClean="0"/>
          </a:p>
          <a:p>
            <a:pPr marL="0" indent="0">
              <a:lnSpc>
                <a:spcPct val="120000"/>
              </a:lnSpc>
              <a:spcBef>
                <a:spcPts val="600"/>
              </a:spcBef>
              <a:spcAft>
                <a:spcPts val="0"/>
              </a:spcAft>
              <a:buNone/>
            </a:pPr>
            <a:r>
              <a:rPr lang="en-US" sz="3600" b="1" dirty="0" smtClean="0"/>
              <a:t>MRSC: </a:t>
            </a:r>
            <a:r>
              <a:rPr lang="en-US" sz="3600" dirty="0" smtClean="0"/>
              <a:t>Many pages </a:t>
            </a:r>
            <a:r>
              <a:rPr lang="en-US" sz="3600" dirty="0"/>
              <a:t>on Affordable </a:t>
            </a:r>
            <a:r>
              <a:rPr lang="en-US" sz="3600" dirty="0" smtClean="0"/>
              <a:t>Housing      </a:t>
            </a:r>
            <a:r>
              <a:rPr lang="en-US" sz="3200" i="1" dirty="0">
                <a:solidFill>
                  <a:schemeClr val="tx1"/>
                </a:solidFill>
              </a:rPr>
              <a:t>www.mrsc.org</a:t>
            </a:r>
          </a:p>
          <a:p>
            <a:pPr marL="0" indent="0">
              <a:lnSpc>
                <a:spcPct val="120000"/>
              </a:lnSpc>
              <a:spcBef>
                <a:spcPts val="600"/>
              </a:spcBef>
              <a:spcAft>
                <a:spcPts val="0"/>
              </a:spcAft>
              <a:buNone/>
            </a:pPr>
            <a:endParaRPr lang="en-US" sz="1100" b="1" dirty="0"/>
          </a:p>
          <a:p>
            <a:pPr marL="0" indent="0">
              <a:lnSpc>
                <a:spcPct val="120000"/>
              </a:lnSpc>
              <a:spcBef>
                <a:spcPts val="600"/>
              </a:spcBef>
              <a:spcAft>
                <a:spcPts val="0"/>
              </a:spcAft>
              <a:buNone/>
            </a:pPr>
            <a:r>
              <a:rPr lang="en-US" sz="3700" b="1" dirty="0" smtClean="0"/>
              <a:t>Puget </a:t>
            </a:r>
            <a:r>
              <a:rPr lang="en-US" sz="3700" b="1" dirty="0"/>
              <a:t>Sound Regional Council (PSRC) </a:t>
            </a:r>
            <a:r>
              <a:rPr lang="en-US" sz="3200" i="1" dirty="0" smtClean="0">
                <a:solidFill>
                  <a:schemeClr val="tx1"/>
                </a:solidFill>
              </a:rPr>
              <a:t>www.psrc.org</a:t>
            </a:r>
          </a:p>
          <a:p>
            <a:pPr marL="914400" indent="-450850"/>
            <a:r>
              <a:rPr lang="en-US" sz="3600" dirty="0" smtClean="0"/>
              <a:t>Housing Innovations Program Tool Kit (2017) </a:t>
            </a:r>
          </a:p>
          <a:p>
            <a:pPr marL="914400" indent="-450850"/>
            <a:r>
              <a:rPr lang="en-US" sz="3600" dirty="0" smtClean="0"/>
              <a:t>Regional Housing Needs Assessment (2021)</a:t>
            </a:r>
          </a:p>
        </p:txBody>
      </p:sp>
    </p:spTree>
    <p:extLst>
      <p:ext uri="{BB962C8B-B14F-4D97-AF65-F5344CB8AC3E}">
        <p14:creationId xmlns:p14="http://schemas.microsoft.com/office/powerpoint/2010/main" val="15697048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E5D908F-BAEF-2843-BC2F-691696E72E1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tretch>
            <a:fillRect/>
          </a:stretch>
        </p:blipFill>
        <p:spPr>
          <a:xfrm>
            <a:off x="576847" y="0"/>
            <a:ext cx="9501762" cy="6858000"/>
          </a:xfrm>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1082706" y="5030247"/>
            <a:ext cx="3824123" cy="972032"/>
          </a:xfrm>
          <a:noFill/>
          <a:ln>
            <a:noFill/>
          </a:ln>
        </p:spPr>
        <p:txBody>
          <a:bodyPr>
            <a:normAutofit fontScale="90000"/>
          </a:bodyPr>
          <a:lstStyle/>
          <a:p>
            <a:r>
              <a:rPr lang="en-ZA" dirty="0" smtClean="0">
                <a:solidFill>
                  <a:schemeClr val="accent3">
                    <a:lumMod val="75000"/>
                  </a:schemeClr>
                </a:solidFill>
              </a:rPr>
              <a:t>City of Prosser</a:t>
            </a:r>
            <a:endParaRPr lang="en-ZA" dirty="0">
              <a:solidFill>
                <a:schemeClr val="accent3">
                  <a:lumMod val="75000"/>
                </a:schemeClr>
              </a:solidFill>
            </a:endParaRP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1337484" y="5739387"/>
            <a:ext cx="4561122" cy="690752"/>
          </a:xfrm>
        </p:spPr>
        <p:txBody>
          <a:bodyPr/>
          <a:lstStyle/>
          <a:p>
            <a:r>
              <a:rPr lang="en-ZA" dirty="0" smtClean="0">
                <a:solidFill>
                  <a:srgbClr val="FFFF00"/>
                </a:solidFill>
              </a:rPr>
              <a:t>Housing Incentive &amp; Inclusionary Program</a:t>
            </a:r>
            <a:endParaRPr lang="en-ZA" dirty="0">
              <a:solidFill>
                <a:srgbClr val="FFFF00"/>
              </a:solidFill>
            </a:endParaRPr>
          </a:p>
        </p:txBody>
      </p:sp>
      <p:sp>
        <p:nvSpPr>
          <p:cNvPr id="20" name="Isosceles Triangle 19" descr="Slide shadow to title box">
            <a:extLst>
              <a:ext uri="{FF2B5EF4-FFF2-40B4-BE49-F238E27FC236}">
                <a16:creationId xmlns:a16="http://schemas.microsoft.com/office/drawing/2014/main" id="{545D50A1-D634-4325-B06C-5450FDF7B818}"/>
              </a:ext>
              <a:ext uri="{C183D7F6-B498-43B3-948B-1728B52AA6E4}">
                <adec:decorative xmlns:adec="http://schemas.microsoft.com/office/drawing/2017/decorative" xmlns="" val="1"/>
              </a:ext>
            </a:extLst>
          </p:cNvPr>
          <p:cNvSpPr/>
          <p:nvPr/>
        </p:nvSpPr>
        <p:spPr>
          <a:xfrm rot="10800000" flipH="1">
            <a:off x="6763540" y="5091291"/>
            <a:ext cx="476249" cy="424971"/>
          </a:xfrm>
          <a:prstGeom prst="triangle">
            <a:avLst>
              <a:gd name="adj" fmla="val 100000"/>
            </a:avLst>
          </a:prstGeom>
          <a:solidFill>
            <a:schemeClr val="accent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2497301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p:txBody>
          <a:bodyPr>
            <a:normAutofit fontScale="90000"/>
          </a:bodyPr>
          <a:lstStyle/>
          <a:p>
            <a:r>
              <a:rPr lang="en-ZA" dirty="0" smtClean="0"/>
              <a:t>The Ugly Truth</a:t>
            </a:r>
            <a:endParaRPr lang="en-ZA" dirty="0"/>
          </a:p>
        </p:txBody>
      </p:sp>
      <p:sp>
        <p:nvSpPr>
          <p:cNvPr id="3" name="Text Placeholder 2">
            <a:extLst>
              <a:ext uri="{FF2B5EF4-FFF2-40B4-BE49-F238E27FC236}">
                <a16:creationId xmlns:a16="http://schemas.microsoft.com/office/drawing/2014/main" id="{97C06D93-65F2-4552-88CF-83318CBE2CFC}"/>
              </a:ext>
            </a:extLst>
          </p:cNvPr>
          <p:cNvSpPr>
            <a:spLocks noGrp="1"/>
          </p:cNvSpPr>
          <p:nvPr>
            <p:ph type="body" sz="quarter" idx="32"/>
          </p:nvPr>
        </p:nvSpPr>
        <p:spPr>
          <a:xfrm>
            <a:off x="432000" y="1530000"/>
            <a:ext cx="5472000" cy="360000"/>
          </a:xfrm>
        </p:spPr>
        <p:txBody>
          <a:bodyPr>
            <a:normAutofit fontScale="25000" lnSpcReduction="20000"/>
          </a:bodyPr>
          <a:lstStyle/>
          <a:p>
            <a:pPr algn="ctr"/>
            <a:r>
              <a:rPr lang="en-ZA" b="1" dirty="0" smtClean="0"/>
              <a:t>Low Income Housing Formula</a:t>
            </a:r>
          </a:p>
          <a:p>
            <a:r>
              <a:rPr lang="en-ZA" dirty="0" smtClean="0">
                <a:solidFill>
                  <a:schemeClr val="accent5">
                    <a:lumMod val="90000"/>
                    <a:lumOff val="10000"/>
                  </a:schemeClr>
                </a:solidFill>
              </a:rPr>
              <a:t>Low Income = </a:t>
            </a:r>
            <a:r>
              <a:rPr lang="en-ZA" dirty="0" smtClean="0">
                <a:solidFill>
                  <a:schemeClr val="accent1">
                    <a:lumMod val="50000"/>
                  </a:schemeClr>
                </a:solidFill>
              </a:rPr>
              <a:t>Government Project </a:t>
            </a:r>
            <a:r>
              <a:rPr lang="en-ZA" dirty="0" smtClean="0">
                <a:solidFill>
                  <a:schemeClr val="accent5">
                    <a:lumMod val="90000"/>
                    <a:lumOff val="10000"/>
                  </a:schemeClr>
                </a:solidFill>
              </a:rPr>
              <a:t>= </a:t>
            </a:r>
            <a:r>
              <a:rPr lang="en-ZA" dirty="0" smtClean="0">
                <a:solidFill>
                  <a:schemeClr val="accent2">
                    <a:lumMod val="50000"/>
                  </a:schemeClr>
                </a:solidFill>
              </a:rPr>
              <a:t>NIMBY</a:t>
            </a:r>
          </a:p>
        </p:txBody>
      </p:sp>
      <p:pic>
        <p:nvPicPr>
          <p:cNvPr id="8" name="Picture Placeholder 7">
            <a:extLst>
              <a:ext uri="{FF2B5EF4-FFF2-40B4-BE49-F238E27FC236}">
                <a16:creationId xmlns:a16="http://schemas.microsoft.com/office/drawing/2014/main" id="{C6CDA85C-88C0-6444-B1E8-D661956A20E8}"/>
              </a:ext>
            </a:extLst>
          </p:cNvPr>
          <p:cNvPicPr>
            <a:picLocks noGrp="1" noChangeAspect="1"/>
          </p:cNvPicPr>
          <p:nvPr>
            <p:ph type="pic" sz="quarter" idx="36"/>
          </p:nvPr>
        </p:nvPicPr>
        <p:blipFill>
          <a:blip r:embed="rId2" cstate="print">
            <a:extLst>
              <a:ext uri="{28A0092B-C50C-407E-A947-70E740481C1C}">
                <a14:useLocalDpi xmlns:a14="http://schemas.microsoft.com/office/drawing/2010/main" val="0"/>
              </a:ext>
            </a:extLst>
          </a:blip>
          <a:stretch>
            <a:fillRect/>
          </a:stretch>
        </p:blipFill>
        <p:spPr>
          <a:xfrm>
            <a:off x="6981607" y="1144282"/>
            <a:ext cx="4789866" cy="5047718"/>
          </a:xfrm>
        </p:spPr>
      </p:pic>
      <p:sp>
        <p:nvSpPr>
          <p:cNvPr id="66" name="Freeform 5" descr="Hollow accent block">
            <a:extLst>
              <a:ext uri="{FF2B5EF4-FFF2-40B4-BE49-F238E27FC236}">
                <a16:creationId xmlns:a16="http://schemas.microsoft.com/office/drawing/2014/main" id="{3EEE5409-3F6C-485D-B4C2-5247917F1018}"/>
              </a:ext>
              <a:ext uri="{C183D7F6-B498-43B3-948B-1728B52AA6E4}">
                <adec:decorative xmlns:adec="http://schemas.microsoft.com/office/drawing/2017/decorative" xmlns="" val="1"/>
              </a:ext>
            </a:extLst>
          </p:cNvPr>
          <p:cNvSpPr>
            <a:spLocks noChangeAspect="1"/>
          </p:cNvSpPr>
          <p:nvPr/>
        </p:nvSpPr>
        <p:spPr bwMode="auto">
          <a:xfrm>
            <a:off x="9477275" y="551930"/>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1">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7" name="Freeform 5" descr="Solid accent block">
            <a:extLst>
              <a:ext uri="{FF2B5EF4-FFF2-40B4-BE49-F238E27FC236}">
                <a16:creationId xmlns:a16="http://schemas.microsoft.com/office/drawing/2014/main" id="{0D74D4D5-6A4C-4248-8A92-B8CA1C918EB6}"/>
              </a:ext>
              <a:ext uri="{C183D7F6-B498-43B3-948B-1728B52AA6E4}">
                <adec:decorative xmlns:adec="http://schemas.microsoft.com/office/drawing/2017/decorative" xmlns="" val="1"/>
              </a:ext>
            </a:extLst>
          </p:cNvPr>
          <p:cNvSpPr>
            <a:spLocks noChangeAspect="1"/>
          </p:cNvSpPr>
          <p:nvPr/>
        </p:nvSpPr>
        <p:spPr bwMode="auto">
          <a:xfrm>
            <a:off x="10541919" y="659931"/>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3">
              <a:lumMod val="60000"/>
              <a:lumOff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3"/>
          </p:nvPr>
        </p:nvSpPr>
        <p:spPr/>
        <p:txBody>
          <a:bodyPr/>
          <a:lstStyle/>
          <a:p>
            <a:fld id="{19B51A1E-902D-48AF-9020-955120F399B6}" type="slidenum">
              <a:rPr lang="en-ZA" smtClean="0"/>
              <a:pPr/>
              <a:t>57</a:t>
            </a:fld>
            <a:endParaRPr lang="en-ZA" dirty="0"/>
          </a:p>
        </p:txBody>
      </p:sp>
      <p:graphicFrame>
        <p:nvGraphicFramePr>
          <p:cNvPr id="9" name="Content Placeholder 8"/>
          <p:cNvGraphicFramePr>
            <a:graphicFrameLocks noGrp="1"/>
          </p:cNvGraphicFramePr>
          <p:nvPr>
            <p:ph sz="half" idx="1"/>
            <p:extLst/>
          </p:nvPr>
        </p:nvGraphicFramePr>
        <p:xfrm>
          <a:off x="431800" y="2302624"/>
          <a:ext cx="6171019" cy="3888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43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normAutofit fontScale="90000"/>
          </a:bodyPr>
          <a:lstStyle/>
          <a:p>
            <a:r>
              <a:rPr lang="en-ZA" dirty="0" smtClean="0"/>
              <a:t>Identifying the Problem</a:t>
            </a:r>
            <a:endParaRPr lang="en-ZA" dirty="0"/>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431801" y="1007999"/>
            <a:ext cx="2992787" cy="2132365"/>
          </a:xfrm>
        </p:spPr>
        <p:txBody>
          <a:bodyPr>
            <a:normAutofit fontScale="55000" lnSpcReduction="20000"/>
          </a:bodyPr>
          <a:lstStyle/>
          <a:p>
            <a:r>
              <a:rPr lang="en-ZA" dirty="0" smtClean="0"/>
              <a:t>What is it that people dislike?</a:t>
            </a:r>
          </a:p>
          <a:p>
            <a:pPr marL="285750" indent="-285750">
              <a:buFont typeface="Arial" panose="020B0604020202020204" pitchFamily="34" charset="0"/>
              <a:buChar char="•"/>
            </a:pPr>
            <a:r>
              <a:rPr lang="en-ZA" b="1" dirty="0" smtClean="0">
                <a:solidFill>
                  <a:schemeClr val="accent2">
                    <a:lumMod val="75000"/>
                  </a:schemeClr>
                </a:solidFill>
              </a:rPr>
              <a:t>Concentrated Poverty</a:t>
            </a:r>
          </a:p>
          <a:p>
            <a:pPr marL="285750" indent="-285750">
              <a:buFont typeface="Arial" panose="020B0604020202020204" pitchFamily="34" charset="0"/>
              <a:buChar char="•"/>
            </a:pPr>
            <a:r>
              <a:rPr lang="en-ZA" b="1" dirty="0" smtClean="0">
                <a:solidFill>
                  <a:schemeClr val="accent2">
                    <a:lumMod val="75000"/>
                  </a:schemeClr>
                </a:solidFill>
              </a:rPr>
              <a:t>Poor Design</a:t>
            </a:r>
          </a:p>
          <a:p>
            <a:pPr marL="285750" indent="-285750">
              <a:buFont typeface="Arial" panose="020B0604020202020204" pitchFamily="34" charset="0"/>
              <a:buChar char="•"/>
            </a:pPr>
            <a:r>
              <a:rPr lang="en-ZA" b="1" dirty="0" smtClean="0">
                <a:solidFill>
                  <a:schemeClr val="accent2">
                    <a:lumMod val="75000"/>
                  </a:schemeClr>
                </a:solidFill>
              </a:rPr>
              <a:t>Loss of identity (nostalgia)</a:t>
            </a:r>
          </a:p>
          <a:p>
            <a:pPr marL="285750" indent="-285750">
              <a:buFont typeface="Arial" panose="020B0604020202020204" pitchFamily="34" charset="0"/>
              <a:buChar char="•"/>
            </a:pPr>
            <a:r>
              <a:rPr lang="en-ZA" b="1" dirty="0" smtClean="0">
                <a:solidFill>
                  <a:schemeClr val="accent2">
                    <a:lumMod val="75000"/>
                  </a:schemeClr>
                </a:solidFill>
              </a:rPr>
              <a:t>Perceptions and Myths</a:t>
            </a:r>
          </a:p>
          <a:p>
            <a:pPr marL="285750" indent="-285750">
              <a:buFont typeface="Arial" panose="020B0604020202020204" pitchFamily="34" charset="0"/>
              <a:buChar char="•"/>
            </a:pPr>
            <a:endParaRPr lang="en-ZA" b="1" dirty="0" smtClean="0">
              <a:solidFill>
                <a:schemeClr val="accent2">
                  <a:lumMod val="75000"/>
                </a:schemeClr>
              </a:solidFill>
            </a:endParaRPr>
          </a:p>
          <a:p>
            <a:pPr marL="285750" indent="-285750">
              <a:buFont typeface="Arial" panose="020B0604020202020204" pitchFamily="34" charset="0"/>
              <a:buChar char="•"/>
            </a:pPr>
            <a:endParaRPr lang="en-ZA" b="1" dirty="0" smtClean="0">
              <a:solidFill>
                <a:schemeClr val="accent2">
                  <a:lumMod val="75000"/>
                </a:schemeClr>
              </a:solidFill>
            </a:endParaRPr>
          </a:p>
          <a:p>
            <a:endParaRPr lang="en-ZA" dirty="0" smtClean="0"/>
          </a:p>
          <a:p>
            <a:endParaRPr lang="en-ZA" dirty="0"/>
          </a:p>
        </p:txBody>
      </p:sp>
      <p:pic>
        <p:nvPicPr>
          <p:cNvPr id="9" name="Picture Placeholder 8">
            <a:extLst>
              <a:ext uri="{FF2B5EF4-FFF2-40B4-BE49-F238E27FC236}">
                <a16:creationId xmlns:a16="http://schemas.microsoft.com/office/drawing/2014/main" id="{52FD3342-E198-5348-9EE9-579E8FFF9DDC}"/>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tretch>
            <a:fillRect/>
          </a:stretch>
        </p:blipFill>
        <p:spPr>
          <a:xfrm>
            <a:off x="6481149" y="2012330"/>
            <a:ext cx="4904790" cy="3678592"/>
          </a:xfrm>
        </p:spPr>
      </p:pic>
      <p:sp>
        <p:nvSpPr>
          <p:cNvPr id="15" name="Freeform 5" descr="Hollow image accent">
            <a:extLst>
              <a:ext uri="{FF2B5EF4-FFF2-40B4-BE49-F238E27FC236}">
                <a16:creationId xmlns:a16="http://schemas.microsoft.com/office/drawing/2014/main" id="{764DA446-807B-4C83-BB5A-59E3FABC93F3}"/>
              </a:ext>
              <a:ext uri="{C183D7F6-B498-43B3-948B-1728B52AA6E4}">
                <adec:decorative xmlns:adec="http://schemas.microsoft.com/office/drawing/2017/decorative" xmlns=""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rgbClr val="92D050"/>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6" name="Freeform 5" descr="Solid image accent">
            <a:extLst>
              <a:ext uri="{FF2B5EF4-FFF2-40B4-BE49-F238E27FC236}">
                <a16:creationId xmlns:a16="http://schemas.microsoft.com/office/drawing/2014/main" id="{F28CDBF8-0191-43F9-98FE-B98B08813979}"/>
              </a:ext>
              <a:ext uri="{C183D7F6-B498-43B3-948B-1728B52AA6E4}">
                <adec:decorative xmlns:adec="http://schemas.microsoft.com/office/drawing/2017/decorative" xmlns="" val="1"/>
              </a:ext>
            </a:extLst>
          </p:cNvPr>
          <p:cNvSpPr>
            <a:spLocks noChangeAspect="1"/>
          </p:cNvSpPr>
          <p:nvPr/>
        </p:nvSpPr>
        <p:spPr bwMode="auto">
          <a:xfrm>
            <a:off x="6880145" y="1368000"/>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7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ZA" smtClean="0"/>
              <a:pPr/>
              <a:t>58</a:t>
            </a:fld>
            <a:endParaRPr lang="en-ZA" dirty="0"/>
          </a:p>
        </p:txBody>
      </p:sp>
      <p:sp>
        <p:nvSpPr>
          <p:cNvPr id="13" name="Text Placeholder 2">
            <a:extLst>
              <a:ext uri="{FF2B5EF4-FFF2-40B4-BE49-F238E27FC236}">
                <a16:creationId xmlns:a16="http://schemas.microsoft.com/office/drawing/2014/main" id="{611DC577-0A95-47D0-95D9-5F8DA763D46B}"/>
              </a:ext>
            </a:extLst>
          </p:cNvPr>
          <p:cNvSpPr txBox="1">
            <a:spLocks/>
          </p:cNvSpPr>
          <p:nvPr/>
        </p:nvSpPr>
        <p:spPr>
          <a:xfrm>
            <a:off x="431800" y="3355331"/>
            <a:ext cx="5294745" cy="241739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smtClean="0"/>
              <a:t>How did we address it?</a:t>
            </a:r>
          </a:p>
          <a:p>
            <a:pPr marL="285750" indent="-285750">
              <a:buFont typeface="Arial" panose="020B0604020202020204" pitchFamily="34" charset="0"/>
              <a:buChar char="•"/>
            </a:pPr>
            <a:r>
              <a:rPr lang="en-ZA" b="1" dirty="0" smtClean="0">
                <a:solidFill>
                  <a:srgbClr val="00B050"/>
                </a:solidFill>
              </a:rPr>
              <a:t>Find a model that disburses</a:t>
            </a:r>
          </a:p>
          <a:p>
            <a:pPr marL="285750" indent="-285750">
              <a:buFont typeface="Arial" panose="020B0604020202020204" pitchFamily="34" charset="0"/>
              <a:buChar char="•"/>
            </a:pPr>
            <a:r>
              <a:rPr lang="en-ZA" b="1" dirty="0" smtClean="0">
                <a:solidFill>
                  <a:srgbClr val="00B050"/>
                </a:solidFill>
              </a:rPr>
              <a:t>Change design to foster a sense of ownership, Individual driveways, delineated spaces</a:t>
            </a:r>
          </a:p>
          <a:p>
            <a:pPr marL="285750" indent="-285750">
              <a:buFont typeface="Arial" panose="020B0604020202020204" pitchFamily="34" charset="0"/>
              <a:buChar char="•"/>
            </a:pPr>
            <a:r>
              <a:rPr lang="en-ZA" b="1" dirty="0" smtClean="0">
                <a:solidFill>
                  <a:srgbClr val="00B050"/>
                </a:solidFill>
              </a:rPr>
              <a:t>Focus on what is not changing, making new memories </a:t>
            </a:r>
          </a:p>
          <a:p>
            <a:pPr marL="285750" indent="-285750">
              <a:buFont typeface="Arial" panose="020B0604020202020204" pitchFamily="34" charset="0"/>
              <a:buChar char="•"/>
            </a:pPr>
            <a:r>
              <a:rPr lang="en-ZA" b="1" dirty="0" smtClean="0">
                <a:solidFill>
                  <a:srgbClr val="00B050"/>
                </a:solidFill>
              </a:rPr>
              <a:t>Studies &amp; Data are helpful but not the answer, find the flaw in the myth and make it toxic to embrace. </a:t>
            </a:r>
          </a:p>
          <a:p>
            <a:pPr marL="285750" indent="-285750">
              <a:buFont typeface="Arial" panose="020B0604020202020204" pitchFamily="34" charset="0"/>
              <a:buChar char="•"/>
            </a:pPr>
            <a:endParaRPr lang="en-ZA" b="1" dirty="0" smtClean="0">
              <a:solidFill>
                <a:schemeClr val="accent2">
                  <a:lumMod val="75000"/>
                </a:schemeClr>
              </a:solidFill>
            </a:endParaRPr>
          </a:p>
          <a:p>
            <a:pPr marL="285750" indent="-285750">
              <a:buFont typeface="Arial" panose="020B0604020202020204" pitchFamily="34" charset="0"/>
              <a:buChar char="•"/>
            </a:pPr>
            <a:endParaRPr lang="en-ZA" b="1" dirty="0" smtClean="0">
              <a:solidFill>
                <a:schemeClr val="accent2">
                  <a:lumMod val="75000"/>
                </a:schemeClr>
              </a:solidFill>
            </a:endParaRPr>
          </a:p>
          <a:p>
            <a:endParaRPr lang="en-ZA" dirty="0" smtClean="0"/>
          </a:p>
          <a:p>
            <a:endParaRPr lang="en-ZA" dirty="0"/>
          </a:p>
        </p:txBody>
      </p:sp>
    </p:spTree>
    <p:extLst>
      <p:ext uri="{BB962C8B-B14F-4D97-AF65-F5344CB8AC3E}">
        <p14:creationId xmlns:p14="http://schemas.microsoft.com/office/powerpoint/2010/main" val="6516954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p:txBody>
          <a:bodyPr>
            <a:normAutofit fontScale="90000"/>
          </a:bodyPr>
          <a:lstStyle/>
          <a:p>
            <a:r>
              <a:rPr lang="en-ZA" dirty="0" smtClean="0"/>
              <a:t>What Prosser Did</a:t>
            </a:r>
            <a:endParaRPr lang="en-ZA" dirty="0"/>
          </a:p>
        </p:txBody>
      </p:sp>
      <p:sp>
        <p:nvSpPr>
          <p:cNvPr id="3" name="Text Placeholder 2">
            <a:extLst>
              <a:ext uri="{FF2B5EF4-FFF2-40B4-BE49-F238E27FC236}">
                <a16:creationId xmlns:a16="http://schemas.microsoft.com/office/drawing/2014/main" id="{97C06D93-65F2-4552-88CF-83318CBE2CFC}"/>
              </a:ext>
            </a:extLst>
          </p:cNvPr>
          <p:cNvSpPr>
            <a:spLocks noGrp="1"/>
          </p:cNvSpPr>
          <p:nvPr>
            <p:ph type="body" sz="quarter" idx="32"/>
          </p:nvPr>
        </p:nvSpPr>
        <p:spPr>
          <a:xfrm>
            <a:off x="431801" y="1007999"/>
            <a:ext cx="5472000" cy="1097891"/>
          </a:xfrm>
        </p:spPr>
        <p:txBody>
          <a:bodyPr>
            <a:normAutofit fontScale="92500" lnSpcReduction="10000"/>
          </a:bodyPr>
          <a:lstStyle/>
          <a:p>
            <a:r>
              <a:rPr lang="en-ZA" dirty="0" smtClean="0"/>
              <a:t>Removed barriers to High Density Housing by  removing High Density as a land use designation.</a:t>
            </a:r>
            <a:endParaRPr lang="en-ZA" dirty="0"/>
          </a:p>
        </p:txBody>
      </p:sp>
      <p:pic>
        <p:nvPicPr>
          <p:cNvPr id="14" name="Picture Placeholder 13">
            <a:extLst>
              <a:ext uri="{FF2B5EF4-FFF2-40B4-BE49-F238E27FC236}">
                <a16:creationId xmlns:a16="http://schemas.microsoft.com/office/drawing/2014/main" id="{FEA01CFE-4F0B-CC44-BFE2-2E561B199D1D}"/>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tretch>
            <a:fillRect/>
          </a:stretch>
        </p:blipFill>
        <p:spPr>
          <a:xfrm>
            <a:off x="190034" y="1623930"/>
            <a:ext cx="5994635" cy="4813815"/>
          </a:xfrm>
          <a:ln>
            <a:solidFill>
              <a:schemeClr val="accent1">
                <a:lumMod val="75000"/>
              </a:schemeClr>
            </a:solidFill>
          </a:ln>
        </p:spPr>
      </p:pic>
      <p:pic>
        <p:nvPicPr>
          <p:cNvPr id="17" name="Picture Placeholder 16">
            <a:extLst>
              <a:ext uri="{FF2B5EF4-FFF2-40B4-BE49-F238E27FC236}">
                <a16:creationId xmlns:a16="http://schemas.microsoft.com/office/drawing/2014/main" id="{893F9275-F9D8-C846-B8BE-3571B6BA9792}"/>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tretch>
            <a:fillRect/>
          </a:stretch>
        </p:blipFill>
        <p:spPr>
          <a:xfrm>
            <a:off x="6251051" y="692727"/>
            <a:ext cx="5711294" cy="5704965"/>
          </a:xfrm>
          <a:ln>
            <a:solidFill>
              <a:schemeClr val="accent1">
                <a:lumMod val="75000"/>
              </a:schemeClr>
            </a:solidFill>
          </a:ln>
        </p:spPr>
      </p:pic>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3"/>
          </p:nvPr>
        </p:nvSpPr>
        <p:spPr/>
        <p:txBody>
          <a:bodyPr/>
          <a:lstStyle/>
          <a:p>
            <a:fld id="{19B51A1E-902D-48AF-9020-955120F399B6}" type="slidenum">
              <a:rPr lang="en-ZA" smtClean="0"/>
              <a:pPr/>
              <a:t>59</a:t>
            </a:fld>
            <a:endParaRPr lang="en-ZA" dirty="0"/>
          </a:p>
        </p:txBody>
      </p:sp>
      <p:sp>
        <p:nvSpPr>
          <p:cNvPr id="12" name="TextBox 11"/>
          <p:cNvSpPr txBox="1"/>
          <p:nvPr/>
        </p:nvSpPr>
        <p:spPr>
          <a:xfrm>
            <a:off x="365420" y="1921224"/>
            <a:ext cx="793743" cy="369332"/>
          </a:xfrm>
          <a:prstGeom prst="rect">
            <a:avLst/>
          </a:prstGeom>
          <a:noFill/>
        </p:spPr>
        <p:txBody>
          <a:bodyPr wrap="none" rtlCol="0">
            <a:spAutoFit/>
          </a:bodyPr>
          <a:lstStyle/>
          <a:p>
            <a:r>
              <a:rPr lang="en-US" b="1" dirty="0" smtClean="0"/>
              <a:t>Before</a:t>
            </a:r>
            <a:endParaRPr lang="en-US" b="1" dirty="0"/>
          </a:p>
        </p:txBody>
      </p:sp>
      <p:sp>
        <p:nvSpPr>
          <p:cNvPr id="13" name="TextBox 12"/>
          <p:cNvSpPr txBox="1"/>
          <p:nvPr/>
        </p:nvSpPr>
        <p:spPr>
          <a:xfrm>
            <a:off x="6148762" y="1372278"/>
            <a:ext cx="642484" cy="369332"/>
          </a:xfrm>
          <a:prstGeom prst="rect">
            <a:avLst/>
          </a:prstGeom>
          <a:noFill/>
        </p:spPr>
        <p:txBody>
          <a:bodyPr wrap="none" rtlCol="0">
            <a:spAutoFit/>
          </a:bodyPr>
          <a:lstStyle/>
          <a:p>
            <a:r>
              <a:rPr lang="en-US" b="1" dirty="0" smtClean="0"/>
              <a:t>After</a:t>
            </a:r>
            <a:endParaRPr lang="en-US" b="1" dirty="0"/>
          </a:p>
        </p:txBody>
      </p:sp>
    </p:spTree>
    <p:extLst>
      <p:ext uri="{BB962C8B-B14F-4D97-AF65-F5344CB8AC3E}">
        <p14:creationId xmlns:p14="http://schemas.microsoft.com/office/powerpoint/2010/main" val="302461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Analyzing Housing </a:t>
            </a:r>
            <a:r>
              <a:rPr lang="en-US" dirty="0" smtClean="0"/>
              <a:t>Needs</a:t>
            </a:r>
            <a:endParaRPr lang="en-US" dirty="0"/>
          </a:p>
        </p:txBody>
      </p:sp>
    </p:spTree>
    <p:extLst>
      <p:ext uri="{BB962C8B-B14F-4D97-AF65-F5344CB8AC3E}">
        <p14:creationId xmlns:p14="http://schemas.microsoft.com/office/powerpoint/2010/main" val="32341060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p:txBody>
          <a:bodyPr>
            <a:normAutofit fontScale="90000"/>
          </a:bodyPr>
          <a:lstStyle/>
          <a:p>
            <a:r>
              <a:rPr lang="en-ZA" dirty="0" smtClean="0"/>
              <a:t>Follow-Up </a:t>
            </a:r>
            <a:endParaRPr lang="en-ZA" dirty="0"/>
          </a:p>
        </p:txBody>
      </p:sp>
      <p:sp>
        <p:nvSpPr>
          <p:cNvPr id="3" name="Text Placeholder 2">
            <a:extLst>
              <a:ext uri="{FF2B5EF4-FFF2-40B4-BE49-F238E27FC236}">
                <a16:creationId xmlns:a16="http://schemas.microsoft.com/office/drawing/2014/main" id="{97C06D93-65F2-4552-88CF-83318CBE2CFC}"/>
              </a:ext>
            </a:extLst>
          </p:cNvPr>
          <p:cNvSpPr>
            <a:spLocks noGrp="1"/>
          </p:cNvSpPr>
          <p:nvPr>
            <p:ph type="body" sz="quarter" idx="32"/>
          </p:nvPr>
        </p:nvSpPr>
        <p:spPr>
          <a:xfrm>
            <a:off x="431800" y="1007999"/>
            <a:ext cx="6060439" cy="1097891"/>
          </a:xfrm>
        </p:spPr>
        <p:txBody>
          <a:bodyPr/>
          <a:lstStyle/>
          <a:p>
            <a:r>
              <a:rPr lang="en-ZA" b="1" dirty="0" smtClean="0"/>
              <a:t>Rewrite zoning codes to reflect new Comprehensive Plan Policies. </a:t>
            </a:r>
            <a:endParaRPr lang="en-ZA" b="1" dirty="0"/>
          </a:p>
        </p:txBody>
      </p:sp>
      <p:pic>
        <p:nvPicPr>
          <p:cNvPr id="14" name="Picture Placeholder 13">
            <a:extLst>
              <a:ext uri="{FF2B5EF4-FFF2-40B4-BE49-F238E27FC236}">
                <a16:creationId xmlns:a16="http://schemas.microsoft.com/office/drawing/2014/main" id="{FEA01CFE-4F0B-CC44-BFE2-2E561B199D1D}"/>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tretch>
            <a:fillRect/>
          </a:stretch>
        </p:blipFill>
        <p:spPr>
          <a:xfrm>
            <a:off x="190034" y="2305339"/>
            <a:ext cx="4418911" cy="3450996"/>
          </a:xfrm>
          <a:ln>
            <a:solidFill>
              <a:schemeClr val="accent1">
                <a:lumMod val="75000"/>
              </a:schemeClr>
            </a:solidFill>
          </a:ln>
        </p:spPr>
      </p:pic>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3"/>
          </p:nvPr>
        </p:nvSpPr>
        <p:spPr/>
        <p:txBody>
          <a:bodyPr/>
          <a:lstStyle/>
          <a:p>
            <a:fld id="{19B51A1E-902D-48AF-9020-955120F399B6}" type="slidenum">
              <a:rPr lang="en-ZA" smtClean="0"/>
              <a:pPr/>
              <a:t>60</a:t>
            </a:fld>
            <a:endParaRPr lang="en-ZA" dirty="0"/>
          </a:p>
        </p:txBody>
      </p:sp>
      <p:sp>
        <p:nvSpPr>
          <p:cNvPr id="7" name="TextBox 6"/>
          <p:cNvSpPr txBox="1"/>
          <p:nvPr/>
        </p:nvSpPr>
        <p:spPr>
          <a:xfrm>
            <a:off x="5903801" y="2120673"/>
            <a:ext cx="4016054" cy="3139321"/>
          </a:xfrm>
          <a:prstGeom prst="rect">
            <a:avLst/>
          </a:prstGeom>
          <a:noFill/>
        </p:spPr>
        <p:txBody>
          <a:bodyPr wrap="square" rtlCol="0">
            <a:spAutoFit/>
          </a:bodyPr>
          <a:lstStyle/>
          <a:p>
            <a:r>
              <a:rPr lang="en-US" i="1" dirty="0" smtClean="0"/>
              <a:t>As part of the 2018 Comprehensive Plan update, we worked in class with the Prosser High School students and during the course of a week we identified policies and goals that were important to the students. </a:t>
            </a:r>
          </a:p>
          <a:p>
            <a:endParaRPr lang="en-US" i="1" dirty="0"/>
          </a:p>
          <a:p>
            <a:r>
              <a:rPr lang="en-US" i="1" dirty="0" smtClean="0"/>
              <a:t>Overwhelmingly</a:t>
            </a:r>
            <a:r>
              <a:rPr lang="en-US" i="1" dirty="0"/>
              <a:t>, Prosser High School students indicated their desire to see a variety of affordable housing options for both single-family and multi-family units.</a:t>
            </a:r>
          </a:p>
        </p:txBody>
      </p:sp>
      <p:pic>
        <p:nvPicPr>
          <p:cNvPr id="3074" name="Picture 2" descr="Image result for gradua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7293" y="4202545"/>
            <a:ext cx="1935946" cy="1935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4672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normAutofit fontScale="90000"/>
          </a:bodyPr>
          <a:lstStyle/>
          <a:p>
            <a:r>
              <a:rPr lang="en-ZA" dirty="0" smtClean="0"/>
              <a:t>Inclusionary Housing</a:t>
            </a:r>
            <a:endParaRPr lang="en-ZA" dirty="0"/>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431801" y="1007999"/>
            <a:ext cx="5472000" cy="3268437"/>
          </a:xfrm>
        </p:spPr>
        <p:txBody>
          <a:bodyPr>
            <a:normAutofit fontScale="55000" lnSpcReduction="20000"/>
          </a:bodyPr>
          <a:lstStyle/>
          <a:p>
            <a:r>
              <a:rPr lang="en-ZA" dirty="0" smtClean="0"/>
              <a:t>How do you get private for profit developers to the table?</a:t>
            </a:r>
          </a:p>
          <a:p>
            <a:pPr marL="285750" indent="-285750">
              <a:buFont typeface="Arial" panose="020B0604020202020204" pitchFamily="34" charset="0"/>
              <a:buChar char="•"/>
            </a:pPr>
            <a:r>
              <a:rPr lang="en-ZA" b="1" dirty="0" smtClean="0">
                <a:solidFill>
                  <a:schemeClr val="accent2">
                    <a:lumMod val="75000"/>
                  </a:schemeClr>
                </a:solidFill>
              </a:rPr>
              <a:t>Reduce deed restriction to 20 years</a:t>
            </a:r>
          </a:p>
          <a:p>
            <a:pPr marL="285750" indent="-285750">
              <a:buFont typeface="Arial" panose="020B0604020202020204" pitchFamily="34" charset="0"/>
              <a:buChar char="•"/>
            </a:pPr>
            <a:r>
              <a:rPr lang="en-ZA" b="1" dirty="0" smtClean="0">
                <a:solidFill>
                  <a:schemeClr val="accent2">
                    <a:lumMod val="75000"/>
                  </a:schemeClr>
                </a:solidFill>
              </a:rPr>
              <a:t>Increased Density </a:t>
            </a:r>
          </a:p>
          <a:p>
            <a:r>
              <a:rPr lang="en-US" i="1" dirty="0" smtClean="0">
                <a:solidFill>
                  <a:schemeClr val="bg2">
                    <a:lumMod val="25000"/>
                  </a:schemeClr>
                </a:solidFill>
              </a:rPr>
              <a:t>PM 18.95.030 - Earned </a:t>
            </a:r>
            <a:r>
              <a:rPr lang="en-US" i="1" dirty="0">
                <a:solidFill>
                  <a:schemeClr val="bg2">
                    <a:lumMod val="25000"/>
                  </a:schemeClr>
                </a:solidFill>
              </a:rPr>
              <a:t>increased density of up to twenty percent over the otherwise allowable density in the applicable residential zone may be granted to a project if </a:t>
            </a:r>
            <a:r>
              <a:rPr lang="en-US" i="1" u="sng" dirty="0">
                <a:solidFill>
                  <a:schemeClr val="bg2">
                    <a:lumMod val="25000"/>
                  </a:schemeClr>
                </a:solidFill>
              </a:rPr>
              <a:t>ten percent of dwelling units in the project are provided and retained as affordable owner-occupied homes or affordable rental units for not less than twenty years </a:t>
            </a:r>
            <a:r>
              <a:rPr lang="en-US" i="1" dirty="0">
                <a:solidFill>
                  <a:schemeClr val="bg2">
                    <a:lumMod val="25000"/>
                  </a:schemeClr>
                </a:solidFill>
              </a:rPr>
              <a:t>after the date of the certificate of occupancy is issued for the dwelling unit or project, subject to the following eligibility </a:t>
            </a:r>
            <a:r>
              <a:rPr lang="en-US" i="1" dirty="0" smtClean="0">
                <a:solidFill>
                  <a:schemeClr val="bg2">
                    <a:lumMod val="25000"/>
                  </a:schemeClr>
                </a:solidFill>
              </a:rPr>
              <a:t>requirements……</a:t>
            </a:r>
            <a:endParaRPr lang="en-ZA" b="1" i="1" dirty="0" smtClean="0">
              <a:solidFill>
                <a:schemeClr val="bg2">
                  <a:lumMod val="25000"/>
                </a:schemeClr>
              </a:solidFill>
            </a:endParaRPr>
          </a:p>
          <a:p>
            <a:endParaRPr lang="en-ZA" b="1" dirty="0" smtClean="0">
              <a:solidFill>
                <a:schemeClr val="accent2">
                  <a:lumMod val="75000"/>
                </a:schemeClr>
              </a:solidFill>
            </a:endParaRPr>
          </a:p>
          <a:p>
            <a:endParaRPr lang="en-ZA" dirty="0" smtClean="0"/>
          </a:p>
          <a:p>
            <a:endParaRPr lang="en-ZA" dirty="0"/>
          </a:p>
        </p:txBody>
      </p:sp>
      <p:pic>
        <p:nvPicPr>
          <p:cNvPr id="9" name="Picture Placeholder 8">
            <a:extLst>
              <a:ext uri="{FF2B5EF4-FFF2-40B4-BE49-F238E27FC236}">
                <a16:creationId xmlns:a16="http://schemas.microsoft.com/office/drawing/2014/main" id="{52FD3342-E198-5348-9EE9-579E8FFF9DDC}"/>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tretch>
            <a:fillRect/>
          </a:stretch>
        </p:blipFill>
        <p:spPr>
          <a:xfrm>
            <a:off x="6481149" y="2081583"/>
            <a:ext cx="4904790" cy="3540085"/>
          </a:xfrm>
        </p:spPr>
      </p:pic>
      <p:sp>
        <p:nvSpPr>
          <p:cNvPr id="15" name="Freeform 5" descr="Hollow image accent">
            <a:extLst>
              <a:ext uri="{FF2B5EF4-FFF2-40B4-BE49-F238E27FC236}">
                <a16:creationId xmlns:a16="http://schemas.microsoft.com/office/drawing/2014/main" id="{764DA446-807B-4C83-BB5A-59E3FABC93F3}"/>
              </a:ext>
              <a:ext uri="{C183D7F6-B498-43B3-948B-1728B52AA6E4}">
                <adec:decorative xmlns:adec="http://schemas.microsoft.com/office/drawing/2017/decorative" xmlns="" val="1"/>
              </a:ext>
            </a:extLst>
          </p:cNvPr>
          <p:cNvSpPr>
            <a:spLocks noChangeAspect="1"/>
          </p:cNvSpPr>
          <p:nvPr/>
        </p:nvSpPr>
        <p:spPr bwMode="auto">
          <a:xfrm>
            <a:off x="6490727" y="123637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lumMod val="60000"/>
                <a:lumOff val="4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6" name="Freeform 5" descr="Solid image accent">
            <a:extLst>
              <a:ext uri="{FF2B5EF4-FFF2-40B4-BE49-F238E27FC236}">
                <a16:creationId xmlns:a16="http://schemas.microsoft.com/office/drawing/2014/main" id="{F28CDBF8-0191-43F9-98FE-B98B08813979}"/>
              </a:ext>
              <a:ext uri="{C183D7F6-B498-43B3-948B-1728B52AA6E4}">
                <adec:decorative xmlns:adec="http://schemas.microsoft.com/office/drawing/2017/decorative" xmlns="" val="1"/>
              </a:ext>
            </a:extLst>
          </p:cNvPr>
          <p:cNvSpPr>
            <a:spLocks noChangeAspect="1"/>
          </p:cNvSpPr>
          <p:nvPr/>
        </p:nvSpPr>
        <p:spPr bwMode="auto">
          <a:xfrm>
            <a:off x="6880145" y="1368000"/>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lumMod val="75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ZA" smtClean="0"/>
              <a:pPr/>
              <a:t>61</a:t>
            </a:fld>
            <a:endParaRPr lang="en-ZA" dirty="0"/>
          </a:p>
        </p:txBody>
      </p:sp>
      <p:sp>
        <p:nvSpPr>
          <p:cNvPr id="5" name="Rectangle 4"/>
          <p:cNvSpPr/>
          <p:nvPr/>
        </p:nvSpPr>
        <p:spPr>
          <a:xfrm>
            <a:off x="432000" y="4590473"/>
            <a:ext cx="1673891" cy="17826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432000" y="5264727"/>
            <a:ext cx="1673891" cy="92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32000" y="5578764"/>
            <a:ext cx="1673891" cy="92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96590" y="4576619"/>
            <a:ext cx="18472" cy="178261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92595" y="4590473"/>
            <a:ext cx="18472" cy="178261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325545" y="4604327"/>
            <a:ext cx="18472" cy="178261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715718" y="4604327"/>
            <a:ext cx="18472" cy="178261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32000" y="5273964"/>
            <a:ext cx="1673891" cy="3140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416429" y="4562765"/>
            <a:ext cx="1673891" cy="17826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V="1">
            <a:off x="3416429" y="5237019"/>
            <a:ext cx="1673891" cy="92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416429" y="5551056"/>
            <a:ext cx="1673891" cy="92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729222" y="4548911"/>
            <a:ext cx="9236" cy="68810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977024" y="4562765"/>
            <a:ext cx="18472" cy="178261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503044" y="4569692"/>
            <a:ext cx="18472" cy="178261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778554" y="4569692"/>
            <a:ext cx="18472" cy="178261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416429" y="5246256"/>
            <a:ext cx="1673891" cy="31403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a:off x="4219843" y="4576619"/>
            <a:ext cx="9236" cy="6604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6803" y="5237019"/>
            <a:ext cx="2145180" cy="307777"/>
          </a:xfrm>
          <a:prstGeom prst="rect">
            <a:avLst/>
          </a:prstGeom>
          <a:noFill/>
        </p:spPr>
        <p:txBody>
          <a:bodyPr wrap="square" rtlCol="0">
            <a:spAutoFit/>
          </a:bodyPr>
          <a:lstStyle/>
          <a:p>
            <a:r>
              <a:rPr lang="en-US" sz="1400" dirty="0" smtClean="0"/>
              <a:t>10 single family Units</a:t>
            </a:r>
            <a:endParaRPr lang="en-US" sz="1400" dirty="0"/>
          </a:p>
        </p:txBody>
      </p:sp>
      <p:cxnSp>
        <p:nvCxnSpPr>
          <p:cNvPr id="36" name="Straight Connector 35"/>
          <p:cNvCxnSpPr/>
          <p:nvPr/>
        </p:nvCxnSpPr>
        <p:spPr>
          <a:xfrm>
            <a:off x="4219843" y="5560293"/>
            <a:ext cx="0" cy="7850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51" name="Rectangle 2050"/>
          <p:cNvSpPr/>
          <p:nvPr/>
        </p:nvSpPr>
        <p:spPr>
          <a:xfrm>
            <a:off x="4045384" y="4759038"/>
            <a:ext cx="129225" cy="31403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427549" y="5255979"/>
            <a:ext cx="2358185" cy="307777"/>
          </a:xfrm>
          <a:prstGeom prst="rect">
            <a:avLst/>
          </a:prstGeom>
          <a:noFill/>
        </p:spPr>
        <p:txBody>
          <a:bodyPr wrap="square" rtlCol="0">
            <a:spAutoFit/>
          </a:bodyPr>
          <a:lstStyle/>
          <a:p>
            <a:r>
              <a:rPr lang="en-US" sz="1400" dirty="0" smtClean="0"/>
              <a:t>12 single family Units</a:t>
            </a:r>
            <a:endParaRPr lang="en-US" sz="1400" dirty="0"/>
          </a:p>
        </p:txBody>
      </p:sp>
      <p:cxnSp>
        <p:nvCxnSpPr>
          <p:cNvPr id="42" name="Straight Connector 41"/>
          <p:cNvCxnSpPr/>
          <p:nvPr/>
        </p:nvCxnSpPr>
        <p:spPr>
          <a:xfrm flipH="1">
            <a:off x="3715368" y="5599549"/>
            <a:ext cx="9236" cy="68810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0083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normAutofit fontScale="90000"/>
          </a:bodyPr>
          <a:lstStyle/>
          <a:p>
            <a:r>
              <a:rPr lang="en-ZA" dirty="0" smtClean="0"/>
              <a:t>Finally</a:t>
            </a:r>
            <a:endParaRPr lang="en-ZA" dirty="0"/>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431801" y="3513726"/>
            <a:ext cx="5472000" cy="2201600"/>
          </a:xfrm>
        </p:spPr>
        <p:txBody>
          <a:bodyPr>
            <a:normAutofit fontScale="55000" lnSpcReduction="20000"/>
          </a:bodyPr>
          <a:lstStyle/>
          <a:p>
            <a:r>
              <a:rPr lang="en-ZA" dirty="0" smtClean="0"/>
              <a:t>What we hope to achieve in the next 24 months</a:t>
            </a:r>
          </a:p>
          <a:p>
            <a:pPr marL="285750" indent="-285750">
              <a:buFont typeface="Arial" panose="020B0604020202020204" pitchFamily="34" charset="0"/>
              <a:buChar char="•"/>
            </a:pPr>
            <a:r>
              <a:rPr lang="en-ZA" dirty="0" smtClean="0">
                <a:solidFill>
                  <a:schemeClr val="accent5">
                    <a:lumMod val="75000"/>
                    <a:lumOff val="25000"/>
                  </a:schemeClr>
                </a:solidFill>
              </a:rPr>
              <a:t>Mixed Development – Both multi-family and multi-income</a:t>
            </a:r>
          </a:p>
          <a:p>
            <a:pPr marL="285750" indent="-285750">
              <a:buFont typeface="Arial" panose="020B0604020202020204" pitchFamily="34" charset="0"/>
              <a:buChar char="•"/>
            </a:pPr>
            <a:r>
              <a:rPr lang="en-ZA" dirty="0" smtClean="0">
                <a:solidFill>
                  <a:schemeClr val="accent5">
                    <a:lumMod val="75000"/>
                    <a:lumOff val="25000"/>
                  </a:schemeClr>
                </a:solidFill>
              </a:rPr>
              <a:t>Address housing affordability through private for profit developments</a:t>
            </a:r>
          </a:p>
          <a:p>
            <a:pPr marL="285750" indent="-285750">
              <a:buFont typeface="Arial" panose="020B0604020202020204" pitchFamily="34" charset="0"/>
              <a:buChar char="•"/>
            </a:pPr>
            <a:r>
              <a:rPr lang="en-ZA" dirty="0" smtClean="0">
                <a:solidFill>
                  <a:schemeClr val="accent5">
                    <a:lumMod val="75000"/>
                    <a:lumOff val="25000"/>
                  </a:schemeClr>
                </a:solidFill>
              </a:rPr>
              <a:t>End poverty concentrations </a:t>
            </a:r>
          </a:p>
          <a:p>
            <a:pPr marL="285750" indent="-285750">
              <a:buFont typeface="Arial" panose="020B0604020202020204" pitchFamily="34" charset="0"/>
              <a:buChar char="•"/>
            </a:pPr>
            <a:r>
              <a:rPr lang="en-ZA" dirty="0" smtClean="0">
                <a:solidFill>
                  <a:schemeClr val="accent5">
                    <a:lumMod val="75000"/>
                    <a:lumOff val="25000"/>
                  </a:schemeClr>
                </a:solidFill>
              </a:rPr>
              <a:t>A true One Community approach to housing</a:t>
            </a:r>
            <a:r>
              <a:rPr lang="en-ZA" dirty="0" smtClean="0"/>
              <a:t>. </a:t>
            </a:r>
          </a:p>
          <a:p>
            <a:pPr marL="285750" indent="-285750">
              <a:buFont typeface="Arial" panose="020B0604020202020204" pitchFamily="34" charset="0"/>
              <a:buChar char="•"/>
            </a:pPr>
            <a:endParaRPr lang="en-ZA" dirty="0"/>
          </a:p>
          <a:p>
            <a:pPr marL="285750" indent="-285750">
              <a:buFont typeface="Arial" panose="020B0604020202020204" pitchFamily="34" charset="0"/>
              <a:buChar char="•"/>
            </a:pPr>
            <a:endParaRPr lang="en-ZA" dirty="0" smtClean="0"/>
          </a:p>
          <a:p>
            <a:endParaRPr lang="en-ZA" dirty="0" smtClean="0"/>
          </a:p>
          <a:p>
            <a:endParaRPr lang="en-ZA" dirty="0" smtClean="0"/>
          </a:p>
          <a:p>
            <a:endParaRPr lang="en-ZA" dirty="0" smtClean="0"/>
          </a:p>
        </p:txBody>
      </p:sp>
      <p:pic>
        <p:nvPicPr>
          <p:cNvPr id="9" name="Picture Placeholder 8">
            <a:extLst>
              <a:ext uri="{FF2B5EF4-FFF2-40B4-BE49-F238E27FC236}">
                <a16:creationId xmlns:a16="http://schemas.microsoft.com/office/drawing/2014/main" id="{52FD3342-E198-5348-9EE9-579E8FFF9DDC}"/>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tretch>
            <a:fillRect/>
          </a:stretch>
        </p:blipFill>
        <p:spPr>
          <a:xfrm>
            <a:off x="6420128" y="2327564"/>
            <a:ext cx="4167233" cy="2372325"/>
          </a:xfrm>
        </p:spPr>
      </p:pic>
      <p:sp>
        <p:nvSpPr>
          <p:cNvPr id="15" name="Freeform 5" descr="Hollow image accent">
            <a:extLst>
              <a:ext uri="{FF2B5EF4-FFF2-40B4-BE49-F238E27FC236}">
                <a16:creationId xmlns:a16="http://schemas.microsoft.com/office/drawing/2014/main" id="{764DA446-807B-4C83-BB5A-59E3FABC93F3}"/>
              </a:ext>
              <a:ext uri="{C183D7F6-B498-43B3-948B-1728B52AA6E4}">
                <adec:decorative xmlns:adec="http://schemas.microsoft.com/office/drawing/2017/decorative" xmlns="" val="1"/>
              </a:ext>
            </a:extLst>
          </p:cNvPr>
          <p:cNvSpPr>
            <a:spLocks noChangeAspect="1"/>
          </p:cNvSpPr>
          <p:nvPr/>
        </p:nvSpPr>
        <p:spPr bwMode="auto">
          <a:xfrm>
            <a:off x="9265037" y="4023927"/>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16" name="Freeform 5" descr="Solid image accent">
            <a:extLst>
              <a:ext uri="{FF2B5EF4-FFF2-40B4-BE49-F238E27FC236}">
                <a16:creationId xmlns:a16="http://schemas.microsoft.com/office/drawing/2014/main" id="{F28CDBF8-0191-43F9-98FE-B98B08813979}"/>
              </a:ext>
              <a:ext uri="{C183D7F6-B498-43B3-948B-1728B52AA6E4}">
                <adec:decorative xmlns:adec="http://schemas.microsoft.com/office/drawing/2017/decorative" xmlns="" val="1"/>
              </a:ext>
            </a:extLst>
          </p:cNvPr>
          <p:cNvSpPr>
            <a:spLocks noChangeAspect="1"/>
          </p:cNvSpPr>
          <p:nvPr/>
        </p:nvSpPr>
        <p:spPr bwMode="auto">
          <a:xfrm>
            <a:off x="9266822" y="168394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60000"/>
              <a:lumOff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ZA"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ZA" smtClean="0"/>
              <a:pPr/>
              <a:t>62</a:t>
            </a:fld>
            <a:endParaRPr lang="en-ZA" dirty="0"/>
          </a:p>
        </p:txBody>
      </p:sp>
      <p:sp>
        <p:nvSpPr>
          <p:cNvPr id="10" name="Text Placeholder 2">
            <a:extLst>
              <a:ext uri="{FF2B5EF4-FFF2-40B4-BE49-F238E27FC236}">
                <a16:creationId xmlns:a16="http://schemas.microsoft.com/office/drawing/2014/main" id="{611DC577-0A95-47D0-95D9-5F8DA763D46B}"/>
              </a:ext>
            </a:extLst>
          </p:cNvPr>
          <p:cNvSpPr txBox="1">
            <a:spLocks/>
          </p:cNvSpPr>
          <p:nvPr/>
        </p:nvSpPr>
        <p:spPr>
          <a:xfrm>
            <a:off x="431801" y="1008000"/>
            <a:ext cx="5472000" cy="22016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dirty="0" smtClean="0"/>
              <a:t>What we achieved</a:t>
            </a:r>
          </a:p>
          <a:p>
            <a:pPr marL="285750" indent="-285750">
              <a:buFont typeface="Arial" panose="020B0604020202020204" pitchFamily="34" charset="0"/>
              <a:buChar char="•"/>
            </a:pPr>
            <a:r>
              <a:rPr lang="en-ZA" dirty="0" smtClean="0">
                <a:solidFill>
                  <a:schemeClr val="accent5">
                    <a:lumMod val="75000"/>
                    <a:lumOff val="25000"/>
                  </a:schemeClr>
                </a:solidFill>
              </a:rPr>
              <a:t>As of May 2020 we have 3 high density rezones that would not have been possible under the traditional model of high density land use designations.</a:t>
            </a:r>
          </a:p>
          <a:p>
            <a:pPr marL="285750" indent="-285750">
              <a:buFont typeface="Arial" panose="020B0604020202020204" pitchFamily="34" charset="0"/>
              <a:buChar char="•"/>
            </a:pPr>
            <a:r>
              <a:rPr lang="en-ZA" dirty="0" smtClean="0">
                <a:solidFill>
                  <a:schemeClr val="accent5">
                    <a:lumMod val="75000"/>
                    <a:lumOff val="25000"/>
                  </a:schemeClr>
                </a:solidFill>
              </a:rPr>
              <a:t>First application for private development of affordable housing unit (pending).</a:t>
            </a:r>
          </a:p>
          <a:p>
            <a:pPr marL="285750" indent="-285750">
              <a:buFont typeface="Arial" panose="020B0604020202020204" pitchFamily="34" charset="0"/>
              <a:buChar char="•"/>
            </a:pPr>
            <a:r>
              <a:rPr lang="en-ZA" dirty="0" smtClean="0">
                <a:solidFill>
                  <a:srgbClr val="FF0000"/>
                </a:solidFill>
              </a:rPr>
              <a:t>Changing hearts and minds of the citizens. </a:t>
            </a:r>
          </a:p>
          <a:p>
            <a:pPr marL="285750" indent="-285750">
              <a:buFont typeface="Arial" panose="020B0604020202020204" pitchFamily="34" charset="0"/>
              <a:buChar char="•"/>
            </a:pPr>
            <a:endParaRPr lang="en-ZA" dirty="0" smtClean="0"/>
          </a:p>
          <a:p>
            <a:endParaRPr lang="en-ZA" dirty="0" smtClean="0"/>
          </a:p>
          <a:p>
            <a:endParaRPr lang="en-ZA" dirty="0" smtClean="0"/>
          </a:p>
          <a:p>
            <a:endParaRPr lang="en-ZA" dirty="0" smtClean="0"/>
          </a:p>
        </p:txBody>
      </p:sp>
    </p:spTree>
    <p:extLst>
      <p:ext uri="{BB962C8B-B14F-4D97-AF65-F5344CB8AC3E}">
        <p14:creationId xmlns:p14="http://schemas.microsoft.com/office/powerpoint/2010/main" val="625184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Housing Needs Assessment</a:t>
            </a:r>
            <a:endParaRPr lang="en-US" dirty="0"/>
          </a:p>
        </p:txBody>
      </p:sp>
      <p:pic>
        <p:nvPicPr>
          <p:cNvPr id="4" name="Content Placeholder 3"/>
          <p:cNvPicPr>
            <a:picLocks noGrp="1" noChangeAspect="1"/>
          </p:cNvPicPr>
          <p:nvPr>
            <p:ph idx="1"/>
          </p:nvPr>
        </p:nvPicPr>
        <p:blipFill>
          <a:blip r:embed="rId2"/>
          <a:stretch>
            <a:fillRect/>
          </a:stretch>
        </p:blipFill>
        <p:spPr>
          <a:xfrm>
            <a:off x="872584" y="1825625"/>
            <a:ext cx="10446832" cy="4351338"/>
          </a:xfrm>
          <a:prstGeom prst="rect">
            <a:avLst/>
          </a:prstGeom>
        </p:spPr>
      </p:pic>
    </p:spTree>
    <p:extLst>
      <p:ext uri="{BB962C8B-B14F-4D97-AF65-F5344CB8AC3E}">
        <p14:creationId xmlns:p14="http://schemas.microsoft.com/office/powerpoint/2010/main" val="767560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Affordability</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a:solidFill>
                  <a:schemeClr val="accent6"/>
                </a:solidFill>
                <a:latin typeface="Calibri" panose="020F0502020204030204" pitchFamily="34" charset="0"/>
              </a:rPr>
              <a:t>Housing is considered “Affordable” if the household is paying no more than 30% of their income for housing costs (rent or mortgage plus utilities).</a:t>
            </a:r>
          </a:p>
          <a:p>
            <a:pPr lvl="0"/>
            <a:endParaRPr lang="en-US" dirty="0">
              <a:solidFill>
                <a:schemeClr val="accent6"/>
              </a:solidFill>
              <a:latin typeface="Calibri" panose="020F0502020204030204" pitchFamily="34" charset="0"/>
            </a:endParaRPr>
          </a:p>
          <a:p>
            <a:pPr lvl="0"/>
            <a:r>
              <a:rPr lang="en-US" dirty="0">
                <a:solidFill>
                  <a:schemeClr val="accent6"/>
                </a:solidFill>
                <a:latin typeface="Calibri" panose="020F0502020204030204" pitchFamily="34" charset="0"/>
              </a:rPr>
              <a:t>A household is “Cost Burdened” if they are paying more than 30% of their income on housing costs.</a:t>
            </a:r>
          </a:p>
          <a:p>
            <a:pPr lvl="0"/>
            <a:endParaRPr lang="en-US" dirty="0">
              <a:solidFill>
                <a:schemeClr val="accent6"/>
              </a:solidFill>
              <a:latin typeface="Calibri" panose="020F0502020204030204" pitchFamily="34" charset="0"/>
            </a:endParaRPr>
          </a:p>
          <a:p>
            <a:pPr lvl="0"/>
            <a:r>
              <a:rPr lang="en-US" dirty="0">
                <a:solidFill>
                  <a:schemeClr val="accent6"/>
                </a:solidFill>
                <a:latin typeface="Calibri" panose="020F0502020204030204" pitchFamily="34" charset="0"/>
              </a:rPr>
              <a:t>Area Median Income is the middle of the income range.  50% of people earn above, and 50% below.  Provided by the US Department of Housing and Urban Development (HUD) at the county and metro level, adjusted by household size.</a:t>
            </a:r>
          </a:p>
          <a:p>
            <a:endParaRPr lang="en-US" dirty="0"/>
          </a:p>
        </p:txBody>
      </p:sp>
    </p:spTree>
    <p:extLst>
      <p:ext uri="{BB962C8B-B14F-4D97-AF65-F5344CB8AC3E}">
        <p14:creationId xmlns:p14="http://schemas.microsoft.com/office/powerpoint/2010/main" val="790149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Household income is the primary factor in affordability</a:t>
            </a:r>
            <a:endParaRPr lang="en-US" dirty="0"/>
          </a:p>
        </p:txBody>
      </p:sp>
      <p:pic>
        <p:nvPicPr>
          <p:cNvPr id="7" name="Content Placeholder 6"/>
          <p:cNvPicPr>
            <a:picLocks noGrp="1" noChangeAspect="1"/>
          </p:cNvPicPr>
          <p:nvPr>
            <p:ph idx="1"/>
          </p:nvPr>
        </p:nvPicPr>
        <p:blipFill>
          <a:blip r:embed="rId3"/>
          <a:stretch>
            <a:fillRect/>
          </a:stretch>
        </p:blipFill>
        <p:spPr>
          <a:xfrm>
            <a:off x="1191987" y="1861456"/>
            <a:ext cx="4212770" cy="4196443"/>
          </a:xfrm>
          <a:prstGeom prst="rect">
            <a:avLst/>
          </a:prstGeom>
        </p:spPr>
      </p:pic>
      <p:sp>
        <p:nvSpPr>
          <p:cNvPr id="8" name="Rectangle 7"/>
          <p:cNvSpPr/>
          <p:nvPr/>
        </p:nvSpPr>
        <p:spPr>
          <a:xfrm>
            <a:off x="6090557" y="1861456"/>
            <a:ext cx="5470072" cy="4196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600" dirty="0" smtClean="0">
                <a:solidFill>
                  <a:schemeClr val="accent2"/>
                </a:solidFill>
              </a:rPr>
              <a:t>Food Prep Workers – $12.40</a:t>
            </a:r>
          </a:p>
          <a:p>
            <a:pPr marL="285750" indent="-285750">
              <a:buFont typeface="Arial" panose="020B0604020202020204" pitchFamily="34" charset="0"/>
              <a:buChar char="•"/>
            </a:pPr>
            <a:r>
              <a:rPr lang="en-US" sz="2600" dirty="0" smtClean="0">
                <a:solidFill>
                  <a:schemeClr val="accent2"/>
                </a:solidFill>
              </a:rPr>
              <a:t>Cashiers – $12.95</a:t>
            </a:r>
          </a:p>
          <a:p>
            <a:pPr marL="285750" indent="-285750">
              <a:buFont typeface="Arial" panose="020B0604020202020204" pitchFamily="34" charset="0"/>
              <a:buChar char="•"/>
            </a:pPr>
            <a:r>
              <a:rPr lang="en-US" sz="2600" dirty="0" smtClean="0">
                <a:solidFill>
                  <a:schemeClr val="accent2"/>
                </a:solidFill>
              </a:rPr>
              <a:t>Waiters and Waitresses – $13.52</a:t>
            </a:r>
          </a:p>
          <a:p>
            <a:pPr marL="285750" indent="-285750">
              <a:buFont typeface="Arial" panose="020B0604020202020204" pitchFamily="34" charset="0"/>
              <a:buChar char="•"/>
            </a:pPr>
            <a:r>
              <a:rPr lang="en-US" sz="2600" dirty="0" smtClean="0">
                <a:solidFill>
                  <a:schemeClr val="accent2"/>
                </a:solidFill>
              </a:rPr>
              <a:t>Personal Care Aids – $13.96</a:t>
            </a:r>
          </a:p>
          <a:p>
            <a:pPr marL="285750" indent="-285750">
              <a:buFont typeface="Arial" panose="020B0604020202020204" pitchFamily="34" charset="0"/>
              <a:buChar char="•"/>
            </a:pPr>
            <a:r>
              <a:rPr lang="en-US" sz="2600" dirty="0" smtClean="0">
                <a:solidFill>
                  <a:schemeClr val="accent2"/>
                </a:solidFill>
              </a:rPr>
              <a:t>Retail Sales Persons – $14.16</a:t>
            </a:r>
          </a:p>
          <a:p>
            <a:pPr marL="285750" indent="-285750">
              <a:buFont typeface="Arial" panose="020B0604020202020204" pitchFamily="34" charset="0"/>
              <a:buChar char="•"/>
            </a:pPr>
            <a:endParaRPr lang="en-US" sz="2600" dirty="0">
              <a:solidFill>
                <a:schemeClr val="accent2"/>
              </a:solidFill>
            </a:endParaRPr>
          </a:p>
          <a:p>
            <a:r>
              <a:rPr lang="en-US" sz="2600" dirty="0" smtClean="0">
                <a:solidFill>
                  <a:schemeClr val="accent2"/>
                </a:solidFill>
              </a:rPr>
              <a:t>MEAN RENTER WAGE $12.46</a:t>
            </a:r>
            <a:endParaRPr lang="en-US" sz="2600" dirty="0">
              <a:solidFill>
                <a:schemeClr val="accent2"/>
              </a:solidFill>
            </a:endParaRPr>
          </a:p>
        </p:txBody>
      </p:sp>
      <p:sp>
        <p:nvSpPr>
          <p:cNvPr id="9" name="Rectangle 8"/>
          <p:cNvSpPr/>
          <p:nvPr/>
        </p:nvSpPr>
        <p:spPr>
          <a:xfrm>
            <a:off x="6417129" y="1861456"/>
            <a:ext cx="413112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smtClean="0">
                <a:solidFill>
                  <a:schemeClr val="tx1"/>
                </a:solidFill>
              </a:rPr>
              <a:t>Top Five Occupations</a:t>
            </a:r>
            <a:endParaRPr lang="en-US" sz="2400" b="1" u="sng" dirty="0">
              <a:solidFill>
                <a:schemeClr val="tx1"/>
              </a:solidFill>
            </a:endParaRPr>
          </a:p>
        </p:txBody>
      </p:sp>
      <p:sp>
        <p:nvSpPr>
          <p:cNvPr id="10" name="Rectangle 9"/>
          <p:cNvSpPr/>
          <p:nvPr/>
        </p:nvSpPr>
        <p:spPr>
          <a:xfrm>
            <a:off x="7070272" y="5600699"/>
            <a:ext cx="484958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smtClean="0">
                <a:solidFill>
                  <a:srgbClr val="000000"/>
                </a:solidFill>
              </a:rPr>
              <a:t>Source: NLIHA Out of Reach Report 2019</a:t>
            </a:r>
            <a:endParaRPr lang="en-US" sz="1400" i="1" dirty="0">
              <a:solidFill>
                <a:srgbClr val="000000"/>
              </a:solidFill>
            </a:endParaRPr>
          </a:p>
        </p:txBody>
      </p:sp>
    </p:spTree>
    <p:extLst>
      <p:ext uri="{BB962C8B-B14F-4D97-AF65-F5344CB8AC3E}">
        <p14:creationId xmlns:p14="http://schemas.microsoft.com/office/powerpoint/2010/main" val="4240899423"/>
      </p:ext>
    </p:extLst>
  </p:cSld>
  <p:clrMapOvr>
    <a:masterClrMapping/>
  </p:clrMapOvr>
</p:sld>
</file>

<file path=ppt/theme/theme1.xml><?xml version="1.0" encoding="utf-8"?>
<a:theme xmlns:a="http://schemas.openxmlformats.org/drawingml/2006/main" name="Office Theme">
  <a:themeElements>
    <a:clrScheme name="Commerce">
      <a:dk1>
        <a:srgbClr val="4B4B4B"/>
      </a:dk1>
      <a:lt1>
        <a:srgbClr val="FFFFFF"/>
      </a:lt1>
      <a:dk2>
        <a:srgbClr val="4B4B4B"/>
      </a:dk2>
      <a:lt2>
        <a:srgbClr val="E6E6E6"/>
      </a:lt2>
      <a:accent1>
        <a:srgbClr val="00BCE8"/>
      </a:accent1>
      <a:accent2>
        <a:srgbClr val="EA5F14"/>
      </a:accent2>
      <a:accent3>
        <a:srgbClr val="BBCE00"/>
      </a:accent3>
      <a:accent4>
        <a:srgbClr val="AF2D00"/>
      </a:accent4>
      <a:accent5>
        <a:srgbClr val="6E767D"/>
      </a:accent5>
      <a:accent6>
        <a:srgbClr val="0A82A0"/>
      </a:accent6>
      <a:hlink>
        <a:srgbClr val="0A82A0"/>
      </a:hlink>
      <a:folHlink>
        <a:srgbClr val="6E767D"/>
      </a:folHlink>
    </a:clrScheme>
    <a:fontScheme name="Roboto">
      <a:majorFont>
        <a:latin typeface="Roboto Thin"/>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71C27E2452B74CA42ED7A2CE6E6A9D" ma:contentTypeVersion="1" ma:contentTypeDescription="Create a new document." ma:contentTypeScope="" ma:versionID="0642b20c1ce541081b05f205aac1b472">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08B9F1-0C36-4623-B3E0-A9214D2A9B4A}">
  <ds:schemaRefs>
    <ds:schemaRef ds:uri="http://schemas.microsoft.com/sharepoint/v3/contenttype/forms"/>
  </ds:schemaRefs>
</ds:datastoreItem>
</file>

<file path=customXml/itemProps2.xml><?xml version="1.0" encoding="utf-8"?>
<ds:datastoreItem xmlns:ds="http://schemas.openxmlformats.org/officeDocument/2006/customXml" ds:itemID="{D74D3C84-EC79-42BA-A5B7-BAC10F879D07}">
  <ds:schemaRefs>
    <ds:schemaRef ds:uri="http://www.w3.org/XML/1998/namespace"/>
    <ds:schemaRef ds:uri="http://schemas.microsoft.com/office/2006/documentManagement/types"/>
    <ds:schemaRef ds:uri="http://purl.org/dc/dcmitype/"/>
    <ds:schemaRef ds:uri="http://purl.org/dc/elements/1.1/"/>
    <ds:schemaRef ds:uri="http://schemas.microsoft.com/sharepoint/v3"/>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9352ED5D-D796-43BE-8260-6B81BC6F3E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7395</TotalTime>
  <Words>3530</Words>
  <Application>Microsoft Office PowerPoint</Application>
  <PresentationFormat>Widescreen</PresentationFormat>
  <Paragraphs>445</Paragraphs>
  <Slides>62</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62</vt:i4>
      </vt:variant>
    </vt:vector>
  </HeadingPairs>
  <TitlesOfParts>
    <vt:vector size="75" baseType="lpstr">
      <vt:lpstr>Arial</vt:lpstr>
      <vt:lpstr>Roboto</vt:lpstr>
      <vt:lpstr>Roboto Light</vt:lpstr>
      <vt:lpstr>ＭＳ Ｐゴシック</vt:lpstr>
      <vt:lpstr>Wingdings</vt:lpstr>
      <vt:lpstr>Roboto Black</vt:lpstr>
      <vt:lpstr>Roboto Mono Thin</vt:lpstr>
      <vt:lpstr>Roboto Thin</vt:lpstr>
      <vt:lpstr>Roboto Condensed</vt:lpstr>
      <vt:lpstr>Abril Fatface</vt:lpstr>
      <vt:lpstr>Times New Roman</vt:lpstr>
      <vt:lpstr>Calibri</vt:lpstr>
      <vt:lpstr>Office Theme</vt:lpstr>
      <vt:lpstr>Tools for Housing Affordability</vt:lpstr>
      <vt:lpstr>Housing Needs and the Capital Stack</vt:lpstr>
      <vt:lpstr>Purpose of the Presentation</vt:lpstr>
      <vt:lpstr>Washington’s Housing Policy Act</vt:lpstr>
      <vt:lpstr>Our Shared Vision for Housing</vt:lpstr>
      <vt:lpstr>Analyzing Housing Needs</vt:lpstr>
      <vt:lpstr>Your Housing Needs Assessment</vt:lpstr>
      <vt:lpstr>Measuring Affordability</vt:lpstr>
      <vt:lpstr>Household income is the primary factor in affordability</vt:lpstr>
      <vt:lpstr>Housing Inventory/Unit Composition </vt:lpstr>
      <vt:lpstr>Cost Drivers</vt:lpstr>
      <vt:lpstr>Affordable Housing Basics</vt:lpstr>
      <vt:lpstr>Subsidized (Government-Assisted) Housing</vt:lpstr>
      <vt:lpstr>How we subsidize housing</vt:lpstr>
      <vt:lpstr>Major Funders of Subsidized Housing</vt:lpstr>
      <vt:lpstr>Legal Overview: Housing Planning  in Washington State</vt:lpstr>
      <vt:lpstr>Growth Management Act housing goal</vt:lpstr>
      <vt:lpstr>Countywide planning policies (CPPs), at a minimum, shall address:</vt:lpstr>
      <vt:lpstr>Counties and cities must develop a housing element ….</vt:lpstr>
      <vt:lpstr>Growth Management Hearings Board</vt:lpstr>
      <vt:lpstr> Paul Stickney and Richard Birgh v. City of Sammamish  GMHB Case No. 15-3-0017   (2017)</vt:lpstr>
      <vt:lpstr>Futurewise v. City of Bothell  GMHB Case No. 07-3-0014</vt:lpstr>
      <vt:lpstr>RCW 36.70A.540:  Affordable housing incentive programs encouraged</vt:lpstr>
      <vt:lpstr>Gift of public funds?</vt:lpstr>
      <vt:lpstr>Provisions for housing the homeless . . .</vt:lpstr>
      <vt:lpstr>Local Government Tools  for Housing Affordability</vt:lpstr>
      <vt:lpstr>Make it easier, faster, &amp; cheaper to develop housing</vt:lpstr>
      <vt:lpstr>Increase housing production</vt:lpstr>
      <vt:lpstr>Make the development process easier</vt:lpstr>
      <vt:lpstr>Reduce SEPA review &amp; risk</vt:lpstr>
      <vt:lpstr>Increase housing production summary</vt:lpstr>
      <vt:lpstr>Allow and encourage more affordable forms of housing</vt:lpstr>
      <vt:lpstr>Missing middle housing is less costly to build</vt:lpstr>
      <vt:lpstr>Accessory Dwelling Unit (ADU)</vt:lpstr>
      <vt:lpstr>Cottage Housing </vt:lpstr>
      <vt:lpstr>Micro-housing:</vt:lpstr>
      <vt:lpstr>Tiny Homes on Wheels</vt:lpstr>
      <vt:lpstr>Manufactured home parks as affordable housing</vt:lpstr>
      <vt:lpstr>What to do if the MH park may close?</vt:lpstr>
      <vt:lpstr>Adaptive re-use</vt:lpstr>
      <vt:lpstr>Off-site construction</vt:lpstr>
      <vt:lpstr>More affordable housing summary</vt:lpstr>
      <vt:lpstr>3.  Consider tools to help subsidized housing</vt:lpstr>
      <vt:lpstr>Cheaper to provide housing!</vt:lpstr>
      <vt:lpstr>Exception for “poor and infirm”</vt:lpstr>
      <vt:lpstr>Multifamily Tax Exemption (MFTE) for new and rehabilitated multifamily development    (RCW 84.14) </vt:lpstr>
      <vt:lpstr>Bonus densities,  or require affordable. . . </vt:lpstr>
      <vt:lpstr>Gift or discount public land</vt:lpstr>
      <vt:lpstr>Fee waivers</vt:lpstr>
      <vt:lpstr>Vote for local housing funds</vt:lpstr>
      <vt:lpstr>Preserve existing affordable housing stock</vt:lpstr>
      <vt:lpstr>Conclusion </vt:lpstr>
      <vt:lpstr>Some messaging to take home</vt:lpstr>
      <vt:lpstr>Some challenges and opportunities</vt:lpstr>
      <vt:lpstr>Housing affordability resources</vt:lpstr>
      <vt:lpstr>City of Prosser</vt:lpstr>
      <vt:lpstr>The Ugly Truth</vt:lpstr>
      <vt:lpstr>Identifying the Problem</vt:lpstr>
      <vt:lpstr>What Prosser Did</vt:lpstr>
      <vt:lpstr>Follow-Up </vt:lpstr>
      <vt:lpstr>Inclusionary Housing</vt:lpstr>
      <vt:lpstr>Finally</vt:lpstr>
    </vt:vector>
  </TitlesOfParts>
  <Company>Washington State Department of 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Varga, Scott (COM)</dc:creator>
  <cp:lastModifiedBy>Fritzel, Anne (COM)</cp:lastModifiedBy>
  <cp:revision>462</cp:revision>
  <dcterms:created xsi:type="dcterms:W3CDTF">2019-01-25T20:26:00Z</dcterms:created>
  <dcterms:modified xsi:type="dcterms:W3CDTF">2020-05-15T20:52:33Z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0x010100FD71C27E2452B74CA42ED7A2CE6E6A9D</vt:lpwstr>
  </property>
</Properties>
</file>