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1" r:id="rId4"/>
  </p:sldMasterIdLst>
  <p:notesMasterIdLst>
    <p:notesMasterId r:id="rId36"/>
  </p:notesMasterIdLst>
  <p:sldIdLst>
    <p:sldId id="259" r:id="rId5"/>
    <p:sldId id="260" r:id="rId6"/>
    <p:sldId id="270" r:id="rId7"/>
    <p:sldId id="271" r:id="rId8"/>
    <p:sldId id="274" r:id="rId9"/>
    <p:sldId id="273"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68" r:id="rId35"/>
  </p:sldIdLst>
  <p:sldSz cx="12192000" cy="6858000"/>
  <p:notesSz cx="7010400" cy="9296400"/>
  <p:embeddedFontLst>
    <p:embeddedFont>
      <p:font typeface="Abril Fatface" panose="02000503000000020003" pitchFamily="2" charset="0"/>
      <p:regular r:id="rId37"/>
      <p:italic r:id="rId38"/>
    </p:embeddedFont>
    <p:embeddedFont>
      <p:font typeface="Calibri" panose="020F050202020403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
      <p:font typeface="Roboto Light" panose="02000000000000000000" pitchFamily="2"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3D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91952" autoAdjust="0"/>
  </p:normalViewPr>
  <p:slideViewPr>
    <p:cSldViewPr snapToGrid="0">
      <p:cViewPr varScale="1">
        <p:scale>
          <a:sx n="82" d="100"/>
          <a:sy n="82" d="100"/>
        </p:scale>
        <p:origin x="510" y="96"/>
      </p:cViewPr>
      <p:guideLst/>
    </p:cSldViewPr>
  </p:slideViewPr>
  <p:outlineViewPr>
    <p:cViewPr>
      <p:scale>
        <a:sx n="33" d="100"/>
        <a:sy n="33" d="100"/>
      </p:scale>
      <p:origin x="0" y="-7632"/>
    </p:cViewPr>
  </p:outlineViewPr>
  <p:notesTextViewPr>
    <p:cViewPr>
      <p:scale>
        <a:sx n="1" d="1"/>
        <a:sy n="1" d="1"/>
      </p:scale>
      <p:origin x="0" y="0"/>
    </p:cViewPr>
  </p:notesTextViewPr>
  <p:sorterViewPr>
    <p:cViewPr>
      <p:scale>
        <a:sx n="125" d="100"/>
        <a:sy n="125" d="100"/>
      </p:scale>
      <p:origin x="0" y="-5130"/>
    </p:cViewPr>
  </p:sorterViewPr>
  <p:notesViewPr>
    <p:cSldViewPr snapToGrid="0">
      <p:cViewPr varScale="1">
        <p:scale>
          <a:sx n="81" d="100"/>
          <a:sy n="81" d="100"/>
        </p:scale>
        <p:origin x="385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2200" dirty="0"/>
              <a:t>ADUs / Cottages in </a:t>
            </a:r>
            <a:r>
              <a:rPr lang="en-US" sz="2200" baseline="0" dirty="0"/>
              <a:t>Kirkland</a:t>
            </a:r>
          </a:p>
        </c:rich>
      </c:tx>
      <c:overlay val="0"/>
      <c:spPr>
        <a:noFill/>
        <a:ln>
          <a:solidFill>
            <a:srgbClr val="FFFFFF"/>
          </a:solid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6351706036745413E-2"/>
          <c:y val="0.14558654126567513"/>
          <c:w val="0.8704860017497813"/>
          <c:h val="0.73594123651210275"/>
        </c:manualLayout>
      </c:layout>
      <c:barChart>
        <c:barDir val="col"/>
        <c:grouping val="stacked"/>
        <c:varyColors val="0"/>
        <c:ser>
          <c:idx val="0"/>
          <c:order val="0"/>
          <c:tx>
            <c:strRef>
              <c:f>Sheet1!$A$2</c:f>
              <c:strCache>
                <c:ptCount val="1"/>
                <c:pt idx="0">
                  <c:v>ADUs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rgbClr val="0A82A0"/>
              </a:solidFill>
            </a:ln>
            <a:effectLst/>
          </c:spPr>
          <c:invertIfNegative val="0"/>
          <c:cat>
            <c:numRef>
              <c:f>Sheet1!$B$1:$F$1</c:f>
              <c:numCache>
                <c:formatCode>General</c:formatCode>
                <c:ptCount val="5"/>
                <c:pt idx="0">
                  <c:v>2018</c:v>
                </c:pt>
                <c:pt idx="1">
                  <c:v>2019</c:v>
                </c:pt>
                <c:pt idx="2">
                  <c:v>2020</c:v>
                </c:pt>
                <c:pt idx="3">
                  <c:v>2021</c:v>
                </c:pt>
                <c:pt idx="4">
                  <c:v>2022</c:v>
                </c:pt>
              </c:numCache>
            </c:numRef>
          </c:cat>
          <c:val>
            <c:numRef>
              <c:f>Sheet1!$B$2:$F$2</c:f>
              <c:numCache>
                <c:formatCode>General</c:formatCode>
                <c:ptCount val="5"/>
                <c:pt idx="0">
                  <c:v>36</c:v>
                </c:pt>
                <c:pt idx="1">
                  <c:v>28</c:v>
                </c:pt>
                <c:pt idx="2">
                  <c:v>18</c:v>
                </c:pt>
                <c:pt idx="3">
                  <c:v>24</c:v>
                </c:pt>
                <c:pt idx="4">
                  <c:v>47</c:v>
                </c:pt>
              </c:numCache>
            </c:numRef>
          </c:val>
          <c:extLst>
            <c:ext xmlns:c16="http://schemas.microsoft.com/office/drawing/2014/chart" uri="{C3380CC4-5D6E-409C-BE32-E72D297353CC}">
              <c16:uniqueId val="{00000000-8D76-4EB6-9FB0-37BA0A2BE0EE}"/>
            </c:ext>
          </c:extLst>
        </c:ser>
        <c:ser>
          <c:idx val="1"/>
          <c:order val="1"/>
          <c:tx>
            <c:strRef>
              <c:f>Sheet1!$A$3</c:f>
              <c:strCache>
                <c:ptCount val="1"/>
                <c:pt idx="0">
                  <c:v>cottage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Sheet1!$B$1:$F$1</c:f>
              <c:numCache>
                <c:formatCode>General</c:formatCode>
                <c:ptCount val="5"/>
                <c:pt idx="0">
                  <c:v>2018</c:v>
                </c:pt>
                <c:pt idx="1">
                  <c:v>2019</c:v>
                </c:pt>
                <c:pt idx="2">
                  <c:v>2020</c:v>
                </c:pt>
                <c:pt idx="3">
                  <c:v>2021</c:v>
                </c:pt>
                <c:pt idx="4">
                  <c:v>2022</c:v>
                </c:pt>
              </c:numCache>
            </c:numRef>
          </c:cat>
          <c:val>
            <c:numRef>
              <c:f>Sheet1!$B$3:$F$3</c:f>
              <c:numCache>
                <c:formatCode>General</c:formatCode>
                <c:ptCount val="5"/>
                <c:pt idx="0">
                  <c:v>0</c:v>
                </c:pt>
                <c:pt idx="1">
                  <c:v>1</c:v>
                </c:pt>
                <c:pt idx="2">
                  <c:v>1</c:v>
                </c:pt>
                <c:pt idx="3">
                  <c:v>9</c:v>
                </c:pt>
                <c:pt idx="4">
                  <c:v>13</c:v>
                </c:pt>
              </c:numCache>
            </c:numRef>
          </c:val>
          <c:extLst>
            <c:ext xmlns:c16="http://schemas.microsoft.com/office/drawing/2014/chart" uri="{C3380CC4-5D6E-409C-BE32-E72D297353CC}">
              <c16:uniqueId val="{00000001-8D76-4EB6-9FB0-37BA0A2BE0EE}"/>
            </c:ext>
          </c:extLst>
        </c:ser>
        <c:dLbls>
          <c:showLegendKey val="0"/>
          <c:showVal val="0"/>
          <c:showCatName val="0"/>
          <c:showSerName val="0"/>
          <c:showPercent val="0"/>
          <c:showBubbleSize val="0"/>
        </c:dLbls>
        <c:gapWidth val="150"/>
        <c:overlap val="100"/>
        <c:axId val="977229600"/>
        <c:axId val="977222528"/>
      </c:barChart>
      <c:catAx>
        <c:axId val="9772296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977222528"/>
        <c:crosses val="autoZero"/>
        <c:auto val="1"/>
        <c:lblAlgn val="ctr"/>
        <c:lblOffset val="100"/>
        <c:noMultiLvlLbl val="0"/>
      </c:catAx>
      <c:valAx>
        <c:axId val="9772225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2"/>
                </a:solidFill>
                <a:latin typeface="+mn-lt"/>
                <a:ea typeface="+mn-ea"/>
                <a:cs typeface="+mn-cs"/>
              </a:defRPr>
            </a:pPr>
            <a:endParaRPr lang="en-US"/>
          </a:p>
        </c:txPr>
        <c:crossAx val="977229600"/>
        <c:crosses val="autoZero"/>
        <c:crossBetween val="between"/>
      </c:valAx>
      <c:spPr>
        <a:noFill/>
        <a:ln>
          <a:noFill/>
        </a:ln>
        <a:effectLst/>
      </c:spPr>
    </c:plotArea>
    <c:legend>
      <c:legendPos val="b"/>
      <c:layout>
        <c:manualLayout>
          <c:xMode val="edge"/>
          <c:yMode val="edge"/>
          <c:x val="0.22742413057742783"/>
          <c:y val="0.15721640743999288"/>
          <c:w val="0.50608923884514434"/>
          <c:h val="4.906743317145392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w="19050">
      <a:solidFill>
        <a:srgbClr val="6E767D"/>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6" tIns="46588" rIns="93176" bIns="46588" rtlCol="0"/>
          <a:lstStyle>
            <a:lvl1pPr algn="r">
              <a:defRPr sz="1200"/>
            </a:lvl1pPr>
          </a:lstStyle>
          <a:p>
            <a:fld id="{31728BA9-3318-4D09-8296-9A99C7497DCD}" type="datetimeFigureOut">
              <a:rPr lang="en-US" smtClean="0"/>
              <a:t>6/30/2023</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dirty="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6" tIns="46588" rIns="93176"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6" tIns="46588" rIns="93176" bIns="46588" rtlCol="0" anchor="b"/>
          <a:lstStyle>
            <a:lvl1pPr algn="r">
              <a:defRPr sz="1200"/>
            </a:lvl1pPr>
          </a:lstStyle>
          <a:p>
            <a:fld id="{9359F730-FAC5-437E-98DE-4AABDE790C41}" type="slidenum">
              <a:rPr lang="en-US" smtClean="0"/>
              <a:t>‹#›</a:t>
            </a:fld>
            <a:endParaRPr lang="en-US" dirty="0"/>
          </a:p>
        </p:txBody>
      </p:sp>
    </p:spTree>
    <p:extLst>
      <p:ext uri="{BB962C8B-B14F-4D97-AF65-F5344CB8AC3E}">
        <p14:creationId xmlns:p14="http://schemas.microsoft.com/office/powerpoint/2010/main" val="1119687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lyfed.com/adu/"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lawfilesext.leg.wa.gov/biennium/2019-20/Pdf/Bills/Session%20Laws/Senate/6231-S2.SL.pdf?q=20200514142019" TargetMode="External"/><Relationship Id="rId4" Type="http://schemas.openxmlformats.org/officeDocument/2006/relationships/hyperlink" Target="https://app.leg.wa.gov/rcw/default.aspx?cite=84.36.400"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anne.fritzel@commerce.wa.gov"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deptofcommerce.app.box.com/s/0brluv081ukdofev8lf15qz46n4q6o0w" TargetMode="External"/><Relationship Id="rId4" Type="http://schemas.openxmlformats.org/officeDocument/2006/relationships/hyperlink" Target="mailto:catherine.mccoy@commerce.wa.go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28">
              <a:defRPr/>
            </a:pPr>
            <a:r>
              <a:rPr lang="en-US" sz="1100" dirty="0"/>
              <a:t>Commerce has new guidance for local jurisdictions across the state, the purpose of which is to:</a:t>
            </a:r>
          </a:p>
          <a:p>
            <a:pPr marL="232907" indent="-232907" defTabSz="931628">
              <a:buFont typeface="+mj-lt"/>
              <a:buAutoNum type="arabicPeriod"/>
              <a:defRPr/>
            </a:pPr>
            <a:r>
              <a:rPr lang="en-US" sz="1100" b="1" dirty="0"/>
              <a:t>address</a:t>
            </a:r>
            <a:r>
              <a:rPr lang="en-US" sz="1100" dirty="0"/>
              <a:t> the need for more housing across the different income spectrum, and </a:t>
            </a:r>
          </a:p>
          <a:p>
            <a:pPr marL="232907" indent="-232907" defTabSz="931628">
              <a:buFont typeface="+mj-lt"/>
              <a:buAutoNum type="arabicPeriod"/>
              <a:defRPr/>
            </a:pPr>
            <a:r>
              <a:rPr lang="en-US" sz="1100" b="1" dirty="0"/>
              <a:t>encourage</a:t>
            </a:r>
            <a:r>
              <a:rPr lang="en-US" sz="1100" dirty="0"/>
              <a:t> the development of small-scale infill housing in existing neighborhoods across the state. </a:t>
            </a:r>
          </a:p>
          <a:p>
            <a:pPr defTabSz="931628">
              <a:defRPr/>
            </a:pPr>
            <a:endParaRPr lang="en-US" sz="1100" dirty="0"/>
          </a:p>
          <a:p>
            <a:pPr marL="174680" indent="-174680" defTabSz="931628">
              <a:buFont typeface="Arial" panose="020B0604020202020204" pitchFamily="34" charset="0"/>
              <a:buChar char="•"/>
              <a:defRPr/>
            </a:pPr>
            <a:r>
              <a:rPr lang="en-US" sz="1100" dirty="0"/>
              <a:t>A lot has changed in 30 years. </a:t>
            </a:r>
          </a:p>
          <a:p>
            <a:pPr marL="174680" indent="-174680" defTabSz="931628">
              <a:buFont typeface="Arial" panose="020B0604020202020204" pitchFamily="34" charset="0"/>
              <a:buChar char="•"/>
              <a:defRPr/>
            </a:pPr>
            <a:r>
              <a:rPr lang="en-US" sz="1100" dirty="0"/>
              <a:t>WA state is now experiencing a serious housing crisis – housing is increasingly financially out of reach for many households.</a:t>
            </a:r>
          </a:p>
          <a:p>
            <a:pPr marL="174680" indent="-174680" defTabSz="931628">
              <a:buFont typeface="Arial" panose="020B0604020202020204" pitchFamily="34" charset="0"/>
              <a:buChar char="•"/>
              <a:defRPr/>
            </a:pPr>
            <a:r>
              <a:rPr lang="en-US" sz="1100" dirty="0"/>
              <a:t>There is also a lack of mix of housing types to meet the needs of a diverse growing population.  </a:t>
            </a:r>
          </a:p>
          <a:p>
            <a:pPr marL="640494" lvl="1" indent="-174680" defTabSz="931628">
              <a:buFont typeface="Courier New" panose="02070309020205020404" pitchFamily="49" charset="0"/>
              <a:buChar char="o"/>
              <a:defRPr/>
            </a:pPr>
            <a:r>
              <a:rPr lang="en-US" sz="1100" dirty="0"/>
              <a:t>A recent housing survey, conducted by the Puget Sound Regional Council and the Department of Commerce found that 79% of residents in the central Puget sound are directly impacted by high housing costs and lack of availability.  </a:t>
            </a:r>
          </a:p>
          <a:p>
            <a:pPr defTabSz="931628">
              <a:defRPr/>
            </a:pPr>
            <a:endParaRPr lang="en-US" sz="1100" dirty="0"/>
          </a:p>
          <a:p>
            <a:pPr marL="174680" indent="-174680">
              <a:buFont typeface="Arial" panose="020B0604020202020204" pitchFamily="34" charset="0"/>
              <a:buChar char="•"/>
            </a:pPr>
            <a:r>
              <a:rPr lang="en-US" sz="1100" b="1" dirty="0"/>
              <a:t>Recent, Increased Focus on ADUs </a:t>
            </a:r>
            <a:r>
              <a:rPr lang="en-US" sz="1100" dirty="0"/>
              <a:t>– Especially given the current affordable housing crisis; (a) one method for increasing housing supply; and (b) may be more affordable to build than other types of AH, esp. AADUs.</a:t>
            </a:r>
          </a:p>
          <a:p>
            <a:endParaRPr lang="en-US" sz="1100" dirty="0"/>
          </a:p>
          <a:p>
            <a:pPr marL="174680" indent="-174680">
              <a:buFont typeface="Arial" panose="020B0604020202020204" pitchFamily="34" charset="0"/>
              <a:buChar char="•"/>
            </a:pPr>
            <a:r>
              <a:rPr lang="en-US" sz="1100" dirty="0"/>
              <a:t>ADUs are one opportunity, along with multifamily housing options such as townhomes, cottage housing duplexes and triplexes, that can alleviate the pressure on local governments and communities to address housing availability.</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a:t>
            </a:fld>
            <a:endParaRPr lang="en-US" dirty="0"/>
          </a:p>
        </p:txBody>
      </p:sp>
    </p:spTree>
    <p:extLst>
      <p:ext uri="{BB962C8B-B14F-4D97-AF65-F5344CB8AC3E}">
        <p14:creationId xmlns:p14="http://schemas.microsoft.com/office/powerpoint/2010/main" val="1067438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2. May not require owner occupancy</a:t>
            </a:r>
          </a:p>
          <a:p>
            <a:pPr marL="698721">
              <a:spcBef>
                <a:spcPts val="510"/>
              </a:spcBef>
            </a:pPr>
            <a:endParaRPr lang="en-US" sz="300" dirty="0">
              <a:solidFill>
                <a:srgbClr val="000000"/>
              </a:solidFill>
            </a:endParaRPr>
          </a:p>
          <a:p>
            <a:pPr marL="116470" indent="-116470">
              <a:spcBef>
                <a:spcPts val="510"/>
              </a:spcBef>
              <a:buFont typeface="Arial" panose="020B0604020202020204" pitchFamily="34" charset="0"/>
              <a:buChar char="•"/>
              <a:tabLst>
                <a:tab pos="116470" algn="l"/>
              </a:tabLst>
            </a:pPr>
            <a:r>
              <a:rPr lang="en-US" dirty="0">
                <a:solidFill>
                  <a:srgbClr val="000000"/>
                </a:solidFill>
              </a:rPr>
              <a:t>The primary residence owner is not required to live on-site (i.e., neither in the primary residence nor the accessory dwelling unit).</a:t>
            </a:r>
          </a:p>
          <a:p>
            <a:pPr marL="116470" indent="-116470">
              <a:spcBef>
                <a:spcPts val="510"/>
              </a:spcBef>
              <a:buFont typeface="Arial" panose="020B0604020202020204" pitchFamily="34" charset="0"/>
              <a:buChar char="•"/>
              <a:tabLst>
                <a:tab pos="116470" algn="l"/>
              </a:tabLst>
            </a:pPr>
            <a:endParaRPr lang="en-US"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11</a:t>
            </a:fld>
            <a:endParaRPr lang="en-US" dirty="0"/>
          </a:p>
        </p:txBody>
      </p:sp>
    </p:spTree>
    <p:extLst>
      <p:ext uri="{BB962C8B-B14F-4D97-AF65-F5344CB8AC3E}">
        <p14:creationId xmlns:p14="http://schemas.microsoft.com/office/powerpoint/2010/main" val="141769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35" marR="0" lvl="0" indent="0" algn="l" defTabSz="914400" rtl="0" eaLnBrk="1" fontAlgn="auto" latinLnBrk="0" hangingPunct="1">
              <a:lnSpc>
                <a:spcPct val="120000"/>
              </a:lnSpc>
              <a:spcBef>
                <a:spcPts val="510"/>
              </a:spcBef>
              <a:spcAft>
                <a:spcPts val="0"/>
              </a:spcAft>
              <a:buClrTx/>
              <a:buSzTx/>
              <a:buFont typeface="Arial" panose="020B0604020202020204" pitchFamily="34" charset="0"/>
              <a:buNone/>
              <a:tabLst/>
              <a:defRPr/>
            </a:pPr>
            <a:r>
              <a:rPr lang="en-US" b="1" dirty="0"/>
              <a:t>3. Allow separate sale of ADUs </a:t>
            </a:r>
          </a:p>
          <a:p>
            <a:pPr marL="3235" indent="0">
              <a:lnSpc>
                <a:spcPct val="120000"/>
              </a:lnSpc>
              <a:spcBef>
                <a:spcPts val="510"/>
              </a:spcBef>
              <a:buFont typeface="Arial" panose="020B0604020202020204" pitchFamily="34" charset="0"/>
              <a:buNone/>
            </a:pPr>
            <a:endParaRPr lang="en-US" b="1" dirty="0"/>
          </a:p>
          <a:p>
            <a:pPr marL="177940" indent="-174705">
              <a:lnSpc>
                <a:spcPct val="120000"/>
              </a:lnSpc>
              <a:spcBef>
                <a:spcPts val="510"/>
              </a:spcBef>
              <a:buFont typeface="Arial" panose="020B0604020202020204" pitchFamily="34" charset="0"/>
              <a:buChar char="•"/>
            </a:pPr>
            <a:r>
              <a:rPr lang="en-US" b="1" dirty="0"/>
              <a:t>Must allow the separate sale of ADUs, either as condominiums or another form of “for sale” ownership </a:t>
            </a:r>
            <a:r>
              <a:rPr lang="en-US" dirty="0"/>
              <a:t>– jurisdictions may not prohibit the sale or other conveyance of a condominium unit independently of a principal unit solely on the grounds that the condominium unit was originally built as an accessory dwelling unit. </a:t>
            </a:r>
            <a:endParaRPr lang="en-US" dirty="0">
              <a:solidFill>
                <a:srgbClr val="000000"/>
              </a:solidFill>
            </a:endParaRPr>
          </a:p>
          <a:p>
            <a:pPr marL="177940" indent="-174705">
              <a:lnSpc>
                <a:spcPct val="120000"/>
              </a:lnSpc>
              <a:spcBef>
                <a:spcPts val="510"/>
              </a:spcBef>
              <a:buFont typeface="Arial" panose="020B0604020202020204" pitchFamily="34" charset="0"/>
              <a:buChar char="•"/>
            </a:pPr>
            <a:r>
              <a:rPr lang="en-US" dirty="0">
                <a:solidFill>
                  <a:srgbClr val="000000"/>
                </a:solidFill>
              </a:rPr>
              <a:t>This allows for a new way to promote home ownership, since an ADU is usually a lower-cost option than a single-family residence.</a:t>
            </a:r>
          </a:p>
          <a:p>
            <a:pPr marL="177940" indent="-174705">
              <a:lnSpc>
                <a:spcPct val="120000"/>
              </a:lnSpc>
              <a:spcBef>
                <a:spcPts val="510"/>
              </a:spcBef>
              <a:buFont typeface="Arial" panose="020B0604020202020204" pitchFamily="34" charset="0"/>
              <a:buChar char="•"/>
            </a:pPr>
            <a:endParaRPr lang="en-US" sz="300" dirty="0">
              <a:solidFill>
                <a:srgbClr val="000000"/>
              </a:solidFill>
            </a:endParaRPr>
          </a:p>
          <a:p>
            <a:pPr marL="177940" indent="-174705">
              <a:lnSpc>
                <a:spcPct val="120000"/>
              </a:lnSpc>
              <a:spcBef>
                <a:spcPts val="510"/>
              </a:spcBef>
              <a:buFont typeface="Arial" panose="020B0604020202020204" pitchFamily="34" charset="0"/>
              <a:buChar char="•"/>
            </a:pPr>
            <a:r>
              <a:rPr lang="en-US" dirty="0">
                <a:solidFill>
                  <a:srgbClr val="000000"/>
                </a:solidFill>
              </a:rPr>
              <a:t>A few local governments in Washington State have allowed ADUs to be sold as condominiums for several years (</a:t>
            </a:r>
            <a:r>
              <a:rPr lang="en-US" u="sng" dirty="0">
                <a:solidFill>
                  <a:srgbClr val="000000"/>
                </a:solidFill>
              </a:rPr>
              <a:t>before</a:t>
            </a:r>
            <a:r>
              <a:rPr lang="en-US" dirty="0">
                <a:solidFill>
                  <a:srgbClr val="000000"/>
                </a:solidFill>
              </a:rPr>
              <a:t> the passage of EHB 1337).</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12</a:t>
            </a:fld>
            <a:endParaRPr lang="en-US" dirty="0"/>
          </a:p>
        </p:txBody>
      </p:sp>
    </p:spTree>
    <p:extLst>
      <p:ext uri="{BB962C8B-B14F-4D97-AF65-F5344CB8AC3E}">
        <p14:creationId xmlns:p14="http://schemas.microsoft.com/office/powerpoint/2010/main" val="2592415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4. Revise off-street parking standards for ADUs in specified locations (per EHB 1337)</a:t>
            </a:r>
          </a:p>
          <a:p>
            <a:pPr marL="0" indent="0">
              <a:buNone/>
            </a:pPr>
            <a:endParaRPr lang="en-US" b="1" dirty="0"/>
          </a:p>
          <a:p>
            <a:pPr marL="171450" indent="-171450">
              <a:buFont typeface="Arial" panose="020B0604020202020204" pitchFamily="34" charset="0"/>
              <a:buChar char="•"/>
            </a:pPr>
            <a:r>
              <a:rPr lang="en-US" dirty="0"/>
              <a:t>May not require any off-street parking for ADUs within ½ mile walking distance of a major transit stop </a:t>
            </a:r>
          </a:p>
          <a:p>
            <a:pPr marL="171450" indent="-171450">
              <a:buFont typeface="Arial" panose="020B0604020202020204" pitchFamily="34" charset="0"/>
              <a:buChar char="•"/>
            </a:pPr>
            <a:r>
              <a:rPr lang="en-US" dirty="0"/>
              <a:t>May not require &gt;one off-street parking space/unit on lots smaller than 6,000 sq. ft.</a:t>
            </a:r>
          </a:p>
          <a:p>
            <a:pPr marL="171450" indent="-171450">
              <a:buFont typeface="Arial" panose="020B0604020202020204" pitchFamily="34" charset="0"/>
              <a:buChar char="•"/>
            </a:pPr>
            <a:r>
              <a:rPr lang="en-US" dirty="0"/>
              <a:t>May not require &gt;two off-street parking spaces/unit on lots greater than 6,000 sq. ft.</a:t>
            </a:r>
          </a:p>
          <a:p>
            <a:pPr marL="0" indent="0">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local government can ask to increase its ADU parking standards – request must be supported by an empirical study and submitted to Commerce.</a:t>
            </a:r>
          </a:p>
          <a:p>
            <a:pPr marL="628650" lvl="1" indent="-171450">
              <a:buFont typeface="Courier New" panose="02070309020205020404" pitchFamily="49" charset="0"/>
              <a:buChar char="o"/>
            </a:pPr>
            <a:r>
              <a:rPr lang="en-US" dirty="0"/>
              <a:t>Rationale must be related to a safety need or a “consistency with detached housing’s parking standards” claim.</a:t>
            </a:r>
          </a:p>
          <a:p>
            <a:endParaRPr lang="en-US" dirty="0"/>
          </a:p>
          <a:p>
            <a:pPr marL="171450" indent="-171450">
              <a:buFont typeface="Arial" panose="020B0604020202020204" pitchFamily="34" charset="0"/>
              <a:buChar char="•"/>
            </a:pPr>
            <a:r>
              <a:rPr lang="en-US" dirty="0"/>
              <a:t>Consider reducing parking requirements for ADUs beyond the statutory standards, except in the cases where there is truly:</a:t>
            </a:r>
          </a:p>
          <a:p>
            <a:pPr marL="628650" lvl="1" indent="-171450">
              <a:buFont typeface="Courier New" panose="02070309020205020404" pitchFamily="49" charset="0"/>
              <a:buChar char="o"/>
            </a:pPr>
            <a:r>
              <a:rPr lang="en-US" dirty="0"/>
              <a:t>No on-street parking available; or</a:t>
            </a:r>
          </a:p>
          <a:p>
            <a:pPr marL="628650" lvl="1" indent="-171450">
              <a:buFont typeface="Courier New" panose="02070309020205020404" pitchFamily="49" charset="0"/>
              <a:buChar char="o"/>
            </a:pPr>
            <a:r>
              <a:rPr lang="en-US" dirty="0"/>
              <a:t>Unique site conditions require it, such as areas not well served by public transit.</a:t>
            </a:r>
          </a:p>
          <a:p>
            <a:pPr marL="174705" indent="-174705">
              <a:lnSpc>
                <a:spcPct val="120000"/>
              </a:lnSpc>
              <a:spcBef>
                <a:spcPts val="510"/>
              </a:spcBef>
              <a:buClr>
                <a:srgbClr val="EA5F14"/>
              </a:buCl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13</a:t>
            </a:fld>
            <a:endParaRPr lang="en-US" dirty="0"/>
          </a:p>
        </p:txBody>
      </p:sp>
    </p:spTree>
    <p:extLst>
      <p:ext uri="{BB962C8B-B14F-4D97-AF65-F5344CB8AC3E}">
        <p14:creationId xmlns:p14="http://schemas.microsoft.com/office/powerpoint/2010/main" val="240936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Must allow at least 1,000 square feet size units </a:t>
            </a:r>
            <a:r>
              <a:rPr lang="en-US" dirty="0"/>
              <a:t>– defined in gross floor area, which means the interior habitable area of a dwelling unit including basements and attics but does </a:t>
            </a:r>
            <a:r>
              <a:rPr lang="en-US" u="sng" dirty="0"/>
              <a:t>not</a:t>
            </a:r>
            <a:r>
              <a:rPr lang="en-US" dirty="0"/>
              <a:t> include a garage or any other accessory structure on a lot.</a:t>
            </a:r>
          </a:p>
          <a:p>
            <a:endParaRPr lang="en-US" b="1"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14</a:t>
            </a:fld>
            <a:endParaRPr lang="en-US" dirty="0"/>
          </a:p>
        </p:txBody>
      </p:sp>
    </p:spTree>
    <p:extLst>
      <p:ext uri="{BB962C8B-B14F-4D97-AF65-F5344CB8AC3E}">
        <p14:creationId xmlns:p14="http://schemas.microsoft.com/office/powerpoint/2010/main" val="204646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2793" indent="-402793">
              <a:buClr>
                <a:srgbClr val="EA5F14"/>
              </a:buClr>
            </a:pPr>
            <a:r>
              <a:rPr lang="en-US" b="1" dirty="0">
                <a:solidFill>
                  <a:srgbClr val="0070C0"/>
                </a:solidFill>
              </a:rPr>
              <a:t>6. Reduce barriers from setbacks and other ADU regulations</a:t>
            </a:r>
          </a:p>
          <a:p>
            <a:pPr marL="815175" indent="-349360">
              <a:spcBef>
                <a:spcPts val="510"/>
              </a:spcBef>
              <a:buFont typeface="Courier New" panose="02070309020205020404" pitchFamily="49" charset="0"/>
              <a:buChar char="o"/>
            </a:pPr>
            <a:endParaRPr lang="en-US" sz="800" dirty="0">
              <a:solidFill>
                <a:srgbClr val="000000"/>
              </a:solidFill>
            </a:endParaRPr>
          </a:p>
          <a:p>
            <a:pPr marL="174680" indent="-174680" defTabSz="931628">
              <a:buFont typeface="Arial" panose="020B0604020202020204" pitchFamily="34" charset="0"/>
              <a:buChar char="•"/>
              <a:defRPr/>
            </a:pPr>
            <a:r>
              <a:rPr lang="en-US" dirty="0"/>
              <a:t>May not impose requirements that that are more restrictive than those for the principal unit: </a:t>
            </a:r>
          </a:p>
          <a:p>
            <a:pPr marL="640560" lvl="1" indent="-174680" defTabSz="931628">
              <a:buFont typeface="Courier New" panose="02070309020205020404" pitchFamily="49" charset="0"/>
              <a:buChar char="o"/>
              <a:defRPr/>
            </a:pPr>
            <a:r>
              <a:rPr lang="en-US" dirty="0"/>
              <a:t>setback requirements, </a:t>
            </a:r>
          </a:p>
          <a:p>
            <a:pPr marL="640560" lvl="1" indent="-174680" defTabSz="931628">
              <a:buFont typeface="Courier New" panose="02070309020205020404" pitchFamily="49" charset="0"/>
              <a:buChar char="o"/>
              <a:defRPr/>
            </a:pPr>
            <a:r>
              <a:rPr lang="en-US" dirty="0"/>
              <a:t>yard coverage limits, </a:t>
            </a:r>
          </a:p>
          <a:p>
            <a:pPr marL="640560" lvl="1" indent="-174680" defTabSz="931628">
              <a:buFont typeface="Courier New" panose="02070309020205020404" pitchFamily="49" charset="0"/>
              <a:buChar char="o"/>
              <a:defRPr/>
            </a:pPr>
            <a:r>
              <a:rPr lang="en-US" dirty="0"/>
              <a:t>tree retention mandates, </a:t>
            </a:r>
          </a:p>
          <a:p>
            <a:pPr marL="640560" marR="0" lvl="1" indent="-174680" algn="l" defTabSz="93162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solidFill>
                  <a:schemeClr val="accent2"/>
                </a:solidFill>
              </a:rPr>
              <a:t>Minimum roof height of 24 feet (unless a lesser height is imposed on the primary residence).</a:t>
            </a:r>
          </a:p>
          <a:p>
            <a:pPr marL="0" indent="0" defTabSz="931628">
              <a:buFont typeface="Arial" panose="020B0604020202020204" pitchFamily="34" charset="0"/>
              <a:buNone/>
              <a:defRPr/>
            </a:pPr>
            <a:endParaRPr lang="en-US" dirty="0"/>
          </a:p>
          <a:p>
            <a:pPr marL="177940" indent="-177940">
              <a:spcBef>
                <a:spcPts val="510"/>
              </a:spcBef>
              <a:buFont typeface="Arial" panose="020B0604020202020204" pitchFamily="34" charset="0"/>
              <a:buChar char="•"/>
            </a:pPr>
            <a:r>
              <a:rPr lang="en-US" dirty="0">
                <a:solidFill>
                  <a:srgbClr val="000000"/>
                </a:solidFill>
              </a:rPr>
              <a:t>Allow ADU conversions of existing structures (including conversion of both attached and detached garages).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15</a:t>
            </a:fld>
            <a:endParaRPr lang="en-US" dirty="0"/>
          </a:p>
        </p:txBody>
      </p:sp>
    </p:spTree>
    <p:extLst>
      <p:ext uri="{BB962C8B-B14F-4D97-AF65-F5344CB8AC3E}">
        <p14:creationId xmlns:p14="http://schemas.microsoft.com/office/powerpoint/2010/main" val="236935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510"/>
              </a:spcBef>
              <a:buClr>
                <a:srgbClr val="EA5F14"/>
              </a:buClr>
            </a:pPr>
            <a:r>
              <a:rPr lang="en-US" b="1" dirty="0"/>
              <a:t>7. Limit use of design standards</a:t>
            </a:r>
          </a:p>
          <a:p>
            <a:pPr lvl="1">
              <a:lnSpc>
                <a:spcPct val="100000"/>
              </a:lnSpc>
              <a:buClr>
                <a:srgbClr val="000000"/>
              </a:buClr>
            </a:pPr>
            <a:endParaRPr lang="en-US" dirty="0">
              <a:solidFill>
                <a:srgbClr val="000000"/>
              </a:solidFill>
            </a:endParaRPr>
          </a:p>
          <a:p>
            <a:pPr marL="174680" indent="-174680" defTabSz="931628">
              <a:buClr>
                <a:srgbClr val="000000"/>
              </a:buClr>
              <a:buFont typeface="Arial" panose="020B0604020202020204" pitchFamily="34" charset="0"/>
              <a:buChar char="•"/>
              <a:defRPr/>
            </a:pPr>
            <a:r>
              <a:rPr lang="en-US" b="1" dirty="0">
                <a:solidFill>
                  <a:srgbClr val="000000"/>
                </a:solidFill>
              </a:rPr>
              <a:t>ONLY IF </a:t>
            </a:r>
            <a:r>
              <a:rPr lang="en-US" dirty="0">
                <a:solidFill>
                  <a:srgbClr val="000000"/>
                </a:solidFill>
              </a:rPr>
              <a:t>needed</a:t>
            </a:r>
            <a:r>
              <a:rPr lang="en-US" b="1" dirty="0">
                <a:solidFill>
                  <a:srgbClr val="000000"/>
                </a:solidFill>
              </a:rPr>
              <a:t> </a:t>
            </a:r>
            <a:r>
              <a:rPr lang="en-US" dirty="0">
                <a:solidFill>
                  <a:srgbClr val="000000"/>
                </a:solidFill>
              </a:rPr>
              <a:t>t</a:t>
            </a:r>
            <a:r>
              <a:rPr lang="en-US" b="0" dirty="0"/>
              <a:t>o</a:t>
            </a:r>
            <a:r>
              <a:rPr lang="en-US" dirty="0"/>
              <a:t> enhance local support of ADUs</a:t>
            </a:r>
          </a:p>
          <a:p>
            <a:pPr marL="174680" indent="-174680">
              <a:buClr>
                <a:srgbClr val="000000"/>
              </a:buClr>
              <a:buFont typeface="Arial" panose="020B0604020202020204" pitchFamily="34" charset="0"/>
              <a:buChar char="•"/>
            </a:pPr>
            <a:endParaRPr lang="en-US" b="1" dirty="0">
              <a:solidFill>
                <a:srgbClr val="000000"/>
              </a:solidFill>
            </a:endParaRPr>
          </a:p>
          <a:p>
            <a:pPr marL="174680" indent="-174680">
              <a:buClr>
                <a:srgbClr val="000000"/>
              </a:buClr>
              <a:buFont typeface="Arial" panose="020B0604020202020204" pitchFamily="34" charset="0"/>
              <a:buChar char="•"/>
            </a:pPr>
            <a:r>
              <a:rPr lang="en-US" b="1" dirty="0">
                <a:solidFill>
                  <a:srgbClr val="000000"/>
                </a:solidFill>
              </a:rPr>
              <a:t>IF NEEDED, </a:t>
            </a:r>
            <a:r>
              <a:rPr lang="en-US" dirty="0">
                <a:solidFill>
                  <a:srgbClr val="000000"/>
                </a:solidFill>
              </a:rPr>
              <a:t>focus on a small set of design issues that are likely to enhance local support of ADUs</a:t>
            </a:r>
          </a:p>
          <a:p>
            <a:pPr marL="174680" indent="-174680" defTabSz="931628">
              <a:buClr>
                <a:srgbClr val="000000"/>
              </a:buClr>
              <a:buFont typeface="Arial" panose="020B0604020202020204" pitchFamily="34" charset="0"/>
              <a:buChar char="•"/>
              <a:defRPr/>
            </a:pPr>
            <a:r>
              <a:rPr lang="en-US" b="1" dirty="0">
                <a:solidFill>
                  <a:srgbClr val="000000"/>
                </a:solidFill>
              </a:rPr>
              <a:t>IF NEEDED, </a:t>
            </a:r>
            <a:r>
              <a:rPr lang="en-US" dirty="0">
                <a:solidFill>
                  <a:srgbClr val="000000"/>
                </a:solidFill>
              </a:rPr>
              <a:t>limit design review to proportionality of primary residence and proximity of neighboring homes (e.g., location of ADU entries &amp; windows)</a:t>
            </a:r>
          </a:p>
          <a:p>
            <a:pPr marL="174680" indent="-174680">
              <a:buClr>
                <a:srgbClr val="000000"/>
              </a:buClr>
              <a:buFont typeface="Arial" panose="020B0604020202020204" pitchFamily="34" charset="0"/>
              <a:buChar char="•"/>
            </a:pPr>
            <a:r>
              <a:rPr lang="en-US" dirty="0">
                <a:solidFill>
                  <a:srgbClr val="000000"/>
                </a:solidFill>
              </a:rPr>
              <a:t>Administrative design review with building permit application (vs. (CUP)</a:t>
            </a:r>
          </a:p>
          <a:p>
            <a:pPr marL="174680" indent="-174680">
              <a:buClr>
                <a:srgbClr val="000000"/>
              </a:buClr>
              <a:buFont typeface="Arial" panose="020B0604020202020204" pitchFamily="34" charset="0"/>
              <a:buChar char="•"/>
            </a:pPr>
            <a:r>
              <a:rPr lang="en-US" dirty="0">
                <a:solidFill>
                  <a:srgbClr val="000000"/>
                </a:solidFill>
              </a:rPr>
              <a:t>Don’t require the design of an ADU to be compatible with the existing primary residence</a:t>
            </a:r>
          </a:p>
          <a:p>
            <a:pPr lvl="1">
              <a:lnSpc>
                <a:spcPct val="100000"/>
              </a:lnSpc>
              <a:buClr>
                <a:srgbClr val="000000"/>
              </a:buClr>
            </a:pPr>
            <a:r>
              <a:rPr lang="en-US" i="1" dirty="0">
                <a:solidFill>
                  <a:srgbClr val="0070C0"/>
                </a:solidFill>
              </a:rPr>
              <a:t>“Careful about what you wish for, you might just get it”</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16</a:t>
            </a:fld>
            <a:endParaRPr lang="en-US" dirty="0"/>
          </a:p>
        </p:txBody>
      </p:sp>
    </p:spTree>
    <p:extLst>
      <p:ext uri="{BB962C8B-B14F-4D97-AF65-F5344CB8AC3E}">
        <p14:creationId xmlns:p14="http://schemas.microsoft.com/office/powerpoint/2010/main" val="516307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EA5F14"/>
              </a:buClr>
            </a:pPr>
            <a:r>
              <a:rPr lang="en-US" b="1" dirty="0"/>
              <a:t>8. Reduce or waive fees and charges</a:t>
            </a:r>
          </a:p>
          <a:p>
            <a:pPr>
              <a:buClr>
                <a:srgbClr val="EA5F14"/>
              </a:buClr>
            </a:pPr>
            <a:endParaRPr lang="en-US" b="1" dirty="0"/>
          </a:p>
          <a:p>
            <a:pPr>
              <a:spcBef>
                <a:spcPts val="510"/>
              </a:spcBef>
            </a:pPr>
            <a:r>
              <a:rPr lang="en-US" u="sng" dirty="0"/>
              <a:t>Statutory Limit:</a:t>
            </a:r>
          </a:p>
          <a:p>
            <a:pPr marL="169853" indent="-169853">
              <a:spcBef>
                <a:spcPts val="510"/>
              </a:spcBef>
              <a:buFont typeface="Arial" panose="020B0604020202020204" pitchFamily="34" charset="0"/>
              <a:buChar char="•"/>
            </a:pPr>
            <a:r>
              <a:rPr lang="en-US" b="1" dirty="0"/>
              <a:t>Impact fees are limited to 50% of the principal unit. </a:t>
            </a:r>
          </a:p>
          <a:p>
            <a:pPr marL="0" indent="0">
              <a:spcBef>
                <a:spcPts val="510"/>
              </a:spcBef>
              <a:buFont typeface="Arial" panose="020B0604020202020204" pitchFamily="34" charset="0"/>
              <a:buNone/>
            </a:pPr>
            <a:endParaRPr lang="en-US" dirty="0"/>
          </a:p>
          <a:p>
            <a:pPr marL="0" indent="0">
              <a:spcBef>
                <a:spcPts val="510"/>
              </a:spcBef>
              <a:buFont typeface="Arial" panose="020B0604020202020204" pitchFamily="34" charset="0"/>
              <a:buNone/>
            </a:pPr>
            <a:r>
              <a:rPr lang="en-US" u="sng" dirty="0">
                <a:solidFill>
                  <a:srgbClr val="000000"/>
                </a:solidFill>
              </a:rPr>
              <a:t>Other Non-statutory Options:</a:t>
            </a:r>
          </a:p>
          <a:p>
            <a:pPr marL="177940" indent="-169853">
              <a:spcBef>
                <a:spcPts val="510"/>
              </a:spcBef>
              <a:buFont typeface="Arial" panose="020B0604020202020204" pitchFamily="34" charset="0"/>
              <a:buChar char="•"/>
            </a:pPr>
            <a:r>
              <a:rPr lang="en-US" u="none" dirty="0"/>
              <a:t>Impact fees may be further reduced or even waived, </a:t>
            </a:r>
            <a:r>
              <a:rPr lang="en-US" b="1" u="sng" dirty="0"/>
              <a:t>if</a:t>
            </a:r>
            <a:r>
              <a:rPr lang="en-US" u="none" dirty="0"/>
              <a:t> there is an adequate policy basis. </a:t>
            </a:r>
            <a:r>
              <a:rPr lang="en-US" u="sng" dirty="0"/>
              <a:t>Rationale</a:t>
            </a:r>
            <a:r>
              <a:rPr lang="en-US" dirty="0"/>
              <a:t>:</a:t>
            </a:r>
            <a:r>
              <a:rPr lang="en-US" b="1" dirty="0"/>
              <a:t> </a:t>
            </a:r>
            <a:r>
              <a:rPr lang="en-US" dirty="0"/>
              <a:t>ADUs are generally smaller than standard single- family homes and typically have fewer people living in them, resulting in fewer impacts on transportation, parks and schools.</a:t>
            </a:r>
            <a:endParaRPr lang="en-US" dirty="0">
              <a:solidFill>
                <a:srgbClr val="000000"/>
              </a:solidFill>
            </a:endParaRPr>
          </a:p>
          <a:p>
            <a:pPr marL="177940" indent="-169853">
              <a:spcBef>
                <a:spcPts val="510"/>
              </a:spcBef>
              <a:buFont typeface="Arial" panose="020B0604020202020204" pitchFamily="34" charset="0"/>
              <a:buChar char="•"/>
            </a:pPr>
            <a:r>
              <a:rPr lang="en-US" dirty="0">
                <a:solidFill>
                  <a:srgbClr val="000000"/>
                </a:solidFill>
              </a:rPr>
              <a:t>Application fees</a:t>
            </a:r>
          </a:p>
          <a:p>
            <a:pPr marL="815108" indent="-349360">
              <a:spcBef>
                <a:spcPts val="510"/>
              </a:spcBef>
              <a:buFont typeface="Courier New" panose="02070309020205020404" pitchFamily="49" charset="0"/>
              <a:buChar char="o"/>
            </a:pPr>
            <a:r>
              <a:rPr lang="en-US" dirty="0">
                <a:solidFill>
                  <a:srgbClr val="000000"/>
                </a:solidFill>
              </a:rPr>
              <a:t>Based on police power and if the local decision is made to prioritize new ADU construction</a:t>
            </a:r>
          </a:p>
          <a:p>
            <a:pPr marL="177940" indent="-169853">
              <a:spcBef>
                <a:spcPts val="510"/>
              </a:spcBef>
              <a:buFont typeface="Arial" panose="020B0604020202020204" pitchFamily="34" charset="0"/>
              <a:buChar char="•"/>
            </a:pPr>
            <a:r>
              <a:rPr lang="en-US" dirty="0">
                <a:solidFill>
                  <a:srgbClr val="000000"/>
                </a:solidFill>
              </a:rPr>
              <a:t>System development charges (aka “utility connection fees”)</a:t>
            </a:r>
          </a:p>
          <a:p>
            <a:pPr marL="823789" lvl="0" indent="-349360">
              <a:spcBef>
                <a:spcPts val="510"/>
              </a:spcBef>
              <a:buFont typeface="Courier New" panose="02070309020205020404" pitchFamily="49" charset="0"/>
              <a:buChar char="o"/>
            </a:pPr>
            <a:r>
              <a:rPr lang="en-US" dirty="0">
                <a:solidFill>
                  <a:srgbClr val="000000"/>
                </a:solidFill>
              </a:rPr>
              <a:t>Especially compelling, if the ADU doesn’t need a new line and/or separate meter</a:t>
            </a:r>
          </a:p>
          <a:p>
            <a:pPr marL="177940" indent="-177940">
              <a:spcBef>
                <a:spcPts val="510"/>
              </a:spcBef>
              <a:buFont typeface="Arial" panose="020B0604020202020204" pitchFamily="34" charset="0"/>
              <a:buChar char="•"/>
            </a:pPr>
            <a:r>
              <a:rPr lang="en-US" dirty="0"/>
              <a:t>Other fees, if there are any others imposed by your community</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17</a:t>
            </a:fld>
            <a:endParaRPr lang="en-US" dirty="0"/>
          </a:p>
        </p:txBody>
      </p:sp>
    </p:spTree>
    <p:extLst>
      <p:ext uri="{BB962C8B-B14F-4D97-AF65-F5344CB8AC3E}">
        <p14:creationId xmlns:p14="http://schemas.microsoft.com/office/powerpoint/2010/main" val="3060561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The photo on this slide is an example of a prefabricated ADU.</a:t>
            </a:r>
          </a:p>
        </p:txBody>
      </p:sp>
      <p:sp>
        <p:nvSpPr>
          <p:cNvPr id="4" name="Slide Number Placeholder 3"/>
          <p:cNvSpPr>
            <a:spLocks noGrp="1"/>
          </p:cNvSpPr>
          <p:nvPr>
            <p:ph type="sldNum" sz="quarter" idx="5"/>
          </p:nvPr>
        </p:nvSpPr>
        <p:spPr/>
        <p:txBody>
          <a:bodyPr/>
          <a:lstStyle/>
          <a:p>
            <a:fld id="{9359F730-FAC5-437E-98DE-4AABDE790C41}" type="slidenum">
              <a:rPr lang="en-US" smtClean="0"/>
              <a:t>18</a:t>
            </a:fld>
            <a:endParaRPr lang="en-US" dirty="0"/>
          </a:p>
        </p:txBody>
      </p:sp>
    </p:spTree>
    <p:extLst>
      <p:ext uri="{BB962C8B-B14F-4D97-AF65-F5344CB8AC3E}">
        <p14:creationId xmlns:p14="http://schemas.microsoft.com/office/powerpoint/2010/main" val="140805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Clr>
                <a:srgbClr val="EA5F14"/>
              </a:buClr>
              <a:buAutoNum type="arabicPeriod"/>
            </a:pPr>
            <a:r>
              <a:rPr lang="en-US" b="1" dirty="0"/>
              <a:t>Allow prefabricated ADUs</a:t>
            </a:r>
          </a:p>
          <a:p>
            <a:pPr marL="0" indent="0">
              <a:buClr>
                <a:srgbClr val="EA5F14"/>
              </a:buClr>
              <a:buNone/>
            </a:pPr>
            <a:endParaRPr lang="en-US" b="1" dirty="0"/>
          </a:p>
          <a:p>
            <a:pPr marL="349410" indent="-347793">
              <a:spcBef>
                <a:spcPts val="510"/>
              </a:spcBef>
              <a:buFont typeface="Arial" panose="020B0604020202020204" pitchFamily="34" charset="0"/>
              <a:buChar char="•"/>
            </a:pPr>
            <a:r>
              <a:rPr lang="en-US" dirty="0">
                <a:solidFill>
                  <a:srgbClr val="000000"/>
                </a:solidFill>
              </a:rPr>
              <a:t>Prefabricated units can be:</a:t>
            </a:r>
          </a:p>
          <a:p>
            <a:pPr marL="815042" indent="-349360">
              <a:buFont typeface="Courier New" panose="02070309020205020404" pitchFamily="49" charset="0"/>
              <a:buChar char="o"/>
            </a:pPr>
            <a:r>
              <a:rPr lang="en-US" dirty="0">
                <a:solidFill>
                  <a:srgbClr val="000000"/>
                </a:solidFill>
              </a:rPr>
              <a:t>less expensive than ADUS built on-site More sustainable, due to less waste generated by factory-built units.</a:t>
            </a:r>
          </a:p>
          <a:p>
            <a:pPr marL="815042" indent="-349360">
              <a:buFont typeface="Courier New" panose="02070309020205020404" pitchFamily="49" charset="0"/>
              <a:buChar char="o"/>
            </a:pPr>
            <a:r>
              <a:rPr lang="en-US" dirty="0">
                <a:solidFill>
                  <a:srgbClr val="000000"/>
                </a:solidFill>
              </a:rPr>
              <a:t>Take less time to install than on-site construction.</a:t>
            </a:r>
          </a:p>
          <a:p>
            <a:pPr marL="815042" indent="-349360" defTabSz="931628">
              <a:buFont typeface="Courier New" panose="02070309020205020404" pitchFamily="49" charset="0"/>
              <a:buChar char="o"/>
              <a:defRPr/>
            </a:pPr>
            <a:r>
              <a:rPr lang="en-US" dirty="0">
                <a:solidFill>
                  <a:srgbClr val="000000"/>
                </a:solidFill>
              </a:rPr>
              <a:t>Less impacts on neighboring properties during “construction” (such as less noise and on-street parking conflicts).</a:t>
            </a:r>
          </a:p>
          <a:p>
            <a:pPr marL="1746802" lvl="2" indent="-349360">
              <a:buFont typeface="Courier New" panose="02070309020205020404" pitchFamily="49" charset="0"/>
              <a:buChar char="o"/>
            </a:pPr>
            <a:endParaRPr lang="en-US" dirty="0">
              <a:solidFill>
                <a:srgbClr val="000000"/>
              </a:solidFill>
            </a:endParaRPr>
          </a:p>
          <a:p>
            <a:pPr marL="347793" indent="-347793">
              <a:buFont typeface="Arial" panose="020B0604020202020204" pitchFamily="34" charset="0"/>
              <a:buChar char="•"/>
            </a:pPr>
            <a:r>
              <a:rPr lang="en-US" dirty="0">
                <a:solidFill>
                  <a:srgbClr val="000000"/>
                </a:solidFill>
              </a:rPr>
              <a:t>State law re: manufactured homes </a:t>
            </a:r>
            <a:r>
              <a:rPr lang="en-US" b="1" i="1" dirty="0">
                <a:solidFill>
                  <a:srgbClr val="000000"/>
                </a:solidFill>
              </a:rPr>
              <a:t>may</a:t>
            </a:r>
            <a:r>
              <a:rPr lang="en-US" dirty="0">
                <a:solidFill>
                  <a:srgbClr val="000000"/>
                </a:solidFill>
              </a:rPr>
              <a:t> come into play, such as adherence to </a:t>
            </a:r>
            <a:r>
              <a:rPr lang="en-US" dirty="0"/>
              <a:t>L&amp;I standards.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19</a:t>
            </a:fld>
            <a:endParaRPr lang="en-US" dirty="0"/>
          </a:p>
        </p:txBody>
      </p:sp>
    </p:spTree>
    <p:extLst>
      <p:ext uri="{BB962C8B-B14F-4D97-AF65-F5344CB8AC3E}">
        <p14:creationId xmlns:p14="http://schemas.microsoft.com/office/powerpoint/2010/main" val="35664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EA5F14"/>
              </a:buClr>
            </a:pPr>
            <a:r>
              <a:rPr lang="en-US" b="1" dirty="0"/>
              <a:t>2. Streamline ADU permitting processes</a:t>
            </a:r>
          </a:p>
          <a:p>
            <a:pPr marL="171450" indent="-171450">
              <a:buClr>
                <a:srgbClr val="EA5F14"/>
              </a:buClr>
              <a:buFont typeface="Arial" panose="020B0604020202020204" pitchFamily="34" charset="0"/>
              <a:buChar char="•"/>
            </a:pPr>
            <a:endParaRPr lang="en-US" b="1" dirty="0">
              <a:solidFill>
                <a:srgbClr val="000000"/>
              </a:solidFill>
            </a:endParaRPr>
          </a:p>
          <a:p>
            <a:pPr marL="171450" indent="-171450">
              <a:buClr>
                <a:srgbClr val="EA5F14"/>
              </a:buClr>
              <a:buFont typeface="Arial" panose="020B0604020202020204" pitchFamily="34" charset="0"/>
              <a:buChar char="•"/>
            </a:pPr>
            <a:r>
              <a:rPr lang="en-US" dirty="0">
                <a:solidFill>
                  <a:srgbClr val="000000"/>
                </a:solidFill>
              </a:rPr>
              <a:t>Allow ADUs ‘by-right’ (permitted use) without discretionary review or public hearing </a:t>
            </a:r>
          </a:p>
          <a:p>
            <a:pPr marL="171450" indent="-171450">
              <a:buClr>
                <a:srgbClr val="EA5F14"/>
              </a:buClr>
              <a:buFont typeface="Arial" panose="020B0604020202020204" pitchFamily="34" charset="0"/>
              <a:buChar char="•"/>
            </a:pPr>
            <a:r>
              <a:rPr lang="en-US" dirty="0">
                <a:solidFill>
                  <a:srgbClr val="000000"/>
                </a:solidFill>
              </a:rPr>
              <a:t>Consider an expedited permit process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20</a:t>
            </a:fld>
            <a:endParaRPr lang="en-US" dirty="0"/>
          </a:p>
        </p:txBody>
      </p:sp>
    </p:spTree>
    <p:extLst>
      <p:ext uri="{BB962C8B-B14F-4D97-AF65-F5344CB8AC3E}">
        <p14:creationId xmlns:p14="http://schemas.microsoft.com/office/powerpoint/2010/main" val="301812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60">
              <a:defRPr/>
            </a:pPr>
            <a:r>
              <a:rPr lang="en-US" dirty="0">
                <a:highlight>
                  <a:srgbClr val="FFFF00"/>
                </a:highlight>
              </a:rPr>
              <a:t>NOTE TO PRESENTER: </a:t>
            </a:r>
            <a:r>
              <a:rPr lang="en-US" dirty="0"/>
              <a:t>ADD more bullet points to suit your particular presentation and identify the key categories you will be covering.</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a:t>
            </a:fld>
            <a:endParaRPr lang="en-US" dirty="0"/>
          </a:p>
        </p:txBody>
      </p:sp>
    </p:spTree>
    <p:extLst>
      <p:ext uri="{BB962C8B-B14F-4D97-AF65-F5344CB8AC3E}">
        <p14:creationId xmlns:p14="http://schemas.microsoft.com/office/powerpoint/2010/main" val="4098389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EA5F14"/>
              </a:buClr>
            </a:pPr>
            <a:r>
              <a:rPr lang="en-US" b="1" dirty="0"/>
              <a:t>3. Offer incentives to encourage ADUs that are affordable to lower-income households</a:t>
            </a:r>
          </a:p>
          <a:p>
            <a:pPr>
              <a:buClr>
                <a:srgbClr val="EA5F14"/>
              </a:buClr>
            </a:pPr>
            <a:endParaRPr lang="en-US" b="1" dirty="0">
              <a:solidFill>
                <a:srgbClr val="000000"/>
              </a:solidFill>
            </a:endParaRPr>
          </a:p>
          <a:p>
            <a:pPr marL="171450" indent="-171450">
              <a:buClr>
                <a:srgbClr val="EA5F14"/>
              </a:buClr>
              <a:buFont typeface="Arial" panose="020B0604020202020204" pitchFamily="34" charset="0"/>
              <a:buChar char="•"/>
            </a:pPr>
            <a:r>
              <a:rPr lang="en-US" dirty="0">
                <a:solidFill>
                  <a:srgbClr val="000000"/>
                </a:solidFill>
              </a:rPr>
              <a:t>ADUs are usually more affordable than single-family, primary residences, but </a:t>
            </a:r>
            <a:r>
              <a:rPr lang="en-US" b="1" u="sng" dirty="0">
                <a:solidFill>
                  <a:srgbClr val="000000"/>
                </a:solidFill>
              </a:rPr>
              <a:t>not</a:t>
            </a:r>
            <a:r>
              <a:rPr lang="en-US" dirty="0">
                <a:solidFill>
                  <a:srgbClr val="000000"/>
                </a:solidFill>
              </a:rPr>
              <a:t> in most cases, affordable to lower-income households</a:t>
            </a:r>
          </a:p>
          <a:p>
            <a:pPr marL="171450" indent="-171450">
              <a:buClr>
                <a:srgbClr val="EA5F14"/>
              </a:buClr>
              <a:buFont typeface="Arial" panose="020B0604020202020204" pitchFamily="34" charset="0"/>
              <a:buChar char="•"/>
            </a:pPr>
            <a:r>
              <a:rPr lang="en-US" dirty="0">
                <a:solidFill>
                  <a:srgbClr val="000000"/>
                </a:solidFill>
              </a:rPr>
              <a:t>In most cases, Attached ADUs are less costly to produce than Detached ADUs</a:t>
            </a:r>
          </a:p>
          <a:p>
            <a:pPr marL="171450" indent="-171450">
              <a:buClr>
                <a:srgbClr val="EA5F14"/>
              </a:buClr>
              <a:buFont typeface="Arial" panose="020B0604020202020204" pitchFamily="34" charset="0"/>
              <a:buChar char="•"/>
            </a:pPr>
            <a:r>
              <a:rPr lang="en-US" dirty="0">
                <a:solidFill>
                  <a:srgbClr val="000000"/>
                </a:solidFill>
              </a:rPr>
              <a:t>Some local government programs provide incentives when:</a:t>
            </a:r>
          </a:p>
          <a:p>
            <a:pPr marL="628650" lvl="1" indent="-171450">
              <a:buClr>
                <a:srgbClr val="EA5F14"/>
              </a:buClr>
              <a:buFont typeface="Courier New" panose="02070309020205020404" pitchFamily="49" charset="0"/>
              <a:buChar char="o"/>
            </a:pPr>
            <a:r>
              <a:rPr lang="en-US" dirty="0">
                <a:solidFill>
                  <a:srgbClr val="000000"/>
                </a:solidFill>
              </a:rPr>
              <a:t>80% or less of average median income (AMI)</a:t>
            </a:r>
          </a:p>
          <a:p>
            <a:pPr marL="628650" lvl="1" indent="-171450">
              <a:buClr>
                <a:srgbClr val="EA5F14"/>
              </a:buClr>
              <a:buFont typeface="Courier New" panose="02070309020205020404" pitchFamily="49" charset="0"/>
              <a:buChar char="o"/>
            </a:pPr>
            <a:r>
              <a:rPr lang="en-US" dirty="0">
                <a:solidFill>
                  <a:srgbClr val="000000"/>
                </a:solidFill>
              </a:rPr>
              <a:t>Guaranteed to be affordable for a long period of time</a:t>
            </a:r>
          </a:p>
          <a:p>
            <a:pPr marL="171450" indent="-171450">
              <a:buClr>
                <a:srgbClr val="EA5F14"/>
              </a:buClr>
              <a:buFont typeface="Arial" panose="020B0604020202020204" pitchFamily="34" charset="0"/>
              <a:buChar char="•"/>
            </a:pPr>
            <a:r>
              <a:rPr lang="en-US" dirty="0">
                <a:solidFill>
                  <a:srgbClr val="000000"/>
                </a:solidFill>
              </a:rPr>
              <a:t>Explore partnering with local nonprofits, including Community Land Trusts</a:t>
            </a:r>
          </a:p>
          <a:p>
            <a:pPr marL="171450" indent="-171450">
              <a:buClr>
                <a:srgbClr val="EA5F14"/>
              </a:buClr>
              <a:buFont typeface="Arial" panose="020B0604020202020204" pitchFamily="34" charset="0"/>
              <a:buChar char="•"/>
            </a:pPr>
            <a:r>
              <a:rPr lang="en-US" dirty="0">
                <a:solidFill>
                  <a:srgbClr val="000000"/>
                </a:solidFill>
              </a:rPr>
              <a:t>Unlikely to be used in rural areas, which is why it is in the second category of “Just for Cities and Urban Areas”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21</a:t>
            </a:fld>
            <a:endParaRPr lang="en-US" dirty="0"/>
          </a:p>
        </p:txBody>
      </p:sp>
    </p:spTree>
    <p:extLst>
      <p:ext uri="{BB962C8B-B14F-4D97-AF65-F5344CB8AC3E}">
        <p14:creationId xmlns:p14="http://schemas.microsoft.com/office/powerpoint/2010/main" val="3233931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20000"/>
              </a:lnSpc>
              <a:spcBef>
                <a:spcPts val="510"/>
              </a:spcBef>
              <a:buClr>
                <a:schemeClr val="accent2"/>
              </a:buClr>
              <a:buAutoNum type="arabicPeriod"/>
            </a:pPr>
            <a:r>
              <a:rPr lang="en-US" b="1" dirty="0">
                <a:cs typeface="Calibri" panose="020F0502020204030204" pitchFamily="34" charset="0"/>
              </a:rPr>
              <a:t>Address the use of ADUs as short-term rentals</a:t>
            </a:r>
          </a:p>
          <a:p>
            <a:pPr marL="0" indent="0">
              <a:lnSpc>
                <a:spcPct val="120000"/>
              </a:lnSpc>
              <a:spcBef>
                <a:spcPts val="510"/>
              </a:spcBef>
              <a:buClr>
                <a:schemeClr val="accent2"/>
              </a:buClr>
              <a:buNone/>
            </a:pPr>
            <a:endParaRPr lang="en-US" b="1" dirty="0">
              <a:cs typeface="Calibri" panose="020F0502020204030204" pitchFamily="34" charset="0"/>
            </a:endParaRPr>
          </a:p>
          <a:p>
            <a:pPr marL="177940" indent="-173087">
              <a:lnSpc>
                <a:spcPct val="120000"/>
              </a:lnSpc>
              <a:spcBef>
                <a:spcPts val="510"/>
              </a:spcBef>
              <a:buFont typeface="Arial" panose="020B0604020202020204" pitchFamily="34" charset="0"/>
              <a:buChar char="•"/>
            </a:pPr>
            <a:r>
              <a:rPr lang="en-US" dirty="0">
                <a:solidFill>
                  <a:srgbClr val="000000"/>
                </a:solidFill>
              </a:rPr>
              <a:t>Short-term rentals (STRs) do not add to the local housing stock (and actually remove a unit from the housing market)</a:t>
            </a:r>
          </a:p>
          <a:p>
            <a:pPr marL="177940" indent="-173087">
              <a:lnSpc>
                <a:spcPct val="120000"/>
              </a:lnSpc>
              <a:spcBef>
                <a:spcPts val="510"/>
              </a:spcBef>
              <a:buFont typeface="Arial" panose="020B0604020202020204" pitchFamily="34" charset="0"/>
              <a:buChar char="•"/>
            </a:pPr>
            <a:r>
              <a:rPr lang="en-US" dirty="0">
                <a:solidFill>
                  <a:srgbClr val="000000"/>
                </a:solidFill>
              </a:rPr>
              <a:t>STRs are really a commercial/hospitality operation, and not a residential use.</a:t>
            </a:r>
          </a:p>
          <a:p>
            <a:pPr marL="177940" indent="-173087">
              <a:lnSpc>
                <a:spcPct val="120000"/>
              </a:lnSpc>
              <a:spcBef>
                <a:spcPts val="510"/>
              </a:spcBef>
              <a:buFont typeface="Arial" panose="020B0604020202020204" pitchFamily="34" charset="0"/>
              <a:buChar char="•"/>
            </a:pPr>
            <a:r>
              <a:rPr lang="en-US" dirty="0">
                <a:solidFill>
                  <a:srgbClr val="000000"/>
                </a:solidFill>
              </a:rPr>
              <a:t>Local government regulations generally fall into one of three categories</a:t>
            </a:r>
          </a:p>
          <a:p>
            <a:pPr marL="931562" indent="-465814">
              <a:lnSpc>
                <a:spcPct val="120000"/>
              </a:lnSpc>
              <a:buFont typeface="+mj-lt"/>
              <a:buAutoNum type="arabicPeriod"/>
            </a:pPr>
            <a:r>
              <a:rPr lang="en-US" sz="1100" dirty="0">
                <a:solidFill>
                  <a:srgbClr val="000000"/>
                </a:solidFill>
              </a:rPr>
              <a:t>ADUs not allowed to be used as STRs</a:t>
            </a:r>
          </a:p>
          <a:p>
            <a:pPr marL="931562" indent="-465814">
              <a:lnSpc>
                <a:spcPct val="120000"/>
              </a:lnSpc>
              <a:buFont typeface="+mj-lt"/>
              <a:buAutoNum type="arabicPeriod"/>
            </a:pPr>
            <a:r>
              <a:rPr lang="en-US" sz="1100" dirty="0">
                <a:solidFill>
                  <a:srgbClr val="000000"/>
                </a:solidFill>
              </a:rPr>
              <a:t>Limited use of ADUs as STRs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23</a:t>
            </a:fld>
            <a:endParaRPr lang="en-US" dirty="0"/>
          </a:p>
        </p:txBody>
      </p:sp>
    </p:spTree>
    <p:extLst>
      <p:ext uri="{BB962C8B-B14F-4D97-AF65-F5344CB8AC3E}">
        <p14:creationId xmlns:p14="http://schemas.microsoft.com/office/powerpoint/2010/main" val="1929199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10"/>
              </a:spcBef>
              <a:buClr>
                <a:schemeClr val="accent2"/>
              </a:buClr>
            </a:pPr>
            <a:r>
              <a:rPr lang="en-US" b="1" dirty="0">
                <a:cs typeface="Calibri" panose="020F0502020204030204" pitchFamily="34" charset="0"/>
              </a:rPr>
              <a:t>2. </a:t>
            </a:r>
            <a:r>
              <a:rPr lang="en-US" b="1" dirty="0"/>
              <a:t>Provide user-friendly communication materials</a:t>
            </a:r>
          </a:p>
          <a:p>
            <a:pPr>
              <a:lnSpc>
                <a:spcPct val="120000"/>
              </a:lnSpc>
              <a:spcBef>
                <a:spcPts val="510"/>
              </a:spcBef>
              <a:buClr>
                <a:schemeClr val="accent2"/>
              </a:buClr>
            </a:pPr>
            <a:endParaRPr lang="en-US" b="1" dirty="0">
              <a:solidFill>
                <a:srgbClr val="000000"/>
              </a:solidFill>
            </a:endParaRPr>
          </a:p>
          <a:p>
            <a:pPr>
              <a:lnSpc>
                <a:spcPct val="120000"/>
              </a:lnSpc>
              <a:spcBef>
                <a:spcPts val="510"/>
              </a:spcBef>
              <a:buClr>
                <a:schemeClr val="accent2"/>
              </a:buClr>
            </a:pPr>
            <a:r>
              <a:rPr lang="en-US" dirty="0">
                <a:solidFill>
                  <a:srgbClr val="000000"/>
                </a:solidFill>
              </a:rPr>
              <a:t>There are several good examples from Washington local governments:</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ADU websites/webpages</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One-two page handouts</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Guidebooks</a:t>
            </a:r>
          </a:p>
          <a:p>
            <a:pPr marL="628650" lvl="1" indent="-171450">
              <a:lnSpc>
                <a:spcPct val="120000"/>
              </a:lnSpc>
              <a:spcBef>
                <a:spcPts val="510"/>
              </a:spcBef>
              <a:buClr>
                <a:schemeClr val="accent2"/>
              </a:buClr>
              <a:buFont typeface="Courier New" panose="02070309020205020404" pitchFamily="49" charset="0"/>
              <a:buChar char="o"/>
            </a:pPr>
            <a:r>
              <a:rPr lang="en-US" u="none" dirty="0">
                <a:solidFill>
                  <a:srgbClr val="000000"/>
                </a:solidFill>
              </a:rPr>
              <a:t>The example shown on this slide is from Pasco and has been translated into Spanish.</a:t>
            </a:r>
          </a:p>
          <a:p>
            <a:pPr>
              <a:lnSpc>
                <a:spcPct val="120000"/>
              </a:lnSpc>
              <a:spcBef>
                <a:spcPts val="510"/>
              </a:spcBef>
              <a:buClr>
                <a:schemeClr val="accent2"/>
              </a:buClr>
            </a:pPr>
            <a:endParaRPr lang="en-US" u="none" dirty="0">
              <a:solidFill>
                <a:srgbClr val="000000"/>
              </a:solidFill>
            </a:endParaRPr>
          </a:p>
          <a:p>
            <a:pPr>
              <a:lnSpc>
                <a:spcPct val="120000"/>
              </a:lnSpc>
              <a:spcBef>
                <a:spcPts val="510"/>
              </a:spcBef>
              <a:buClr>
                <a:schemeClr val="accent2"/>
              </a:buClr>
            </a:pPr>
            <a:r>
              <a:rPr lang="en-US" u="sng" dirty="0">
                <a:solidFill>
                  <a:srgbClr val="000000"/>
                </a:solidFill>
              </a:rPr>
              <a:t>Note</a:t>
            </a:r>
            <a:r>
              <a:rPr lang="en-US" dirty="0">
                <a:solidFill>
                  <a:srgbClr val="000000"/>
                </a:solidFill>
              </a:rPr>
              <a:t>: The Commerce ADU Guidance document contains some example you can cite.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24</a:t>
            </a:fld>
            <a:endParaRPr lang="en-US" dirty="0"/>
          </a:p>
        </p:txBody>
      </p:sp>
    </p:spTree>
    <p:extLst>
      <p:ext uri="{BB962C8B-B14F-4D97-AF65-F5344CB8AC3E}">
        <p14:creationId xmlns:p14="http://schemas.microsoft.com/office/powerpoint/2010/main" val="3307980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978" indent="-350978">
              <a:lnSpc>
                <a:spcPct val="120000"/>
              </a:lnSpc>
              <a:spcBef>
                <a:spcPts val="510"/>
              </a:spcBef>
              <a:buClr>
                <a:schemeClr val="accent2"/>
              </a:buClr>
            </a:pPr>
            <a:r>
              <a:rPr lang="en-US" b="1" dirty="0">
                <a:latin typeface="+mn-lt"/>
                <a:cs typeface="Calibri" panose="020F0502020204030204" pitchFamily="34" charset="0"/>
              </a:rPr>
              <a:t>3</a:t>
            </a:r>
            <a:r>
              <a:rPr lang="en-US" sz="1400" b="1" dirty="0">
                <a:cs typeface="Calibri" panose="020F0502020204030204" pitchFamily="34" charset="0"/>
              </a:rPr>
              <a:t>. </a:t>
            </a:r>
            <a:r>
              <a:rPr lang="en-US" b="1" i="0" dirty="0">
                <a:effectLst/>
                <a:latin typeface="+mn-lt"/>
              </a:rPr>
              <a:t>Provide information on landlord-tenant laws for prospective ADU owners and ADU tenants</a:t>
            </a:r>
          </a:p>
          <a:p>
            <a:pPr marL="350978" indent="-350978">
              <a:lnSpc>
                <a:spcPct val="120000"/>
              </a:lnSpc>
              <a:spcBef>
                <a:spcPts val="510"/>
              </a:spcBef>
              <a:buClr>
                <a:schemeClr val="accent2"/>
              </a:buClr>
            </a:pPr>
            <a:endParaRPr lang="en-US" sz="1400" b="1" i="0" dirty="0">
              <a:solidFill>
                <a:schemeClr val="tx1"/>
              </a:solidFill>
              <a:effectLst/>
              <a:latin typeface="+mn-lt"/>
              <a:cs typeface="Calibri" panose="020F0502020204030204" pitchFamily="34" charset="0"/>
            </a:endParaRPr>
          </a:p>
          <a:p>
            <a:pPr marL="350978" indent="-350978">
              <a:lnSpc>
                <a:spcPct val="120000"/>
              </a:lnSpc>
              <a:spcBef>
                <a:spcPts val="510"/>
              </a:spcBef>
              <a:buClr>
                <a:schemeClr val="accent2"/>
              </a:buClr>
              <a:buFont typeface="Arial" panose="020B0604020202020204" pitchFamily="34" charset="0"/>
              <a:buChar char="•"/>
            </a:pPr>
            <a:r>
              <a:rPr lang="en-US" dirty="0">
                <a:solidFill>
                  <a:srgbClr val="000000"/>
                </a:solidFill>
              </a:rPr>
              <a:t>There is lots of good examples of information about Landlord-Tenant rights and requirements, provided at both the State and local levels</a:t>
            </a:r>
          </a:p>
          <a:p>
            <a:pPr marL="350978" indent="-350978">
              <a:lnSpc>
                <a:spcPct val="120000"/>
              </a:lnSpc>
              <a:spcBef>
                <a:spcPts val="510"/>
              </a:spcBef>
              <a:buClr>
                <a:schemeClr val="accent2"/>
              </a:buClr>
              <a:buFont typeface="Arial" panose="020B0604020202020204" pitchFamily="34" charset="0"/>
              <a:buChar char="•"/>
            </a:pPr>
            <a:r>
              <a:rPr lang="en-US" dirty="0">
                <a:solidFill>
                  <a:srgbClr val="000000"/>
                </a:solidFill>
              </a:rPr>
              <a:t>Very little of this information pertains solely to ADU owners or tenants.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25</a:t>
            </a:fld>
            <a:endParaRPr lang="en-US" dirty="0"/>
          </a:p>
        </p:txBody>
      </p:sp>
    </p:spTree>
    <p:extLst>
      <p:ext uri="{BB962C8B-B14F-4D97-AF65-F5344CB8AC3E}">
        <p14:creationId xmlns:p14="http://schemas.microsoft.com/office/powerpoint/2010/main" val="4266529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dirty="0"/>
              <a:t>4. Provide information on ADU financing and funding programs</a:t>
            </a:r>
            <a:endParaRPr lang="en-US" dirty="0"/>
          </a:p>
          <a:p>
            <a:pPr marL="0" indent="0" fontAlgn="base">
              <a:buFont typeface="Arial" panose="020B0604020202020204" pitchFamily="34" charset="0"/>
              <a:buNone/>
            </a:pPr>
            <a:endParaRPr lang="en-US" u="sng" dirty="0">
              <a:solidFill>
                <a:srgbClr val="0563C1"/>
              </a:solidFill>
              <a:hlinkClick r:id="rId3"/>
            </a:endParaRPr>
          </a:p>
          <a:p>
            <a:pPr marL="291135" indent="-291135" fontAlgn="base">
              <a:buFont typeface="Arial" panose="020B0604020202020204" pitchFamily="34" charset="0"/>
              <a:buChar char="•"/>
            </a:pPr>
            <a:r>
              <a:rPr lang="en-US" u="sng" dirty="0">
                <a:solidFill>
                  <a:srgbClr val="0563C1"/>
                </a:solidFill>
                <a:hlinkClick r:id="rId3"/>
              </a:rPr>
              <a:t>Olympia’s OlyFed Bank</a:t>
            </a:r>
            <a:r>
              <a:rPr lang="en-US" dirty="0">
                <a:solidFill>
                  <a:srgbClr val="000000"/>
                </a:solidFill>
              </a:rPr>
              <a:t> has developed specialized lending products that support ADU construction. OlyFed claims to be one of the only financial institutions in the area with a dedicated plan for funding ADUs. </a:t>
            </a:r>
          </a:p>
          <a:p>
            <a:pPr marL="291135" indent="-291135" fontAlgn="base">
              <a:buFont typeface="Arial" panose="020B0604020202020204" pitchFamily="34" charset="0"/>
              <a:buChar char="•"/>
            </a:pPr>
            <a:r>
              <a:rPr lang="en-US" dirty="0">
                <a:solidFill>
                  <a:srgbClr val="000000"/>
                </a:solidFill>
              </a:rPr>
              <a:t>Potential idea:</a:t>
            </a:r>
          </a:p>
          <a:p>
            <a:pPr marL="756948" lvl="1" indent="-291135" fontAlgn="base">
              <a:buFont typeface="Courier New" panose="02070309020205020404" pitchFamily="49" charset="0"/>
              <a:buChar char="o"/>
            </a:pPr>
            <a:r>
              <a:rPr lang="en-US" dirty="0">
                <a:solidFill>
                  <a:srgbClr val="000000"/>
                </a:solidFill>
              </a:rPr>
              <a:t>Be a clearinghouse that provides homeowners interested in building an ADU with existing financial institutions</a:t>
            </a:r>
          </a:p>
          <a:p>
            <a:pPr marL="756948" lvl="1" indent="-291135" fontAlgn="base">
              <a:buFont typeface="Courier New" panose="02070309020205020404" pitchFamily="49" charset="0"/>
              <a:buChar char="o"/>
            </a:pPr>
            <a:r>
              <a:rPr lang="en-US" dirty="0">
                <a:solidFill>
                  <a:srgbClr val="000000"/>
                </a:solidFill>
              </a:rPr>
              <a:t>Other?</a:t>
            </a:r>
          </a:p>
          <a:p>
            <a:pPr marL="465814" lvl="1" fontAlgn="base"/>
            <a:endParaRPr lang="en-US" dirty="0">
              <a:solidFill>
                <a:srgbClr val="000000"/>
              </a:solidFill>
            </a:endParaRPr>
          </a:p>
          <a:p>
            <a:pPr marL="291135" indent="-291135" fontAlgn="base">
              <a:buFont typeface="Arial" panose="020B0604020202020204" pitchFamily="34" charset="0"/>
              <a:buChar char="•"/>
            </a:pPr>
            <a:r>
              <a:rPr lang="en-US" dirty="0">
                <a:solidFill>
                  <a:srgbClr val="000000"/>
                </a:solidFill>
              </a:rPr>
              <a:t>In addition, the Washington State Legislature has expanded an existing three-year property tax exemption for any improvements to a single-family dwelling in </a:t>
            </a:r>
            <a:r>
              <a:rPr lang="en-US" u="sng" dirty="0">
                <a:solidFill>
                  <a:srgbClr val="0563C1"/>
                </a:solidFill>
                <a:hlinkClick r:id="rId4"/>
              </a:rPr>
              <a:t>RCW 84.36.400</a:t>
            </a:r>
            <a:r>
              <a:rPr lang="en-US" dirty="0">
                <a:solidFill>
                  <a:srgbClr val="000000"/>
                </a:solidFill>
              </a:rPr>
              <a:t> to include the construction of </a:t>
            </a:r>
            <a:r>
              <a:rPr lang="en-US" strike="noStrike" dirty="0">
                <a:solidFill>
                  <a:srgbClr val="0078D4"/>
                </a:solidFill>
              </a:rPr>
              <a:t>ADUs</a:t>
            </a:r>
            <a:r>
              <a:rPr lang="en-US" dirty="0">
                <a:solidFill>
                  <a:srgbClr val="000000"/>
                </a:solidFill>
              </a:rPr>
              <a:t>. The program was initiated through </a:t>
            </a:r>
            <a:r>
              <a:rPr lang="en-US" u="sng" dirty="0">
                <a:solidFill>
                  <a:srgbClr val="0563C1"/>
                </a:solidFill>
                <a:hlinkClick r:id="rId5"/>
              </a:rPr>
              <a:t>2SSB 6231 (Chapter 204, Laws of 2020)</a:t>
            </a:r>
            <a:r>
              <a:rPr lang="en-US" dirty="0">
                <a:solidFill>
                  <a:srgbClr val="000000"/>
                </a:solidFill>
              </a:rPr>
              <a:t> and stipulates that dwelling units may be either attached to or within the single-family dwelling or a detached unit located on the same real property.</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26</a:t>
            </a:fld>
            <a:endParaRPr lang="en-US" dirty="0"/>
          </a:p>
        </p:txBody>
      </p:sp>
    </p:spTree>
    <p:extLst>
      <p:ext uri="{BB962C8B-B14F-4D97-AF65-F5344CB8AC3E}">
        <p14:creationId xmlns:p14="http://schemas.microsoft.com/office/powerpoint/2010/main" val="1677346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10"/>
              </a:spcBef>
              <a:buClr>
                <a:schemeClr val="accent2"/>
              </a:buClr>
            </a:pPr>
            <a:r>
              <a:rPr lang="en-US" b="1" dirty="0">
                <a:cs typeface="Calibri" panose="020F0502020204030204" pitchFamily="34" charset="0"/>
              </a:rPr>
              <a:t>5. Create a program to encourage legalization of unpermitted ADUs</a:t>
            </a:r>
          </a:p>
          <a:p>
            <a:pPr>
              <a:lnSpc>
                <a:spcPct val="120000"/>
              </a:lnSpc>
              <a:spcBef>
                <a:spcPts val="510"/>
              </a:spcBef>
              <a:buClr>
                <a:schemeClr val="accent2"/>
              </a:buClr>
            </a:pPr>
            <a:endParaRPr lang="en-US" b="1" dirty="0">
              <a:cs typeface="Calibri" panose="020F0502020204030204" pitchFamily="34" charset="0"/>
            </a:endParaRP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It is believed that there are many unpermitted in communities throughout our State.</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Existing permitted nonconforming ADUs may be approved, subject to applicable requirements </a:t>
            </a:r>
          </a:p>
          <a:p>
            <a:pPr marL="628650" lvl="1" indent="-171450">
              <a:lnSpc>
                <a:spcPct val="120000"/>
              </a:lnSpc>
              <a:spcBef>
                <a:spcPts val="510"/>
              </a:spcBef>
              <a:buClr>
                <a:schemeClr val="accent2"/>
              </a:buClr>
              <a:buFont typeface="Courier New" panose="02070309020205020404" pitchFamily="49" charset="0"/>
              <a:buChar char="o"/>
            </a:pPr>
            <a:r>
              <a:rPr lang="en-US" dirty="0">
                <a:solidFill>
                  <a:srgbClr val="000000"/>
                </a:solidFill>
              </a:rPr>
              <a:t>Health/safety standards must be addressed </a:t>
            </a:r>
            <a:r>
              <a:rPr lang="en-US" u="sng" dirty="0">
                <a:solidFill>
                  <a:srgbClr val="000000"/>
                </a:solidFill>
              </a:rPr>
              <a:t>before</a:t>
            </a:r>
            <a:r>
              <a:rPr lang="en-US" dirty="0">
                <a:solidFill>
                  <a:srgbClr val="000000"/>
                </a:solidFill>
              </a:rPr>
              <a:t> legalization can occur.</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Allow for an increase in the size of an attached ADU for more efficient use of floor area (e.g., an existing garage or basement being used as an ADU)</a:t>
            </a:r>
          </a:p>
          <a:p>
            <a:pPr marL="698721">
              <a:lnSpc>
                <a:spcPct val="120000"/>
              </a:lnSpc>
              <a:spcBef>
                <a:spcPts val="510"/>
              </a:spcBef>
            </a:pPr>
            <a:endParaRPr lang="en-US" dirty="0">
              <a:solidFill>
                <a:srgbClr val="000000"/>
              </a:solidFill>
            </a:endParaRPr>
          </a:p>
          <a:p>
            <a:r>
              <a:rPr lang="en-US" u="sng" dirty="0">
                <a:solidFill>
                  <a:srgbClr val="000000"/>
                </a:solidFill>
              </a:rPr>
              <a:t>Note</a:t>
            </a:r>
            <a:r>
              <a:rPr lang="en-US" dirty="0">
                <a:solidFill>
                  <a:srgbClr val="000000"/>
                </a:solidFill>
              </a:rPr>
              <a:t>: The Commerce ADU Guidance document contains some example you can cite.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27</a:t>
            </a:fld>
            <a:endParaRPr lang="en-US" dirty="0"/>
          </a:p>
        </p:txBody>
      </p:sp>
    </p:spTree>
    <p:extLst>
      <p:ext uri="{BB962C8B-B14F-4D97-AF65-F5344CB8AC3E}">
        <p14:creationId xmlns:p14="http://schemas.microsoft.com/office/powerpoint/2010/main" val="1736067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10"/>
              </a:spcBef>
              <a:buClr>
                <a:schemeClr val="accent2"/>
              </a:buClr>
            </a:pPr>
            <a:r>
              <a:rPr lang="en-US" b="1" dirty="0">
                <a:cs typeface="Calibri" panose="020F0502020204030204" pitchFamily="34" charset="0"/>
              </a:rPr>
              <a:t>6. Provide pre-approved ADU plans</a:t>
            </a:r>
          </a:p>
          <a:p>
            <a:pPr>
              <a:lnSpc>
                <a:spcPct val="120000"/>
              </a:lnSpc>
              <a:spcBef>
                <a:spcPts val="510"/>
              </a:spcBef>
              <a:buClr>
                <a:schemeClr val="accent2"/>
              </a:buClr>
            </a:pPr>
            <a:endParaRPr lang="en-US" b="1" dirty="0">
              <a:solidFill>
                <a:srgbClr val="000000"/>
              </a:solidFill>
              <a:cs typeface="Calibri" panose="020F0502020204030204" pitchFamily="34" charset="0"/>
            </a:endParaRPr>
          </a:p>
          <a:p>
            <a:pPr>
              <a:lnSpc>
                <a:spcPct val="120000"/>
              </a:lnSpc>
              <a:spcBef>
                <a:spcPts val="510"/>
              </a:spcBef>
              <a:buClr>
                <a:schemeClr val="accent2"/>
              </a:buClr>
            </a:pPr>
            <a:r>
              <a:rPr lang="en-US" dirty="0">
                <a:solidFill>
                  <a:srgbClr val="000000"/>
                </a:solidFill>
              </a:rPr>
              <a:t>An increasingly popular approach that:</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Reduces design costs to applicants</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Reduces the time needed to review plans, since they have already been “pre-approved”</a:t>
            </a:r>
          </a:p>
          <a:p>
            <a:pPr marL="171450" indent="-171450">
              <a:lnSpc>
                <a:spcPct val="120000"/>
              </a:lnSpc>
              <a:spcBef>
                <a:spcPts val="510"/>
              </a:spcBef>
              <a:buClr>
                <a:schemeClr val="accent2"/>
              </a:buClr>
              <a:buFont typeface="Arial" panose="020B0604020202020204" pitchFamily="34" charset="0"/>
              <a:buChar char="•"/>
            </a:pPr>
            <a:endParaRPr lang="en-US" dirty="0">
              <a:solidFill>
                <a:srgbClr val="000000"/>
              </a:solidFill>
            </a:endParaRPr>
          </a:p>
          <a:p>
            <a:pPr marL="0" indent="0">
              <a:lnSpc>
                <a:spcPct val="120000"/>
              </a:lnSpc>
              <a:spcBef>
                <a:spcPts val="510"/>
              </a:spcBef>
              <a:buClr>
                <a:schemeClr val="accent2"/>
              </a:buClr>
              <a:buFont typeface="Arial" panose="020B0604020202020204" pitchFamily="34" charset="0"/>
              <a:buNone/>
            </a:pPr>
            <a:r>
              <a:rPr lang="en-US" dirty="0">
                <a:solidFill>
                  <a:srgbClr val="000000"/>
                </a:solidFill>
              </a:rPr>
              <a:t>Some issues to consider:</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Need access to architects willing to participate in such a program</a:t>
            </a:r>
          </a:p>
          <a:p>
            <a:pPr marL="171450" indent="-171450">
              <a:lnSpc>
                <a:spcPct val="120000"/>
              </a:lnSpc>
              <a:spcBef>
                <a:spcPts val="510"/>
              </a:spcBef>
              <a:buClr>
                <a:schemeClr val="accent2"/>
              </a:buClr>
              <a:buFont typeface="Arial" panose="020B0604020202020204" pitchFamily="34" charset="0"/>
              <a:buChar char="•"/>
            </a:pPr>
            <a:r>
              <a:rPr lang="en-US" dirty="0">
                <a:solidFill>
                  <a:srgbClr val="000000"/>
                </a:solidFill>
              </a:rPr>
              <a:t>Even small changes to a pre-approved plan may result in the need for an individual review of the revised ADU plan (negating the time savings)</a:t>
            </a:r>
          </a:p>
          <a:p>
            <a:endParaRPr lang="en-US" dirty="0"/>
          </a:p>
          <a:p>
            <a:r>
              <a:rPr lang="en-US" u="sng" dirty="0">
                <a:solidFill>
                  <a:srgbClr val="000000"/>
                </a:solidFill>
              </a:rPr>
              <a:t>Notes</a:t>
            </a:r>
            <a:r>
              <a:rPr lang="en-US" dirty="0">
                <a:solidFill>
                  <a:srgbClr val="000000"/>
                </a:solidFill>
              </a:rPr>
              <a:t>: </a:t>
            </a:r>
          </a:p>
          <a:p>
            <a:pPr marL="171450" indent="-171450">
              <a:buFont typeface="Arial" panose="020B0604020202020204" pitchFamily="34" charset="0"/>
              <a:buChar char="•"/>
            </a:pPr>
            <a:r>
              <a:rPr lang="en-US" dirty="0">
                <a:solidFill>
                  <a:srgbClr val="000000"/>
                </a:solidFill>
              </a:rPr>
              <a:t>The images on this slide are pre-approved ADU options from the city of Leavenworth.</a:t>
            </a:r>
          </a:p>
          <a:p>
            <a:pPr marL="171450" indent="-171450">
              <a:buFont typeface="Arial" panose="020B0604020202020204" pitchFamily="34" charset="0"/>
              <a:buChar char="•"/>
            </a:pPr>
            <a:r>
              <a:rPr lang="en-US" dirty="0">
                <a:solidFill>
                  <a:srgbClr val="000000"/>
                </a:solidFill>
              </a:rPr>
              <a:t>The Commerce ADU Guidance document contains some example you can cite.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28</a:t>
            </a:fld>
            <a:endParaRPr lang="en-US" dirty="0"/>
          </a:p>
        </p:txBody>
      </p:sp>
    </p:spTree>
    <p:extLst>
      <p:ext uri="{BB962C8B-B14F-4D97-AF65-F5344CB8AC3E}">
        <p14:creationId xmlns:p14="http://schemas.microsoft.com/office/powerpoint/2010/main" val="2977980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Commerce Team</a:t>
            </a:r>
          </a:p>
          <a:p>
            <a:pPr lvl="1"/>
            <a:r>
              <a:rPr lang="en-US" dirty="0"/>
              <a:t>Anne Fritzel, AICP - </a:t>
            </a:r>
            <a:r>
              <a:rPr lang="en-US" dirty="0">
                <a:hlinkClick r:id="rId3"/>
              </a:rPr>
              <a:t>anne.fritzel@commerce.wa.gov</a:t>
            </a:r>
            <a:r>
              <a:rPr lang="en-US" dirty="0"/>
              <a:t> </a:t>
            </a:r>
          </a:p>
          <a:p>
            <a:pPr lvl="1"/>
            <a:r>
              <a:rPr lang="en-US" dirty="0"/>
              <a:t>Catherine McCoy - </a:t>
            </a:r>
            <a:r>
              <a:rPr lang="en-US" dirty="0">
                <a:hlinkClick r:id="rId4"/>
              </a:rPr>
              <a:t>catherine.mccoy@commerce.wa.gov</a:t>
            </a:r>
            <a:r>
              <a:rPr lang="en-US" dirty="0"/>
              <a:t> </a:t>
            </a:r>
          </a:p>
          <a:p>
            <a:endParaRPr lang="en-US" dirty="0"/>
          </a:p>
          <a:p>
            <a:pPr marL="0" indent="0">
              <a:buNone/>
            </a:pPr>
            <a:r>
              <a:rPr lang="en-US" b="1" dirty="0"/>
              <a:t>Other Resources</a:t>
            </a:r>
          </a:p>
          <a:p>
            <a:pPr marL="800100" lvl="1" indent="-342900">
              <a:buFont typeface="Arial" panose="020B0604020202020204" pitchFamily="34" charset="0"/>
              <a:buChar char="•"/>
            </a:pPr>
            <a:r>
              <a:rPr lang="en-US" sz="2400" dirty="0">
                <a:solidFill>
                  <a:srgbClr val="0070C0"/>
                </a:solidFill>
                <a:hlinkClick r:id="rId5">
                  <a:extLst>
                    <a:ext uri="{A12FA001-AC4F-418D-AE19-62706E023703}">
                      <ahyp:hlinkClr xmlns:ahyp="http://schemas.microsoft.com/office/drawing/2018/hyperlinkcolor" val="tx"/>
                    </a:ext>
                  </a:extLst>
                </a:hlinkClick>
              </a:rPr>
              <a:t>Guidance for Accessory Dwelling Units in Washington State</a:t>
            </a:r>
            <a:endParaRPr lang="en-US" sz="2400" i="1" dirty="0">
              <a:solidFill>
                <a:srgbClr val="0070C0"/>
              </a:solidFill>
            </a:endParaRPr>
          </a:p>
          <a:p>
            <a:pPr marL="628650" lvl="1" indent="-171450">
              <a:buFont typeface="Arial" panose="020B0604020202020204" pitchFamily="34" charset="0"/>
              <a:buChar char="•"/>
            </a:pPr>
            <a:r>
              <a:rPr lang="en-US" dirty="0">
                <a:highlight>
                  <a:srgbClr val="FFFF00"/>
                </a:highlight>
              </a:rPr>
              <a:t>NOTE TO PRESENTER: </a:t>
            </a:r>
            <a:r>
              <a:rPr lang="en-US" b="1" dirty="0">
                <a:highlight>
                  <a:srgbClr val="FFFF00"/>
                </a:highlight>
              </a:rPr>
              <a:t>Add</a:t>
            </a:r>
            <a:r>
              <a:rPr lang="en-US" dirty="0">
                <a:highlight>
                  <a:srgbClr val="FFFF00"/>
                </a:highlight>
              </a:rPr>
              <a:t> other resources as you feel is appropriate.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30</a:t>
            </a:fld>
            <a:endParaRPr lang="en-US" dirty="0"/>
          </a:p>
        </p:txBody>
      </p:sp>
    </p:spTree>
    <p:extLst>
      <p:ext uri="{BB962C8B-B14F-4D97-AF65-F5344CB8AC3E}">
        <p14:creationId xmlns:p14="http://schemas.microsoft.com/office/powerpoint/2010/main" val="36925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Basic Definition</a:t>
            </a:r>
          </a:p>
          <a:p>
            <a:pPr algn="l"/>
            <a:r>
              <a:rPr lang="en-US" sz="1000" dirty="0">
                <a:solidFill>
                  <a:srgbClr val="636465"/>
                </a:solidFill>
              </a:rPr>
              <a:t>An accessory dwelling unit (ADU) is a small, self-contained residential unit located on the same lot as an existing single-family home. An ADU has all the basic facilities needed for day-to-day living, such as a kitchen, sleeping area, and a bathroom.</a:t>
            </a:r>
          </a:p>
          <a:p>
            <a:pPr marL="463934" indent="-463934">
              <a:buFont typeface="Arial" panose="020B0604020202020204" pitchFamily="34" charset="0"/>
              <a:buChar char="•"/>
            </a:pPr>
            <a:endParaRPr lang="en-US" sz="800" b="1" dirty="0"/>
          </a:p>
          <a:p>
            <a:r>
              <a:rPr lang="en-US" sz="1100" b="1" dirty="0"/>
              <a:t>Basic Types</a:t>
            </a:r>
            <a:endParaRPr lang="en-US" sz="1100" b="1" u="sng" dirty="0"/>
          </a:p>
          <a:p>
            <a:pPr marL="171450" indent="-171450">
              <a:buFont typeface="Arial" panose="020B0604020202020204" pitchFamily="34" charset="0"/>
              <a:buChar char="•"/>
            </a:pPr>
            <a:r>
              <a:rPr lang="en-US" sz="1100" u="sng" dirty="0"/>
              <a:t>Attached ADU (AADU)</a:t>
            </a:r>
          </a:p>
          <a:p>
            <a:pPr lvl="1" indent="-238410">
              <a:buFont typeface="Courier New" panose="02070309020205020404" pitchFamily="49" charset="0"/>
              <a:buChar char="o"/>
            </a:pPr>
            <a:r>
              <a:rPr lang="en-US" sz="1100" dirty="0"/>
              <a:t>Within existing residential structure (e.g., existing basement, attic, or attached garage </a:t>
            </a:r>
            <a:r>
              <a:rPr lang="en-US" sz="1100" b="1" dirty="0"/>
              <a:t>OR</a:t>
            </a:r>
            <a:r>
              <a:rPr lang="en-US" sz="1100" dirty="0"/>
              <a:t> A new addition to an existing residence)</a:t>
            </a:r>
            <a:endParaRPr lang="en-US" sz="1100" u="none" dirty="0"/>
          </a:p>
          <a:p>
            <a:pPr marL="171450" lvl="0" indent="-171450">
              <a:buFont typeface="Arial" panose="020B0604020202020204" pitchFamily="34" charset="0"/>
              <a:buChar char="•"/>
            </a:pPr>
            <a:r>
              <a:rPr lang="en-US" sz="1100" u="sng" dirty="0"/>
              <a:t>Detached ADU (DADU)</a:t>
            </a:r>
            <a:r>
              <a:rPr lang="en-US" sz="1100" dirty="0"/>
              <a:t> </a:t>
            </a:r>
          </a:p>
          <a:p>
            <a:pPr marL="463934" lvl="0" indent="-238410">
              <a:buFont typeface="Courier New" panose="02070309020205020404" pitchFamily="49" charset="0"/>
              <a:buChar char="o"/>
            </a:pPr>
            <a:r>
              <a:rPr lang="en-US" sz="1100" dirty="0"/>
              <a:t>Lots of different names – Backyard Cottage, etc.</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3</a:t>
            </a:fld>
            <a:endParaRPr lang="en-US" dirty="0"/>
          </a:p>
        </p:txBody>
      </p:sp>
    </p:spTree>
    <p:extLst>
      <p:ext uri="{BB962C8B-B14F-4D97-AF65-F5344CB8AC3E}">
        <p14:creationId xmlns:p14="http://schemas.microsoft.com/office/powerpoint/2010/main" val="303640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ADUs are </a:t>
            </a:r>
            <a:r>
              <a:rPr lang="en-US" b="1" baseline="0" dirty="0"/>
              <a:t>one type</a:t>
            </a:r>
            <a:r>
              <a:rPr lang="en-US" baseline="0" dirty="0"/>
              <a:t> of housing that can address the need for increasing the amount and affordability of housing, in addition to many other strategies such </a:t>
            </a:r>
            <a:r>
              <a:rPr lang="en-US" b="1" baseline="0" dirty="0"/>
              <a:t>as…Read bullets 2-4</a:t>
            </a:r>
          </a:p>
          <a:p>
            <a:endParaRPr lang="en-US" baseline="0" dirty="0"/>
          </a:p>
          <a:p>
            <a:r>
              <a:rPr lang="en-US" baseline="0" dirty="0"/>
              <a:t>The </a:t>
            </a:r>
            <a:r>
              <a:rPr lang="en-US" b="1" baseline="0" dirty="0"/>
              <a:t>benefits</a:t>
            </a:r>
            <a:r>
              <a:rPr lang="en-US" baseline="0" dirty="0"/>
              <a:t> of encouraging the construction of new ADUs includes: </a:t>
            </a:r>
          </a:p>
          <a:p>
            <a:endParaRPr lang="en-US" baseline="0" dirty="0"/>
          </a:p>
          <a:p>
            <a:pPr marL="174680" indent="-174680" fontAlgn="base">
              <a:buFont typeface="Arial" panose="020B0604020202020204" pitchFamily="34" charset="0"/>
              <a:buChar char="•"/>
            </a:pPr>
            <a:r>
              <a:rPr lang="en-US" dirty="0"/>
              <a:t>Adding to the diversity of housing options, alongside middle housing options such as duplexes, stacked flats, triplexes fourplexes and townhouses.</a:t>
            </a:r>
          </a:p>
          <a:p>
            <a:pPr marL="174680" indent="-174680" fontAlgn="base">
              <a:buFont typeface="Arial" panose="020B0604020202020204" pitchFamily="34" charset="0"/>
              <a:buChar char="•"/>
            </a:pPr>
            <a:r>
              <a:rPr lang="en-US" dirty="0"/>
              <a:t>Providing a housing type that blends in well with existing single-family residential neighborhoods.</a:t>
            </a:r>
          </a:p>
          <a:p>
            <a:pPr marL="174680" indent="-174680" fontAlgn="base">
              <a:buFont typeface="Arial" panose="020B0604020202020204" pitchFamily="34" charset="0"/>
              <a:buChar char="•"/>
            </a:pPr>
            <a:r>
              <a:rPr lang="en-US" dirty="0"/>
              <a:t>Catering to our state’s changing demographics, such as more seniors and smaller household sizes.</a:t>
            </a:r>
          </a:p>
          <a:p>
            <a:pPr marL="174680" indent="-174680" fontAlgn="base">
              <a:buFont typeface="Arial" panose="020B0604020202020204" pitchFamily="34" charset="0"/>
              <a:buChar char="•"/>
            </a:pPr>
            <a:r>
              <a:rPr lang="en-US" dirty="0"/>
              <a:t>Providing housing that is typically more affordable than traditional single-family homes.</a:t>
            </a:r>
          </a:p>
          <a:p>
            <a:pPr marL="174680" indent="-174680" fontAlgn="base">
              <a:buFont typeface="Arial" panose="020B0604020202020204" pitchFamily="34" charset="0"/>
              <a:buChar char="•"/>
            </a:pPr>
            <a:r>
              <a:rPr lang="en-US" dirty="0"/>
              <a:t>Adding housing units without expanding urban growth areas.</a:t>
            </a:r>
          </a:p>
          <a:p>
            <a:pPr marL="174680" indent="-174680" fontAlgn="base">
              <a:buFont typeface="Arial" panose="020B0604020202020204" pitchFamily="34" charset="0"/>
              <a:buChar char="•"/>
            </a:pPr>
            <a:r>
              <a:rPr lang="en-US" dirty="0"/>
              <a:t>Correcting historic economic and racial exclusion by opening up single-family neighborhoods to more diverse housing and household types.</a:t>
            </a:r>
          </a:p>
          <a:p>
            <a:pPr marL="174680" indent="-174680" fontAlgn="base">
              <a:buFont typeface="Arial" panose="020B0604020202020204" pitchFamily="34" charset="0"/>
              <a:buChar char="•"/>
            </a:pPr>
            <a:r>
              <a:rPr lang="en-US" dirty="0"/>
              <a:t>Reducing climate impacts because an ADU tends to be smaller and use less energy than a traditional single-family home.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4</a:t>
            </a:fld>
            <a:endParaRPr lang="en-US" dirty="0"/>
          </a:p>
        </p:txBody>
      </p:sp>
    </p:spTree>
    <p:extLst>
      <p:ext uri="{BB962C8B-B14F-4D97-AF65-F5344CB8AC3E}">
        <p14:creationId xmlns:p14="http://schemas.microsoft.com/office/powerpoint/2010/main" val="2633809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143">
              <a:defRPr/>
            </a:pPr>
            <a:r>
              <a:rPr lang="en-US" dirty="0"/>
              <a:t>In developing the new guidance, and working on the ADU</a:t>
            </a:r>
            <a:r>
              <a:rPr lang="en-US" baseline="0" dirty="0"/>
              <a:t> project,</a:t>
            </a:r>
            <a:r>
              <a:rPr lang="en-US" dirty="0"/>
              <a:t> Commerce reviewed all</a:t>
            </a:r>
            <a:r>
              <a:rPr lang="en-US" baseline="0" dirty="0"/>
              <a:t> related </a:t>
            </a:r>
            <a:r>
              <a:rPr lang="en-US" dirty="0"/>
              <a:t>GMA amendments since 1994, reviewed existing case law, pulled together a task force, sent multiple drafts out</a:t>
            </a:r>
            <a:r>
              <a:rPr lang="en-US" baseline="0" dirty="0"/>
              <a:t> for review</a:t>
            </a:r>
            <a:r>
              <a:rPr lang="en-US" dirty="0"/>
              <a:t>, assembled a</a:t>
            </a:r>
            <a:r>
              <a:rPr lang="en-US" baseline="0" dirty="0"/>
              <a:t> large </a:t>
            </a:r>
            <a:r>
              <a:rPr lang="en-US" dirty="0"/>
              <a:t>collection of current</a:t>
            </a:r>
            <a:r>
              <a:rPr lang="en-US" baseline="0" dirty="0"/>
              <a:t> best practices, and conducted direct interviews and consultation with cities and counties across the state. </a:t>
            </a:r>
          </a:p>
          <a:p>
            <a:pPr defTabSz="949143">
              <a:defRPr/>
            </a:pPr>
            <a:endParaRPr lang="en-US" dirty="0"/>
          </a:p>
          <a:p>
            <a:pPr fontAlgn="base"/>
            <a:r>
              <a:rPr lang="en-US" dirty="0"/>
              <a:t>The new guidance is structured under the following categories:</a:t>
            </a:r>
          </a:p>
          <a:p>
            <a:pPr fontAlgn="base"/>
            <a:endParaRPr lang="en-US" dirty="0"/>
          </a:p>
          <a:p>
            <a:pPr marL="174680" indent="-174680" fontAlgn="base">
              <a:buFont typeface="Arial" panose="020B0604020202020204" pitchFamily="34" charset="0"/>
              <a:buChar char="•"/>
            </a:pPr>
            <a:r>
              <a:rPr lang="en-US" b="1" dirty="0"/>
              <a:t>Requirements</a:t>
            </a:r>
            <a:r>
              <a:rPr lang="en-US" dirty="0"/>
              <a:t> for cities and other urban areas – </a:t>
            </a:r>
            <a:r>
              <a:rPr lang="en-US" dirty="0">
                <a:highlight>
                  <a:srgbClr val="FFFF00"/>
                </a:highlight>
              </a:rPr>
              <a:t>cities with a population greater than 20,000, counties with a population greater than 125,000, and counties required to plan under the GMA.</a:t>
            </a:r>
          </a:p>
          <a:p>
            <a:pPr marL="174680" indent="-174680" fontAlgn="base">
              <a:buFont typeface="Arial" panose="020B0604020202020204" pitchFamily="34" charset="0"/>
              <a:buChar char="•"/>
            </a:pPr>
            <a:r>
              <a:rPr lang="en-US" b="1" dirty="0"/>
              <a:t>Recommendations</a:t>
            </a:r>
            <a:r>
              <a:rPr lang="en-US" dirty="0"/>
              <a:t> for cities and other urban areas – not requirements but suggestions for expanding the options for ADUs in towns, cities, and other urban areas including unincorporated urban growth areas and limited areas of more intensive development. These recommendations include allowing manufactured or prefabricated units, streamlining ADU permitting processes, and offering incentives to encourage ADUs that are affordable to lower-income households.</a:t>
            </a:r>
          </a:p>
          <a:p>
            <a:pPr marL="174680" indent="-174680" fontAlgn="base">
              <a:buFont typeface="Arial" panose="020B0604020202020204" pitchFamily="34" charset="0"/>
              <a:buChar char="•"/>
            </a:pPr>
            <a:r>
              <a:rPr lang="en-US" b="1" dirty="0"/>
              <a:t>Key considerations </a:t>
            </a:r>
            <a:r>
              <a:rPr lang="en-US" dirty="0"/>
              <a:t>for counties (rural and resource lands) – ADU provisions in rural and resource areas must be accompanied by </a:t>
            </a:r>
            <a:r>
              <a:rPr lang="en-US" b="1" dirty="0"/>
              <a:t>measures to protect rural character, conserve resource lands, and limit density and sprawl</a:t>
            </a:r>
            <a:r>
              <a:rPr lang="en-US" dirty="0"/>
              <a:t>.</a:t>
            </a:r>
          </a:p>
          <a:p>
            <a:pPr marL="174680" indent="-174680" fontAlgn="base">
              <a:buFont typeface="Arial" panose="020B0604020202020204" pitchFamily="34" charset="0"/>
              <a:buChar char="•"/>
            </a:pPr>
            <a:r>
              <a:rPr lang="en-US" b="1" dirty="0"/>
              <a:t>Other programmatic elements </a:t>
            </a:r>
            <a:r>
              <a:rPr lang="en-US" dirty="0"/>
              <a:t>to consider – such as address the use of ADUs as short-term rentals, provide information on landlord-tenant laws for prospective ADU owners and tenants, and creating programs to encourage the legalization of unpermitted ADUs.</a:t>
            </a:r>
          </a:p>
          <a:p>
            <a:pPr fontAlgn="base"/>
            <a:endParaRPr lang="en-US" dirty="0"/>
          </a:p>
          <a:p>
            <a:pPr fontAlgn="base"/>
            <a:r>
              <a:rPr lang="en-US" dirty="0"/>
              <a:t>Also, for local governments Commerce is recording ADU webinars such as this one for cities and urban areas, and for counties and rural areas, </a:t>
            </a:r>
            <a:r>
              <a:rPr lang="en-US" b="1" dirty="0"/>
              <a:t>and</a:t>
            </a:r>
            <a:r>
              <a:rPr lang="en-US" dirty="0"/>
              <a:t> developing PowerPoint slides to assist in discussion and briefings on the value and importance of this housing type.</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5</a:t>
            </a:fld>
            <a:endParaRPr lang="en-US" dirty="0"/>
          </a:p>
        </p:txBody>
      </p:sp>
    </p:spTree>
    <p:extLst>
      <p:ext uri="{BB962C8B-B14F-4D97-AF65-F5344CB8AC3E}">
        <p14:creationId xmlns:p14="http://schemas.microsoft.com/office/powerpoint/2010/main" val="291777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what has come to pass in HB 1337 came from a larger body of work known as the Collaborative Roadmap Phase III project – over a period of two years the task force presented findings, concepts and recommendations to the Washington State Legislature about proposed reforms to the state’s growth policy framework. Accessory dwelling units were a top contender in a list of housing types to be required or incentivized. </a:t>
            </a:r>
          </a:p>
          <a:p>
            <a:endParaRPr lang="en-US" sz="1100" dirty="0"/>
          </a:p>
          <a:p>
            <a:r>
              <a:rPr lang="en-US" dirty="0"/>
              <a:t>For starters, </a:t>
            </a:r>
            <a:r>
              <a:rPr lang="en-US" b="1" dirty="0"/>
              <a:t>HB 1337</a:t>
            </a:r>
            <a:r>
              <a:rPr lang="en-US" dirty="0"/>
              <a:t>, </a:t>
            </a:r>
            <a:r>
              <a:rPr lang="en-US" b="1" dirty="0"/>
              <a:t>requires</a:t>
            </a:r>
            <a:r>
              <a:rPr lang="en-US" dirty="0"/>
              <a:t> jurisdictions to, </a:t>
            </a:r>
            <a:r>
              <a:rPr lang="en-US" b="1" dirty="0"/>
              <a:t>within 6 months after their periodic update due date</a:t>
            </a:r>
            <a:r>
              <a:rPr lang="en-US" dirty="0"/>
              <a:t>: </a:t>
            </a:r>
          </a:p>
          <a:p>
            <a:endParaRPr lang="en-US" sz="1100" dirty="0"/>
          </a:p>
          <a:p>
            <a:pPr marL="174680" indent="-174680">
              <a:buFont typeface="Arial" panose="020B0604020202020204" pitchFamily="34" charset="0"/>
              <a:buChar char="•"/>
            </a:pPr>
            <a:r>
              <a:rPr lang="en-US" dirty="0"/>
              <a:t>Allow </a:t>
            </a:r>
            <a:r>
              <a:rPr lang="en-US" b="1" dirty="0"/>
              <a:t>two ADUs per lot in all GMA urban growth areas </a:t>
            </a:r>
            <a:r>
              <a:rPr lang="en-US" dirty="0"/>
              <a:t>– effectively allowing 3 units in all urban areas – the principal unit, plus two ADUs.</a:t>
            </a:r>
          </a:p>
          <a:p>
            <a:pPr marL="174680" indent="-174680" defTabSz="931628">
              <a:buFont typeface="Arial" panose="020B0604020202020204" pitchFamily="34" charset="0"/>
              <a:buChar char="•"/>
              <a:defRPr/>
            </a:pPr>
            <a:r>
              <a:rPr lang="en-US" b="1" dirty="0"/>
              <a:t>May not require owner occupancy </a:t>
            </a:r>
            <a:r>
              <a:rPr lang="en-US" dirty="0"/>
              <a:t>for any unit on the property – the rationale for this requirement has been historically based on apprehensions about noise and other negative impacts that might be caused by unsupervised renters, and perhaps perceptions of conflicts around undefined shared space. But other local code provisions relating to those types of nuisance concerns can be adopted and applied to residential properties occupied by either owners or renters.</a:t>
            </a:r>
          </a:p>
          <a:p>
            <a:pPr marL="174680" indent="-174680" defTabSz="931628">
              <a:buFont typeface="Arial" panose="020B0604020202020204" pitchFamily="34" charset="0"/>
              <a:buChar char="•"/>
              <a:defRPr/>
            </a:pPr>
            <a:r>
              <a:rPr lang="en-US" b="1" dirty="0"/>
              <a:t>Must allow sale as condominiums </a:t>
            </a:r>
            <a:r>
              <a:rPr lang="en-US" dirty="0"/>
              <a:t>– jurisdictions may not prohibit the sale or other conveyance of a condominium unit independently of a principal unit solely on the grounds that the condominium unit was originally built as an accessory dwelling unit. </a:t>
            </a:r>
          </a:p>
          <a:p>
            <a:pPr marL="174680" indent="-174680">
              <a:buFont typeface="Arial" panose="020B0604020202020204" pitchFamily="34" charset="0"/>
              <a:buChar char="•"/>
            </a:pPr>
            <a:r>
              <a:rPr lang="en-US" dirty="0"/>
              <a:t>Must allow at least </a:t>
            </a:r>
            <a:r>
              <a:rPr lang="en-US" b="1" dirty="0"/>
              <a:t>1,000 square feet size units </a:t>
            </a:r>
            <a:r>
              <a:rPr lang="en-US" dirty="0"/>
              <a:t>– defined in gross floor area </a:t>
            </a:r>
            <a:r>
              <a:rPr lang="en-US" b="1" dirty="0">
                <a:solidFill>
                  <a:srgbClr val="FF0000"/>
                </a:solidFill>
              </a:rPr>
              <a:t>which</a:t>
            </a:r>
            <a:r>
              <a:rPr lang="en-US" dirty="0"/>
              <a:t> means the interior habitable area of a dwelling unit including basements and attics but not including a garage or accessory structure.</a:t>
            </a:r>
          </a:p>
          <a:p>
            <a:pPr marL="174680" indent="-174680" defTabSz="931628">
              <a:buFont typeface="Arial" panose="020B0604020202020204" pitchFamily="34" charset="0"/>
              <a:buChar char="•"/>
              <a:defRPr/>
            </a:pPr>
            <a:r>
              <a:rPr lang="en-US" b="1" dirty="0"/>
              <a:t>Cannot require parking if within ½ mile of a major transit stop </a:t>
            </a:r>
            <a:r>
              <a:rPr lang="en-US" dirty="0"/>
              <a:t>– Many lots in established areas aren’t large enough to support both an ADU and off-street parking, effectively prohibiting ADU development. This means that ADUs are often limited to larger lots that can accommodate parking and other site features. Removing off-street parking requirements for ADUs can help to open up possibilities for placing ADUs, especially in urban areas with transportation options.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6</a:t>
            </a:fld>
            <a:endParaRPr lang="en-US" dirty="0"/>
          </a:p>
        </p:txBody>
      </p:sp>
    </p:spTree>
    <p:extLst>
      <p:ext uri="{BB962C8B-B14F-4D97-AF65-F5344CB8AC3E}">
        <p14:creationId xmlns:p14="http://schemas.microsoft.com/office/powerpoint/2010/main" val="113947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0" indent="-174680" defTabSz="931628">
              <a:buFont typeface="Arial" panose="020B0604020202020204" pitchFamily="34" charset="0"/>
              <a:buChar char="•"/>
              <a:defRPr/>
            </a:pPr>
            <a:r>
              <a:rPr lang="en-US" sz="1100" b="1" dirty="0"/>
              <a:t>Impact fees are limited to 50% of the principal unit</a:t>
            </a:r>
            <a:r>
              <a:rPr lang="en-US" sz="1100" dirty="0"/>
              <a:t> – ADUs are generally smaller than standard single-family homes, they typically have fewer people living in them, and cause fewer impacts on transportation, parks and schools.</a:t>
            </a:r>
          </a:p>
          <a:p>
            <a:pPr marL="0" indent="0" defTabSz="931628">
              <a:buFont typeface="Arial" panose="020B0604020202020204" pitchFamily="34" charset="0"/>
              <a:buNone/>
              <a:defRPr/>
            </a:pPr>
            <a:endParaRPr lang="en-US" sz="1100" dirty="0"/>
          </a:p>
          <a:p>
            <a:pPr marL="174680" indent="-174680" fontAlgn="base">
              <a:buFont typeface="Arial" panose="020B0604020202020204" pitchFamily="34" charset="0"/>
              <a:buChar char="•"/>
            </a:pPr>
            <a:r>
              <a:rPr lang="en-US" sz="1100" b="1" dirty="0"/>
              <a:t>Allow two ADUs on all lots that meet minimum lot size </a:t>
            </a:r>
            <a:r>
              <a:rPr lang="en-US" sz="1100" dirty="0"/>
              <a:t>in zoning districts that allow for single-family homes – the ADUs may be: </a:t>
            </a:r>
          </a:p>
          <a:p>
            <a:pPr marL="640494" lvl="1" indent="-174680" fontAlgn="base">
              <a:buFont typeface="Courier New" panose="02070309020205020404" pitchFamily="49" charset="0"/>
              <a:buChar char="o"/>
            </a:pPr>
            <a:r>
              <a:rPr lang="en-US" sz="1100" dirty="0"/>
              <a:t>Two attached accessory dwelling units (ADUs) such as unit in a basement, attic, or garage.</a:t>
            </a:r>
          </a:p>
          <a:p>
            <a:pPr marL="640494" lvl="1" indent="-174680" fontAlgn="base">
              <a:buFont typeface="Courier New" panose="02070309020205020404" pitchFamily="49" charset="0"/>
              <a:buChar char="o"/>
            </a:pPr>
            <a:r>
              <a:rPr lang="en-US" sz="1100" dirty="0"/>
              <a:t>One attached accessory dwelling unit and one detached accessory dwelling unit (DADU), or</a:t>
            </a:r>
          </a:p>
          <a:p>
            <a:pPr marL="640494" lvl="1" indent="-174680" fontAlgn="base">
              <a:buFont typeface="Courier New" panose="02070309020205020404" pitchFamily="49" charset="0"/>
              <a:buChar char="o"/>
            </a:pPr>
            <a:r>
              <a:rPr lang="en-US" sz="1100" dirty="0"/>
              <a:t>Two detached accessory dwelling units, which may be comprised of either one or two detached structures.</a:t>
            </a:r>
          </a:p>
          <a:p>
            <a:pPr marL="640494" lvl="1" indent="-174680" fontAlgn="base">
              <a:buFont typeface="Courier New" panose="02070309020205020404" pitchFamily="49" charset="0"/>
              <a:buChar char="o"/>
            </a:pPr>
            <a:r>
              <a:rPr lang="en-US" sz="1100" dirty="0"/>
              <a:t>A conversion of an existing structure, such as a detached garage. </a:t>
            </a:r>
          </a:p>
          <a:p>
            <a:pPr marL="465814" lvl="1" indent="0" fontAlgn="base">
              <a:buFont typeface="Courier New" panose="02070309020205020404" pitchFamily="49" charset="0"/>
              <a:buNone/>
            </a:pPr>
            <a:endParaRPr lang="en-US" sz="1100" dirty="0"/>
          </a:p>
          <a:p>
            <a:pPr marL="174680" indent="-174680" defTabSz="931628">
              <a:buFont typeface="Arial" panose="020B0604020202020204" pitchFamily="34" charset="0"/>
              <a:buChar char="•"/>
              <a:defRPr/>
            </a:pPr>
            <a:r>
              <a:rPr lang="en-US" sz="1100" dirty="0"/>
              <a:t>May not impose </a:t>
            </a:r>
            <a:r>
              <a:rPr lang="en-US" sz="1100" b="1" dirty="0"/>
              <a:t>setback requirements</a:t>
            </a:r>
            <a:r>
              <a:rPr lang="en-US" sz="1100" dirty="0"/>
              <a:t>, </a:t>
            </a:r>
            <a:r>
              <a:rPr lang="en-US" sz="1100" b="1" dirty="0"/>
              <a:t>yard coverage limits</a:t>
            </a:r>
            <a:r>
              <a:rPr lang="en-US" sz="1100" dirty="0"/>
              <a:t>, </a:t>
            </a:r>
            <a:r>
              <a:rPr lang="en-US" sz="1100" b="1" dirty="0"/>
              <a:t>tree retention mandates</a:t>
            </a:r>
            <a:r>
              <a:rPr lang="en-US" sz="1100" dirty="0"/>
              <a:t>, </a:t>
            </a:r>
            <a:r>
              <a:rPr lang="en-US" sz="1100" b="1" dirty="0"/>
              <a:t>restrictions on entry door location</a:t>
            </a:r>
            <a:r>
              <a:rPr lang="en-US" sz="1100" dirty="0"/>
              <a:t>, </a:t>
            </a:r>
            <a:r>
              <a:rPr lang="en-US" sz="1100" b="1" dirty="0"/>
              <a:t>aesthetic requirements </a:t>
            </a:r>
            <a:r>
              <a:rPr lang="en-US" sz="1100" dirty="0"/>
              <a:t>or </a:t>
            </a:r>
            <a:r>
              <a:rPr lang="en-US" sz="1100" b="1" dirty="0"/>
              <a:t>design review standards </a:t>
            </a:r>
            <a:r>
              <a:rPr lang="en-US" sz="1100" dirty="0"/>
              <a:t>that are more restrictive than those for the principal unit.</a:t>
            </a:r>
          </a:p>
          <a:p>
            <a:pPr marL="0" indent="0" defTabSz="931628">
              <a:buFont typeface="Arial" panose="020B0604020202020204" pitchFamily="34" charset="0"/>
              <a:buNone/>
              <a:defRPr/>
            </a:pPr>
            <a:endParaRPr lang="en-US" sz="1100" dirty="0"/>
          </a:p>
          <a:p>
            <a:pPr marL="174680" indent="-174680" defTabSz="931628">
              <a:buFont typeface="Arial" panose="020B0604020202020204" pitchFamily="34" charset="0"/>
              <a:buChar char="•"/>
              <a:defRPr/>
            </a:pPr>
            <a:r>
              <a:rPr lang="en-US" sz="1100" dirty="0"/>
              <a:t>May not requirement street improvements as a condition of permitting accessory dwelling units.</a:t>
            </a:r>
          </a:p>
          <a:p>
            <a:pPr marL="0" indent="0" defTabSz="931628">
              <a:buFont typeface="Arial" panose="020B0604020202020204" pitchFamily="34" charset="0"/>
              <a:buNone/>
              <a:defRPr/>
            </a:pPr>
            <a:endParaRPr lang="en-US" sz="1100" dirty="0"/>
          </a:p>
          <a:p>
            <a:pPr marL="174680" indent="-174680" defTabSz="931628">
              <a:buFont typeface="Arial" panose="020B0604020202020204" pitchFamily="34" charset="0"/>
              <a:buChar char="•"/>
              <a:defRPr/>
            </a:pPr>
            <a:r>
              <a:rPr lang="en-US" sz="1100" dirty="0">
                <a:solidFill>
                  <a:srgbClr val="EA5F14"/>
                </a:solidFill>
              </a:rPr>
              <a:t>The bill addresses covenants and restrictions, protecting any local government from civil liability if they issue a permit for an ADU on a lot with a covenant restricting an ADU – restricting covenants from actively or effectively prohibiting ADUs within a UGA.</a:t>
            </a:r>
            <a:endParaRPr lang="en-US" sz="1100" dirty="0"/>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7</a:t>
            </a:fld>
            <a:endParaRPr lang="en-US" dirty="0"/>
          </a:p>
        </p:txBody>
      </p:sp>
    </p:spTree>
    <p:extLst>
      <p:ext uri="{BB962C8B-B14F-4D97-AF65-F5344CB8AC3E}">
        <p14:creationId xmlns:p14="http://schemas.microsoft.com/office/powerpoint/2010/main" val="50069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1994 the construction of ADUs was stagnant, and has been, up until more recently. </a:t>
            </a:r>
            <a:r>
              <a:rPr lang="en-US" dirty="0"/>
              <a:t>Some </a:t>
            </a:r>
            <a:r>
              <a:rPr lang="en-US" baseline="0" dirty="0"/>
              <a:t>cities and counties have reported that newer development regulations have led to an increase in the production of ADUs, and we know that there is more construction underway. </a:t>
            </a:r>
          </a:p>
          <a:p>
            <a:endParaRPr lang="en-US" baseline="0" dirty="0"/>
          </a:p>
          <a:p>
            <a:r>
              <a:rPr lang="en-US" baseline="0" dirty="0"/>
              <a:t>Seattle, for example, </a:t>
            </a:r>
            <a:r>
              <a:rPr lang="en-US" dirty="0"/>
              <a:t>had</a:t>
            </a:r>
            <a:r>
              <a:rPr lang="en-US" baseline="0" dirty="0"/>
              <a:t> almost 1,000 ADUs permitted in 2022, which is up from 280 in 2019 – representing a 250% increase in construction of ADUs. </a:t>
            </a:r>
            <a:r>
              <a:rPr lang="en-US" dirty="0"/>
              <a:t>Other cities</a:t>
            </a:r>
            <a:r>
              <a:rPr lang="en-US" baseline="0" dirty="0"/>
              <a:t> such as Olympia, Burien, Tacoma and Kirkland have also seen increases in the permitting and production of ADUs. </a:t>
            </a:r>
          </a:p>
          <a:p>
            <a:endParaRPr lang="en-US" baseline="0" dirty="0"/>
          </a:p>
          <a:p>
            <a:r>
              <a:rPr lang="en-US" baseline="0" dirty="0"/>
              <a:t>We expect to see the production of ADUs increase across the state, in jurisdictions of all sizes – based on the high demand for housing and affordable housing, and housing reform. </a:t>
            </a:r>
          </a:p>
          <a:p>
            <a:endParaRPr lang="en-US" dirty="0"/>
          </a:p>
          <a:p>
            <a:r>
              <a:rPr lang="en-US" baseline="0" dirty="0"/>
              <a:t>As more and more people move to urban areas, ADUs will provide </a:t>
            </a:r>
            <a:r>
              <a:rPr lang="en-US" b="1" baseline="0" dirty="0"/>
              <a:t>an additional housing option</a:t>
            </a:r>
            <a:r>
              <a:rPr lang="en-US" baseline="0" dirty="0"/>
              <a:t> for seniors, students, teachers, health care workers, individuals with disabilities, and moderate-income renters and homeowners.</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8</a:t>
            </a:fld>
            <a:endParaRPr lang="en-US" dirty="0"/>
          </a:p>
        </p:txBody>
      </p:sp>
    </p:spTree>
    <p:extLst>
      <p:ext uri="{BB962C8B-B14F-4D97-AF65-F5344CB8AC3E}">
        <p14:creationId xmlns:p14="http://schemas.microsoft.com/office/powerpoint/2010/main" val="172489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Allow two ADUs per lot</a:t>
            </a:r>
          </a:p>
          <a:p>
            <a:endParaRPr lang="en-US" dirty="0"/>
          </a:p>
          <a:p>
            <a:pPr marL="171450" indent="-171450">
              <a:buFont typeface="Arial" panose="020B0604020202020204" pitchFamily="34" charset="0"/>
              <a:buChar char="•"/>
            </a:pPr>
            <a:r>
              <a:rPr lang="en-US" dirty="0"/>
              <a:t>At least two ADUs on a legal lot in all zoning districts within an urban growth area that allow for single-family homes.</a:t>
            </a:r>
          </a:p>
          <a:p>
            <a:pPr marL="628650" lvl="1" indent="-171450">
              <a:buFont typeface="Courier New" panose="02070309020205020404" pitchFamily="49" charset="0"/>
              <a:buChar char="o"/>
            </a:pPr>
            <a:r>
              <a:rPr lang="en-US" dirty="0"/>
              <a:t>One attached and one detached;</a:t>
            </a:r>
          </a:p>
          <a:p>
            <a:pPr marL="628650" lvl="1" indent="-171450">
              <a:buFont typeface="Courier New" panose="02070309020205020404" pitchFamily="49" charset="0"/>
              <a:buChar char="o"/>
            </a:pPr>
            <a:r>
              <a:rPr lang="en-US" dirty="0"/>
              <a:t>Two attached ADUs; or </a:t>
            </a:r>
          </a:p>
          <a:p>
            <a:pPr marL="628650" lvl="1" indent="-171450">
              <a:buFont typeface="Courier New" panose="02070309020205020404" pitchFamily="49" charset="0"/>
              <a:buChar char="o"/>
            </a:pPr>
            <a:r>
              <a:rPr lang="en-US" dirty="0"/>
              <a:t>Two detached ADUs</a:t>
            </a:r>
          </a:p>
          <a:p>
            <a:pPr marL="171450" indent="-171450">
              <a:buFont typeface="Arial" panose="020B0604020202020204" pitchFamily="34" charset="0"/>
              <a:buChar char="•"/>
            </a:pPr>
            <a:r>
              <a:rPr lang="en-US" dirty="0"/>
              <a:t>Must allow ADUs on parcels that meet the minimum lot size required for the principal unit.</a:t>
            </a:r>
          </a:p>
          <a:p>
            <a:pPr marL="171450" indent="-171450">
              <a:buFont typeface="Arial" panose="020B0604020202020204" pitchFamily="34" charset="0"/>
              <a:buChar char="•"/>
            </a:pPr>
            <a:r>
              <a:rPr lang="en-US" dirty="0"/>
              <a:t>May impose a limit of two ADUs, in addition t the principal unit, on a residential lot of &lt; 2,000 sq. ft.</a:t>
            </a:r>
          </a:p>
          <a:p>
            <a:pPr marL="171450" indent="-171450">
              <a:buFont typeface="Arial" panose="020B0604020202020204" pitchFamily="34" charset="0"/>
              <a:buChar char="•"/>
            </a:pPr>
            <a:r>
              <a:rPr lang="en-US" dirty="0"/>
              <a:t>Duplexes, triplexes, multifamily structures may have ADUs (RCW 36.70A.696) – https://app.leg.wa.gov/Rcw/default.aspx?cite=36.70A.696  </a:t>
            </a:r>
          </a:p>
          <a:p>
            <a:pPr marL="628650" lvl="1" indent="-171450">
              <a:buFont typeface="Courier New" panose="02070309020205020404" pitchFamily="49" charset="0"/>
              <a:buChar char="o"/>
            </a:pPr>
            <a:r>
              <a:rPr lang="en-US" dirty="0"/>
              <a:t>Ex. of Kirkland</a:t>
            </a:r>
          </a:p>
          <a:p>
            <a:endParaRPr lang="en-US" dirty="0"/>
          </a:p>
        </p:txBody>
      </p:sp>
      <p:sp>
        <p:nvSpPr>
          <p:cNvPr id="4" name="Slide Number Placeholder 3"/>
          <p:cNvSpPr>
            <a:spLocks noGrp="1"/>
          </p:cNvSpPr>
          <p:nvPr>
            <p:ph type="sldNum" sz="quarter" idx="5"/>
          </p:nvPr>
        </p:nvSpPr>
        <p:spPr/>
        <p:txBody>
          <a:bodyPr/>
          <a:lstStyle/>
          <a:p>
            <a:fld id="{9359F730-FAC5-437E-98DE-4AABDE790C41}" type="slidenum">
              <a:rPr lang="en-US" smtClean="0"/>
              <a:t>10</a:t>
            </a:fld>
            <a:endParaRPr lang="en-US" dirty="0"/>
          </a:p>
        </p:txBody>
      </p:sp>
    </p:spTree>
    <p:extLst>
      <p:ext uri="{BB962C8B-B14F-4D97-AF65-F5344CB8AC3E}">
        <p14:creationId xmlns:p14="http://schemas.microsoft.com/office/powerpoint/2010/main" val="4244883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3.emf"/><Relationship Id="rId7" Type="http://schemas.openxmlformats.org/officeDocument/2006/relationships/image" Target="../media/image5.emf"/><Relationship Id="rId2" Type="http://schemas.openxmlformats.org/officeDocument/2006/relationships/hyperlink" Target="https://twitter.com/WaStateCommerce" TargetMode="External"/><Relationship Id="rId1" Type="http://schemas.openxmlformats.org/officeDocument/2006/relationships/slideMaster" Target="../slideMasters/slideMaster1.xml"/><Relationship Id="rId6" Type="http://schemas.openxmlformats.org/officeDocument/2006/relationships/hyperlink" Target="https://www.linkedin.com/company/893804" TargetMode="External"/><Relationship Id="rId11" Type="http://schemas.openxmlformats.org/officeDocument/2006/relationships/image" Target="../media/image7.emf"/><Relationship Id="rId5" Type="http://schemas.openxmlformats.org/officeDocument/2006/relationships/image" Target="../media/image4.emf"/><Relationship Id="rId10" Type="http://schemas.openxmlformats.org/officeDocument/2006/relationships/hyperlink" Target="https://www.instagram.com/wastatecommerce/" TargetMode="External"/><Relationship Id="rId4" Type="http://schemas.openxmlformats.org/officeDocument/2006/relationships/hyperlink" Target="https://www.facebook.com/WAStateCommerce/" TargetMode="External"/><Relationship Id="rId9"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twitter.com/WaStateCommerce" TargetMode="External"/><Relationship Id="rId7" Type="http://schemas.openxmlformats.org/officeDocument/2006/relationships/hyperlink" Target="https://www.linkedin.com/company/893804"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emf"/><Relationship Id="rId11" Type="http://schemas.openxmlformats.org/officeDocument/2006/relationships/image" Target="../media/image7.emf"/><Relationship Id="rId5" Type="http://schemas.openxmlformats.org/officeDocument/2006/relationships/hyperlink" Target="https://www.facebook.com/WAStateCommerce/" TargetMode="External"/><Relationship Id="rId10" Type="http://schemas.openxmlformats.org/officeDocument/2006/relationships/hyperlink" Target="https://www.instagram.com/wastatecommerce/" TargetMode="External"/><Relationship Id="rId4" Type="http://schemas.openxmlformats.org/officeDocument/2006/relationships/image" Target="../media/image3.emf"/><Relationship Id="rId9" Type="http://schemas.openxmlformats.org/officeDocument/2006/relationships/hyperlink" Target="https://www.commerce.wa.gov/"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XX/XX/2022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cxnSp>
        <p:nvCxnSpPr>
          <p:cNvPr id="48" name="Straight Connector 47"/>
          <p:cNvCxnSpPr>
            <a:cxnSpLocks/>
          </p:cNvCxnSpPr>
          <p:nvPr userDrawn="1"/>
        </p:nvCxnSpPr>
        <p:spPr>
          <a:xfrm>
            <a:off x="574675" y="3991543"/>
            <a:ext cx="67405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dirty="0"/>
              <a:t>Presentation title goes here</a:t>
            </a:r>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dirty="0"/>
              <a:t>Click to add subtitle (28)</a:t>
            </a:r>
          </a:p>
        </p:txBody>
      </p:sp>
      <p:sp>
        <p:nvSpPr>
          <p:cNvPr id="2" name="TextBox 1"/>
          <p:cNvSpPr txBox="1"/>
          <p:nvPr userDrawn="1"/>
        </p:nvSpPr>
        <p:spPr>
          <a:xfrm>
            <a:off x="10985770" y="6472136"/>
            <a:ext cx="596630" cy="230832"/>
          </a:xfrm>
          <a:prstGeom prst="rect">
            <a:avLst/>
          </a:prstGeom>
          <a:noFill/>
        </p:spPr>
        <p:txBody>
          <a:bodyPr wrap="square" rtlCol="0">
            <a:spAutoFit/>
          </a:bodyPr>
          <a:lstStyle/>
          <a:p>
            <a:pPr algn="r"/>
            <a:r>
              <a:rPr lang="en-US" sz="900" dirty="0">
                <a:solidFill>
                  <a:schemeClr val="bg2">
                    <a:lumMod val="50000"/>
                  </a:schemeClr>
                </a:solidFill>
              </a:rPr>
              <a:t>v1.4</a:t>
            </a:r>
          </a:p>
        </p:txBody>
      </p:sp>
    </p:spTree>
    <p:extLst>
      <p:ext uri="{BB962C8B-B14F-4D97-AF65-F5344CB8AC3E}">
        <p14:creationId xmlns:p14="http://schemas.microsoft.com/office/powerpoint/2010/main" val="399119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8" name="Text Placeholder 31"/>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9" name="Text Placeholder 31"/>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11" name="Text Placeholder 31"/>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12" name="Text Placeholder 31"/>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pic>
        <p:nvPicPr>
          <p:cNvPr id="15" name="Picture 14">
            <a:hlinkClick r:id="rId2"/>
          </p:cNvPr>
          <p:cNvPicPr>
            <a:picLocks noChangeAspect="1"/>
          </p:cNvPicPr>
          <p:nvPr userDrawn="1"/>
        </p:nvPicPr>
        <p:blipFill>
          <a:blip r:embed="rId3">
            <a:duotone>
              <a:schemeClr val="bg2">
                <a:shade val="45000"/>
                <a:satMod val="135000"/>
              </a:schemeClr>
              <a:prstClr val="white"/>
            </a:duotone>
          </a:blip>
          <a:stretch>
            <a:fillRect/>
          </a:stretch>
        </p:blipFill>
        <p:spPr>
          <a:xfrm>
            <a:off x="9823203" y="2914791"/>
            <a:ext cx="250454" cy="253182"/>
          </a:xfrm>
          <a:prstGeom prst="rect">
            <a:avLst/>
          </a:prstGeom>
        </p:spPr>
      </p:pic>
      <p:pic>
        <p:nvPicPr>
          <p:cNvPr id="16" name="Picture 15">
            <a:hlinkClick r:id="rId4"/>
          </p:cNvPr>
          <p:cNvPicPr>
            <a:picLocks noChangeAspect="1"/>
          </p:cNvPicPr>
          <p:nvPr userDrawn="1"/>
        </p:nvPicPr>
        <p:blipFill>
          <a:blip r:embed="rId5">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17" name="Picture 16">
            <a:hlinkClick r:id="rId6"/>
          </p:cNvPr>
          <p:cNvPicPr>
            <a:picLocks noChangeAspect="1"/>
          </p:cNvPicPr>
          <p:nvPr userDrawn="1"/>
        </p:nvPicPr>
        <p:blipFill>
          <a:blip r:embed="rId7">
            <a:duotone>
              <a:schemeClr val="bg2">
                <a:shade val="45000"/>
                <a:satMod val="135000"/>
              </a:schemeClr>
              <a:prstClr val="white"/>
            </a:duotone>
          </a:blip>
          <a:stretch>
            <a:fillRect/>
          </a:stretch>
        </p:blipFill>
        <p:spPr>
          <a:xfrm>
            <a:off x="10263625" y="2914791"/>
            <a:ext cx="242106" cy="253182"/>
          </a:xfrm>
          <a:prstGeom prst="rect">
            <a:avLst/>
          </a:prstGeom>
        </p:spPr>
      </p:pic>
      <p:sp>
        <p:nvSpPr>
          <p:cNvPr id="18" name="TextBox 17">
            <a:hlinkClick r:id="rId8"/>
          </p:cNvPr>
          <p:cNvSpPr txBox="1"/>
          <p:nvPr userDrawn="1"/>
        </p:nvSpPr>
        <p:spPr>
          <a:xfrm>
            <a:off x="7282678" y="2877986"/>
            <a:ext cx="2190850" cy="276999"/>
          </a:xfrm>
          <a:prstGeom prst="rect">
            <a:avLst/>
          </a:prstGeom>
          <a:noFill/>
        </p:spPr>
        <p:txBody>
          <a:bodyPr wrap="square" rtlCol="0">
            <a:spAutoFit/>
          </a:bodyPr>
          <a:lstStyle/>
          <a:p>
            <a:r>
              <a:rPr lang="en-US" sz="1200" dirty="0">
                <a:solidFill>
                  <a:schemeClr val="bg1">
                    <a:lumMod val="85000"/>
                  </a:schemeClr>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dirty="0"/>
              <a:t>Type a thank you message here</a:t>
            </a:r>
          </a:p>
        </p:txBody>
      </p:sp>
      <p:pic>
        <p:nvPicPr>
          <p:cNvPr id="4" name="Picture 3">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85694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p:cNvPicPr>
            <a:picLocks noChangeAspect="1"/>
          </p:cNvPicPr>
          <p:nvPr userDrawn="1"/>
        </p:nvPicPr>
        <p:blipFill>
          <a:blip r:embed="rId2"/>
          <a:stretch>
            <a:fillRect/>
          </a:stretch>
        </p:blipFill>
        <p:spPr>
          <a:xfrm>
            <a:off x="7282678" y="929634"/>
            <a:ext cx="3666098" cy="1054771"/>
          </a:xfrm>
          <a:prstGeom prst="rect">
            <a:avLst/>
          </a:prstGeom>
        </p:spPr>
      </p:pic>
      <p:sp>
        <p:nvSpPr>
          <p:cNvPr id="29" name="Text Placeholder 31"/>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0" name="Text Placeholder 31"/>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3" name="Text Placeholder 31"/>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4" name="Text Placeholder 31"/>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5"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6"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7" name="Text Placeholder 31"/>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8" name="Text Placeholder 31"/>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9"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40"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41" name="Text Placeholder 31"/>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42" name="Text Placeholder 31"/>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2" name="TextBox 1"/>
          <p:cNvSpPr txBox="1"/>
          <p:nvPr userDrawn="1"/>
        </p:nvSpPr>
        <p:spPr>
          <a:xfrm>
            <a:off x="831850" y="539177"/>
            <a:ext cx="5839883" cy="1015663"/>
          </a:xfrm>
          <a:prstGeom prst="rect">
            <a:avLst/>
          </a:prstGeom>
          <a:noFill/>
        </p:spPr>
        <p:txBody>
          <a:bodyPr wrap="square" rtlCol="0">
            <a:spAutoFit/>
          </a:bodyPr>
          <a:lstStyle/>
          <a:p>
            <a:r>
              <a:rPr lang="en-US" sz="6000" dirty="0">
                <a:solidFill>
                  <a:schemeClr val="bg1"/>
                </a:solidFill>
                <a:latin typeface="Abril Fatface" panose="02000503000000020003" pitchFamily="2" charset="0"/>
              </a:rPr>
              <a:t>Thank you!</a:t>
            </a:r>
          </a:p>
        </p:txBody>
      </p:sp>
      <p:pic>
        <p:nvPicPr>
          <p:cNvPr id="51" name="Picture 50">
            <a:hlinkClick r:id="rId3"/>
          </p:cNvPr>
          <p:cNvPicPr>
            <a:picLocks noChangeAspect="1"/>
          </p:cNvPicPr>
          <p:nvPr userDrawn="1"/>
        </p:nvPicPr>
        <p:blipFill>
          <a:blip r:embed="rId4">
            <a:duotone>
              <a:schemeClr val="bg2">
                <a:shade val="45000"/>
                <a:satMod val="135000"/>
              </a:schemeClr>
              <a:prstClr val="white"/>
            </a:duotone>
          </a:blip>
          <a:stretch>
            <a:fillRect/>
          </a:stretch>
        </p:blipFill>
        <p:spPr>
          <a:xfrm>
            <a:off x="9823203" y="2914791"/>
            <a:ext cx="250454" cy="253182"/>
          </a:xfrm>
          <a:prstGeom prst="rect">
            <a:avLst/>
          </a:prstGeom>
        </p:spPr>
      </p:pic>
      <p:pic>
        <p:nvPicPr>
          <p:cNvPr id="52" name="Picture 51">
            <a:hlinkClick r:id="rId5"/>
          </p:cNvPr>
          <p:cNvPicPr>
            <a:picLocks noChangeAspect="1"/>
          </p:cNvPicPr>
          <p:nvPr userDrawn="1"/>
        </p:nvPicPr>
        <p:blipFill>
          <a:blip r:embed="rId6">
            <a:duotone>
              <a:schemeClr val="bg2">
                <a:shade val="45000"/>
                <a:satMod val="135000"/>
              </a:schemeClr>
              <a:prstClr val="white"/>
            </a:duotone>
          </a:blip>
          <a:stretch>
            <a:fillRect/>
          </a:stretch>
        </p:blipFill>
        <p:spPr>
          <a:xfrm>
            <a:off x="9382782" y="2914791"/>
            <a:ext cx="250454" cy="253182"/>
          </a:xfrm>
          <a:prstGeom prst="rect">
            <a:avLst/>
          </a:prstGeom>
          <a:solidFill>
            <a:schemeClr val="tx2"/>
          </a:solidFill>
        </p:spPr>
      </p:pic>
      <p:pic>
        <p:nvPicPr>
          <p:cNvPr id="53" name="Picture 52">
            <a:hlinkClick r:id="rId7"/>
          </p:cNvPr>
          <p:cNvPicPr>
            <a:picLocks noChangeAspect="1"/>
          </p:cNvPicPr>
          <p:nvPr userDrawn="1"/>
        </p:nvPicPr>
        <p:blipFill>
          <a:blip r:embed="rId8">
            <a:duotone>
              <a:schemeClr val="bg2">
                <a:shade val="45000"/>
                <a:satMod val="135000"/>
              </a:schemeClr>
              <a:prstClr val="white"/>
            </a:duotone>
          </a:blip>
          <a:stretch>
            <a:fillRect/>
          </a:stretch>
        </p:blipFill>
        <p:spPr>
          <a:xfrm>
            <a:off x="10263625" y="2914791"/>
            <a:ext cx="242106" cy="253182"/>
          </a:xfrm>
          <a:prstGeom prst="rect">
            <a:avLst/>
          </a:prstGeom>
        </p:spPr>
      </p:pic>
      <p:sp>
        <p:nvSpPr>
          <p:cNvPr id="54" name="TextBox 53">
            <a:hlinkClick r:id="rId9"/>
          </p:cNvPr>
          <p:cNvSpPr txBox="1"/>
          <p:nvPr userDrawn="1"/>
        </p:nvSpPr>
        <p:spPr>
          <a:xfrm>
            <a:off x="7282678" y="2877986"/>
            <a:ext cx="2190850" cy="276999"/>
          </a:xfrm>
          <a:prstGeom prst="rect">
            <a:avLst/>
          </a:prstGeom>
          <a:noFill/>
        </p:spPr>
        <p:txBody>
          <a:bodyPr wrap="square" rtlCol="0">
            <a:spAutoFit/>
          </a:bodyPr>
          <a:lstStyle/>
          <a:p>
            <a:r>
              <a:rPr lang="en-US" sz="1200" dirty="0">
                <a:solidFill>
                  <a:schemeClr val="bg1">
                    <a:lumMod val="85000"/>
                  </a:schemeClr>
                </a:solidFill>
              </a:rPr>
              <a:t>www.commerce.wa.gov</a:t>
            </a:r>
          </a:p>
        </p:txBody>
      </p:sp>
      <p:pic>
        <p:nvPicPr>
          <p:cNvPr id="55" name="Picture 54">
            <a:hlinkClick r:id="rId10"/>
          </p:cNvPr>
          <p:cNvPicPr>
            <a:picLocks noChangeAspect="1"/>
          </p:cNvPicPr>
          <p:nvPr userDrawn="1"/>
        </p:nvPicPr>
        <p:blipFill>
          <a:blip r:embed="rId11">
            <a:duotone>
              <a:schemeClr val="bg2">
                <a:shade val="45000"/>
                <a:satMod val="135000"/>
              </a:schemeClr>
              <a:prstClr val="white"/>
            </a:duotone>
          </a:blip>
          <a:stretch>
            <a:fillRect/>
          </a:stretch>
        </p:blipFill>
        <p:spPr>
          <a:xfrm>
            <a:off x="10695699" y="2914792"/>
            <a:ext cx="253182" cy="253182"/>
          </a:xfrm>
          <a:prstGeom prst="rect">
            <a:avLst/>
          </a:prstGeom>
        </p:spPr>
      </p:pic>
    </p:spTree>
    <p:extLst>
      <p:ext uri="{BB962C8B-B14F-4D97-AF65-F5344CB8AC3E}">
        <p14:creationId xmlns:p14="http://schemas.microsoft.com/office/powerpoint/2010/main" val="5487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rengthening Communiti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50798"/>
            <a:ext cx="12191675" cy="4819522"/>
          </a:xfrm>
          <a:prstGeom prst="rect">
            <a:avLst/>
          </a:prstGeom>
        </p:spPr>
      </p:pic>
      <p:sp>
        <p:nvSpPr>
          <p:cNvPr id="8" name="TextBox 7"/>
          <p:cNvSpPr txBox="1"/>
          <p:nvPr userDrawn="1"/>
        </p:nvSpPr>
        <p:spPr>
          <a:xfrm>
            <a:off x="6095839" y="5611633"/>
            <a:ext cx="2095661"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Crime Victims and Public Safety </a:t>
            </a:r>
          </a:p>
        </p:txBody>
      </p:sp>
      <p:sp>
        <p:nvSpPr>
          <p:cNvPr id="10" name="TextBox 9"/>
          <p:cNvSpPr txBox="1"/>
          <p:nvPr userDrawn="1"/>
        </p:nvSpPr>
        <p:spPr>
          <a:xfrm>
            <a:off x="6095839" y="3210378"/>
            <a:ext cx="2117453"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Small Business Assistance</a:t>
            </a:r>
          </a:p>
        </p:txBody>
      </p:sp>
      <p:sp>
        <p:nvSpPr>
          <p:cNvPr id="11" name="TextBox 10"/>
          <p:cNvSpPr txBox="1"/>
          <p:nvPr userDrawn="1"/>
        </p:nvSpPr>
        <p:spPr>
          <a:xfrm>
            <a:off x="0" y="5611634"/>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Planning and Tech assistance</a:t>
            </a:r>
          </a:p>
        </p:txBody>
      </p:sp>
      <p:sp>
        <p:nvSpPr>
          <p:cNvPr id="12" name="TextBox 11"/>
          <p:cNvSpPr txBox="1"/>
          <p:nvPr userDrawn="1"/>
        </p:nvSpPr>
        <p:spPr>
          <a:xfrm>
            <a:off x="3052563" y="3193959"/>
            <a:ext cx="2167137"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Infrastructure and broadband</a:t>
            </a:r>
          </a:p>
        </p:txBody>
      </p:sp>
      <p:sp>
        <p:nvSpPr>
          <p:cNvPr id="13" name="TextBox 12"/>
          <p:cNvSpPr txBox="1"/>
          <p:nvPr userDrawn="1"/>
        </p:nvSpPr>
        <p:spPr>
          <a:xfrm>
            <a:off x="3046362" y="5611634"/>
            <a:ext cx="2378082"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Community</a:t>
            </a: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Services and facilities</a:t>
            </a:r>
          </a:p>
        </p:txBody>
      </p:sp>
      <p:sp>
        <p:nvSpPr>
          <p:cNvPr id="14" name="TextBox 13"/>
          <p:cNvSpPr txBox="1"/>
          <p:nvPr userDrawn="1"/>
        </p:nvSpPr>
        <p:spPr>
          <a:xfrm>
            <a:off x="0" y="3210378"/>
            <a:ext cx="2049780"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Housing And</a:t>
            </a:r>
          </a:p>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homelessness</a:t>
            </a:r>
          </a:p>
        </p:txBody>
      </p:sp>
      <p:sp>
        <p:nvSpPr>
          <p:cNvPr id="15" name="TextBox 14"/>
          <p:cNvSpPr txBox="1"/>
          <p:nvPr userDrawn="1"/>
        </p:nvSpPr>
        <p:spPr>
          <a:xfrm>
            <a:off x="9144000" y="3214544"/>
            <a:ext cx="2171538" cy="523221"/>
          </a:xfrm>
          <a:prstGeom prst="rect">
            <a:avLst/>
          </a:prstGeom>
          <a:solidFill>
            <a:srgbClr val="000000">
              <a:alpha val="65098"/>
            </a:srgbClr>
          </a:solidFill>
        </p:spPr>
        <p:txBody>
          <a:bodyPr wrap="square" rtlCol="0">
            <a:spAutoFit/>
          </a:bodyPr>
          <a:lstStyle/>
          <a:p>
            <a:pPr algn="l"/>
            <a:endParaRPr lang="en-US" sz="1400" b="0" cap="all" baseline="0" dirty="0">
              <a:solidFill>
                <a:schemeClr val="bg1"/>
              </a:solidFill>
              <a:latin typeface="+mn-lt"/>
              <a:ea typeface="Roboto Light" panose="02000000000000000000" pitchFamily="2" charset="0"/>
            </a:endParaRPr>
          </a:p>
          <a:p>
            <a:pPr algn="l"/>
            <a:r>
              <a:rPr lang="en-US" sz="1400" b="0" cap="all" baseline="0" dirty="0">
                <a:solidFill>
                  <a:schemeClr val="bg1"/>
                </a:solidFill>
                <a:latin typeface="+mn-lt"/>
                <a:ea typeface="Roboto Light" panose="02000000000000000000" pitchFamily="2" charset="0"/>
              </a:rPr>
              <a:t>ENERGY</a:t>
            </a:r>
          </a:p>
        </p:txBody>
      </p:sp>
      <p:sp>
        <p:nvSpPr>
          <p:cNvPr id="16" name="TextBox 15"/>
          <p:cNvSpPr txBox="1"/>
          <p:nvPr userDrawn="1"/>
        </p:nvSpPr>
        <p:spPr>
          <a:xfrm>
            <a:off x="9144000" y="5611632"/>
            <a:ext cx="2171538" cy="523221"/>
          </a:xfrm>
          <a:prstGeom prst="rect">
            <a:avLst/>
          </a:prstGeom>
          <a:solidFill>
            <a:srgbClr val="000000">
              <a:alpha val="65098"/>
            </a:srgbClr>
          </a:solidFill>
        </p:spPr>
        <p:txBody>
          <a:bodyPr wrap="square" rtlCol="0">
            <a:spAutoFit/>
          </a:bodyPr>
          <a:lstStyle/>
          <a:p>
            <a:pPr marL="0" algn="l" defTabSz="914400" rtl="0" eaLnBrk="1" latinLnBrk="0" hangingPunct="1"/>
            <a:r>
              <a:rPr lang="en-US" sz="1400" b="0" kern="1200" cap="all" baseline="0" dirty="0">
                <a:solidFill>
                  <a:schemeClr val="bg1"/>
                </a:solidFill>
                <a:latin typeface="+mn-lt"/>
                <a:ea typeface="Roboto Light" panose="02000000000000000000" pitchFamily="2" charset="0"/>
                <a:cs typeface="+mn-cs"/>
              </a:rPr>
              <a:t>Economic development</a:t>
            </a:r>
          </a:p>
        </p:txBody>
      </p:sp>
      <p:sp>
        <p:nvSpPr>
          <p:cNvPr id="23" name="TextBox 22"/>
          <p:cNvSpPr txBox="1"/>
          <p:nvPr userDrawn="1"/>
        </p:nvSpPr>
        <p:spPr>
          <a:xfrm>
            <a:off x="838200" y="750877"/>
            <a:ext cx="7156126" cy="769441"/>
          </a:xfrm>
          <a:prstGeom prst="rect">
            <a:avLst/>
          </a:prstGeom>
          <a:noFill/>
        </p:spPr>
        <p:txBody>
          <a:bodyPr wrap="none" rtlCol="0">
            <a:spAutoFit/>
          </a:bodyPr>
          <a:lstStyle/>
          <a:p>
            <a:r>
              <a:rPr lang="en-US" sz="4400" dirty="0">
                <a:solidFill>
                  <a:schemeClr val="accent5"/>
                </a:solidFill>
                <a:latin typeface="Roboto Light" panose="02000000000000000000" pitchFamily="2" charset="0"/>
                <a:ea typeface="Roboto Light" panose="02000000000000000000" pitchFamily="2" charset="0"/>
              </a:rPr>
              <a:t>We strengthen</a:t>
            </a:r>
            <a:r>
              <a:rPr lang="en-US" sz="4400" baseline="0" dirty="0">
                <a:solidFill>
                  <a:schemeClr val="accent5"/>
                </a:solidFill>
                <a:latin typeface="Roboto Light" panose="02000000000000000000" pitchFamily="2" charset="0"/>
                <a:ea typeface="Roboto Light" panose="02000000000000000000" pitchFamily="2" charset="0"/>
              </a:rPr>
              <a:t> communities</a:t>
            </a:r>
            <a:endParaRPr lang="en-US" sz="4400" dirty="0">
              <a:solidFill>
                <a:schemeClr val="accent5"/>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90855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2247899"/>
            <a:ext cx="10515600" cy="2314576"/>
          </a:xfrm>
        </p:spPr>
        <p:txBody>
          <a:bodyPr anchor="b"/>
          <a:lstStyle>
            <a:lvl1pPr>
              <a:defRPr sz="6000">
                <a:solidFill>
                  <a:schemeClr val="bg1"/>
                </a:solidFill>
                <a:latin typeface="Abril Fatface" panose="02000503000000020003" pitchFamily="2" charset="0"/>
              </a:defRPr>
            </a:lvl1pPr>
          </a:lstStyle>
          <a:p>
            <a:r>
              <a:rPr lang="en-US" dirty="0"/>
              <a:t>Section title goes here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subheading goes here</a:t>
            </a:r>
          </a:p>
        </p:txBody>
      </p:sp>
      <p:grpSp>
        <p:nvGrpSpPr>
          <p:cNvPr id="17" name="Group 16"/>
          <p:cNvGrpSpPr/>
          <p:nvPr userDrawn="1"/>
        </p:nvGrpSpPr>
        <p:grpSpPr>
          <a:xfrm>
            <a:off x="0" y="6316702"/>
            <a:ext cx="12192000" cy="541298"/>
            <a:chOff x="0" y="6321028"/>
            <a:chExt cx="12192000" cy="541298"/>
          </a:xfrm>
        </p:grpSpPr>
        <p:sp>
          <p:nvSpPr>
            <p:cNvPr id="18" name="Rectangle 1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Rectangle 2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Rectangle 2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Rectangle 2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Rectangle 2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Rectangle 2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 name="Rectangle 2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1854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87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51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0"/>
          </p:nvPr>
        </p:nvSpPr>
        <p:spPr>
          <a:xfrm>
            <a:off x="447294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half" idx="11"/>
          </p:nvPr>
        </p:nvSpPr>
        <p:spPr>
          <a:xfrm>
            <a:off x="810768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272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75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endParaRPr lang="en-US" dirty="0"/>
          </a:p>
        </p:txBody>
      </p:sp>
    </p:spTree>
    <p:extLst>
      <p:ext uri="{BB962C8B-B14F-4D97-AF65-F5344CB8AC3E}">
        <p14:creationId xmlns:p14="http://schemas.microsoft.com/office/powerpoint/2010/main" val="65392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838200" y="281940"/>
            <a:ext cx="10515600" cy="1218948"/>
          </a:xfrm>
        </p:spPr>
        <p:txBody>
          <a:bodyPr/>
          <a:lstStyle/>
          <a:p>
            <a:r>
              <a:rPr lang="en-US"/>
              <a:t>Click to edit Master title style</a:t>
            </a:r>
          </a:p>
        </p:txBody>
      </p:sp>
    </p:spTree>
    <p:extLst>
      <p:ext uri="{BB962C8B-B14F-4D97-AF65-F5344CB8AC3E}">
        <p14:creationId xmlns:p14="http://schemas.microsoft.com/office/powerpoint/2010/main" val="115911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81940"/>
            <a:ext cx="10515600" cy="1218948"/>
          </a:xfrm>
          <a:prstGeom prst="rect">
            <a:avLst/>
          </a:prstGeom>
        </p:spPr>
        <p:txBody>
          <a:bodyPr vert="horz" lIns="91440" tIns="45720" rIns="91440" bIns="45720" rtlCol="0" anchor="b">
            <a:normAutofit/>
          </a:bodyPr>
          <a:lstStyle/>
          <a:p>
            <a:r>
              <a:rPr lang="en-US" dirty="0"/>
              <a:t>Click to edit Master title style </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 (28)</a:t>
            </a:r>
          </a:p>
          <a:p>
            <a:pPr lvl="1"/>
            <a:r>
              <a:rPr lang="en-US" dirty="0"/>
              <a:t>Second level (24)</a:t>
            </a:r>
          </a:p>
          <a:p>
            <a:pPr lvl="2"/>
            <a:r>
              <a:rPr lang="en-US" dirty="0"/>
              <a:t>Third level (20)</a:t>
            </a:r>
          </a:p>
          <a:p>
            <a:pPr lvl="3"/>
            <a:r>
              <a:rPr lang="en-US" dirty="0"/>
              <a:t>Fourth level (18)</a:t>
            </a:r>
          </a:p>
          <a:p>
            <a:pPr lvl="4"/>
            <a:r>
              <a:rPr lang="en-US" dirty="0"/>
              <a:t>Fifth level (18)</a:t>
            </a:r>
          </a:p>
        </p:txBody>
      </p:sp>
      <p:grpSp>
        <p:nvGrpSpPr>
          <p:cNvPr id="7" name="Group 6"/>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p:cNvSpPr txBox="1"/>
          <p:nvPr userDrawn="1"/>
        </p:nvSpPr>
        <p:spPr>
          <a:xfrm>
            <a:off x="752475" y="6493524"/>
            <a:ext cx="3868367" cy="276999"/>
          </a:xfrm>
          <a:prstGeom prst="rect">
            <a:avLst/>
          </a:prstGeom>
          <a:noFill/>
        </p:spPr>
        <p:txBody>
          <a:bodyPr wrap="none" rtlCol="0">
            <a:spAutoFit/>
          </a:bodyPr>
          <a:lstStyle/>
          <a:p>
            <a:r>
              <a:rPr lang="en-US" sz="1200" b="1" cap="all" dirty="0">
                <a:solidFill>
                  <a:schemeClr val="bg1"/>
                </a:solidFill>
                <a:latin typeface="+mn-lt"/>
                <a:ea typeface="Roboto Condensed" panose="02000000000000000000" pitchFamily="2" charset="0"/>
              </a:rPr>
              <a:t>Washington</a:t>
            </a:r>
            <a:r>
              <a:rPr lang="en-US" sz="1200" b="1" cap="all" baseline="0" dirty="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sp>
        <p:nvSpPr>
          <p:cNvPr id="18" name="TextBox 17"/>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a:solidFill>
                <a:schemeClr val="bg1"/>
              </a:solidFill>
              <a:latin typeface="+mn-lt"/>
              <a:ea typeface="Roboto Black" panose="02000000000000000000" pitchFamily="2" charset="0"/>
            </a:endParaRPr>
          </a:p>
        </p:txBody>
      </p:sp>
      <p:cxnSp>
        <p:nvCxnSpPr>
          <p:cNvPr id="19" name="Straight Connector 18"/>
          <p:cNvCxnSpPr/>
          <p:nvPr userDrawn="1"/>
        </p:nvCxnSpPr>
        <p:spPr>
          <a:xfrm>
            <a:off x="838200" y="156603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46974"/>
      </p:ext>
    </p:extLst>
  </p:cSld>
  <p:clrMap bg1="lt1" tx1="dk1" bg2="lt2" tx2="dk2" accent1="accent1" accent2="accent2" accent3="accent3" accent4="accent4" accent5="accent5" accent6="accent6" hlink="hlink" folHlink="folHlink"/>
  <p:sldLayoutIdLst>
    <p:sldLayoutId id="2147483762" r:id="rId1"/>
    <p:sldLayoutId id="2147483774" r:id="rId2"/>
    <p:sldLayoutId id="2147483764" r:id="rId3"/>
    <p:sldLayoutId id="2147483765" r:id="rId4"/>
    <p:sldLayoutId id="2147483766" r:id="rId5"/>
    <p:sldLayoutId id="2147483769" r:id="rId6"/>
    <p:sldLayoutId id="2147483767" r:id="rId7"/>
    <p:sldLayoutId id="2147483768" r:id="rId8"/>
    <p:sldLayoutId id="2147483770" r:id="rId9"/>
    <p:sldLayoutId id="2147483771" r:id="rId10"/>
    <p:sldLayoutId id="2147483773" r:id="rId11"/>
  </p:sldLayoutIdLs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mailto:anne.fritzel@commerce.wa.gov"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deptofcommerce.app.box.com/s/0brluv081ukdofev8lf15qz46n4q6o0w" TargetMode="External"/><Relationship Id="rId4" Type="http://schemas.openxmlformats.org/officeDocument/2006/relationships/hyperlink" Target="mailto:catherine.mccoy@commerce.wa.gov"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deptofcommerce.app.box.com/s/0brluv081ukdofev8lf15qz46n4q6o0w"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Accessory Dwelling Units</a:t>
            </a:r>
          </a:p>
        </p:txBody>
      </p:sp>
      <p:sp>
        <p:nvSpPr>
          <p:cNvPr id="6" name="Text Placeholder 5"/>
          <p:cNvSpPr>
            <a:spLocks noGrp="1"/>
          </p:cNvSpPr>
          <p:nvPr>
            <p:ph type="body" sz="quarter" idx="13"/>
          </p:nvPr>
        </p:nvSpPr>
        <p:spPr/>
        <p:txBody>
          <a:bodyPr/>
          <a:lstStyle/>
          <a:p>
            <a:r>
              <a:rPr lang="en-US" dirty="0"/>
              <a:t>Requirements and Recommendations</a:t>
            </a:r>
          </a:p>
          <a:p>
            <a:r>
              <a:rPr lang="en-US" b="1" dirty="0"/>
              <a:t>Cities and Other Urban Areas</a:t>
            </a:r>
          </a:p>
        </p:txBody>
      </p:sp>
    </p:spTree>
    <p:extLst>
      <p:ext uri="{BB962C8B-B14F-4D97-AF65-F5344CB8AC3E}">
        <p14:creationId xmlns:p14="http://schemas.microsoft.com/office/powerpoint/2010/main" val="2923666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0BC8-479B-3949-B13E-DD47A030ABBA}"/>
              </a:ext>
            </a:extLst>
          </p:cNvPr>
          <p:cNvSpPr>
            <a:spLocks noGrp="1"/>
          </p:cNvSpPr>
          <p:nvPr>
            <p:ph type="title"/>
          </p:nvPr>
        </p:nvSpPr>
        <p:spPr/>
        <p:txBody>
          <a:bodyPr>
            <a:no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921FD0A3-D14D-D0A2-503B-9748FC459CFF}"/>
              </a:ext>
            </a:extLst>
          </p:cNvPr>
          <p:cNvSpPr>
            <a:spLocks noGrp="1"/>
          </p:cNvSpPr>
          <p:nvPr>
            <p:ph idx="1"/>
          </p:nvPr>
        </p:nvSpPr>
        <p:spPr/>
        <p:txBody>
          <a:bodyPr>
            <a:normAutofit/>
          </a:bodyPr>
          <a:lstStyle/>
          <a:p>
            <a:pPr marL="0" indent="0">
              <a:lnSpc>
                <a:spcPct val="110000"/>
              </a:lnSpc>
              <a:buNone/>
            </a:pPr>
            <a:r>
              <a:rPr lang="en-US" b="1" dirty="0"/>
              <a:t>1. Allow at least two ADUs per lot</a:t>
            </a:r>
          </a:p>
          <a:p>
            <a:pPr>
              <a:lnSpc>
                <a:spcPct val="110000"/>
              </a:lnSpc>
            </a:pPr>
            <a:r>
              <a:rPr lang="en-US" dirty="0"/>
              <a:t>Two ADUs on a legal lot, which must be allowed to be any combination of:</a:t>
            </a:r>
          </a:p>
          <a:p>
            <a:pPr lvl="1">
              <a:lnSpc>
                <a:spcPct val="110000"/>
              </a:lnSpc>
            </a:pPr>
            <a:r>
              <a:rPr lang="en-US" dirty="0"/>
              <a:t>One attached and one detached;</a:t>
            </a:r>
          </a:p>
          <a:p>
            <a:pPr lvl="1">
              <a:lnSpc>
                <a:spcPct val="110000"/>
              </a:lnSpc>
            </a:pPr>
            <a:r>
              <a:rPr lang="en-US" dirty="0"/>
              <a:t>Two attached ADUs; or </a:t>
            </a:r>
          </a:p>
          <a:p>
            <a:pPr lvl="1">
              <a:lnSpc>
                <a:spcPct val="110000"/>
              </a:lnSpc>
            </a:pPr>
            <a:r>
              <a:rPr lang="en-US" dirty="0"/>
              <a:t>Two detached ADUs</a:t>
            </a:r>
          </a:p>
          <a:p>
            <a:pPr>
              <a:lnSpc>
                <a:spcPct val="110000"/>
              </a:lnSpc>
            </a:pPr>
            <a:r>
              <a:rPr lang="en-US" dirty="0"/>
              <a:t>Duplexes, triplexes, townhouses, and multifamily structures may have ADUs (RCW 36.70A.696)</a:t>
            </a:r>
          </a:p>
          <a:p>
            <a:endParaRPr lang="en-US" dirty="0"/>
          </a:p>
        </p:txBody>
      </p:sp>
    </p:spTree>
    <p:extLst>
      <p:ext uri="{BB962C8B-B14F-4D97-AF65-F5344CB8AC3E}">
        <p14:creationId xmlns:p14="http://schemas.microsoft.com/office/powerpoint/2010/main" val="195434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7E0B-D8E6-2293-5189-6785349BB00F}"/>
              </a:ext>
            </a:extLst>
          </p:cNvPr>
          <p:cNvSpPr>
            <a:spLocks noGrp="1"/>
          </p:cNvSpPr>
          <p:nvPr>
            <p:ph type="title"/>
          </p:nvPr>
        </p:nvSpPr>
        <p:spPr/>
        <p:txBody>
          <a:bodyPr>
            <a:norm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DA20461B-5105-4C6C-9AE3-95CCBFA5BC28}"/>
              </a:ext>
            </a:extLst>
          </p:cNvPr>
          <p:cNvSpPr>
            <a:spLocks noGrp="1"/>
          </p:cNvSpPr>
          <p:nvPr>
            <p:ph idx="1"/>
          </p:nvPr>
        </p:nvSpPr>
        <p:spPr>
          <a:xfrm>
            <a:off x="838199" y="1825625"/>
            <a:ext cx="6385561" cy="4351338"/>
          </a:xfrm>
        </p:spPr>
        <p:txBody>
          <a:bodyPr/>
          <a:lstStyle/>
          <a:p>
            <a:pPr marL="0" indent="0">
              <a:lnSpc>
                <a:spcPct val="100000"/>
              </a:lnSpc>
              <a:buNone/>
            </a:pPr>
            <a:r>
              <a:rPr lang="en-US" b="1" dirty="0"/>
              <a:t>2. May not require owner occupancy</a:t>
            </a:r>
          </a:p>
          <a:p>
            <a:pPr>
              <a:lnSpc>
                <a:spcPct val="100000"/>
              </a:lnSpc>
            </a:pPr>
            <a:r>
              <a:rPr lang="en-US" dirty="0"/>
              <a:t>The primary residence owner cannot be required to live on-site (i.e., neither in the primary residence nor an accessory dwelling unit)</a:t>
            </a:r>
          </a:p>
          <a:p>
            <a:endParaRPr lang="en-US" dirty="0"/>
          </a:p>
        </p:txBody>
      </p:sp>
      <p:sp>
        <p:nvSpPr>
          <p:cNvPr id="6" name="TextBox 5">
            <a:extLst>
              <a:ext uri="{FF2B5EF4-FFF2-40B4-BE49-F238E27FC236}">
                <a16:creationId xmlns:a16="http://schemas.microsoft.com/office/drawing/2014/main" id="{17ABC029-0EB1-2ECF-D6BF-1D944B611D44}"/>
              </a:ext>
            </a:extLst>
          </p:cNvPr>
          <p:cNvSpPr txBox="1"/>
          <p:nvPr/>
        </p:nvSpPr>
        <p:spPr>
          <a:xfrm>
            <a:off x="7601839" y="4329220"/>
            <a:ext cx="3751961" cy="230832"/>
          </a:xfrm>
          <a:prstGeom prst="rect">
            <a:avLst/>
          </a:prstGeom>
          <a:noFill/>
        </p:spPr>
        <p:txBody>
          <a:bodyPr wrap="square">
            <a:spAutoFit/>
          </a:bodyPr>
          <a:lstStyle/>
          <a:p>
            <a:pPr algn="ctr"/>
            <a:r>
              <a:rPr lang="en-US" sz="900" dirty="0"/>
              <a:t>Smith Gillman Cottage converted garage. Credit: CAST architecture.</a:t>
            </a:r>
          </a:p>
        </p:txBody>
      </p:sp>
      <p:pic>
        <p:nvPicPr>
          <p:cNvPr id="5" name="Picture 4">
            <a:extLst>
              <a:ext uri="{FF2B5EF4-FFF2-40B4-BE49-F238E27FC236}">
                <a16:creationId xmlns:a16="http://schemas.microsoft.com/office/drawing/2014/main" id="{7F342398-EE5F-2706-AEDD-9E73553BD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1839" y="1825625"/>
            <a:ext cx="3751961" cy="2503595"/>
          </a:xfrm>
          <a:prstGeom prst="rect">
            <a:avLst/>
          </a:prstGeom>
        </p:spPr>
      </p:pic>
    </p:spTree>
    <p:extLst>
      <p:ext uri="{BB962C8B-B14F-4D97-AF65-F5344CB8AC3E}">
        <p14:creationId xmlns:p14="http://schemas.microsoft.com/office/powerpoint/2010/main" val="340159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60D2-CAB8-CAE5-ED7D-21EFF726C88D}"/>
              </a:ext>
            </a:extLst>
          </p:cNvPr>
          <p:cNvSpPr>
            <a:spLocks noGrp="1"/>
          </p:cNvSpPr>
          <p:nvPr>
            <p:ph type="title"/>
          </p:nvPr>
        </p:nvSpPr>
        <p:spPr/>
        <p:txBody>
          <a:bodyPr>
            <a:norm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2CC03E66-FE5A-63B5-562E-48582858816E}"/>
              </a:ext>
            </a:extLst>
          </p:cNvPr>
          <p:cNvSpPr>
            <a:spLocks noGrp="1"/>
          </p:cNvSpPr>
          <p:nvPr>
            <p:ph idx="1"/>
          </p:nvPr>
        </p:nvSpPr>
        <p:spPr/>
        <p:txBody>
          <a:bodyPr>
            <a:normAutofit/>
          </a:bodyPr>
          <a:lstStyle/>
          <a:p>
            <a:pPr marL="0" indent="0">
              <a:buNone/>
            </a:pPr>
            <a:r>
              <a:rPr lang="en-US" b="1" dirty="0"/>
              <a:t>3. Allow separate sale of ADUs </a:t>
            </a:r>
          </a:p>
          <a:p>
            <a:r>
              <a:rPr lang="en-US" dirty="0"/>
              <a:t>This allows for a new way to promote home ownership, since an ADU is usually a lower-cost housing option than a single-family residence</a:t>
            </a:r>
          </a:p>
          <a:p>
            <a:r>
              <a:rPr lang="en-US" dirty="0"/>
              <a:t>A few local governments in Washington State have allowed ADUs to be sold as condominiums for several years (</a:t>
            </a:r>
            <a:r>
              <a:rPr lang="en-US" u="sng" dirty="0"/>
              <a:t>before</a:t>
            </a:r>
            <a:r>
              <a:rPr lang="en-US" dirty="0"/>
              <a:t> the passage of EHB 1337), including:</a:t>
            </a:r>
          </a:p>
          <a:p>
            <a:pPr lvl="1"/>
            <a:r>
              <a:rPr lang="en-US" dirty="0"/>
              <a:t>Seattle</a:t>
            </a:r>
          </a:p>
          <a:p>
            <a:pPr lvl="1"/>
            <a:r>
              <a:rPr lang="en-US" dirty="0"/>
              <a:t>Spokane</a:t>
            </a:r>
          </a:p>
          <a:p>
            <a:pPr lvl="1"/>
            <a:r>
              <a:rPr lang="en-US" dirty="0"/>
              <a:t>Kirkland</a:t>
            </a:r>
          </a:p>
          <a:p>
            <a:endParaRPr lang="en-US" dirty="0"/>
          </a:p>
        </p:txBody>
      </p:sp>
    </p:spTree>
    <p:extLst>
      <p:ext uri="{BB962C8B-B14F-4D97-AF65-F5344CB8AC3E}">
        <p14:creationId xmlns:p14="http://schemas.microsoft.com/office/powerpoint/2010/main" val="199952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F12F-3472-6CC8-AD37-02FBB65F6C40}"/>
              </a:ext>
            </a:extLst>
          </p:cNvPr>
          <p:cNvSpPr>
            <a:spLocks noGrp="1"/>
          </p:cNvSpPr>
          <p:nvPr>
            <p:ph type="title"/>
          </p:nvPr>
        </p:nvSpPr>
        <p:spPr/>
        <p:txBody>
          <a:bodyPr>
            <a:norm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8D5B4B87-392B-D296-0228-2EFC5959871D}"/>
              </a:ext>
            </a:extLst>
          </p:cNvPr>
          <p:cNvSpPr>
            <a:spLocks noGrp="1"/>
          </p:cNvSpPr>
          <p:nvPr>
            <p:ph idx="1"/>
          </p:nvPr>
        </p:nvSpPr>
        <p:spPr>
          <a:xfrm>
            <a:off x="838200" y="1722474"/>
            <a:ext cx="10515600" cy="4571999"/>
          </a:xfrm>
        </p:spPr>
        <p:txBody>
          <a:bodyPr>
            <a:normAutofit fontScale="25000" lnSpcReduction="20000"/>
          </a:bodyPr>
          <a:lstStyle/>
          <a:p>
            <a:pPr marL="0" indent="0">
              <a:lnSpc>
                <a:spcPct val="110000"/>
              </a:lnSpc>
              <a:buNone/>
            </a:pPr>
            <a:r>
              <a:rPr lang="en-US" sz="9600" b="1" dirty="0"/>
              <a:t>4. Revise off-street parking standards for ADUs in specified locations (per EHB 1337)</a:t>
            </a:r>
          </a:p>
          <a:p>
            <a:pPr>
              <a:lnSpc>
                <a:spcPct val="110000"/>
              </a:lnSpc>
              <a:spcBef>
                <a:spcPts val="300"/>
              </a:spcBef>
            </a:pPr>
            <a:r>
              <a:rPr lang="en-US" sz="9600" dirty="0"/>
              <a:t>May not require any off-street parking for ADUs within ½ mile walking distance of a major transit stop</a:t>
            </a:r>
          </a:p>
          <a:p>
            <a:pPr>
              <a:lnSpc>
                <a:spcPct val="110000"/>
              </a:lnSpc>
              <a:spcBef>
                <a:spcPts val="300"/>
              </a:spcBef>
            </a:pPr>
            <a:r>
              <a:rPr lang="en-US" sz="9600" dirty="0"/>
              <a:t>May not require &gt;one off-street parking space/unit on lots smaller than 6,000 sq. ft.</a:t>
            </a:r>
          </a:p>
          <a:p>
            <a:pPr>
              <a:lnSpc>
                <a:spcPct val="110000"/>
              </a:lnSpc>
              <a:spcBef>
                <a:spcPts val="300"/>
              </a:spcBef>
            </a:pPr>
            <a:r>
              <a:rPr lang="en-US" sz="9600" dirty="0"/>
              <a:t>May not require &gt;two off-street parking spaces/unit on lots greater than 6,000 sq. ft.</a:t>
            </a:r>
          </a:p>
          <a:p>
            <a:pPr>
              <a:lnSpc>
                <a:spcPct val="110000"/>
              </a:lnSpc>
              <a:spcBef>
                <a:spcPts val="300"/>
              </a:spcBef>
            </a:pPr>
            <a:r>
              <a:rPr lang="en-US" sz="9600" dirty="0"/>
              <a:t>A local government can ask to increase its ADU parking standards – request must be supported by an empirical study and submitted to Commerce</a:t>
            </a:r>
          </a:p>
          <a:p>
            <a:pPr>
              <a:lnSpc>
                <a:spcPct val="110000"/>
              </a:lnSpc>
              <a:spcBef>
                <a:spcPts val="300"/>
              </a:spcBef>
            </a:pPr>
            <a:r>
              <a:rPr lang="en-US" sz="9600" dirty="0"/>
              <a:t>Consider reducing parking requirements for ADUs beyond the statutory standards</a:t>
            </a:r>
          </a:p>
          <a:p>
            <a:endParaRPr lang="en-US" dirty="0"/>
          </a:p>
        </p:txBody>
      </p:sp>
    </p:spTree>
    <p:extLst>
      <p:ext uri="{BB962C8B-B14F-4D97-AF65-F5344CB8AC3E}">
        <p14:creationId xmlns:p14="http://schemas.microsoft.com/office/powerpoint/2010/main" val="67758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ED33-26CE-BA7F-7502-2529E0C52ED7}"/>
              </a:ext>
            </a:extLst>
          </p:cNvPr>
          <p:cNvSpPr>
            <a:spLocks noGrp="1"/>
          </p:cNvSpPr>
          <p:nvPr>
            <p:ph type="title"/>
          </p:nvPr>
        </p:nvSpPr>
        <p:spPr/>
        <p:txBody>
          <a:bodyPr>
            <a:norm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C89BE20C-4B96-4F6E-892E-39F37718309D}"/>
              </a:ext>
            </a:extLst>
          </p:cNvPr>
          <p:cNvSpPr>
            <a:spLocks noGrp="1"/>
          </p:cNvSpPr>
          <p:nvPr>
            <p:ph idx="1"/>
          </p:nvPr>
        </p:nvSpPr>
        <p:spPr>
          <a:xfrm>
            <a:off x="838200" y="1825625"/>
            <a:ext cx="7135368" cy="4351338"/>
          </a:xfrm>
        </p:spPr>
        <p:txBody>
          <a:bodyPr/>
          <a:lstStyle/>
          <a:p>
            <a:pPr marL="0" indent="0">
              <a:lnSpc>
                <a:spcPct val="100000"/>
              </a:lnSpc>
              <a:buNone/>
            </a:pPr>
            <a:r>
              <a:rPr lang="en-US" b="1" dirty="0"/>
              <a:t>5. Set maximum size limits at no less than 1,000 sq. ft.</a:t>
            </a:r>
          </a:p>
          <a:p>
            <a:pPr>
              <a:lnSpc>
                <a:spcPct val="100000"/>
              </a:lnSpc>
            </a:pPr>
            <a:r>
              <a:rPr lang="en-US" dirty="0"/>
              <a:t>ADUs are, by definition, “accessory” to the primary residence, so will often be smaller in size than the primary housing unit.</a:t>
            </a:r>
          </a:p>
        </p:txBody>
      </p:sp>
      <p:pic>
        <p:nvPicPr>
          <p:cNvPr id="6" name="Picture 5">
            <a:extLst>
              <a:ext uri="{FF2B5EF4-FFF2-40B4-BE49-F238E27FC236}">
                <a16:creationId xmlns:a16="http://schemas.microsoft.com/office/drawing/2014/main" id="{1A6A613C-477F-7558-865A-BC2D9D760C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26552" y="1990217"/>
            <a:ext cx="3127248" cy="2275642"/>
          </a:xfrm>
          <a:prstGeom prst="rect">
            <a:avLst/>
          </a:prstGeom>
        </p:spPr>
      </p:pic>
      <p:sp>
        <p:nvSpPr>
          <p:cNvPr id="7" name="TextBox 6">
            <a:extLst>
              <a:ext uri="{FF2B5EF4-FFF2-40B4-BE49-F238E27FC236}">
                <a16:creationId xmlns:a16="http://schemas.microsoft.com/office/drawing/2014/main" id="{725D2287-5BF9-EA86-53FC-57414100B8FF}"/>
              </a:ext>
            </a:extLst>
          </p:cNvPr>
          <p:cNvSpPr txBox="1"/>
          <p:nvPr/>
        </p:nvSpPr>
        <p:spPr>
          <a:xfrm>
            <a:off x="8226552" y="4265859"/>
            <a:ext cx="3127248" cy="200055"/>
          </a:xfrm>
          <a:prstGeom prst="rect">
            <a:avLst/>
          </a:prstGeom>
          <a:noFill/>
        </p:spPr>
        <p:txBody>
          <a:bodyPr wrap="square" rtlCol="0">
            <a:spAutoFit/>
          </a:bodyPr>
          <a:lstStyle/>
          <a:p>
            <a:pPr algn="ctr"/>
            <a:r>
              <a:rPr lang="en-US" sz="700" dirty="0"/>
              <a:t>Cedar Cottage Seattle ADU Pre-Approved Plan. Credit: CAST Architecture.</a:t>
            </a:r>
          </a:p>
        </p:txBody>
      </p:sp>
    </p:spTree>
    <p:extLst>
      <p:ext uri="{BB962C8B-B14F-4D97-AF65-F5344CB8AC3E}">
        <p14:creationId xmlns:p14="http://schemas.microsoft.com/office/powerpoint/2010/main" val="11985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425C-0902-E395-A5C4-C64045AD718A}"/>
              </a:ext>
            </a:extLst>
          </p:cNvPr>
          <p:cNvSpPr>
            <a:spLocks noGrp="1"/>
          </p:cNvSpPr>
          <p:nvPr>
            <p:ph type="title"/>
          </p:nvPr>
        </p:nvSpPr>
        <p:spPr/>
        <p:txBody>
          <a:bodyPr>
            <a:norm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5444CC21-A780-9815-104A-74FBCE7DE184}"/>
              </a:ext>
            </a:extLst>
          </p:cNvPr>
          <p:cNvSpPr>
            <a:spLocks noGrp="1"/>
          </p:cNvSpPr>
          <p:nvPr>
            <p:ph idx="1"/>
          </p:nvPr>
        </p:nvSpPr>
        <p:spPr/>
        <p:txBody>
          <a:bodyPr>
            <a:normAutofit lnSpcReduction="10000"/>
          </a:bodyPr>
          <a:lstStyle/>
          <a:p>
            <a:pPr marL="0" indent="0">
              <a:buNone/>
            </a:pPr>
            <a:r>
              <a:rPr lang="en-US" b="1" dirty="0"/>
              <a:t>6. Reduce barriers from setbacks and other related regulations</a:t>
            </a:r>
          </a:p>
          <a:p>
            <a:r>
              <a:rPr lang="en-US" dirty="0"/>
              <a:t>May not impose may not stricter standards for ADUs than those imposed on the principal units for:</a:t>
            </a:r>
          </a:p>
          <a:p>
            <a:pPr lvl="1"/>
            <a:r>
              <a:rPr lang="en-US" dirty="0"/>
              <a:t>Setbacks (including no rear setbacks for ADUs on lots with alleys)</a:t>
            </a:r>
          </a:p>
          <a:p>
            <a:pPr lvl="1"/>
            <a:r>
              <a:rPr lang="en-US" dirty="0"/>
              <a:t>Yard coverage</a:t>
            </a:r>
          </a:p>
          <a:p>
            <a:pPr lvl="1"/>
            <a:r>
              <a:rPr lang="en-US" dirty="0"/>
              <a:t>Tree retention mandates</a:t>
            </a:r>
          </a:p>
          <a:p>
            <a:pPr lvl="1"/>
            <a:r>
              <a:rPr lang="en-US" dirty="0"/>
              <a:t>Minimum roof height of 24 feet</a:t>
            </a:r>
          </a:p>
          <a:p>
            <a:endParaRPr lang="en-US" sz="800" dirty="0"/>
          </a:p>
          <a:p>
            <a:r>
              <a:rPr lang="en-US" dirty="0"/>
              <a:t>Must allow ADU conversions of existing structures, including detached garages (even if they violate current setback or lot coverage requirements)</a:t>
            </a:r>
          </a:p>
          <a:p>
            <a:endParaRPr lang="en-US" dirty="0"/>
          </a:p>
        </p:txBody>
      </p:sp>
    </p:spTree>
    <p:extLst>
      <p:ext uri="{BB962C8B-B14F-4D97-AF65-F5344CB8AC3E}">
        <p14:creationId xmlns:p14="http://schemas.microsoft.com/office/powerpoint/2010/main" val="3716748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B42C-B472-4E0B-BBA1-81857B2CBD87}"/>
              </a:ext>
            </a:extLst>
          </p:cNvPr>
          <p:cNvSpPr>
            <a:spLocks noGrp="1"/>
          </p:cNvSpPr>
          <p:nvPr>
            <p:ph type="title"/>
          </p:nvPr>
        </p:nvSpPr>
        <p:spPr/>
        <p:txBody>
          <a:bodyPr>
            <a:norm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35498BB1-D2C8-0A00-3099-FC6C3E09DFB5}"/>
              </a:ext>
            </a:extLst>
          </p:cNvPr>
          <p:cNvSpPr>
            <a:spLocks noGrp="1"/>
          </p:cNvSpPr>
          <p:nvPr>
            <p:ph idx="1"/>
          </p:nvPr>
        </p:nvSpPr>
        <p:spPr/>
        <p:txBody>
          <a:bodyPr>
            <a:normAutofit/>
          </a:bodyPr>
          <a:lstStyle/>
          <a:p>
            <a:pPr marL="0" indent="0">
              <a:lnSpc>
                <a:spcPct val="100000"/>
              </a:lnSpc>
              <a:buNone/>
            </a:pPr>
            <a:r>
              <a:rPr lang="en-US" b="1" dirty="0"/>
              <a:t>7. Limit use of design standards</a:t>
            </a:r>
          </a:p>
          <a:p>
            <a:pPr>
              <a:lnSpc>
                <a:spcPct val="100000"/>
              </a:lnSpc>
            </a:pPr>
            <a:r>
              <a:rPr lang="en-US" dirty="0"/>
              <a:t>May not impose stricter standards for ADUs than those imposed on the principal units regarding:</a:t>
            </a:r>
          </a:p>
          <a:p>
            <a:pPr lvl="1">
              <a:lnSpc>
                <a:spcPct val="100000"/>
              </a:lnSpc>
            </a:pPr>
            <a:r>
              <a:rPr lang="en-US" dirty="0"/>
              <a:t>Restrictions on entry door location</a:t>
            </a:r>
          </a:p>
          <a:p>
            <a:pPr lvl="1">
              <a:lnSpc>
                <a:spcPct val="100000"/>
              </a:lnSpc>
            </a:pPr>
            <a:r>
              <a:rPr lang="en-US" dirty="0"/>
              <a:t>Aesthetic requirements </a:t>
            </a:r>
          </a:p>
          <a:p>
            <a:pPr lvl="1">
              <a:lnSpc>
                <a:spcPct val="100000"/>
              </a:lnSpc>
            </a:pPr>
            <a:r>
              <a:rPr lang="en-US" dirty="0"/>
              <a:t>Design review requirements</a:t>
            </a:r>
          </a:p>
          <a:p>
            <a:endParaRPr lang="en-US" dirty="0"/>
          </a:p>
        </p:txBody>
      </p:sp>
    </p:spTree>
    <p:extLst>
      <p:ext uri="{BB962C8B-B14F-4D97-AF65-F5344CB8AC3E}">
        <p14:creationId xmlns:p14="http://schemas.microsoft.com/office/powerpoint/2010/main" val="673926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F750-9B24-885C-CC20-E5AC90BE0596}"/>
              </a:ext>
            </a:extLst>
          </p:cNvPr>
          <p:cNvSpPr>
            <a:spLocks noGrp="1"/>
          </p:cNvSpPr>
          <p:nvPr>
            <p:ph type="title"/>
          </p:nvPr>
        </p:nvSpPr>
        <p:spPr/>
        <p:txBody>
          <a:bodyPr>
            <a:normAutofit/>
          </a:bodyPr>
          <a:lstStyle/>
          <a:p>
            <a:r>
              <a:rPr lang="en-US" sz="3800" dirty="0"/>
              <a:t>A. Requirements for Cities &amp; Urban Growth Areas</a:t>
            </a:r>
          </a:p>
        </p:txBody>
      </p:sp>
      <p:sp>
        <p:nvSpPr>
          <p:cNvPr id="3" name="Content Placeholder 2">
            <a:extLst>
              <a:ext uri="{FF2B5EF4-FFF2-40B4-BE49-F238E27FC236}">
                <a16:creationId xmlns:a16="http://schemas.microsoft.com/office/drawing/2014/main" id="{57A5C87C-2040-C8B1-6080-FEB6DA270051}"/>
              </a:ext>
            </a:extLst>
          </p:cNvPr>
          <p:cNvSpPr>
            <a:spLocks noGrp="1"/>
          </p:cNvSpPr>
          <p:nvPr>
            <p:ph idx="1"/>
          </p:nvPr>
        </p:nvSpPr>
        <p:spPr/>
        <p:txBody>
          <a:bodyPr>
            <a:normAutofit fontScale="92500" lnSpcReduction="10000"/>
          </a:bodyPr>
          <a:lstStyle/>
          <a:p>
            <a:pPr marL="0" indent="0">
              <a:buNone/>
            </a:pPr>
            <a:r>
              <a:rPr lang="en-US" b="1" dirty="0"/>
              <a:t>8. Reduce or waive ADU-related fees and charges</a:t>
            </a:r>
          </a:p>
          <a:p>
            <a:pPr marL="0" indent="0">
              <a:buNone/>
            </a:pPr>
            <a:endParaRPr lang="en-US" sz="800" u="sng" dirty="0"/>
          </a:p>
          <a:p>
            <a:pPr marL="0" indent="0">
              <a:buNone/>
            </a:pPr>
            <a:r>
              <a:rPr lang="en-US" u="sng" dirty="0"/>
              <a:t>Statutory Limitation</a:t>
            </a:r>
            <a:r>
              <a:rPr lang="en-US" dirty="0"/>
              <a:t>:</a:t>
            </a:r>
          </a:p>
          <a:p>
            <a:r>
              <a:rPr lang="en-US" dirty="0"/>
              <a:t>Impact fees – limited to 50% imposed on a principal unit (</a:t>
            </a:r>
            <a:r>
              <a:rPr lang="en-US" u="sng" dirty="0"/>
              <a:t>Note</a:t>
            </a:r>
            <a:r>
              <a:rPr lang="en-US" dirty="0"/>
              <a:t>: may be reduced further, if there is an adequate policy basis)</a:t>
            </a:r>
          </a:p>
          <a:p>
            <a:pPr marL="0" indent="0">
              <a:buNone/>
            </a:pPr>
            <a:endParaRPr lang="en-US" sz="800" u="sng" dirty="0"/>
          </a:p>
          <a:p>
            <a:pPr marL="0" indent="0">
              <a:buNone/>
            </a:pPr>
            <a:r>
              <a:rPr lang="en-US" u="sng" dirty="0"/>
              <a:t>Other Non-Statutory Options to Consider</a:t>
            </a:r>
            <a:r>
              <a:rPr lang="en-US" dirty="0"/>
              <a:t>:</a:t>
            </a:r>
          </a:p>
          <a:p>
            <a:r>
              <a:rPr lang="en-US" dirty="0"/>
              <a:t>Additional impact fee reductions/waivers</a:t>
            </a:r>
          </a:p>
          <a:p>
            <a:r>
              <a:rPr lang="en-US" dirty="0"/>
              <a:t>Application fees </a:t>
            </a:r>
          </a:p>
          <a:p>
            <a:r>
              <a:rPr lang="en-US" dirty="0"/>
              <a:t>System development charges (aka “utility connection fees”)</a:t>
            </a:r>
          </a:p>
          <a:p>
            <a:r>
              <a:rPr lang="en-US" dirty="0"/>
              <a:t>Other ADU-related fees, where applicable</a:t>
            </a:r>
          </a:p>
          <a:p>
            <a:endParaRPr lang="en-US" dirty="0"/>
          </a:p>
        </p:txBody>
      </p:sp>
    </p:spTree>
    <p:extLst>
      <p:ext uri="{BB962C8B-B14F-4D97-AF65-F5344CB8AC3E}">
        <p14:creationId xmlns:p14="http://schemas.microsoft.com/office/powerpoint/2010/main" val="409105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4F78-6BED-C89C-08E1-D466504A5150}"/>
              </a:ext>
            </a:extLst>
          </p:cNvPr>
          <p:cNvSpPr>
            <a:spLocks noGrp="1"/>
          </p:cNvSpPr>
          <p:nvPr>
            <p:ph type="title"/>
          </p:nvPr>
        </p:nvSpPr>
        <p:spPr/>
        <p:txBody>
          <a:bodyPr>
            <a:normAutofit/>
          </a:bodyPr>
          <a:lstStyle/>
          <a:p>
            <a:r>
              <a:rPr lang="en-US" sz="3800" dirty="0"/>
              <a:t>Recommendations </a:t>
            </a:r>
            <a:r>
              <a:rPr lang="en-US" sz="3600" dirty="0"/>
              <a:t>for Cities &amp; Other Urban Areas</a:t>
            </a:r>
          </a:p>
        </p:txBody>
      </p:sp>
      <p:sp>
        <p:nvSpPr>
          <p:cNvPr id="3" name="Content Placeholder 2">
            <a:extLst>
              <a:ext uri="{FF2B5EF4-FFF2-40B4-BE49-F238E27FC236}">
                <a16:creationId xmlns:a16="http://schemas.microsoft.com/office/drawing/2014/main" id="{554EC62D-D84E-79F4-8A07-FAFA0B5C4940}"/>
              </a:ext>
            </a:extLst>
          </p:cNvPr>
          <p:cNvSpPr>
            <a:spLocks noGrp="1"/>
          </p:cNvSpPr>
          <p:nvPr>
            <p:ph idx="1"/>
          </p:nvPr>
        </p:nvSpPr>
        <p:spPr>
          <a:xfrm>
            <a:off x="838200" y="1825625"/>
            <a:ext cx="6376416" cy="4351338"/>
          </a:xfrm>
        </p:spPr>
        <p:txBody>
          <a:bodyPr/>
          <a:lstStyle/>
          <a:p>
            <a:pPr marL="0" indent="0" algn="ctr">
              <a:buNone/>
            </a:pPr>
            <a:r>
              <a:rPr lang="en-US" u="sng" dirty="0"/>
              <a:t>SUMMARY</a:t>
            </a:r>
            <a:endParaRPr lang="en-US" dirty="0"/>
          </a:p>
          <a:p>
            <a:pPr marL="514350" indent="-514350">
              <a:buFont typeface="+mj-lt"/>
              <a:buAutoNum type="arabicPeriod"/>
            </a:pPr>
            <a:r>
              <a:rPr lang="en-US" dirty="0"/>
              <a:t>Allow pre-fabricated ADUs</a:t>
            </a:r>
          </a:p>
          <a:p>
            <a:pPr marL="514350" indent="-514350">
              <a:buFont typeface="+mj-lt"/>
              <a:buAutoNum type="arabicPeriod"/>
            </a:pPr>
            <a:r>
              <a:rPr lang="en-US" dirty="0"/>
              <a:t>Streamline ADU permitting processes </a:t>
            </a:r>
          </a:p>
          <a:p>
            <a:pPr marL="514350" indent="-514350">
              <a:buFont typeface="+mj-lt"/>
              <a:buAutoNum type="arabicPeriod"/>
            </a:pPr>
            <a:r>
              <a:rPr lang="en-US" dirty="0"/>
              <a:t>Offer incentives to encourage ADUs that are affordable to lower-income households</a:t>
            </a:r>
          </a:p>
          <a:p>
            <a:endParaRPr lang="en-US" dirty="0"/>
          </a:p>
        </p:txBody>
      </p:sp>
      <p:pic>
        <p:nvPicPr>
          <p:cNvPr id="4" name="Picture 3">
            <a:extLst>
              <a:ext uri="{FF2B5EF4-FFF2-40B4-BE49-F238E27FC236}">
                <a16:creationId xmlns:a16="http://schemas.microsoft.com/office/drawing/2014/main" id="{1AB03028-6626-11B2-46D1-72628A3AFA67}"/>
              </a:ext>
            </a:extLst>
          </p:cNvPr>
          <p:cNvPicPr>
            <a:picLocks noChangeAspect="1"/>
          </p:cNvPicPr>
          <p:nvPr/>
        </p:nvPicPr>
        <p:blipFill>
          <a:blip r:embed="rId3"/>
          <a:stretch>
            <a:fillRect/>
          </a:stretch>
        </p:blipFill>
        <p:spPr>
          <a:xfrm>
            <a:off x="7415443" y="1877433"/>
            <a:ext cx="3938357" cy="3103133"/>
          </a:xfrm>
          <a:prstGeom prst="rect">
            <a:avLst/>
          </a:prstGeom>
        </p:spPr>
      </p:pic>
      <p:sp>
        <p:nvSpPr>
          <p:cNvPr id="6" name="TextBox 5">
            <a:extLst>
              <a:ext uri="{FF2B5EF4-FFF2-40B4-BE49-F238E27FC236}">
                <a16:creationId xmlns:a16="http://schemas.microsoft.com/office/drawing/2014/main" id="{287AF138-B74B-A80F-DDDA-FAF0999CBD08}"/>
              </a:ext>
            </a:extLst>
          </p:cNvPr>
          <p:cNvSpPr txBox="1"/>
          <p:nvPr/>
        </p:nvSpPr>
        <p:spPr>
          <a:xfrm>
            <a:off x="7415443" y="4980566"/>
            <a:ext cx="3938357" cy="246221"/>
          </a:xfrm>
          <a:prstGeom prst="rect">
            <a:avLst/>
          </a:prstGeom>
          <a:noFill/>
        </p:spPr>
        <p:txBody>
          <a:bodyPr wrap="square">
            <a:spAutoFit/>
          </a:bodyPr>
          <a:lstStyle/>
          <a:p>
            <a:pPr algn="ctr"/>
            <a:r>
              <a:rPr lang="en-US" sz="900" dirty="0"/>
              <a:t>Credit: Eddie </a:t>
            </a:r>
            <a:r>
              <a:rPr lang="en-US" sz="900" dirty="0" err="1"/>
              <a:t>Bojorquez</a:t>
            </a:r>
            <a:r>
              <a:rPr lang="en-US" sz="900" dirty="0"/>
              <a:t>/Crest Backyard Homes</a:t>
            </a:r>
            <a:r>
              <a:rPr lang="en-US" sz="1000" dirty="0"/>
              <a:t>.</a:t>
            </a:r>
          </a:p>
        </p:txBody>
      </p:sp>
    </p:spTree>
    <p:extLst>
      <p:ext uri="{BB962C8B-B14F-4D97-AF65-F5344CB8AC3E}">
        <p14:creationId xmlns:p14="http://schemas.microsoft.com/office/powerpoint/2010/main" val="735659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C11C-133E-AC9D-83FB-BBC3A78BD5DF}"/>
              </a:ext>
            </a:extLst>
          </p:cNvPr>
          <p:cNvSpPr>
            <a:spLocks noGrp="1"/>
          </p:cNvSpPr>
          <p:nvPr>
            <p:ph type="title"/>
          </p:nvPr>
        </p:nvSpPr>
        <p:spPr/>
        <p:txBody>
          <a:bodyPr>
            <a:normAutofit fontScale="90000"/>
          </a:bodyPr>
          <a:lstStyle/>
          <a:p>
            <a:r>
              <a:rPr lang="en-US" dirty="0"/>
              <a:t>B. Recommendations for Cities &amp; Urban Areas</a:t>
            </a:r>
          </a:p>
        </p:txBody>
      </p:sp>
      <p:sp>
        <p:nvSpPr>
          <p:cNvPr id="3" name="Content Placeholder 2">
            <a:extLst>
              <a:ext uri="{FF2B5EF4-FFF2-40B4-BE49-F238E27FC236}">
                <a16:creationId xmlns:a16="http://schemas.microsoft.com/office/drawing/2014/main" id="{408602A5-B2F4-18F5-A894-100FB51C7DDE}"/>
              </a:ext>
            </a:extLst>
          </p:cNvPr>
          <p:cNvSpPr>
            <a:spLocks noGrp="1"/>
          </p:cNvSpPr>
          <p:nvPr>
            <p:ph idx="1"/>
          </p:nvPr>
        </p:nvSpPr>
        <p:spPr/>
        <p:txBody>
          <a:bodyPr>
            <a:normAutofit/>
          </a:bodyPr>
          <a:lstStyle/>
          <a:p>
            <a:pPr marL="0" indent="0">
              <a:lnSpc>
                <a:spcPct val="100000"/>
              </a:lnSpc>
              <a:buNone/>
            </a:pPr>
            <a:r>
              <a:rPr lang="en-US" b="1" dirty="0"/>
              <a:t>1. Allow prefabricated ADUs</a:t>
            </a:r>
            <a:endParaRPr lang="en-US" dirty="0"/>
          </a:p>
          <a:p>
            <a:pPr>
              <a:lnSpc>
                <a:spcPct val="100000"/>
              </a:lnSpc>
            </a:pPr>
            <a:r>
              <a:rPr lang="en-US" dirty="0"/>
              <a:t>Prefabricated units can be:</a:t>
            </a:r>
          </a:p>
          <a:p>
            <a:pPr lvl="1">
              <a:lnSpc>
                <a:spcPct val="100000"/>
              </a:lnSpc>
            </a:pPr>
            <a:r>
              <a:rPr lang="en-US" dirty="0"/>
              <a:t>Less expensive and faster than ADUS built on-site</a:t>
            </a:r>
          </a:p>
          <a:p>
            <a:pPr lvl="1">
              <a:lnSpc>
                <a:spcPct val="100000"/>
              </a:lnSpc>
            </a:pPr>
            <a:r>
              <a:rPr lang="en-US" dirty="0"/>
              <a:t>More sustainable, due to less waste generated by factory-built units</a:t>
            </a:r>
          </a:p>
          <a:p>
            <a:pPr lvl="1">
              <a:lnSpc>
                <a:spcPct val="100000"/>
              </a:lnSpc>
            </a:pPr>
            <a:r>
              <a:rPr lang="en-US" dirty="0"/>
              <a:t>Less impact on neighboring properties during “construction”</a:t>
            </a:r>
          </a:p>
          <a:p>
            <a:pPr>
              <a:lnSpc>
                <a:spcPct val="100000"/>
              </a:lnSpc>
            </a:pPr>
            <a:r>
              <a:rPr lang="en-US" dirty="0"/>
              <a:t>State law about manufactured homes may come into play  </a:t>
            </a:r>
          </a:p>
          <a:p>
            <a:pPr lvl="1">
              <a:lnSpc>
                <a:spcPct val="100000"/>
              </a:lnSpc>
            </a:pPr>
            <a:r>
              <a:rPr lang="en-US" dirty="0"/>
              <a:t>Factory-built ADUs must be inspected by L&amp;I at the factory </a:t>
            </a:r>
          </a:p>
          <a:p>
            <a:pPr lvl="1">
              <a:lnSpc>
                <a:spcPct val="100000"/>
              </a:lnSpc>
            </a:pPr>
            <a:r>
              <a:rPr lang="en-US" dirty="0"/>
              <a:t>Home-made tiny homes on wheels are </a:t>
            </a:r>
            <a:r>
              <a:rPr lang="en-US" u="sng" dirty="0"/>
              <a:t>not</a:t>
            </a:r>
            <a:r>
              <a:rPr lang="en-US" dirty="0"/>
              <a:t> currently allowed as ADUs on a residential lot</a:t>
            </a:r>
          </a:p>
          <a:p>
            <a:pPr marL="0" indent="0">
              <a:buNone/>
            </a:pPr>
            <a:endParaRPr lang="en-US" dirty="0"/>
          </a:p>
        </p:txBody>
      </p:sp>
    </p:spTree>
    <p:extLst>
      <p:ext uri="{BB962C8B-B14F-4D97-AF65-F5344CB8AC3E}">
        <p14:creationId xmlns:p14="http://schemas.microsoft.com/office/powerpoint/2010/main" val="521150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Introduction &amp; Overview about Accessory Dwelling Units (ADUs)</a:t>
            </a:r>
          </a:p>
          <a:p>
            <a:r>
              <a:rPr lang="en-US" i="1" dirty="0"/>
              <a:t>ADD other bulleted items, as determined by person making the final ADU presentation</a:t>
            </a:r>
          </a:p>
          <a:p>
            <a:pPr marL="0" indent="0">
              <a:buNone/>
            </a:pPr>
            <a:endParaRPr lang="en-US" dirty="0"/>
          </a:p>
          <a:p>
            <a:endParaRPr lang="en-US" dirty="0"/>
          </a:p>
        </p:txBody>
      </p:sp>
    </p:spTree>
    <p:extLst>
      <p:ext uri="{BB962C8B-B14F-4D97-AF65-F5344CB8AC3E}">
        <p14:creationId xmlns:p14="http://schemas.microsoft.com/office/powerpoint/2010/main" val="3219953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01D7-A13C-C2F7-E2A8-E822F0DB049A}"/>
              </a:ext>
            </a:extLst>
          </p:cNvPr>
          <p:cNvSpPr>
            <a:spLocks noGrp="1"/>
          </p:cNvSpPr>
          <p:nvPr>
            <p:ph type="title"/>
          </p:nvPr>
        </p:nvSpPr>
        <p:spPr/>
        <p:txBody>
          <a:bodyPr>
            <a:normAutofit fontScale="90000"/>
          </a:bodyPr>
          <a:lstStyle/>
          <a:p>
            <a:r>
              <a:rPr lang="en-US" sz="4400" dirty="0"/>
              <a:t>B. Recommendations for Cities &amp; Urban Areas</a:t>
            </a:r>
            <a:endParaRPr lang="en-US" dirty="0"/>
          </a:p>
        </p:txBody>
      </p:sp>
      <p:sp>
        <p:nvSpPr>
          <p:cNvPr id="3" name="Content Placeholder 2">
            <a:extLst>
              <a:ext uri="{FF2B5EF4-FFF2-40B4-BE49-F238E27FC236}">
                <a16:creationId xmlns:a16="http://schemas.microsoft.com/office/drawing/2014/main" id="{20737E59-6760-097F-6588-52A934517062}"/>
              </a:ext>
            </a:extLst>
          </p:cNvPr>
          <p:cNvSpPr>
            <a:spLocks noGrp="1"/>
          </p:cNvSpPr>
          <p:nvPr>
            <p:ph idx="1"/>
          </p:nvPr>
        </p:nvSpPr>
        <p:spPr/>
        <p:txBody>
          <a:bodyPr/>
          <a:lstStyle/>
          <a:p>
            <a:pPr marL="0" indent="0">
              <a:lnSpc>
                <a:spcPct val="100000"/>
              </a:lnSpc>
              <a:buNone/>
            </a:pPr>
            <a:r>
              <a:rPr lang="en-US" b="1" dirty="0"/>
              <a:t>2. Streamline ADU permitting processes</a:t>
            </a:r>
            <a:endParaRPr lang="en-US" sz="2600" dirty="0"/>
          </a:p>
          <a:p>
            <a:pPr>
              <a:lnSpc>
                <a:spcPct val="100000"/>
              </a:lnSpc>
            </a:pPr>
            <a:r>
              <a:rPr lang="en-US" dirty="0"/>
              <a:t>Allow ADUs ‘by-right’ (permitted use) with administrative review; no discretionary review or public hearing/public meeting </a:t>
            </a:r>
          </a:p>
          <a:p>
            <a:pPr>
              <a:lnSpc>
                <a:spcPct val="100000"/>
              </a:lnSpc>
            </a:pPr>
            <a:r>
              <a:rPr lang="en-US" dirty="0"/>
              <a:t>Consider an expedited permit process</a:t>
            </a:r>
          </a:p>
          <a:p>
            <a:endParaRPr lang="en-US" dirty="0"/>
          </a:p>
        </p:txBody>
      </p:sp>
    </p:spTree>
    <p:extLst>
      <p:ext uri="{BB962C8B-B14F-4D97-AF65-F5344CB8AC3E}">
        <p14:creationId xmlns:p14="http://schemas.microsoft.com/office/powerpoint/2010/main" val="389341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A1F6-106E-14C9-60BA-FA759821B7A3}"/>
              </a:ext>
            </a:extLst>
          </p:cNvPr>
          <p:cNvSpPr>
            <a:spLocks noGrp="1"/>
          </p:cNvSpPr>
          <p:nvPr>
            <p:ph type="title"/>
          </p:nvPr>
        </p:nvSpPr>
        <p:spPr/>
        <p:txBody>
          <a:bodyPr>
            <a:normAutofit fontScale="90000"/>
          </a:bodyPr>
          <a:lstStyle/>
          <a:p>
            <a:r>
              <a:rPr lang="en-US" dirty="0"/>
              <a:t>B. Recommendations for Cities &amp; Urban Areas</a:t>
            </a:r>
          </a:p>
        </p:txBody>
      </p:sp>
      <p:sp>
        <p:nvSpPr>
          <p:cNvPr id="3" name="Content Placeholder 2">
            <a:extLst>
              <a:ext uri="{FF2B5EF4-FFF2-40B4-BE49-F238E27FC236}">
                <a16:creationId xmlns:a16="http://schemas.microsoft.com/office/drawing/2014/main" id="{59E6C391-BCBF-C01B-6478-97B9871E0202}"/>
              </a:ext>
            </a:extLst>
          </p:cNvPr>
          <p:cNvSpPr>
            <a:spLocks noGrp="1"/>
          </p:cNvSpPr>
          <p:nvPr>
            <p:ph idx="1"/>
          </p:nvPr>
        </p:nvSpPr>
        <p:spPr/>
        <p:txBody>
          <a:bodyPr>
            <a:normAutofit fontScale="92500"/>
          </a:bodyPr>
          <a:lstStyle/>
          <a:p>
            <a:pPr marL="0" indent="0">
              <a:buNone/>
            </a:pPr>
            <a:r>
              <a:rPr lang="en-US" b="1" dirty="0"/>
              <a:t>3. Offer incentives to encourage ADUs that are affordable to lower-income households</a:t>
            </a:r>
            <a:endParaRPr lang="en-US" dirty="0"/>
          </a:p>
          <a:p>
            <a:r>
              <a:rPr lang="en-US" dirty="0"/>
              <a:t>ADUs are usually more affordable than single-family, primary residences, but usually not affordable to lower-income households</a:t>
            </a:r>
          </a:p>
          <a:p>
            <a:r>
              <a:rPr lang="en-US" dirty="0"/>
              <a:t>In most cases, AADUs are less costly to produce than DADUs</a:t>
            </a:r>
          </a:p>
          <a:p>
            <a:r>
              <a:rPr lang="en-US" dirty="0"/>
              <a:t>Some local government programs provide incentives when:</a:t>
            </a:r>
          </a:p>
          <a:p>
            <a:pPr lvl="1"/>
            <a:r>
              <a:rPr lang="en-US" sz="2600" dirty="0"/>
              <a:t>80% or less of average median income (AMI)</a:t>
            </a:r>
          </a:p>
          <a:p>
            <a:pPr lvl="1"/>
            <a:r>
              <a:rPr lang="en-US" sz="2600" dirty="0"/>
              <a:t>Guaranteed to be affordable for a long period of time</a:t>
            </a:r>
          </a:p>
          <a:p>
            <a:r>
              <a:rPr lang="en-US" dirty="0"/>
              <a:t>Explore partnering with local nonprofits, including Community Land Trusts</a:t>
            </a:r>
          </a:p>
          <a:p>
            <a:endParaRPr lang="en-US" dirty="0"/>
          </a:p>
        </p:txBody>
      </p:sp>
    </p:spTree>
    <p:extLst>
      <p:ext uri="{BB962C8B-B14F-4D97-AF65-F5344CB8AC3E}">
        <p14:creationId xmlns:p14="http://schemas.microsoft.com/office/powerpoint/2010/main" val="4180802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55AD-FDB0-63D7-14D0-73446E4A9584}"/>
              </a:ext>
            </a:extLst>
          </p:cNvPr>
          <p:cNvSpPr>
            <a:spLocks noGrp="1"/>
          </p:cNvSpPr>
          <p:nvPr>
            <p:ph type="title"/>
          </p:nvPr>
        </p:nvSpPr>
        <p:spPr/>
        <p:txBody>
          <a:bodyPr>
            <a:normAutofit fontScale="90000"/>
          </a:bodyPr>
          <a:lstStyle/>
          <a:p>
            <a:r>
              <a:rPr lang="en-US" dirty="0"/>
              <a:t>Other Programmatic Elements to Consider</a:t>
            </a:r>
          </a:p>
        </p:txBody>
      </p:sp>
      <p:sp>
        <p:nvSpPr>
          <p:cNvPr id="3" name="Content Placeholder 2">
            <a:extLst>
              <a:ext uri="{FF2B5EF4-FFF2-40B4-BE49-F238E27FC236}">
                <a16:creationId xmlns:a16="http://schemas.microsoft.com/office/drawing/2014/main" id="{1CAA1A3F-EFFC-A383-87DC-8B8221298607}"/>
              </a:ext>
            </a:extLst>
          </p:cNvPr>
          <p:cNvSpPr>
            <a:spLocks noGrp="1"/>
          </p:cNvSpPr>
          <p:nvPr>
            <p:ph idx="1"/>
          </p:nvPr>
        </p:nvSpPr>
        <p:spPr/>
        <p:txBody>
          <a:bodyPr/>
          <a:lstStyle/>
          <a:p>
            <a:pPr marL="0" indent="0" algn="ctr">
              <a:buNone/>
            </a:pPr>
            <a:r>
              <a:rPr lang="en-US" u="sng" dirty="0"/>
              <a:t>SUMMARY</a:t>
            </a:r>
          </a:p>
          <a:p>
            <a:pPr marL="514350" indent="-514350">
              <a:buFont typeface="+mj-lt"/>
              <a:buAutoNum type="arabicPeriod"/>
            </a:pPr>
            <a:r>
              <a:rPr lang="en-US" dirty="0"/>
              <a:t>Address the use of ADUs as short-term rentals</a:t>
            </a:r>
          </a:p>
          <a:p>
            <a:pPr marL="514350" indent="-514350">
              <a:buFont typeface="+mj-lt"/>
              <a:buAutoNum type="arabicPeriod"/>
            </a:pPr>
            <a:r>
              <a:rPr lang="en-US" dirty="0"/>
              <a:t>Provide user-friendly communication materials</a:t>
            </a:r>
          </a:p>
          <a:p>
            <a:pPr marL="514350" indent="-514350">
              <a:buFont typeface="+mj-lt"/>
              <a:buAutoNum type="arabicPeriod"/>
            </a:pPr>
            <a:r>
              <a:rPr lang="en-US" dirty="0"/>
              <a:t>Provide information on landlord-tenant laws for prospective ADU owners and ADU tenants</a:t>
            </a:r>
          </a:p>
          <a:p>
            <a:pPr marL="514350" indent="-514350">
              <a:buFont typeface="+mj-lt"/>
              <a:buAutoNum type="arabicPeriod"/>
            </a:pPr>
            <a:r>
              <a:rPr lang="en-US" dirty="0"/>
              <a:t>Provide information on ADU financing and funding programs  </a:t>
            </a:r>
          </a:p>
          <a:p>
            <a:pPr marL="514350" indent="-514350">
              <a:buFont typeface="+mj-lt"/>
              <a:buAutoNum type="arabicPeriod"/>
            </a:pPr>
            <a:r>
              <a:rPr lang="en-US" dirty="0"/>
              <a:t>Create a program to encourage legalization of unpermitted ADUs</a:t>
            </a:r>
          </a:p>
          <a:p>
            <a:pPr marL="514350" indent="-514350">
              <a:buFont typeface="+mj-lt"/>
              <a:buAutoNum type="arabicPeriod"/>
            </a:pPr>
            <a:r>
              <a:rPr lang="en-US" dirty="0"/>
              <a:t>Provide pre-approved ADU plans</a:t>
            </a:r>
          </a:p>
          <a:p>
            <a:endParaRPr lang="en-US" dirty="0"/>
          </a:p>
        </p:txBody>
      </p:sp>
    </p:spTree>
    <p:extLst>
      <p:ext uri="{BB962C8B-B14F-4D97-AF65-F5344CB8AC3E}">
        <p14:creationId xmlns:p14="http://schemas.microsoft.com/office/powerpoint/2010/main" val="76135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2EA1-FD74-457E-0967-E147D437BE03}"/>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AC2B555A-CBB0-FC67-7545-3A59993B9D1D}"/>
              </a:ext>
            </a:extLst>
          </p:cNvPr>
          <p:cNvSpPr>
            <a:spLocks noGrp="1"/>
          </p:cNvSpPr>
          <p:nvPr>
            <p:ph idx="1"/>
          </p:nvPr>
        </p:nvSpPr>
        <p:spPr/>
        <p:txBody>
          <a:bodyPr/>
          <a:lstStyle/>
          <a:p>
            <a:pPr marL="0" indent="0">
              <a:lnSpc>
                <a:spcPct val="100000"/>
              </a:lnSpc>
              <a:buNone/>
            </a:pPr>
            <a:r>
              <a:rPr lang="en-US" b="1" dirty="0"/>
              <a:t>1. Address the use of ADUs as short-term rentals</a:t>
            </a:r>
            <a:endParaRPr lang="en-US" dirty="0"/>
          </a:p>
          <a:p>
            <a:pPr>
              <a:lnSpc>
                <a:spcPct val="100000"/>
              </a:lnSpc>
            </a:pPr>
            <a:r>
              <a:rPr lang="en-US" dirty="0"/>
              <a:t>In general, short-term rentals (STRs) remove housing units from the  local housing stock</a:t>
            </a:r>
          </a:p>
          <a:p>
            <a:pPr>
              <a:lnSpc>
                <a:spcPct val="100000"/>
              </a:lnSpc>
            </a:pPr>
            <a:r>
              <a:rPr lang="en-US" dirty="0"/>
              <a:t>If maintaining an ample housing supply for residents is a local priority, local government regulations should fall into one of two categories:</a:t>
            </a:r>
          </a:p>
          <a:p>
            <a:pPr marL="971550" lvl="1" indent="-514350">
              <a:lnSpc>
                <a:spcPct val="100000"/>
              </a:lnSpc>
              <a:buFont typeface="+mj-lt"/>
              <a:buAutoNum type="arabicPeriod"/>
            </a:pPr>
            <a:r>
              <a:rPr lang="en-US" dirty="0"/>
              <a:t>ADUs not allowed to be used at all as STRs  </a:t>
            </a:r>
          </a:p>
          <a:p>
            <a:pPr marL="971550" lvl="1" indent="-514350">
              <a:lnSpc>
                <a:spcPct val="100000"/>
              </a:lnSpc>
              <a:buFont typeface="+mj-lt"/>
              <a:buAutoNum type="arabicPeriod"/>
            </a:pPr>
            <a:r>
              <a:rPr lang="en-US" dirty="0"/>
              <a:t>Limited use of ADUs as STRs</a:t>
            </a:r>
          </a:p>
          <a:p>
            <a:endParaRPr lang="en-US" dirty="0"/>
          </a:p>
        </p:txBody>
      </p:sp>
    </p:spTree>
    <p:extLst>
      <p:ext uri="{BB962C8B-B14F-4D97-AF65-F5344CB8AC3E}">
        <p14:creationId xmlns:p14="http://schemas.microsoft.com/office/powerpoint/2010/main" val="4041297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6738-3438-BD04-95F6-71C0ABD25A0B}"/>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6CE3A182-330F-0F9E-1868-C5EB5A380E66}"/>
              </a:ext>
            </a:extLst>
          </p:cNvPr>
          <p:cNvSpPr>
            <a:spLocks noGrp="1"/>
          </p:cNvSpPr>
          <p:nvPr>
            <p:ph idx="1"/>
          </p:nvPr>
        </p:nvSpPr>
        <p:spPr>
          <a:xfrm>
            <a:off x="838200" y="1825625"/>
            <a:ext cx="5547863" cy="4351338"/>
          </a:xfrm>
        </p:spPr>
        <p:txBody>
          <a:bodyPr/>
          <a:lstStyle/>
          <a:p>
            <a:pPr marL="0" indent="0">
              <a:lnSpc>
                <a:spcPct val="100000"/>
              </a:lnSpc>
              <a:buNone/>
            </a:pPr>
            <a:r>
              <a:rPr lang="en-US" b="1" dirty="0"/>
              <a:t>2. Provide user-friendly communication materials</a:t>
            </a:r>
            <a:endParaRPr lang="en-US" dirty="0"/>
          </a:p>
          <a:p>
            <a:pPr>
              <a:lnSpc>
                <a:spcPct val="100000"/>
              </a:lnSpc>
            </a:pPr>
            <a:r>
              <a:rPr lang="en-US" dirty="0"/>
              <a:t>There are several good examples from Washington local governments:</a:t>
            </a:r>
          </a:p>
          <a:p>
            <a:pPr lvl="1">
              <a:lnSpc>
                <a:spcPct val="100000"/>
              </a:lnSpc>
            </a:pPr>
            <a:r>
              <a:rPr lang="en-US" dirty="0"/>
              <a:t>ADU websites/webpages</a:t>
            </a:r>
          </a:p>
          <a:p>
            <a:pPr lvl="1">
              <a:lnSpc>
                <a:spcPct val="100000"/>
              </a:lnSpc>
            </a:pPr>
            <a:r>
              <a:rPr lang="en-US" dirty="0"/>
              <a:t>One-two page handouts</a:t>
            </a:r>
          </a:p>
          <a:p>
            <a:pPr lvl="1">
              <a:lnSpc>
                <a:spcPct val="100000"/>
              </a:lnSpc>
            </a:pPr>
            <a:r>
              <a:rPr lang="en-US" dirty="0"/>
              <a:t>Guidebooks</a:t>
            </a:r>
          </a:p>
          <a:p>
            <a:endParaRPr lang="en-US" dirty="0"/>
          </a:p>
        </p:txBody>
      </p:sp>
      <p:pic>
        <p:nvPicPr>
          <p:cNvPr id="4" name="Picture 3">
            <a:extLst>
              <a:ext uri="{FF2B5EF4-FFF2-40B4-BE49-F238E27FC236}">
                <a16:creationId xmlns:a16="http://schemas.microsoft.com/office/drawing/2014/main" id="{C0BB6284-7C19-234E-68F6-4E0C567103EE}"/>
              </a:ext>
            </a:extLst>
          </p:cNvPr>
          <p:cNvPicPr>
            <a:picLocks noChangeAspect="1"/>
          </p:cNvPicPr>
          <p:nvPr/>
        </p:nvPicPr>
        <p:blipFill>
          <a:blip r:embed="rId3"/>
          <a:stretch>
            <a:fillRect/>
          </a:stretch>
        </p:blipFill>
        <p:spPr>
          <a:xfrm>
            <a:off x="6386063" y="2030582"/>
            <a:ext cx="4967737" cy="2796836"/>
          </a:xfrm>
          <a:prstGeom prst="rect">
            <a:avLst/>
          </a:prstGeom>
        </p:spPr>
      </p:pic>
      <p:sp>
        <p:nvSpPr>
          <p:cNvPr id="5" name="TextBox 4">
            <a:extLst>
              <a:ext uri="{FF2B5EF4-FFF2-40B4-BE49-F238E27FC236}">
                <a16:creationId xmlns:a16="http://schemas.microsoft.com/office/drawing/2014/main" id="{FB1455A3-2BAE-A1D1-6B44-7CFFA5AE02E4}"/>
              </a:ext>
            </a:extLst>
          </p:cNvPr>
          <p:cNvSpPr txBox="1"/>
          <p:nvPr/>
        </p:nvSpPr>
        <p:spPr>
          <a:xfrm>
            <a:off x="6386063" y="4827418"/>
            <a:ext cx="4967737" cy="230832"/>
          </a:xfrm>
          <a:prstGeom prst="rect">
            <a:avLst/>
          </a:prstGeom>
          <a:noFill/>
        </p:spPr>
        <p:txBody>
          <a:bodyPr wrap="square" rtlCol="0">
            <a:spAutoFit/>
          </a:bodyPr>
          <a:lstStyle/>
          <a:p>
            <a:pPr algn="ctr"/>
            <a:r>
              <a:rPr lang="en-US" sz="900" dirty="0"/>
              <a:t>Credit: City of Pasco, WA.</a:t>
            </a:r>
          </a:p>
        </p:txBody>
      </p:sp>
    </p:spTree>
    <p:extLst>
      <p:ext uri="{BB962C8B-B14F-4D97-AF65-F5344CB8AC3E}">
        <p14:creationId xmlns:p14="http://schemas.microsoft.com/office/powerpoint/2010/main" val="667043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69EC-0BF2-6667-ACF5-F6924EB98EE5}"/>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60A1398C-66F5-D803-F235-06233D47F70A}"/>
              </a:ext>
            </a:extLst>
          </p:cNvPr>
          <p:cNvSpPr>
            <a:spLocks noGrp="1"/>
          </p:cNvSpPr>
          <p:nvPr>
            <p:ph idx="1"/>
          </p:nvPr>
        </p:nvSpPr>
        <p:spPr/>
        <p:txBody>
          <a:bodyPr/>
          <a:lstStyle/>
          <a:p>
            <a:pPr marL="0" indent="0">
              <a:lnSpc>
                <a:spcPct val="100000"/>
              </a:lnSpc>
              <a:buNone/>
            </a:pPr>
            <a:r>
              <a:rPr lang="en-US" b="1" dirty="0"/>
              <a:t>3. Provide information on landlord-tenant laws for prospective ADU owners and ADU tenants</a:t>
            </a:r>
            <a:endParaRPr lang="en-US" dirty="0"/>
          </a:p>
          <a:p>
            <a:pPr>
              <a:lnSpc>
                <a:spcPct val="100000"/>
              </a:lnSpc>
            </a:pPr>
            <a:r>
              <a:rPr lang="en-US" dirty="0"/>
              <a:t>There is lots of good information about Landlord-Tenant rights and requirements, both at the State and local levels</a:t>
            </a:r>
          </a:p>
          <a:p>
            <a:pPr>
              <a:lnSpc>
                <a:spcPct val="100000"/>
              </a:lnSpc>
            </a:pPr>
            <a:r>
              <a:rPr lang="en-US" dirty="0"/>
              <a:t>None of this information pertains solely to ADU owners or tenants</a:t>
            </a:r>
          </a:p>
          <a:p>
            <a:endParaRPr lang="en-US" dirty="0"/>
          </a:p>
        </p:txBody>
      </p:sp>
    </p:spTree>
    <p:extLst>
      <p:ext uri="{BB962C8B-B14F-4D97-AF65-F5344CB8AC3E}">
        <p14:creationId xmlns:p14="http://schemas.microsoft.com/office/powerpoint/2010/main" val="2564104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1956-0051-CEB7-8904-2282B7788358}"/>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3109AE73-B19F-2654-28B6-B85D9BE7896B}"/>
              </a:ext>
            </a:extLst>
          </p:cNvPr>
          <p:cNvSpPr>
            <a:spLocks noGrp="1"/>
          </p:cNvSpPr>
          <p:nvPr>
            <p:ph idx="1"/>
          </p:nvPr>
        </p:nvSpPr>
        <p:spPr/>
        <p:txBody>
          <a:bodyPr>
            <a:normAutofit/>
          </a:bodyPr>
          <a:lstStyle/>
          <a:p>
            <a:pPr marL="0" indent="0">
              <a:lnSpc>
                <a:spcPct val="100000"/>
              </a:lnSpc>
              <a:buNone/>
            </a:pPr>
            <a:r>
              <a:rPr lang="en-US" b="1" dirty="0"/>
              <a:t>4. Provide information on ADU financing and funding programs</a:t>
            </a:r>
            <a:endParaRPr lang="en-US" dirty="0"/>
          </a:p>
          <a:p>
            <a:pPr>
              <a:lnSpc>
                <a:spcPct val="100000"/>
              </a:lnSpc>
            </a:pPr>
            <a:r>
              <a:rPr lang="en-US" dirty="0"/>
              <a:t>Limitations in Washington State on how local governments can provide financial assistance to people</a:t>
            </a:r>
          </a:p>
          <a:p>
            <a:pPr>
              <a:lnSpc>
                <a:spcPct val="100000"/>
              </a:lnSpc>
            </a:pPr>
            <a:r>
              <a:rPr lang="en-US" u="sng" dirty="0"/>
              <a:t>One option for local governments</a:t>
            </a:r>
            <a:r>
              <a:rPr lang="en-US" dirty="0"/>
              <a:t>: Be a resource/clearinghouse of information related to:</a:t>
            </a:r>
          </a:p>
          <a:p>
            <a:pPr lvl="1">
              <a:lnSpc>
                <a:spcPct val="100000"/>
              </a:lnSpc>
            </a:pPr>
            <a:r>
              <a:rPr lang="en-US" dirty="0"/>
              <a:t>Financing options available to people wanting to rent out an existing ADU or construct a new ADU</a:t>
            </a:r>
          </a:p>
          <a:p>
            <a:pPr lvl="1">
              <a:lnSpc>
                <a:spcPct val="100000"/>
              </a:lnSpc>
            </a:pPr>
            <a:r>
              <a:rPr lang="en-US" dirty="0"/>
              <a:t>Potential tax benefits of renting out an ADU</a:t>
            </a:r>
          </a:p>
          <a:p>
            <a:endParaRPr lang="en-US" dirty="0"/>
          </a:p>
        </p:txBody>
      </p:sp>
    </p:spTree>
    <p:extLst>
      <p:ext uri="{BB962C8B-B14F-4D97-AF65-F5344CB8AC3E}">
        <p14:creationId xmlns:p14="http://schemas.microsoft.com/office/powerpoint/2010/main" val="1138202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7133-F242-0C79-E1AF-14F8B17D20B9}"/>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4C3883D7-110C-CF65-4C00-C5B936A40A32}"/>
              </a:ext>
            </a:extLst>
          </p:cNvPr>
          <p:cNvSpPr>
            <a:spLocks noGrp="1"/>
          </p:cNvSpPr>
          <p:nvPr>
            <p:ph idx="1"/>
          </p:nvPr>
        </p:nvSpPr>
        <p:spPr/>
        <p:txBody>
          <a:bodyPr>
            <a:normAutofit/>
          </a:bodyPr>
          <a:lstStyle/>
          <a:p>
            <a:pPr marL="0" indent="0">
              <a:lnSpc>
                <a:spcPct val="100000"/>
              </a:lnSpc>
              <a:buNone/>
            </a:pPr>
            <a:r>
              <a:rPr lang="en-US" b="1" dirty="0"/>
              <a:t>5. Create a program to encourage legalization of unpermitted ADUs</a:t>
            </a:r>
            <a:endParaRPr lang="en-US" dirty="0"/>
          </a:p>
          <a:p>
            <a:pPr>
              <a:lnSpc>
                <a:spcPct val="100000"/>
              </a:lnSpc>
            </a:pPr>
            <a:r>
              <a:rPr lang="en-US" dirty="0"/>
              <a:t>There are many unpermitted accessory units in communities throughout our State</a:t>
            </a:r>
          </a:p>
          <a:p>
            <a:pPr>
              <a:lnSpc>
                <a:spcPct val="100000"/>
              </a:lnSpc>
            </a:pPr>
            <a:r>
              <a:rPr lang="en-US" u="sng" dirty="0"/>
              <a:t>Goal</a:t>
            </a:r>
            <a:r>
              <a:rPr lang="en-US" dirty="0"/>
              <a:t>: Allow existing unpermitted ADUs to get approval as legal ADUs, subject to applicable requirements </a:t>
            </a:r>
          </a:p>
          <a:p>
            <a:pPr lvl="1">
              <a:lnSpc>
                <a:spcPct val="100000"/>
              </a:lnSpc>
            </a:pPr>
            <a:r>
              <a:rPr lang="en-US" dirty="0"/>
              <a:t>For example, fire and health/safety standards must be addressed before legalization is allowed to occur</a:t>
            </a:r>
          </a:p>
        </p:txBody>
      </p:sp>
    </p:spTree>
    <p:extLst>
      <p:ext uri="{BB962C8B-B14F-4D97-AF65-F5344CB8AC3E}">
        <p14:creationId xmlns:p14="http://schemas.microsoft.com/office/powerpoint/2010/main" val="3956882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B8BC-4954-9897-FD4F-85A8D29D6865}"/>
              </a:ext>
            </a:extLst>
          </p:cNvPr>
          <p:cNvSpPr>
            <a:spLocks noGrp="1"/>
          </p:cNvSpPr>
          <p:nvPr>
            <p:ph type="title"/>
          </p:nvPr>
        </p:nvSpPr>
        <p:spPr/>
        <p:txBody>
          <a:bodyPr>
            <a:normAutofit fontScale="90000"/>
          </a:bodyPr>
          <a:lstStyle/>
          <a:p>
            <a:r>
              <a:rPr lang="en-US" dirty="0"/>
              <a:t>D. Other Programmatic Elements to Consider</a:t>
            </a:r>
          </a:p>
        </p:txBody>
      </p:sp>
      <p:sp>
        <p:nvSpPr>
          <p:cNvPr id="3" name="Content Placeholder 2">
            <a:extLst>
              <a:ext uri="{FF2B5EF4-FFF2-40B4-BE49-F238E27FC236}">
                <a16:creationId xmlns:a16="http://schemas.microsoft.com/office/drawing/2014/main" id="{003EA2D8-1EBE-F0E6-FDC3-EA351025B3C6}"/>
              </a:ext>
            </a:extLst>
          </p:cNvPr>
          <p:cNvSpPr>
            <a:spLocks noGrp="1"/>
          </p:cNvSpPr>
          <p:nvPr>
            <p:ph idx="1"/>
          </p:nvPr>
        </p:nvSpPr>
        <p:spPr>
          <a:xfrm>
            <a:off x="838201" y="1825625"/>
            <a:ext cx="6851904" cy="4351338"/>
          </a:xfrm>
        </p:spPr>
        <p:txBody>
          <a:bodyPr>
            <a:normAutofit fontScale="92500" lnSpcReduction="20000"/>
          </a:bodyPr>
          <a:lstStyle/>
          <a:p>
            <a:pPr marL="0" indent="0">
              <a:lnSpc>
                <a:spcPct val="100000"/>
              </a:lnSpc>
              <a:buNone/>
            </a:pPr>
            <a:r>
              <a:rPr lang="en-US" b="1" dirty="0"/>
              <a:t>6. Provide pre-approved ADU plans</a:t>
            </a:r>
            <a:endParaRPr lang="en-US" dirty="0"/>
          </a:p>
          <a:p>
            <a:pPr>
              <a:lnSpc>
                <a:spcPct val="100000"/>
              </a:lnSpc>
            </a:pPr>
            <a:r>
              <a:rPr lang="en-US" dirty="0"/>
              <a:t>Reduces the time needed to review plans, since they have already been “pre-approved”</a:t>
            </a:r>
          </a:p>
          <a:p>
            <a:pPr>
              <a:lnSpc>
                <a:spcPct val="100000"/>
              </a:lnSpc>
            </a:pPr>
            <a:r>
              <a:rPr lang="en-US" dirty="0"/>
              <a:t>An increasingly popular approach</a:t>
            </a:r>
          </a:p>
          <a:p>
            <a:pPr>
              <a:lnSpc>
                <a:spcPct val="100000"/>
              </a:lnSpc>
            </a:pPr>
            <a:r>
              <a:rPr lang="en-US" dirty="0"/>
              <a:t>Some issues to consider:</a:t>
            </a:r>
          </a:p>
          <a:p>
            <a:pPr lvl="1">
              <a:lnSpc>
                <a:spcPct val="100000"/>
              </a:lnSpc>
            </a:pPr>
            <a:r>
              <a:rPr lang="en-US" dirty="0"/>
              <a:t>Need architects willing to participate in such a program</a:t>
            </a:r>
          </a:p>
          <a:p>
            <a:pPr lvl="1">
              <a:lnSpc>
                <a:spcPct val="100000"/>
              </a:lnSpc>
            </a:pPr>
            <a:r>
              <a:rPr lang="en-US" dirty="0"/>
              <a:t>Even small changes to a pre-approved plan may result in the need for an individual review of the revised ADU plan (reducing the savings in review time)</a:t>
            </a:r>
          </a:p>
          <a:p>
            <a:endParaRPr lang="en-US" dirty="0"/>
          </a:p>
        </p:txBody>
      </p:sp>
      <p:sp>
        <p:nvSpPr>
          <p:cNvPr id="5" name="TextBox 4">
            <a:extLst>
              <a:ext uri="{FF2B5EF4-FFF2-40B4-BE49-F238E27FC236}">
                <a16:creationId xmlns:a16="http://schemas.microsoft.com/office/drawing/2014/main" id="{13082E7F-5C79-EF2C-EACC-DB60FD1D6D0B}"/>
              </a:ext>
            </a:extLst>
          </p:cNvPr>
          <p:cNvSpPr txBox="1"/>
          <p:nvPr/>
        </p:nvSpPr>
        <p:spPr>
          <a:xfrm>
            <a:off x="8087362" y="5646258"/>
            <a:ext cx="3266435" cy="230832"/>
          </a:xfrm>
          <a:prstGeom prst="rect">
            <a:avLst/>
          </a:prstGeom>
          <a:noFill/>
        </p:spPr>
        <p:txBody>
          <a:bodyPr wrap="square" rtlCol="0">
            <a:spAutoFit/>
          </a:bodyPr>
          <a:lstStyle/>
          <a:p>
            <a:pPr algn="ctr"/>
            <a:r>
              <a:rPr lang="en-US" sz="900" dirty="0"/>
              <a:t>Credit: Syndicate Smith Architect.</a:t>
            </a:r>
          </a:p>
        </p:txBody>
      </p:sp>
      <p:pic>
        <p:nvPicPr>
          <p:cNvPr id="10" name="Picture 9">
            <a:extLst>
              <a:ext uri="{FF2B5EF4-FFF2-40B4-BE49-F238E27FC236}">
                <a16:creationId xmlns:a16="http://schemas.microsoft.com/office/drawing/2014/main" id="{E0AA6DD3-844B-6309-346B-50F43D1E6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7363" y="3808888"/>
            <a:ext cx="3266435" cy="1837370"/>
          </a:xfrm>
          <a:prstGeom prst="rect">
            <a:avLst/>
          </a:prstGeom>
        </p:spPr>
      </p:pic>
      <p:pic>
        <p:nvPicPr>
          <p:cNvPr id="11" name="Picture 10">
            <a:extLst>
              <a:ext uri="{FF2B5EF4-FFF2-40B4-BE49-F238E27FC236}">
                <a16:creationId xmlns:a16="http://schemas.microsoft.com/office/drawing/2014/main" id="{43373D7B-B928-B962-2F40-8BCF6D32BD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7363" y="1872490"/>
            <a:ext cx="3266435" cy="1837370"/>
          </a:xfrm>
          <a:prstGeom prst="rect">
            <a:avLst/>
          </a:prstGeom>
        </p:spPr>
      </p:pic>
    </p:spTree>
    <p:extLst>
      <p:ext uri="{BB962C8B-B14F-4D97-AF65-F5344CB8AC3E}">
        <p14:creationId xmlns:p14="http://schemas.microsoft.com/office/powerpoint/2010/main" val="3454102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361B-59FD-0BDF-11B2-06790C360CC2}"/>
              </a:ext>
            </a:extLst>
          </p:cNvPr>
          <p:cNvSpPr>
            <a:spLocks noGrp="1"/>
          </p:cNvSpPr>
          <p:nvPr>
            <p:ph type="title"/>
          </p:nvPr>
        </p:nvSpPr>
        <p:spPr/>
        <p:txBody>
          <a:bodyPr/>
          <a:lstStyle/>
          <a:p>
            <a:r>
              <a:rPr lang="en-US" dirty="0"/>
              <a:t>Comments and Questions</a:t>
            </a:r>
          </a:p>
        </p:txBody>
      </p:sp>
    </p:spTree>
    <p:extLst>
      <p:ext uri="{BB962C8B-B14F-4D97-AF65-F5344CB8AC3E}">
        <p14:creationId xmlns:p14="http://schemas.microsoft.com/office/powerpoint/2010/main" val="10975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CF3-E816-D8D7-2DA9-9F499DAF7671}"/>
              </a:ext>
            </a:extLst>
          </p:cNvPr>
          <p:cNvSpPr>
            <a:spLocks noGrp="1"/>
          </p:cNvSpPr>
          <p:nvPr>
            <p:ph type="title"/>
          </p:nvPr>
        </p:nvSpPr>
        <p:spPr/>
        <p:txBody>
          <a:bodyPr/>
          <a:lstStyle/>
          <a:p>
            <a:r>
              <a:rPr lang="en-US" dirty="0"/>
              <a:t>Definition of an Accessory Dwelling Unit</a:t>
            </a:r>
          </a:p>
        </p:txBody>
      </p:sp>
      <p:sp>
        <p:nvSpPr>
          <p:cNvPr id="3" name="Content Placeholder 2">
            <a:extLst>
              <a:ext uri="{FF2B5EF4-FFF2-40B4-BE49-F238E27FC236}">
                <a16:creationId xmlns:a16="http://schemas.microsoft.com/office/drawing/2014/main" id="{9EBFAAA3-CF6A-393B-72F7-FA89584CFA2C}"/>
              </a:ext>
            </a:extLst>
          </p:cNvPr>
          <p:cNvSpPr>
            <a:spLocks noGrp="1"/>
          </p:cNvSpPr>
          <p:nvPr>
            <p:ph idx="1"/>
          </p:nvPr>
        </p:nvSpPr>
        <p:spPr>
          <a:xfrm>
            <a:off x="838200" y="1825625"/>
            <a:ext cx="6540500" cy="4351338"/>
          </a:xfrm>
        </p:spPr>
        <p:txBody>
          <a:bodyPr>
            <a:normAutofit lnSpcReduction="10000"/>
          </a:bodyPr>
          <a:lstStyle/>
          <a:p>
            <a:pPr marL="0" marR="0" lvl="0" indent="0" algn="l" defTabSz="914400" rtl="0" eaLnBrk="1" fontAlgn="auto" latinLnBrk="0" hangingPunct="1">
              <a:lnSpc>
                <a:spcPct val="100000"/>
              </a:lnSpc>
              <a:spcBef>
                <a:spcPts val="1000"/>
              </a:spcBef>
              <a:spcAft>
                <a:spcPts val="0"/>
              </a:spcAft>
              <a:buClr>
                <a:srgbClr val="555555"/>
              </a:buClr>
              <a:buSzTx/>
              <a:buFont typeface="Arial" panose="020B0604020202020204" pitchFamily="34" charset="0"/>
              <a:buNone/>
              <a:tabLst/>
              <a:defRPr/>
            </a:pPr>
            <a:r>
              <a:rPr kumimoji="0" lang="en-US" sz="2800" b="1" i="0" u="none" strike="noStrike" kern="1200" cap="none" spc="0" normalizeH="0" baseline="0" noProof="0" dirty="0">
                <a:ln>
                  <a:noFill/>
                </a:ln>
                <a:solidFill>
                  <a:srgbClr val="EA5F14"/>
                </a:solidFill>
                <a:effectLst/>
                <a:uLnTx/>
                <a:uFillTx/>
                <a:latin typeface="Roboto"/>
                <a:ea typeface="+mn-ea"/>
                <a:cs typeface="+mn-cs"/>
              </a:rPr>
              <a:t>What is an ADU?</a:t>
            </a:r>
          </a:p>
          <a:p>
            <a:pPr marL="0" marR="0" lvl="0" indent="0" algn="l" defTabSz="914400" rtl="0" eaLnBrk="1" fontAlgn="auto" latinLnBrk="0" hangingPunct="1">
              <a:lnSpc>
                <a:spcPct val="100000"/>
              </a:lnSpc>
              <a:spcBef>
                <a:spcPts val="1000"/>
              </a:spcBef>
              <a:spcAft>
                <a:spcPts val="0"/>
              </a:spcAft>
              <a:buClr>
                <a:srgbClr val="555555"/>
              </a:buClr>
              <a:buSzTx/>
              <a:buFont typeface="Arial" panose="020B0604020202020204" pitchFamily="34" charset="0"/>
              <a:buNone/>
              <a:tabLst/>
              <a:defRPr/>
            </a:pPr>
            <a:r>
              <a:rPr kumimoji="0" lang="en-US" sz="2800" b="0" i="0" u="none" strike="noStrike" kern="1200" cap="none" spc="0" normalizeH="0" baseline="0" noProof="0" dirty="0">
                <a:ln>
                  <a:noFill/>
                </a:ln>
                <a:solidFill>
                  <a:srgbClr val="EA5F14"/>
                </a:solidFill>
                <a:effectLst/>
                <a:uLnTx/>
                <a:uFillTx/>
                <a:latin typeface="Roboto"/>
                <a:ea typeface="+mn-ea"/>
                <a:cs typeface="+mn-cs"/>
              </a:rPr>
              <a:t>A small, self-contained residential unit located on the same lot as an existing single-family home. An ADU has all the basic facilities needed for day-to-day living, such as a kitchen, sleeping area, and a bathroom.</a:t>
            </a:r>
          </a:p>
          <a:p>
            <a:pPr marL="0" marR="0" lvl="0" indent="0" algn="l" defTabSz="914400" rtl="0" eaLnBrk="1" fontAlgn="auto" latinLnBrk="0" hangingPunct="1">
              <a:lnSpc>
                <a:spcPct val="100000"/>
              </a:lnSpc>
              <a:spcBef>
                <a:spcPts val="1000"/>
              </a:spcBef>
              <a:spcAft>
                <a:spcPts val="0"/>
              </a:spcAft>
              <a:buClr>
                <a:srgbClr val="555555"/>
              </a:buClr>
              <a:buSzTx/>
              <a:buFont typeface="Arial" panose="020B0604020202020204" pitchFamily="34" charset="0"/>
              <a:buNone/>
              <a:tabLst/>
              <a:defRPr/>
            </a:pPr>
            <a:r>
              <a:rPr kumimoji="0" lang="en-US" sz="2800" b="1" i="0" u="none" strike="noStrike" kern="1200" cap="none" spc="0" normalizeH="0" baseline="0" noProof="0" dirty="0">
                <a:ln>
                  <a:noFill/>
                </a:ln>
                <a:solidFill>
                  <a:srgbClr val="EA5F14"/>
                </a:solidFill>
                <a:effectLst/>
                <a:uLnTx/>
                <a:uFillTx/>
                <a:latin typeface="Roboto"/>
                <a:ea typeface="+mn-ea"/>
                <a:cs typeface="+mn-cs"/>
              </a:rPr>
              <a:t>Types of Accessory Dwelling Units</a:t>
            </a:r>
          </a:p>
          <a:p>
            <a:pPr marL="971550" marR="0" lvl="1" indent="-514350" algn="l" defTabSz="914400" rtl="0" eaLnBrk="1" fontAlgn="auto" latinLnBrk="0" hangingPunct="1">
              <a:lnSpc>
                <a:spcPct val="100000"/>
              </a:lnSpc>
              <a:spcBef>
                <a:spcPts val="500"/>
              </a:spcBef>
              <a:spcAft>
                <a:spcPts val="0"/>
              </a:spcAft>
              <a:buClr>
                <a:srgbClr val="EA5F14"/>
              </a:buClr>
              <a:buSzTx/>
              <a:buFont typeface="+mj-lt"/>
              <a:buAutoNum type="arabicPeriod"/>
              <a:tabLst/>
              <a:defRPr/>
            </a:pPr>
            <a:r>
              <a:rPr kumimoji="0" lang="en-US" sz="2400" b="0" i="0" u="none" strike="noStrike" kern="1200" cap="none" spc="0" normalizeH="0" baseline="0" noProof="0" dirty="0">
                <a:ln>
                  <a:noFill/>
                </a:ln>
                <a:solidFill>
                  <a:srgbClr val="555555"/>
                </a:solidFill>
                <a:effectLst/>
                <a:uLnTx/>
                <a:uFillTx/>
                <a:latin typeface="Roboto"/>
                <a:ea typeface="+mn-ea"/>
                <a:cs typeface="+mn-cs"/>
              </a:rPr>
              <a:t>Attached ADU (AADU)</a:t>
            </a:r>
          </a:p>
          <a:p>
            <a:pPr marL="971550" marR="0" lvl="1" indent="-514350" algn="l" defTabSz="914400" rtl="0" eaLnBrk="1" fontAlgn="auto" latinLnBrk="0" hangingPunct="1">
              <a:lnSpc>
                <a:spcPct val="100000"/>
              </a:lnSpc>
              <a:spcBef>
                <a:spcPts val="500"/>
              </a:spcBef>
              <a:spcAft>
                <a:spcPts val="0"/>
              </a:spcAft>
              <a:buClr>
                <a:srgbClr val="EA5F14"/>
              </a:buClr>
              <a:buSzTx/>
              <a:buFont typeface="+mj-lt"/>
              <a:buAutoNum type="arabicPeriod"/>
              <a:tabLst/>
              <a:defRPr/>
            </a:pPr>
            <a:r>
              <a:rPr kumimoji="0" lang="en-US" sz="2400" b="0" i="0" u="none" strike="noStrike" kern="1200" cap="none" spc="0" normalizeH="0" baseline="0" noProof="0" dirty="0">
                <a:ln>
                  <a:noFill/>
                </a:ln>
                <a:solidFill>
                  <a:srgbClr val="555555"/>
                </a:solidFill>
                <a:effectLst/>
                <a:uLnTx/>
                <a:uFillTx/>
                <a:latin typeface="Roboto"/>
                <a:ea typeface="+mn-ea"/>
                <a:cs typeface="+mn-cs"/>
              </a:rPr>
              <a:t>Detached ADU (DADU)</a:t>
            </a:r>
          </a:p>
        </p:txBody>
      </p:sp>
      <p:pic>
        <p:nvPicPr>
          <p:cNvPr id="4" name="Picture 3">
            <a:extLst>
              <a:ext uri="{FF2B5EF4-FFF2-40B4-BE49-F238E27FC236}">
                <a16:creationId xmlns:a16="http://schemas.microsoft.com/office/drawing/2014/main" id="{FF0559B7-8DC4-BCD7-B3AD-B03546CB4B08}"/>
              </a:ext>
            </a:extLst>
          </p:cNvPr>
          <p:cNvPicPr>
            <a:picLocks noChangeAspect="1"/>
          </p:cNvPicPr>
          <p:nvPr/>
        </p:nvPicPr>
        <p:blipFill>
          <a:blip r:embed="rId3"/>
          <a:stretch>
            <a:fillRect/>
          </a:stretch>
        </p:blipFill>
        <p:spPr>
          <a:xfrm>
            <a:off x="7647111" y="1678516"/>
            <a:ext cx="3706689" cy="4645555"/>
          </a:xfrm>
          <a:prstGeom prst="rect">
            <a:avLst/>
          </a:prstGeom>
        </p:spPr>
      </p:pic>
    </p:spTree>
    <p:extLst>
      <p:ext uri="{BB962C8B-B14F-4D97-AF65-F5344CB8AC3E}">
        <p14:creationId xmlns:p14="http://schemas.microsoft.com/office/powerpoint/2010/main" val="1744104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9349-CA4A-0524-A0E8-05B771EF6862}"/>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BEE32EE2-CB57-E362-C4CB-965C90CE91BF}"/>
              </a:ext>
            </a:extLst>
          </p:cNvPr>
          <p:cNvSpPr>
            <a:spLocks noGrp="1"/>
          </p:cNvSpPr>
          <p:nvPr>
            <p:ph idx="1"/>
          </p:nvPr>
        </p:nvSpPr>
        <p:spPr/>
        <p:txBody>
          <a:bodyPr/>
          <a:lstStyle/>
          <a:p>
            <a:pPr marL="0" indent="0">
              <a:buNone/>
            </a:pPr>
            <a:r>
              <a:rPr lang="en-US" b="1" dirty="0"/>
              <a:t>Commerce Team</a:t>
            </a:r>
          </a:p>
          <a:p>
            <a:pPr lvl="1"/>
            <a:r>
              <a:rPr lang="en-US" dirty="0"/>
              <a:t>Anne Fritzel, AICP - </a:t>
            </a:r>
            <a:r>
              <a:rPr lang="en-US" dirty="0">
                <a:hlinkClick r:id="rId3"/>
              </a:rPr>
              <a:t>anne.fritzel@commerce.wa.gov</a:t>
            </a:r>
            <a:r>
              <a:rPr lang="en-US" dirty="0"/>
              <a:t> </a:t>
            </a:r>
          </a:p>
          <a:p>
            <a:pPr lvl="1"/>
            <a:r>
              <a:rPr lang="en-US" dirty="0"/>
              <a:t>Catherine McCoy - </a:t>
            </a:r>
            <a:r>
              <a:rPr lang="en-US" dirty="0">
                <a:hlinkClick r:id="rId4"/>
              </a:rPr>
              <a:t>catherine.mccoy@commerce.wa.gov</a:t>
            </a:r>
            <a:r>
              <a:rPr lang="en-US" dirty="0"/>
              <a:t> </a:t>
            </a:r>
          </a:p>
          <a:p>
            <a:endParaRPr lang="en-US" dirty="0"/>
          </a:p>
          <a:p>
            <a:pPr marL="0" indent="0">
              <a:buNone/>
            </a:pPr>
            <a:r>
              <a:rPr lang="en-US" b="1" dirty="0"/>
              <a:t>Other Resources</a:t>
            </a:r>
          </a:p>
          <a:p>
            <a:pPr lvl="1"/>
            <a:r>
              <a:rPr lang="en-US" sz="2400" dirty="0">
                <a:solidFill>
                  <a:srgbClr val="0070C0"/>
                </a:solidFill>
                <a:hlinkClick r:id="rId5">
                  <a:extLst>
                    <a:ext uri="{A12FA001-AC4F-418D-AE19-62706E023703}">
                      <ahyp:hlinkClr xmlns:ahyp="http://schemas.microsoft.com/office/drawing/2018/hyperlinkcolor" val="tx"/>
                    </a:ext>
                  </a:extLst>
                </a:hlinkClick>
              </a:rPr>
              <a:t>Guidance for Accessory Dwelling Units in Washington State</a:t>
            </a:r>
            <a:endParaRPr lang="en-US" sz="2400" i="1" dirty="0">
              <a:solidFill>
                <a:srgbClr val="0070C0"/>
              </a:solidFill>
            </a:endParaRPr>
          </a:p>
          <a:p>
            <a:pPr lvl="1"/>
            <a:endParaRPr lang="en-US" dirty="0">
              <a:highlight>
                <a:srgbClr val="FFFF00"/>
              </a:highlight>
            </a:endParaRPr>
          </a:p>
          <a:p>
            <a:endParaRPr lang="en-US" dirty="0"/>
          </a:p>
        </p:txBody>
      </p:sp>
    </p:spTree>
    <p:extLst>
      <p:ext uri="{BB962C8B-B14F-4D97-AF65-F5344CB8AC3E}">
        <p14:creationId xmlns:p14="http://schemas.microsoft.com/office/powerpoint/2010/main" val="2707368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B215A7-28C6-D6BC-1D24-5B1608D38C3D}"/>
              </a:ext>
            </a:extLst>
          </p:cNvPr>
          <p:cNvPicPr>
            <a:picLocks noChangeAspect="1"/>
          </p:cNvPicPr>
          <p:nvPr/>
        </p:nvPicPr>
        <p:blipFill>
          <a:blip r:embed="rId2"/>
          <a:stretch>
            <a:fillRect/>
          </a:stretch>
        </p:blipFill>
        <p:spPr>
          <a:xfrm>
            <a:off x="1027682" y="1647741"/>
            <a:ext cx="3846909" cy="4694327"/>
          </a:xfrm>
          <a:prstGeom prst="rect">
            <a:avLst/>
          </a:prstGeom>
        </p:spPr>
      </p:pic>
    </p:spTree>
    <p:extLst>
      <p:ext uri="{BB962C8B-B14F-4D97-AF65-F5344CB8AC3E}">
        <p14:creationId xmlns:p14="http://schemas.microsoft.com/office/powerpoint/2010/main" val="310441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3BB8-CAF1-F48F-BA8B-32868B73B5BA}"/>
              </a:ext>
            </a:extLst>
          </p:cNvPr>
          <p:cNvSpPr>
            <a:spLocks noGrp="1"/>
          </p:cNvSpPr>
          <p:nvPr>
            <p:ph type="title"/>
          </p:nvPr>
        </p:nvSpPr>
        <p:spPr/>
        <p:txBody>
          <a:bodyPr>
            <a:normAutofit fontScale="90000"/>
          </a:bodyPr>
          <a:lstStyle/>
          <a:p>
            <a:r>
              <a:rPr lang="en-US" dirty="0"/>
              <a:t>ADUs are One Strategy to Allow More Housing</a:t>
            </a:r>
          </a:p>
        </p:txBody>
      </p:sp>
      <p:pic>
        <p:nvPicPr>
          <p:cNvPr id="4" name="Picture 3">
            <a:extLst>
              <a:ext uri="{FF2B5EF4-FFF2-40B4-BE49-F238E27FC236}">
                <a16:creationId xmlns:a16="http://schemas.microsoft.com/office/drawing/2014/main" id="{8A85D0B0-2504-0400-29EB-9ADBAC221F85}"/>
              </a:ext>
            </a:extLst>
          </p:cNvPr>
          <p:cNvPicPr>
            <a:picLocks noChangeAspect="1"/>
          </p:cNvPicPr>
          <p:nvPr/>
        </p:nvPicPr>
        <p:blipFill rotWithShape="1">
          <a:blip r:embed="rId3"/>
          <a:srcRect r="2098"/>
          <a:stretch/>
        </p:blipFill>
        <p:spPr>
          <a:xfrm>
            <a:off x="1" y="2950968"/>
            <a:ext cx="12192000" cy="3428427"/>
          </a:xfrm>
          <a:prstGeom prst="rect">
            <a:avLst/>
          </a:prstGeom>
        </p:spPr>
      </p:pic>
      <p:sp>
        <p:nvSpPr>
          <p:cNvPr id="3" name="Content Placeholder 2">
            <a:extLst>
              <a:ext uri="{FF2B5EF4-FFF2-40B4-BE49-F238E27FC236}">
                <a16:creationId xmlns:a16="http://schemas.microsoft.com/office/drawing/2014/main" id="{BB560E8D-F5BF-DE1A-36F4-3607D85D7882}"/>
              </a:ext>
            </a:extLst>
          </p:cNvPr>
          <p:cNvSpPr>
            <a:spLocks noGrp="1"/>
          </p:cNvSpPr>
          <p:nvPr>
            <p:ph idx="1"/>
          </p:nvPr>
        </p:nvSpPr>
        <p:spPr>
          <a:xfrm>
            <a:off x="838199" y="1664779"/>
            <a:ext cx="10515600" cy="2526221"/>
          </a:xfrm>
        </p:spPr>
        <p:txBody>
          <a:bodyPr>
            <a:normAutofit fontScale="92500" lnSpcReduction="10000"/>
          </a:bodyPr>
          <a:lstStyle/>
          <a:p>
            <a:pPr>
              <a:lnSpc>
                <a:spcPct val="110000"/>
              </a:lnSpc>
            </a:pPr>
            <a:r>
              <a:rPr lang="en-US" dirty="0"/>
              <a:t>Allow moderate density housing and ADUs in existing neighborhoods </a:t>
            </a:r>
          </a:p>
          <a:p>
            <a:pPr>
              <a:lnSpc>
                <a:spcPct val="110000"/>
              </a:lnSpc>
            </a:pPr>
            <a:r>
              <a:rPr lang="en-US" dirty="0"/>
              <a:t>Leverage high-capacity transit with more intense development within walking distance</a:t>
            </a:r>
          </a:p>
          <a:p>
            <a:pPr>
              <a:lnSpc>
                <a:spcPct val="110000"/>
              </a:lnSpc>
            </a:pPr>
            <a:r>
              <a:rPr lang="en-US" dirty="0"/>
              <a:t>Rezone strip commercial to also allow more housing</a:t>
            </a:r>
          </a:p>
          <a:p>
            <a:pPr>
              <a:lnSpc>
                <a:spcPct val="110000"/>
              </a:lnSpc>
            </a:pPr>
            <a:r>
              <a:rPr lang="en-US" dirty="0"/>
              <a:t>Provide incentives for affordable housing, home sharing, etc.</a:t>
            </a:r>
          </a:p>
          <a:p>
            <a:endParaRPr lang="en-US" dirty="0"/>
          </a:p>
        </p:txBody>
      </p:sp>
    </p:spTree>
    <p:extLst>
      <p:ext uri="{BB962C8B-B14F-4D97-AF65-F5344CB8AC3E}">
        <p14:creationId xmlns:p14="http://schemas.microsoft.com/office/powerpoint/2010/main" val="4221309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1E13-C401-6041-910B-0DD3C3955D11}"/>
              </a:ext>
            </a:extLst>
          </p:cNvPr>
          <p:cNvSpPr>
            <a:spLocks noGrp="1"/>
          </p:cNvSpPr>
          <p:nvPr>
            <p:ph type="title"/>
          </p:nvPr>
        </p:nvSpPr>
        <p:spPr/>
        <p:txBody>
          <a:bodyPr/>
          <a:lstStyle/>
          <a:p>
            <a:r>
              <a:rPr lang="en-US" dirty="0"/>
              <a:t>New Commerce ADU Guidance (June ‘23)</a:t>
            </a:r>
          </a:p>
        </p:txBody>
      </p:sp>
      <p:sp>
        <p:nvSpPr>
          <p:cNvPr id="3" name="Content Placeholder 2">
            <a:extLst>
              <a:ext uri="{FF2B5EF4-FFF2-40B4-BE49-F238E27FC236}">
                <a16:creationId xmlns:a16="http://schemas.microsoft.com/office/drawing/2014/main" id="{9688EF96-3284-11AA-7E5F-6D4B96CF6D55}"/>
              </a:ext>
            </a:extLst>
          </p:cNvPr>
          <p:cNvSpPr>
            <a:spLocks noGrp="1"/>
          </p:cNvSpPr>
          <p:nvPr>
            <p:ph idx="1"/>
          </p:nvPr>
        </p:nvSpPr>
        <p:spPr>
          <a:xfrm>
            <a:off x="838199" y="1825625"/>
            <a:ext cx="6825343" cy="4351338"/>
          </a:xfrm>
        </p:spPr>
        <p:txBody>
          <a:bodyPr>
            <a:normAutofit fontScale="92500" lnSpcReduction="20000"/>
          </a:bodyPr>
          <a:lstStyle/>
          <a:p>
            <a:pPr>
              <a:lnSpc>
                <a:spcPct val="100000"/>
              </a:lnSpc>
              <a:spcAft>
                <a:spcPts val="1200"/>
              </a:spcAft>
            </a:pPr>
            <a:r>
              <a:rPr lang="en-US" dirty="0"/>
              <a:t>New Requirements for Cities/Growth Areas</a:t>
            </a:r>
          </a:p>
          <a:p>
            <a:pPr>
              <a:lnSpc>
                <a:spcPct val="100000"/>
              </a:lnSpc>
              <a:spcAft>
                <a:spcPts val="1200"/>
              </a:spcAft>
            </a:pPr>
            <a:r>
              <a:rPr lang="en-US" dirty="0"/>
              <a:t>Recommendations &amp; Key Considerations</a:t>
            </a:r>
          </a:p>
          <a:p>
            <a:pPr>
              <a:lnSpc>
                <a:spcPct val="100000"/>
              </a:lnSpc>
              <a:spcAft>
                <a:spcPts val="1200"/>
              </a:spcAft>
            </a:pPr>
            <a:r>
              <a:rPr lang="en-US" dirty="0"/>
              <a:t>Other Programmatic Elements to Consider</a:t>
            </a:r>
          </a:p>
          <a:p>
            <a:pPr>
              <a:lnSpc>
                <a:spcPct val="100000"/>
              </a:lnSpc>
              <a:spcAft>
                <a:spcPts val="1200"/>
              </a:spcAft>
            </a:pPr>
            <a:r>
              <a:rPr lang="en-US" dirty="0"/>
              <a:t>Recorded Webinars</a:t>
            </a:r>
          </a:p>
          <a:p>
            <a:pPr>
              <a:lnSpc>
                <a:spcPct val="100000"/>
              </a:lnSpc>
              <a:spcAft>
                <a:spcPts val="1200"/>
              </a:spcAft>
            </a:pPr>
            <a:r>
              <a:rPr lang="en-US" dirty="0"/>
              <a:t>PowerPoint Slides</a:t>
            </a:r>
          </a:p>
          <a:p>
            <a:endParaRPr lang="en-US" dirty="0"/>
          </a:p>
          <a:p>
            <a:pPr marL="0" indent="0">
              <a:lnSpc>
                <a:spcPts val="3200"/>
              </a:lnSpc>
              <a:buNone/>
            </a:pPr>
            <a:r>
              <a:rPr lang="en-US" sz="2800" dirty="0">
                <a:solidFill>
                  <a:srgbClr val="0070C0"/>
                </a:solidFill>
                <a:hlinkClick r:id="rId3">
                  <a:extLst>
                    <a:ext uri="{A12FA001-AC4F-418D-AE19-62706E023703}">
                      <ahyp:hlinkClr xmlns:ahyp="http://schemas.microsoft.com/office/drawing/2018/hyperlinkcolor" val="tx"/>
                    </a:ext>
                  </a:extLst>
                </a:hlinkClick>
              </a:rPr>
              <a:t>Guidance for Accessory Dwelling Units in Washington State</a:t>
            </a:r>
            <a:endParaRPr lang="en-US" sz="2800" i="1" dirty="0">
              <a:solidFill>
                <a:srgbClr val="0070C0"/>
              </a:solidFill>
            </a:endParaRPr>
          </a:p>
          <a:p>
            <a:endParaRPr lang="en-US" dirty="0"/>
          </a:p>
        </p:txBody>
      </p:sp>
      <p:pic>
        <p:nvPicPr>
          <p:cNvPr id="4" name="Picture 3">
            <a:extLst>
              <a:ext uri="{FF2B5EF4-FFF2-40B4-BE49-F238E27FC236}">
                <a16:creationId xmlns:a16="http://schemas.microsoft.com/office/drawing/2014/main" id="{7894830F-4DB7-99BC-CD08-CDCFAF1B870B}"/>
              </a:ext>
            </a:extLst>
          </p:cNvPr>
          <p:cNvPicPr>
            <a:picLocks noChangeAspect="1"/>
          </p:cNvPicPr>
          <p:nvPr/>
        </p:nvPicPr>
        <p:blipFill>
          <a:blip r:embed="rId4"/>
          <a:stretch>
            <a:fillRect/>
          </a:stretch>
        </p:blipFill>
        <p:spPr>
          <a:xfrm>
            <a:off x="7872682" y="1727289"/>
            <a:ext cx="3481118" cy="4548010"/>
          </a:xfrm>
          <a:prstGeom prst="rect">
            <a:avLst/>
          </a:prstGeom>
        </p:spPr>
      </p:pic>
      <p:sp>
        <p:nvSpPr>
          <p:cNvPr id="5" name="Arrow: Right 4">
            <a:extLst>
              <a:ext uri="{FF2B5EF4-FFF2-40B4-BE49-F238E27FC236}">
                <a16:creationId xmlns:a16="http://schemas.microsoft.com/office/drawing/2014/main" id="{B51B71A9-B3E8-E09C-1820-9E91B9359217}"/>
              </a:ext>
            </a:extLst>
          </p:cNvPr>
          <p:cNvSpPr/>
          <p:nvPr/>
        </p:nvSpPr>
        <p:spPr>
          <a:xfrm>
            <a:off x="7167796" y="5495642"/>
            <a:ext cx="542260" cy="3101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64384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398EF-09B2-6470-0ECB-7375C31BB0EF}"/>
              </a:ext>
            </a:extLst>
          </p:cNvPr>
          <p:cNvSpPr>
            <a:spLocks noGrp="1"/>
          </p:cNvSpPr>
          <p:nvPr>
            <p:ph type="title"/>
          </p:nvPr>
        </p:nvSpPr>
        <p:spPr/>
        <p:txBody>
          <a:bodyPr/>
          <a:lstStyle/>
          <a:p>
            <a:r>
              <a:rPr lang="en-US" dirty="0"/>
              <a:t>HB 1337 (2023) Accessory Dwelling Units</a:t>
            </a:r>
          </a:p>
        </p:txBody>
      </p:sp>
      <p:sp>
        <p:nvSpPr>
          <p:cNvPr id="3" name="Content Placeholder 2">
            <a:extLst>
              <a:ext uri="{FF2B5EF4-FFF2-40B4-BE49-F238E27FC236}">
                <a16:creationId xmlns:a16="http://schemas.microsoft.com/office/drawing/2014/main" id="{6C5E9F26-F585-6BC4-6725-B0532D630613}"/>
              </a:ext>
            </a:extLst>
          </p:cNvPr>
          <p:cNvSpPr>
            <a:spLocks noGrp="1"/>
          </p:cNvSpPr>
          <p:nvPr>
            <p:ph idx="1"/>
          </p:nvPr>
        </p:nvSpPr>
        <p:spPr>
          <a:xfrm>
            <a:off x="4151087" y="1786270"/>
            <a:ext cx="7202713" cy="4423144"/>
          </a:xfrm>
        </p:spPr>
        <p:txBody>
          <a:bodyPr>
            <a:normAutofit fontScale="70000" lnSpcReduction="20000"/>
          </a:bodyPr>
          <a:lstStyle/>
          <a:p>
            <a:pPr marL="0" indent="0">
              <a:lnSpc>
                <a:spcPct val="110000"/>
              </a:lnSpc>
              <a:buNone/>
            </a:pPr>
            <a:r>
              <a:rPr lang="en-US" sz="3400" dirty="0"/>
              <a:t>Local governments must, </a:t>
            </a:r>
            <a:r>
              <a:rPr lang="en-US" sz="3400" b="1" dirty="0"/>
              <a:t>6 months after the periodic update due date:</a:t>
            </a:r>
            <a:endParaRPr lang="en-US" sz="3400" dirty="0"/>
          </a:p>
          <a:p>
            <a:pPr>
              <a:lnSpc>
                <a:spcPct val="110000"/>
              </a:lnSpc>
            </a:pPr>
            <a:r>
              <a:rPr lang="en-US" sz="3400" dirty="0"/>
              <a:t>Allow at least two ADUs per lot in all GMA urban growth areas</a:t>
            </a:r>
          </a:p>
          <a:p>
            <a:pPr>
              <a:lnSpc>
                <a:spcPct val="110000"/>
              </a:lnSpc>
            </a:pPr>
            <a:r>
              <a:rPr lang="en-US" sz="3400" dirty="0"/>
              <a:t>May not require the owner to occupy the property</a:t>
            </a:r>
          </a:p>
          <a:p>
            <a:pPr>
              <a:lnSpc>
                <a:spcPct val="110000"/>
              </a:lnSpc>
            </a:pPr>
            <a:r>
              <a:rPr lang="en-US" sz="3400" dirty="0"/>
              <a:t>Allow the sale of ADUs as independent units</a:t>
            </a:r>
          </a:p>
          <a:p>
            <a:pPr>
              <a:lnSpc>
                <a:spcPct val="110000"/>
              </a:lnSpc>
            </a:pPr>
            <a:r>
              <a:rPr lang="en-US" sz="3400" dirty="0"/>
              <a:t>Allow an ADU of at least 1,000 square feet and must adjust zoning to be consistent with HB 1337</a:t>
            </a:r>
          </a:p>
          <a:p>
            <a:pPr>
              <a:lnSpc>
                <a:spcPct val="110000"/>
              </a:lnSpc>
            </a:pPr>
            <a:r>
              <a:rPr lang="en-US" sz="3400" dirty="0"/>
              <a:t>Set consistent parking requirements based on distance from transit and lot size</a:t>
            </a:r>
          </a:p>
          <a:p>
            <a:endParaRPr lang="en-US" dirty="0"/>
          </a:p>
        </p:txBody>
      </p:sp>
      <p:pic>
        <p:nvPicPr>
          <p:cNvPr id="4" name="Picture 3">
            <a:extLst>
              <a:ext uri="{FF2B5EF4-FFF2-40B4-BE49-F238E27FC236}">
                <a16:creationId xmlns:a16="http://schemas.microsoft.com/office/drawing/2014/main" id="{263CC5C8-CA1A-8176-0001-6D1D4655EF0E}"/>
              </a:ext>
            </a:extLst>
          </p:cNvPr>
          <p:cNvPicPr>
            <a:picLocks noChangeAspect="1"/>
          </p:cNvPicPr>
          <p:nvPr/>
        </p:nvPicPr>
        <p:blipFill>
          <a:blip r:embed="rId3"/>
          <a:stretch>
            <a:fillRect/>
          </a:stretch>
        </p:blipFill>
        <p:spPr>
          <a:xfrm>
            <a:off x="838200" y="2415606"/>
            <a:ext cx="3043104" cy="3209697"/>
          </a:xfrm>
          <a:prstGeom prst="rect">
            <a:avLst/>
          </a:prstGeom>
        </p:spPr>
      </p:pic>
    </p:spTree>
    <p:extLst>
      <p:ext uri="{BB962C8B-B14F-4D97-AF65-F5344CB8AC3E}">
        <p14:creationId xmlns:p14="http://schemas.microsoft.com/office/powerpoint/2010/main" val="381824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15708-7875-606F-42CF-46CB8DE76EE5}"/>
              </a:ext>
            </a:extLst>
          </p:cNvPr>
          <p:cNvSpPr>
            <a:spLocks noGrp="1"/>
          </p:cNvSpPr>
          <p:nvPr>
            <p:ph type="title"/>
          </p:nvPr>
        </p:nvSpPr>
        <p:spPr/>
        <p:txBody>
          <a:bodyPr/>
          <a:lstStyle/>
          <a:p>
            <a:r>
              <a:rPr lang="en-US" dirty="0"/>
              <a:t>HB 1337 (2023) Accessory Dwelling Units</a:t>
            </a:r>
          </a:p>
        </p:txBody>
      </p:sp>
      <p:sp>
        <p:nvSpPr>
          <p:cNvPr id="3" name="Content Placeholder 2">
            <a:extLst>
              <a:ext uri="{FF2B5EF4-FFF2-40B4-BE49-F238E27FC236}">
                <a16:creationId xmlns:a16="http://schemas.microsoft.com/office/drawing/2014/main" id="{02F54174-45AC-6907-0E9F-73B633D726E8}"/>
              </a:ext>
            </a:extLst>
          </p:cNvPr>
          <p:cNvSpPr>
            <a:spLocks noGrp="1"/>
          </p:cNvSpPr>
          <p:nvPr>
            <p:ph idx="1"/>
          </p:nvPr>
        </p:nvSpPr>
        <p:spPr/>
        <p:txBody>
          <a:bodyPr>
            <a:normAutofit/>
          </a:bodyPr>
          <a:lstStyle/>
          <a:p>
            <a:r>
              <a:rPr lang="en-US" sz="2300" dirty="0"/>
              <a:t>May not charge more than 50% of impact fees charged for the principal unit</a:t>
            </a:r>
          </a:p>
          <a:p>
            <a:r>
              <a:rPr lang="en-US" sz="2300" dirty="0"/>
              <a:t>Allow ADUs on any lot that meets the minimum lot size required for the principal unit</a:t>
            </a:r>
          </a:p>
          <a:p>
            <a:r>
              <a:rPr lang="en-US" sz="2300" dirty="0"/>
              <a:t>May not require design review standards that are more restrictive than those for the principal unit</a:t>
            </a:r>
          </a:p>
          <a:p>
            <a:r>
              <a:rPr lang="en-US" sz="2300" dirty="0"/>
              <a:t>The new state law does not require ADUs to be allowed on lots with critical areas or their buffers</a:t>
            </a:r>
          </a:p>
          <a:p>
            <a:r>
              <a:rPr lang="en-US" sz="2300" dirty="0"/>
              <a:t>The new state law addresses covenants and restrictions, protecting any local government if they issue a permit for an ADU on a lot with a covenant restricting an ADU, from civil liability </a:t>
            </a:r>
          </a:p>
          <a:p>
            <a:r>
              <a:rPr lang="en-US" sz="2300" dirty="0"/>
              <a:t>Applies to all cities and their urban growth areas (UGAs)</a:t>
            </a:r>
          </a:p>
          <a:p>
            <a:endParaRPr lang="en-US" dirty="0"/>
          </a:p>
        </p:txBody>
      </p:sp>
    </p:spTree>
    <p:extLst>
      <p:ext uri="{BB962C8B-B14F-4D97-AF65-F5344CB8AC3E}">
        <p14:creationId xmlns:p14="http://schemas.microsoft.com/office/powerpoint/2010/main" val="3609713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2A89-8908-EB8F-93ED-92E5E833C876}"/>
              </a:ext>
            </a:extLst>
          </p:cNvPr>
          <p:cNvSpPr>
            <a:spLocks noGrp="1"/>
          </p:cNvSpPr>
          <p:nvPr>
            <p:ph type="title"/>
          </p:nvPr>
        </p:nvSpPr>
        <p:spPr/>
        <p:txBody>
          <a:bodyPr/>
          <a:lstStyle/>
          <a:p>
            <a:r>
              <a:rPr lang="en-US" dirty="0"/>
              <a:t>Expect Incremental Development</a:t>
            </a:r>
          </a:p>
        </p:txBody>
      </p:sp>
      <p:graphicFrame>
        <p:nvGraphicFramePr>
          <p:cNvPr id="4" name="Chart 3">
            <a:extLst>
              <a:ext uri="{FF2B5EF4-FFF2-40B4-BE49-F238E27FC236}">
                <a16:creationId xmlns:a16="http://schemas.microsoft.com/office/drawing/2014/main" id="{13A994BE-8C34-E0DE-C1BA-D39FE1591F21}"/>
              </a:ext>
            </a:extLst>
          </p:cNvPr>
          <p:cNvGraphicFramePr>
            <a:graphicFrameLocks/>
          </p:cNvGraphicFramePr>
          <p:nvPr>
            <p:extLst>
              <p:ext uri="{D42A27DB-BD31-4B8C-83A1-F6EECF244321}">
                <p14:modId xmlns:p14="http://schemas.microsoft.com/office/powerpoint/2010/main" val="938030540"/>
              </p:ext>
            </p:extLst>
          </p:nvPr>
        </p:nvGraphicFramePr>
        <p:xfrm>
          <a:off x="838200" y="2001952"/>
          <a:ext cx="4860446" cy="402682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F45F4D0A-E032-53A4-E9C6-754DFC180F72}"/>
              </a:ext>
            </a:extLst>
          </p:cNvPr>
          <p:cNvPicPr>
            <a:picLocks noChangeAspect="1"/>
          </p:cNvPicPr>
          <p:nvPr/>
        </p:nvPicPr>
        <p:blipFill rotWithShape="1">
          <a:blip r:embed="rId4"/>
          <a:srcRect t="26557"/>
          <a:stretch/>
        </p:blipFill>
        <p:spPr>
          <a:xfrm>
            <a:off x="5947613" y="2001952"/>
            <a:ext cx="5406187" cy="4036871"/>
          </a:xfrm>
          <a:prstGeom prst="rect">
            <a:avLst/>
          </a:prstGeom>
          <a:ln w="19050">
            <a:solidFill>
              <a:srgbClr val="6E767D"/>
            </a:solidFill>
          </a:ln>
        </p:spPr>
      </p:pic>
    </p:spTree>
    <p:extLst>
      <p:ext uri="{BB962C8B-B14F-4D97-AF65-F5344CB8AC3E}">
        <p14:creationId xmlns:p14="http://schemas.microsoft.com/office/powerpoint/2010/main" val="416999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DFED-B9F8-6CBB-6D60-8E639B12A5AE}"/>
              </a:ext>
            </a:extLst>
          </p:cNvPr>
          <p:cNvSpPr>
            <a:spLocks noGrp="1"/>
          </p:cNvSpPr>
          <p:nvPr>
            <p:ph type="title"/>
          </p:nvPr>
        </p:nvSpPr>
        <p:spPr/>
        <p:txBody>
          <a:bodyPr>
            <a:noAutofit/>
          </a:bodyPr>
          <a:lstStyle/>
          <a:p>
            <a:r>
              <a:rPr lang="en-US" sz="4000" dirty="0"/>
              <a:t>Requirements</a:t>
            </a:r>
            <a:r>
              <a:rPr lang="en-US" sz="4000" b="1" dirty="0"/>
              <a:t> </a:t>
            </a:r>
            <a:r>
              <a:rPr lang="en-US" sz="4000" dirty="0"/>
              <a:t>for Cities &amp; Urban Growth Areas</a:t>
            </a:r>
          </a:p>
        </p:txBody>
      </p:sp>
      <p:sp>
        <p:nvSpPr>
          <p:cNvPr id="3" name="Content Placeholder 2">
            <a:extLst>
              <a:ext uri="{FF2B5EF4-FFF2-40B4-BE49-F238E27FC236}">
                <a16:creationId xmlns:a16="http://schemas.microsoft.com/office/drawing/2014/main" id="{86317ED3-11D2-A97B-D37D-C60BD59E881F}"/>
              </a:ext>
            </a:extLst>
          </p:cNvPr>
          <p:cNvSpPr>
            <a:spLocks noGrp="1"/>
          </p:cNvSpPr>
          <p:nvPr>
            <p:ph idx="1"/>
          </p:nvPr>
        </p:nvSpPr>
        <p:spPr>
          <a:xfrm>
            <a:off x="838200" y="1701209"/>
            <a:ext cx="10515600" cy="4529470"/>
          </a:xfrm>
        </p:spPr>
        <p:txBody>
          <a:bodyPr>
            <a:normAutofit fontScale="85000" lnSpcReduction="10000"/>
          </a:bodyPr>
          <a:lstStyle/>
          <a:p>
            <a:pPr marL="0" indent="0" algn="ctr">
              <a:lnSpc>
                <a:spcPct val="100000"/>
              </a:lnSpc>
              <a:buNone/>
            </a:pPr>
            <a:r>
              <a:rPr lang="en-US" u="sng" dirty="0"/>
              <a:t>SUMMARY</a:t>
            </a:r>
          </a:p>
          <a:p>
            <a:pPr marL="514350" indent="-514350">
              <a:lnSpc>
                <a:spcPct val="100000"/>
              </a:lnSpc>
              <a:buFont typeface="+mj-lt"/>
              <a:buAutoNum type="arabicPeriod"/>
            </a:pPr>
            <a:r>
              <a:rPr lang="en-US" dirty="0"/>
              <a:t>Allow at least two ADUs per lot </a:t>
            </a:r>
          </a:p>
          <a:p>
            <a:pPr marL="514350" indent="-514350">
              <a:lnSpc>
                <a:spcPct val="100000"/>
              </a:lnSpc>
              <a:buFont typeface="+mj-lt"/>
              <a:buAutoNum type="arabicPeriod"/>
            </a:pPr>
            <a:r>
              <a:rPr lang="en-US" dirty="0"/>
              <a:t>Do not require owner-occupancy</a:t>
            </a:r>
          </a:p>
          <a:p>
            <a:pPr marL="514350" indent="-514350">
              <a:lnSpc>
                <a:spcPct val="100000"/>
              </a:lnSpc>
              <a:buFont typeface="+mj-lt"/>
              <a:buAutoNum type="arabicPeriod"/>
            </a:pPr>
            <a:r>
              <a:rPr lang="en-US" dirty="0"/>
              <a:t>Allow separate sale of ADUs</a:t>
            </a:r>
          </a:p>
          <a:p>
            <a:pPr marL="514350" indent="-514350">
              <a:lnSpc>
                <a:spcPct val="100000"/>
              </a:lnSpc>
              <a:buFont typeface="+mj-lt"/>
              <a:buAutoNum type="arabicPeriod"/>
            </a:pPr>
            <a:r>
              <a:rPr lang="en-US" dirty="0"/>
              <a:t>Revise off-street parking requirements for ADUs</a:t>
            </a:r>
          </a:p>
          <a:p>
            <a:pPr marL="514350" indent="-514350">
              <a:lnSpc>
                <a:spcPct val="100000"/>
              </a:lnSpc>
              <a:buFont typeface="+mj-lt"/>
              <a:buAutoNum type="arabicPeriod"/>
            </a:pPr>
            <a:r>
              <a:rPr lang="en-US" dirty="0"/>
              <a:t>Set maximum size limits at no less than 1,000 sq. ft.</a:t>
            </a:r>
          </a:p>
          <a:p>
            <a:pPr marL="514350" indent="-514350">
              <a:lnSpc>
                <a:spcPct val="100000"/>
              </a:lnSpc>
              <a:buFont typeface="+mj-lt"/>
              <a:buAutoNum type="arabicPeriod"/>
            </a:pPr>
            <a:r>
              <a:rPr lang="en-US" dirty="0"/>
              <a:t>Reduce barriers from setbacks and other related regulations</a:t>
            </a:r>
          </a:p>
          <a:p>
            <a:pPr marL="514350" indent="-514350">
              <a:lnSpc>
                <a:spcPct val="100000"/>
              </a:lnSpc>
              <a:buFont typeface="+mj-lt"/>
              <a:buAutoNum type="arabicPeriod"/>
            </a:pPr>
            <a:r>
              <a:rPr lang="en-US" dirty="0"/>
              <a:t>Limit use of design standards</a:t>
            </a:r>
          </a:p>
          <a:p>
            <a:pPr marL="514350" indent="-514350">
              <a:lnSpc>
                <a:spcPct val="100000"/>
              </a:lnSpc>
              <a:buFont typeface="+mj-lt"/>
              <a:buAutoNum type="arabicPeriod"/>
            </a:pPr>
            <a:r>
              <a:rPr lang="en-US" dirty="0"/>
              <a:t>Reduce or waive permit application fees, impact fees, system development charges, and other ADU-related fees where applicable </a:t>
            </a:r>
          </a:p>
          <a:p>
            <a:endParaRPr lang="en-US" dirty="0"/>
          </a:p>
        </p:txBody>
      </p:sp>
    </p:spTree>
    <p:extLst>
      <p:ext uri="{BB962C8B-B14F-4D97-AF65-F5344CB8AC3E}">
        <p14:creationId xmlns:p14="http://schemas.microsoft.com/office/powerpoint/2010/main" val="1497560730"/>
      </p:ext>
    </p:extLst>
  </p:cSld>
  <p:clrMapOvr>
    <a:masterClrMapping/>
  </p:clrMapOvr>
</p:sld>
</file>

<file path=ppt/theme/theme1.xml><?xml version="1.0" encoding="utf-8"?>
<a:theme xmlns:a="http://schemas.openxmlformats.org/drawingml/2006/main" name="Office Theme">
  <a:themeElements>
    <a:clrScheme name="Commerce Primary">
      <a:dk1>
        <a:srgbClr val="555555"/>
      </a:dk1>
      <a:lt1>
        <a:srgbClr val="FFFFFF"/>
      </a:lt1>
      <a:dk2>
        <a:srgbClr val="555555"/>
      </a:dk2>
      <a:lt2>
        <a:srgbClr val="E6E6E6"/>
      </a:lt2>
      <a:accent1>
        <a:srgbClr val="00BCE8"/>
      </a:accent1>
      <a:accent2>
        <a:srgbClr val="EA5F14"/>
      </a:accent2>
      <a:accent3>
        <a:srgbClr val="BBCE00"/>
      </a:accent3>
      <a:accent4>
        <a:srgbClr val="9B0059"/>
      </a:accent4>
      <a:accent5>
        <a:srgbClr val="6E767D"/>
      </a:accent5>
      <a:accent6>
        <a:srgbClr val="0A82A0"/>
      </a:accent6>
      <a:hlink>
        <a:srgbClr val="0A82A0"/>
      </a:hlink>
      <a:folHlink>
        <a:srgbClr val="6E767D"/>
      </a:folHlink>
    </a:clrScheme>
    <a:fontScheme name="Commerce Fonts">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71C27E2452B74CA42ED7A2CE6E6A9D" ma:contentTypeVersion="1" ma:contentTypeDescription="Create a new document." ma:contentTypeScope="" ma:versionID="053b778cf922205d66970237c7f7ceec">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946DB8-1842-407B-BAD6-4EBB13B6DFF8}">
  <ds:schemaRefs>
    <ds:schemaRef ds:uri="http://schemas.microsoft.com/sharepoint/v3/contenttype/forms"/>
  </ds:schemaRefs>
</ds:datastoreItem>
</file>

<file path=customXml/itemProps2.xml><?xml version="1.0" encoding="utf-8"?>
<ds:datastoreItem xmlns:ds="http://schemas.openxmlformats.org/officeDocument/2006/customXml" ds:itemID="{DC3B0519-D60F-498E-9774-00347D182056}">
  <ds:schemaRefs>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EFDE9F0E-D4A2-420A-8395-0446109BD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2440</TotalTime>
  <Words>4927</Words>
  <Application>Microsoft Office PowerPoint</Application>
  <PresentationFormat>Widescreen</PresentationFormat>
  <Paragraphs>423</Paragraphs>
  <Slides>31</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Roboto</vt:lpstr>
      <vt:lpstr>Calibri</vt:lpstr>
      <vt:lpstr>Abril Fatface</vt:lpstr>
      <vt:lpstr>Courier New</vt:lpstr>
      <vt:lpstr>Roboto Light</vt:lpstr>
      <vt:lpstr>Office Theme</vt:lpstr>
      <vt:lpstr>Accessory Dwelling Units</vt:lpstr>
      <vt:lpstr>Overview</vt:lpstr>
      <vt:lpstr>Definition of an Accessory Dwelling Unit</vt:lpstr>
      <vt:lpstr>ADUs are One Strategy to Allow More Housing</vt:lpstr>
      <vt:lpstr>New Commerce ADU Guidance (June ‘23)</vt:lpstr>
      <vt:lpstr>HB 1337 (2023) Accessory Dwelling Units</vt:lpstr>
      <vt:lpstr>HB 1337 (2023) Accessory Dwelling Units</vt:lpstr>
      <vt:lpstr>Expect Incremental Development</vt:lpstr>
      <vt:lpstr>Requirements for Cities &amp; Urban Growth Areas</vt:lpstr>
      <vt:lpstr>A. Requirements for Cities &amp; Urban Growth Areas</vt:lpstr>
      <vt:lpstr>A. Requirements for Cities &amp; Urban Growth Areas</vt:lpstr>
      <vt:lpstr>A. Requirements for Cities &amp; Urban Growth Areas</vt:lpstr>
      <vt:lpstr>A. Requirements for Cities &amp; Urban Growth Areas</vt:lpstr>
      <vt:lpstr>A. Requirements for Cities &amp; Urban Growth Areas</vt:lpstr>
      <vt:lpstr>A. Requirements for Cities &amp; Urban Growth Areas</vt:lpstr>
      <vt:lpstr>A. Requirements for Cities &amp; Urban Growth Areas</vt:lpstr>
      <vt:lpstr>A. Requirements for Cities &amp; Urban Growth Areas</vt:lpstr>
      <vt:lpstr>Recommendations for Cities &amp; Other Urban Areas</vt:lpstr>
      <vt:lpstr>B. Recommendations for Cities &amp; Urban Areas</vt:lpstr>
      <vt:lpstr>B. Recommendations for Cities &amp; Urban Areas</vt:lpstr>
      <vt:lpstr>B. Recommendations for Cities &amp; Urban Areas</vt:lpstr>
      <vt:lpstr>Other Programmatic Elements to Consider</vt:lpstr>
      <vt:lpstr>D. Other Programmatic Elements to Consider</vt:lpstr>
      <vt:lpstr>D. Other Programmatic Elements to Consider</vt:lpstr>
      <vt:lpstr>D. Other Programmatic Elements to Consider</vt:lpstr>
      <vt:lpstr>D. Other Programmatic Elements to Consider</vt:lpstr>
      <vt:lpstr>D. Other Programmatic Elements to Consider</vt:lpstr>
      <vt:lpstr>D. Other Programmatic Elements to Consider</vt:lpstr>
      <vt:lpstr>Comments and Questions</vt:lpstr>
      <vt:lpstr>For more information:</vt:lpstr>
      <vt:lpstr>PowerPoint Presentation</vt:lpstr>
    </vt:vector>
  </TitlesOfParts>
  <Company>Washington State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Dept of Commerce</dc:creator>
  <cp:lastModifiedBy>Jacob Rice</cp:lastModifiedBy>
  <cp:revision>105</cp:revision>
  <cp:lastPrinted>2023-06-29T16:11:44Z</cp:lastPrinted>
  <dcterms:created xsi:type="dcterms:W3CDTF">2019-11-27T17:34:07Z</dcterms:created>
  <dcterms:modified xsi:type="dcterms:W3CDTF">2023-06-30T18:22:49Z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0x010100FD71C27E2452B74CA42ED7A2CE6E6A9D</vt:lpwstr>
  </property>
</Properties>
</file>