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61" r:id="rId4"/>
  </p:sldMasterIdLst>
  <p:notesMasterIdLst>
    <p:notesMasterId r:id="rId43"/>
  </p:notesMasterIdLst>
  <p:sldIdLst>
    <p:sldId id="259" r:id="rId5"/>
    <p:sldId id="105637" r:id="rId6"/>
    <p:sldId id="270" r:id="rId7"/>
    <p:sldId id="105610" r:id="rId8"/>
    <p:sldId id="272" r:id="rId9"/>
    <p:sldId id="105611" r:id="rId10"/>
    <p:sldId id="105612" r:id="rId11"/>
    <p:sldId id="274" r:id="rId12"/>
    <p:sldId id="275" r:id="rId13"/>
    <p:sldId id="276" r:id="rId14"/>
    <p:sldId id="277" r:id="rId15"/>
    <p:sldId id="278" r:id="rId16"/>
    <p:sldId id="279" r:id="rId17"/>
    <p:sldId id="280" r:id="rId18"/>
    <p:sldId id="105613" r:id="rId19"/>
    <p:sldId id="105614" r:id="rId20"/>
    <p:sldId id="105615" r:id="rId21"/>
    <p:sldId id="281" r:id="rId22"/>
    <p:sldId id="105617" r:id="rId23"/>
    <p:sldId id="105618" r:id="rId24"/>
    <p:sldId id="105619" r:id="rId25"/>
    <p:sldId id="105620" r:id="rId26"/>
    <p:sldId id="105621" r:id="rId27"/>
    <p:sldId id="105622" r:id="rId28"/>
    <p:sldId id="105623" r:id="rId29"/>
    <p:sldId id="105624" r:id="rId30"/>
    <p:sldId id="105625" r:id="rId31"/>
    <p:sldId id="105626" r:id="rId32"/>
    <p:sldId id="105627" r:id="rId33"/>
    <p:sldId id="105628" r:id="rId34"/>
    <p:sldId id="105629" r:id="rId35"/>
    <p:sldId id="105630" r:id="rId36"/>
    <p:sldId id="105631" r:id="rId37"/>
    <p:sldId id="105632" r:id="rId38"/>
    <p:sldId id="105633" r:id="rId39"/>
    <p:sldId id="105634" r:id="rId40"/>
    <p:sldId id="105635" r:id="rId41"/>
    <p:sldId id="105636" r:id="rId42"/>
  </p:sldIdLst>
  <p:sldSz cx="12192000" cy="6858000"/>
  <p:notesSz cx="6858000" cy="9144000"/>
  <p:embeddedFontLst>
    <p:embeddedFont>
      <p:font typeface="Calibri" panose="020F0502020204030204" pitchFamily="34" charset="0"/>
      <p:regular r:id="rId44"/>
      <p:bold r:id="rId45"/>
      <p:italic r:id="rId46"/>
      <p:boldItalic r:id="rId47"/>
    </p:embeddedFont>
    <p:embeddedFont>
      <p:font typeface="Roboto Light" panose="020B0604020202020204" charset="0"/>
      <p:regular r:id="rId48"/>
      <p:bold r:id="rId49"/>
      <p:italic r:id="rId50"/>
      <p:boldItalic r:id="rId51"/>
    </p:embeddedFont>
    <p:embeddedFont>
      <p:font typeface="Abril Fatface" panose="020B0604020202020204" charset="0"/>
      <p:regular r:id="rId52"/>
      <p:italic r:id="rId53"/>
    </p:embeddedFont>
    <p:embeddedFont>
      <p:font typeface="Roboto" panose="020B0604020202020204"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D3D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8" autoAdjust="0"/>
    <p:restoredTop sz="50075" autoAdjust="0"/>
  </p:normalViewPr>
  <p:slideViewPr>
    <p:cSldViewPr snapToGrid="0">
      <p:cViewPr varScale="1">
        <p:scale>
          <a:sx n="56" d="100"/>
          <a:sy n="56" d="100"/>
        </p:scale>
        <p:origin x="2344" y="52"/>
      </p:cViewPr>
      <p:guideLst/>
    </p:cSldViewPr>
  </p:slideViewPr>
  <p:notesTextViewPr>
    <p:cViewPr>
      <p:scale>
        <a:sx n="1" d="1"/>
        <a:sy n="1" d="1"/>
      </p:scale>
      <p:origin x="0" y="0"/>
    </p:cViewPr>
  </p:notesTextViewPr>
  <p:sorterViewPr>
    <p:cViewPr>
      <p:scale>
        <a:sx n="130" d="100"/>
        <a:sy n="130" d="100"/>
      </p:scale>
      <p:origin x="0" y="0"/>
    </p:cViewPr>
  </p:sorterViewPr>
  <p:notesViewPr>
    <p:cSldViewPr snapToGrid="0">
      <p:cViewPr varScale="1">
        <p:scale>
          <a:sx n="68" d="100"/>
          <a:sy n="68" d="100"/>
        </p:scale>
        <p:origin x="280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4.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6E4689-5911-4A88-9D8F-589F2EE5E933}" type="datetimeFigureOut">
              <a:rPr lang="en-US" smtClean="0"/>
              <a:t>7/6/2023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81C26B-F24A-48C1-8F27-8A71D066AB0C}" type="slidenum">
              <a:rPr lang="en-US" smtClean="0"/>
              <a:t>‹#›</a:t>
            </a:fld>
            <a:endParaRPr lang="en-US" dirty="0"/>
          </a:p>
        </p:txBody>
      </p:sp>
    </p:spTree>
    <p:extLst>
      <p:ext uri="{BB962C8B-B14F-4D97-AF65-F5344CB8AC3E}">
        <p14:creationId xmlns:p14="http://schemas.microsoft.com/office/powerpoint/2010/main" val="2637090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app.leg.wa.gov/RCW/default.aspx?cite=36.70A.170"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app.leg.wa.gov/RCW/default.aspx?cite=36.70A.110"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mailto:anne.fritzel@commerce.wa.gov"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deptofcommerce.app.box.com/s/0brluv081ukdofev8lf15qz46n4q6o0w" TargetMode="External"/><Relationship Id="rId4" Type="http://schemas.openxmlformats.org/officeDocument/2006/relationships/hyperlink" Target="mailto:catherine.mccoy@commerce.wa.gov"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app.leg.wa.gov/rcw/default.aspx?cite=84.36.400"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lawfilesext.leg.wa.gov/biennium/2019-20/Pdf/Bills/Session%20Laws/Senate/6231-S2.SL.pdf?q=20200514142019"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710" indent="-172710" defTabSz="921116">
              <a:buFont typeface="Arial" panose="020B0604020202020204" pitchFamily="34" charset="0"/>
              <a:buChar char="•"/>
              <a:defRPr/>
            </a:pPr>
            <a:r>
              <a:rPr lang="en-US" sz="1200" dirty="0"/>
              <a:t>A lot has changed in 30 years. </a:t>
            </a:r>
          </a:p>
          <a:p>
            <a:pPr marL="172710" indent="-172710" defTabSz="921116">
              <a:buFont typeface="Arial" panose="020B0604020202020204" pitchFamily="34" charset="0"/>
              <a:buChar char="•"/>
              <a:defRPr/>
            </a:pPr>
            <a:r>
              <a:rPr lang="en-US" sz="1200" dirty="0"/>
              <a:t>WA state is now experiencing a serious housing crisis – housing is increasingly financially out of reach for many households.</a:t>
            </a:r>
          </a:p>
          <a:p>
            <a:pPr marL="172710" indent="-172710" defTabSz="921116">
              <a:buFont typeface="Arial" panose="020B0604020202020204" pitchFamily="34" charset="0"/>
              <a:buChar char="•"/>
              <a:defRPr/>
            </a:pPr>
            <a:r>
              <a:rPr lang="en-US" sz="1200" dirty="0"/>
              <a:t>There is also a lack of mix of housing types to meet the needs of a diverse growing population.  </a:t>
            </a:r>
          </a:p>
          <a:p>
            <a:pPr defTabSz="921116">
              <a:defRPr/>
            </a:pPr>
            <a:endParaRPr lang="en-US" sz="1200" dirty="0"/>
          </a:p>
          <a:p>
            <a:pPr marL="172710" marR="0" lvl="0" indent="-17271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WA state wants most of this housing growth to happen in urban areas.</a:t>
            </a:r>
          </a:p>
          <a:p>
            <a:pPr marL="172710" indent="-172710">
              <a:buFont typeface="Arial" panose="020B0604020202020204" pitchFamily="34" charset="0"/>
              <a:buChar char="•"/>
            </a:pPr>
            <a:r>
              <a:rPr lang="en-US" sz="1200" dirty="0"/>
              <a:t>ADUs are one opportunity, along with multifamily housing options such as townhomes, cottage housing duplexes and triplexes, that can alleviate the pressure on local governments and communities to address housing availability.</a:t>
            </a:r>
          </a:p>
          <a:p>
            <a:endParaRPr lang="en-US" sz="1200" dirty="0"/>
          </a:p>
          <a:p>
            <a:endParaRPr lang="en-US" dirty="0"/>
          </a:p>
        </p:txBody>
      </p:sp>
      <p:sp>
        <p:nvSpPr>
          <p:cNvPr id="4" name="Slide Number Placeholder 3"/>
          <p:cNvSpPr>
            <a:spLocks noGrp="1"/>
          </p:cNvSpPr>
          <p:nvPr>
            <p:ph type="sldNum" sz="quarter" idx="5"/>
          </p:nvPr>
        </p:nvSpPr>
        <p:spPr/>
        <p:txBody>
          <a:bodyPr/>
          <a:lstStyle/>
          <a:p>
            <a:fld id="{0381C26B-F24A-48C1-8F27-8A71D066AB0C}" type="slidenum">
              <a:rPr lang="en-US" smtClean="0"/>
              <a:t>1</a:t>
            </a:fld>
            <a:endParaRPr lang="en-US" dirty="0"/>
          </a:p>
        </p:txBody>
      </p:sp>
    </p:spTree>
    <p:extLst>
      <p:ext uri="{BB962C8B-B14F-4D97-AF65-F5344CB8AC3E}">
        <p14:creationId xmlns:p14="http://schemas.microsoft.com/office/powerpoint/2010/main" val="63731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of all, let’s talk about LAMIRDs.</a:t>
            </a:r>
            <a:r>
              <a:rPr lang="en-US" baseline="0" dirty="0"/>
              <a:t>  </a:t>
            </a:r>
          </a:p>
          <a:p>
            <a:endParaRPr lang="en-US" baseline="0" dirty="0"/>
          </a:p>
          <a:p>
            <a:pPr marL="171450" indent="-171450">
              <a:buFont typeface="Arial" panose="020B0604020202020204" pitchFamily="34" charset="0"/>
              <a:buChar char="•"/>
            </a:pPr>
            <a:r>
              <a:rPr lang="en-US" baseline="0" dirty="0"/>
              <a:t>The GMA framework is that urban development belongs in urban areas, and rural development is expected to be at significantly lower levels of intensity with a variety of rural densities.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But when the GMA was adopted in 1990, there were already pockets of urban development in rural areas, such as manufactured home parks, or small unincorporated villages.  The solution was to draw a line around those areas and, though they can’t  expand under the GMA, they can fill in over time.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This was recently clarified in 2022, with Senate Bill 5275.</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For ADUs, they are clearly allowed, and encouraged to add additional housing options in a rural area.  They may allow people to age in place in their community.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HB 1337 is not required, but encouraged to be followed in LAMIRDs.</a:t>
            </a:r>
            <a:endParaRPr lang="en-US" dirty="0"/>
          </a:p>
        </p:txBody>
      </p:sp>
      <p:sp>
        <p:nvSpPr>
          <p:cNvPr id="4" name="Slide Number Placeholder 3"/>
          <p:cNvSpPr>
            <a:spLocks noGrp="1"/>
          </p:cNvSpPr>
          <p:nvPr>
            <p:ph type="sldNum" sz="quarter" idx="5"/>
          </p:nvPr>
        </p:nvSpPr>
        <p:spPr/>
        <p:txBody>
          <a:bodyPr/>
          <a:lstStyle/>
          <a:p>
            <a:fld id="{0381C26B-F24A-48C1-8F27-8A71D066AB0C}" type="slidenum">
              <a:rPr lang="en-US" smtClean="0"/>
              <a:t>10</a:t>
            </a:fld>
            <a:endParaRPr lang="en-US" dirty="0"/>
          </a:p>
        </p:txBody>
      </p:sp>
    </p:spTree>
    <p:extLst>
      <p:ext uri="{BB962C8B-B14F-4D97-AF65-F5344CB8AC3E}">
        <p14:creationId xmlns:p14="http://schemas.microsoft.com/office/powerpoint/2010/main" val="1509445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8433">
              <a:defRPr/>
            </a:pPr>
            <a:r>
              <a:rPr lang="en-US" dirty="0"/>
              <a:t>What does the GMA say about ADU development outside urban areas?</a:t>
            </a:r>
          </a:p>
          <a:p>
            <a:pPr defTabSz="938433">
              <a:defRPr/>
            </a:pPr>
            <a:endParaRPr lang="en-US" dirty="0"/>
          </a:p>
          <a:p>
            <a:pPr defTabSz="938433">
              <a:defRPr/>
            </a:pPr>
            <a:r>
              <a:rPr lang="en-US" dirty="0"/>
              <a:t>It says nothing, and so we have carefully drawn direction from the GMA, from case law, and county practices.  </a:t>
            </a:r>
          </a:p>
          <a:p>
            <a:pPr defTabSz="938433">
              <a:defRPr/>
            </a:pPr>
            <a:endParaRPr lang="en-US" dirty="0"/>
          </a:p>
          <a:p>
            <a:pPr defTabSz="938433">
              <a:defRPr/>
            </a:pPr>
            <a:r>
              <a:rPr lang="en-US" dirty="0"/>
              <a:t>So, let’s get started, with the next slide.</a:t>
            </a:r>
          </a:p>
          <a:p>
            <a:pPr defTabSz="938433">
              <a:defRPr/>
            </a:pPr>
            <a:endParaRPr lang="en-US" dirty="0"/>
          </a:p>
          <a:p>
            <a:endParaRPr lang="en-US" dirty="0"/>
          </a:p>
        </p:txBody>
      </p:sp>
      <p:sp>
        <p:nvSpPr>
          <p:cNvPr id="4" name="Slide Number Placeholder 3"/>
          <p:cNvSpPr>
            <a:spLocks noGrp="1"/>
          </p:cNvSpPr>
          <p:nvPr>
            <p:ph type="sldNum" sz="quarter" idx="5"/>
          </p:nvPr>
        </p:nvSpPr>
        <p:spPr/>
        <p:txBody>
          <a:bodyPr/>
          <a:lstStyle/>
          <a:p>
            <a:fld id="{0381C26B-F24A-48C1-8F27-8A71D066AB0C}" type="slidenum">
              <a:rPr lang="en-US" smtClean="0"/>
              <a:t>11</a:t>
            </a:fld>
            <a:endParaRPr lang="en-US" dirty="0"/>
          </a:p>
        </p:txBody>
      </p:sp>
    </p:spTree>
    <p:extLst>
      <p:ext uri="{BB962C8B-B14F-4D97-AF65-F5344CB8AC3E}">
        <p14:creationId xmlns:p14="http://schemas.microsoft.com/office/powerpoint/2010/main" val="922207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21116">
              <a:buFont typeface="Arial" panose="020B0604020202020204" pitchFamily="34" charset="0"/>
              <a:buChar char="•"/>
              <a:defRPr/>
            </a:pPr>
            <a:r>
              <a:rPr lang="en-US" sz="1100" dirty="0"/>
              <a:t>HB 1337 allowed liberal use of ADUs within urban growth areas, but even in “the year of housing” in 2023, there were no provisions to allow ADUs in rural areas, so we recommend a cautious approach.</a:t>
            </a:r>
          </a:p>
          <a:p>
            <a:pPr marL="171450" indent="-171450" defTabSz="921116">
              <a:buFont typeface="Arial" panose="020B0604020202020204" pitchFamily="34" charset="0"/>
              <a:buChar char="•"/>
              <a:defRPr/>
            </a:pPr>
            <a:r>
              <a:rPr lang="en-US" sz="1100" dirty="0"/>
              <a:t>The guidance for rural areas is found in the requirements for the rural element –</a:t>
            </a:r>
          </a:p>
          <a:p>
            <a:pPr marL="171450" indent="-171450">
              <a:buFont typeface="Arial" panose="020B0604020202020204" pitchFamily="34" charset="0"/>
              <a:buChar char="•"/>
            </a:pPr>
            <a:r>
              <a:rPr lang="en-US" sz="1100" dirty="0"/>
              <a:t>Development must be consistent with rural character; clustered development may be allowed. Rural densities have been found to be one unit per five, ten, or twenty acres.  But not one unit for one or two acres, which is considered a sprawl density.</a:t>
            </a:r>
          </a:p>
          <a:p>
            <a:pPr marL="171450" indent="-171450">
              <a:buFont typeface="Arial" panose="020B0604020202020204" pitchFamily="34" charset="0"/>
              <a:buChar char="•"/>
            </a:pPr>
            <a:r>
              <a:rPr lang="en-US" sz="1100" dirty="0"/>
              <a:t>Rural character focuses on natural landscapes, open space, and compatibility with wildlife.  </a:t>
            </a:r>
          </a:p>
          <a:p>
            <a:pPr marL="171450" indent="-171450">
              <a:buFont typeface="Arial" panose="020B0604020202020204" pitchFamily="34" charset="0"/>
              <a:buChar char="•"/>
            </a:pPr>
            <a:r>
              <a:rPr lang="en-US" sz="1100" dirty="0"/>
              <a:t>Rural areas do not have sewer service, which is how additional ADUs are supported in urban areas.  There may be public transit services, although not likely because the potential for riders is generally low with rural densities.</a:t>
            </a:r>
          </a:p>
          <a:p>
            <a:pPr marL="171450" indent="-171450">
              <a:buFont typeface="Arial" panose="020B0604020202020204" pitchFamily="34" charset="0"/>
              <a:buChar char="•"/>
            </a:pPr>
            <a:r>
              <a:rPr lang="en-US" sz="1100" dirty="0"/>
              <a:t>So what is the legal direction for rural areas? A variety of hearings board and court cases suggest that attached ADUs are likely okay, and that detached ADUs in rural areas is the same as increasing rural densities.   </a:t>
            </a:r>
          </a:p>
          <a:p>
            <a:endParaRPr lang="en-US" sz="1100" dirty="0"/>
          </a:p>
          <a:p>
            <a:r>
              <a:rPr lang="en-US" sz="1000" dirty="0"/>
              <a:t>23) "Rural character" refers to the patterns of land use and development established by a county in the rural element of its comprehensive plan:</a:t>
            </a:r>
          </a:p>
          <a:p>
            <a:r>
              <a:rPr lang="en-US" sz="1000" dirty="0"/>
              <a:t>(a) In which open space, the natural landscape, and vegetation predominate over the built environment;</a:t>
            </a:r>
          </a:p>
          <a:p>
            <a:r>
              <a:rPr lang="en-US" sz="1000" dirty="0"/>
              <a:t>(b) That foster traditional rural lifestyles, rural-based economies, and opportunities to both live and work in rural areas;</a:t>
            </a:r>
          </a:p>
          <a:p>
            <a:r>
              <a:rPr lang="en-US" sz="1000" dirty="0"/>
              <a:t>(c) That provide visual landscapes that are traditionally found in rural areas and communities;</a:t>
            </a:r>
          </a:p>
          <a:p>
            <a:r>
              <a:rPr lang="en-US" sz="1000" dirty="0"/>
              <a:t>(d) That are compatible with the use of the land by wildlife and for fish and wildlife habitat;</a:t>
            </a:r>
          </a:p>
          <a:p>
            <a:r>
              <a:rPr lang="en-US" sz="1000" dirty="0"/>
              <a:t>(e) That reduce the inappropriate conversion of undeveloped land into sprawling, low-density development;</a:t>
            </a:r>
          </a:p>
          <a:p>
            <a:r>
              <a:rPr lang="en-US" sz="1000" dirty="0"/>
              <a:t>(f) That generally do not require the extension of urban governmental services; and</a:t>
            </a:r>
          </a:p>
          <a:p>
            <a:r>
              <a:rPr lang="en-US" sz="1000" dirty="0"/>
              <a:t>(g) That are consistent with the protection of natural surface water flows and groundwater and surface water recharge and discharge areas.</a:t>
            </a:r>
          </a:p>
          <a:p>
            <a:r>
              <a:rPr lang="en-US" sz="1000" dirty="0"/>
              <a:t>(24) "Rural development" refers to development outside the urban growth area and outside agricultural, forest, and mineral resource lands designated pursuant to RCW </a:t>
            </a:r>
            <a:r>
              <a:rPr lang="en-US" sz="1000" b="1" dirty="0">
                <a:hlinkClick r:id="rId3"/>
              </a:rPr>
              <a:t>36.70A.170</a:t>
            </a:r>
            <a:r>
              <a:rPr lang="en-US" sz="1000" dirty="0"/>
              <a:t>. Rural development can consist of a variety of uses and residential densities, including clustered residential development, at levels that are consistent with the preservation of rural character and the requirements of the rural element. Rural development does not refer to agriculture or forestry activities that may be conducted in rural areas.</a:t>
            </a:r>
          </a:p>
          <a:p>
            <a:r>
              <a:rPr lang="en-US" sz="1000" dirty="0"/>
              <a:t>(25) "Rural governmental services" or "rural services" include those public services and public facilities historically and typically delivered at an intensity usually found in rural areas, and may include domestic water systems, fire and police protection services, transportation and public transit services, and other public utilities associated with rural development and normally not associated with urban areas. Rural services do not include storm or sanitary sewers, except as otherwise authorized by RCW </a:t>
            </a:r>
            <a:r>
              <a:rPr lang="en-US" sz="1000" b="1" dirty="0">
                <a:hlinkClick r:id="rId4"/>
              </a:rPr>
              <a:t>36.70A.110</a:t>
            </a:r>
            <a:r>
              <a:rPr lang="en-US" sz="1000" dirty="0"/>
              <a:t>(4).</a:t>
            </a:r>
            <a:endParaRPr lang="en-US" dirty="0"/>
          </a:p>
          <a:p>
            <a:endParaRPr lang="en-US" dirty="0"/>
          </a:p>
        </p:txBody>
      </p:sp>
      <p:sp>
        <p:nvSpPr>
          <p:cNvPr id="4" name="Slide Number Placeholder 3"/>
          <p:cNvSpPr>
            <a:spLocks noGrp="1"/>
          </p:cNvSpPr>
          <p:nvPr>
            <p:ph type="sldNum" sz="quarter" idx="5"/>
          </p:nvPr>
        </p:nvSpPr>
        <p:spPr/>
        <p:txBody>
          <a:bodyPr/>
          <a:lstStyle/>
          <a:p>
            <a:fld id="{0381C26B-F24A-48C1-8F27-8A71D066AB0C}" type="slidenum">
              <a:rPr lang="en-US" smtClean="0"/>
              <a:t>12</a:t>
            </a:fld>
            <a:endParaRPr lang="en-US" dirty="0"/>
          </a:p>
        </p:txBody>
      </p:sp>
    </p:spTree>
    <p:extLst>
      <p:ext uri="{BB962C8B-B14F-4D97-AF65-F5344CB8AC3E}">
        <p14:creationId xmlns:p14="http://schemas.microsoft.com/office/powerpoint/2010/main" val="1063130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Natural Resource lands, there are pretty strict rules around what accessory development may be allowed. There is an understanding that farming is hard work, with unreliable incomes, so there an allowance for agricultural accessory uses, to allow onsite processing of crops, for example, but limited allowances for non-agricultural accessory uses. </a:t>
            </a:r>
          </a:p>
          <a:p>
            <a:endParaRPr lang="en-US" dirty="0"/>
          </a:p>
          <a:p>
            <a:r>
              <a:rPr lang="en-US" dirty="0"/>
              <a:t>We see that attached ADUs may be allowed on agricultural lands.  This can allow succession, so that multigenerational households can stay on the farm. However, detached ADUs may be seen as adding to density or interfering with agriculture, and Commerce recommends caution in allowing detached ADUs.</a:t>
            </a:r>
          </a:p>
          <a:p>
            <a:endParaRPr lang="en-US" dirty="0"/>
          </a:p>
          <a:p>
            <a:endParaRPr lang="en-US" dirty="0"/>
          </a:p>
        </p:txBody>
      </p:sp>
      <p:sp>
        <p:nvSpPr>
          <p:cNvPr id="4" name="Slide Number Placeholder 3"/>
          <p:cNvSpPr>
            <a:spLocks noGrp="1"/>
          </p:cNvSpPr>
          <p:nvPr>
            <p:ph type="sldNum" sz="quarter" idx="5"/>
          </p:nvPr>
        </p:nvSpPr>
        <p:spPr/>
        <p:txBody>
          <a:bodyPr/>
          <a:lstStyle/>
          <a:p>
            <a:fld id="{0381C26B-F24A-48C1-8F27-8A71D066AB0C}" type="slidenum">
              <a:rPr lang="en-US" smtClean="0"/>
              <a:t>13</a:t>
            </a:fld>
            <a:endParaRPr lang="en-US" dirty="0"/>
          </a:p>
        </p:txBody>
      </p:sp>
    </p:spTree>
    <p:extLst>
      <p:ext uri="{BB962C8B-B14F-4D97-AF65-F5344CB8AC3E}">
        <p14:creationId xmlns:p14="http://schemas.microsoft.com/office/powerpoint/2010/main" val="1048705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211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Relevant Hearings Board decisions:</a:t>
            </a:r>
          </a:p>
          <a:p>
            <a:pPr marL="628650" marR="0" lvl="1" indent="-171450" algn="l" defTabSz="921116"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b="0" dirty="0"/>
              <a:t>Pierce County case 95-1-0010</a:t>
            </a:r>
          </a:p>
          <a:p>
            <a:pPr marL="628650" marR="0" lvl="1" indent="-171450" algn="l" defTabSz="921116"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b="0" dirty="0"/>
              <a:t>San Juan County case 03-2-0003</a:t>
            </a:r>
          </a:p>
          <a:p>
            <a:pPr marL="171450" marR="0" lvl="0" indent="-171450" algn="l" defTabSz="9211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211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(Case Law) Vashon-Maury v. King County</a:t>
            </a:r>
          </a:p>
          <a:p>
            <a:pPr marL="628650" lvl="1" indent="-171450" defTabSz="921116">
              <a:buFont typeface="Courier New" panose="02070309020205020404" pitchFamily="49" charset="0"/>
              <a:buChar char="o"/>
              <a:defRPr/>
            </a:pPr>
            <a:r>
              <a:rPr lang="en-US" dirty="0"/>
              <a:t>Rural character has a functional and visual component – the visual character of the rural landscape should not be disrupted or altered by the proposed use. </a:t>
            </a:r>
          </a:p>
          <a:p>
            <a:endParaRPr lang="en-US" dirty="0"/>
          </a:p>
        </p:txBody>
      </p:sp>
      <p:sp>
        <p:nvSpPr>
          <p:cNvPr id="4" name="Slide Number Placeholder 3"/>
          <p:cNvSpPr>
            <a:spLocks noGrp="1"/>
          </p:cNvSpPr>
          <p:nvPr>
            <p:ph type="sldNum" sz="quarter" idx="5"/>
          </p:nvPr>
        </p:nvSpPr>
        <p:spPr/>
        <p:txBody>
          <a:bodyPr/>
          <a:lstStyle/>
          <a:p>
            <a:fld id="{0381C26B-F24A-48C1-8F27-8A71D066AB0C}" type="slidenum">
              <a:rPr lang="en-US" smtClean="0"/>
              <a:t>14</a:t>
            </a:fld>
            <a:endParaRPr lang="en-US" dirty="0"/>
          </a:p>
        </p:txBody>
      </p:sp>
    </p:spTree>
    <p:extLst>
      <p:ext uri="{BB962C8B-B14F-4D97-AF65-F5344CB8AC3E}">
        <p14:creationId xmlns:p14="http://schemas.microsoft.com/office/powerpoint/2010/main" val="2475626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81C26B-F24A-48C1-8F27-8A71D066AB0C}" type="slidenum">
              <a:rPr lang="en-US" smtClean="0"/>
              <a:t>15</a:t>
            </a:fld>
            <a:endParaRPr lang="en-US" dirty="0"/>
          </a:p>
        </p:txBody>
      </p:sp>
    </p:spTree>
    <p:extLst>
      <p:ext uri="{BB962C8B-B14F-4D97-AF65-F5344CB8AC3E}">
        <p14:creationId xmlns:p14="http://schemas.microsoft.com/office/powerpoint/2010/main" val="43251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Commerce Team</a:t>
            </a:r>
          </a:p>
          <a:p>
            <a:pPr lvl="1"/>
            <a:r>
              <a:rPr lang="en-US" dirty="0"/>
              <a:t>Anne Fritzel, AICP - </a:t>
            </a:r>
            <a:r>
              <a:rPr lang="en-US" dirty="0">
                <a:hlinkClick r:id="rId3"/>
              </a:rPr>
              <a:t>anne.fritzel@commerce.wa.gov</a:t>
            </a:r>
            <a:r>
              <a:rPr lang="en-US" dirty="0"/>
              <a:t> </a:t>
            </a:r>
          </a:p>
          <a:p>
            <a:pPr lvl="1"/>
            <a:r>
              <a:rPr lang="en-US" dirty="0"/>
              <a:t>Catherine McCoy - </a:t>
            </a:r>
            <a:r>
              <a:rPr lang="en-US" dirty="0">
                <a:hlinkClick r:id="rId4"/>
              </a:rPr>
              <a:t>catherine.mccoy@commerce.wa.gov</a:t>
            </a:r>
            <a:r>
              <a:rPr lang="en-US" dirty="0"/>
              <a:t> </a:t>
            </a:r>
          </a:p>
          <a:p>
            <a:endParaRPr lang="en-US" dirty="0"/>
          </a:p>
          <a:p>
            <a:pPr marL="0" indent="0">
              <a:buNone/>
            </a:pPr>
            <a:r>
              <a:rPr lang="en-US" b="1" dirty="0"/>
              <a:t>Other Resources</a:t>
            </a:r>
          </a:p>
          <a:p>
            <a:pPr marL="800100" lvl="1" indent="-342900">
              <a:buFont typeface="Arial" panose="020B0604020202020204" pitchFamily="34" charset="0"/>
              <a:buChar char="•"/>
            </a:pPr>
            <a:r>
              <a:rPr lang="en-US" dirty="0">
                <a:solidFill>
                  <a:srgbClr val="0070C0"/>
                </a:solidFill>
                <a:hlinkClick r:id="rId5">
                  <a:extLst>
                    <a:ext uri="{A12FA001-AC4F-418D-AE19-62706E023703}">
                      <ahyp:hlinkClr xmlns:ahyp="http://schemas.microsoft.com/office/drawing/2018/hyperlinkcolor" xmlns="" val="tx"/>
                    </a:ext>
                  </a:extLst>
                </a:hlinkClick>
              </a:rPr>
              <a:t>Guidance for Accessory Dwelling Units in Washington State</a:t>
            </a:r>
            <a:endParaRPr lang="en-US" i="1" dirty="0">
              <a:solidFill>
                <a:srgbClr val="0070C0"/>
              </a:solidFill>
            </a:endParaRPr>
          </a:p>
          <a:p>
            <a:pPr marL="628650" lvl="1" indent="-171450">
              <a:buFont typeface="Arial" panose="020B0604020202020204" pitchFamily="34" charset="0"/>
              <a:buChar char="•"/>
            </a:pPr>
            <a:r>
              <a:rPr lang="en-US" dirty="0"/>
              <a:t>NOTE TO PRESENTER: </a:t>
            </a:r>
            <a:r>
              <a:rPr lang="en-US" b="1" dirty="0"/>
              <a:t>Add</a:t>
            </a:r>
            <a:r>
              <a:rPr lang="en-US" dirty="0"/>
              <a:t> other resources as you feel is appropriate.</a:t>
            </a:r>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16</a:t>
            </a:fld>
            <a:endParaRPr lang="en-US" dirty="0"/>
          </a:p>
        </p:txBody>
      </p:sp>
    </p:spTree>
    <p:extLst>
      <p:ext uri="{BB962C8B-B14F-4D97-AF65-F5344CB8AC3E}">
        <p14:creationId xmlns:p14="http://schemas.microsoft.com/office/powerpoint/2010/main" val="369257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81C26B-F24A-48C1-8F27-8A71D066AB0C}" type="slidenum">
              <a:rPr lang="en-US" smtClean="0"/>
              <a:t>17</a:t>
            </a:fld>
            <a:endParaRPr lang="en-US" dirty="0"/>
          </a:p>
        </p:txBody>
      </p:sp>
    </p:spTree>
    <p:extLst>
      <p:ext uri="{BB962C8B-B14F-4D97-AF65-F5344CB8AC3E}">
        <p14:creationId xmlns:p14="http://schemas.microsoft.com/office/powerpoint/2010/main" val="1744244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Note to Presenter</a:t>
            </a:r>
            <a:r>
              <a:rPr lang="en-US" dirty="0"/>
              <a:t>: Use these detailed slides as necessary for your specific presentation</a:t>
            </a:r>
          </a:p>
        </p:txBody>
      </p:sp>
      <p:sp>
        <p:nvSpPr>
          <p:cNvPr id="4" name="Slide Number Placeholder 3"/>
          <p:cNvSpPr>
            <a:spLocks noGrp="1"/>
          </p:cNvSpPr>
          <p:nvPr>
            <p:ph type="sldNum" sz="quarter" idx="5"/>
          </p:nvPr>
        </p:nvSpPr>
        <p:spPr/>
        <p:txBody>
          <a:bodyPr/>
          <a:lstStyle/>
          <a:p>
            <a:fld id="{0381C26B-F24A-48C1-8F27-8A71D066AB0C}" type="slidenum">
              <a:rPr lang="en-US" smtClean="0"/>
              <a:t>18</a:t>
            </a:fld>
            <a:endParaRPr lang="en-US" dirty="0"/>
          </a:p>
        </p:txBody>
      </p:sp>
    </p:spTree>
    <p:extLst>
      <p:ext uri="{BB962C8B-B14F-4D97-AF65-F5344CB8AC3E}">
        <p14:creationId xmlns:p14="http://schemas.microsoft.com/office/powerpoint/2010/main" val="3211130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81C26B-F24A-48C1-8F27-8A71D066AB0C}" type="slidenum">
              <a:rPr lang="en-US" smtClean="0"/>
              <a:t>19</a:t>
            </a:fld>
            <a:endParaRPr lang="en-US" dirty="0"/>
          </a:p>
        </p:txBody>
      </p:sp>
    </p:spTree>
    <p:extLst>
      <p:ext uri="{BB962C8B-B14F-4D97-AF65-F5344CB8AC3E}">
        <p14:creationId xmlns:p14="http://schemas.microsoft.com/office/powerpoint/2010/main" val="1600745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Note: ADD</a:t>
            </a:r>
            <a:r>
              <a:rPr lang="en-US" dirty="0"/>
              <a:t> more agenda items to this slide, as needed by your own presentation</a:t>
            </a:r>
          </a:p>
          <a:p>
            <a:endParaRPr lang="en-US" dirty="0"/>
          </a:p>
          <a:p>
            <a:endParaRPr lang="en-US" dirty="0"/>
          </a:p>
        </p:txBody>
      </p:sp>
      <p:sp>
        <p:nvSpPr>
          <p:cNvPr id="4" name="Slide Number Placeholder 3"/>
          <p:cNvSpPr>
            <a:spLocks noGrp="1"/>
          </p:cNvSpPr>
          <p:nvPr>
            <p:ph type="sldNum" sz="quarter" idx="5"/>
          </p:nvPr>
        </p:nvSpPr>
        <p:spPr/>
        <p:txBody>
          <a:bodyPr/>
          <a:lstStyle/>
          <a:p>
            <a:fld id="{0381C26B-F24A-48C1-8F27-8A71D066AB0C}" type="slidenum">
              <a:rPr lang="en-US" smtClean="0"/>
              <a:t>2</a:t>
            </a:fld>
            <a:endParaRPr lang="en-US" dirty="0"/>
          </a:p>
        </p:txBody>
      </p:sp>
    </p:spTree>
    <p:extLst>
      <p:ext uri="{BB962C8B-B14F-4D97-AF65-F5344CB8AC3E}">
        <p14:creationId xmlns:p14="http://schemas.microsoft.com/office/powerpoint/2010/main" val="3804674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Allow two ADUs per lot</a:t>
            </a:r>
          </a:p>
          <a:p>
            <a:endParaRPr lang="en-US" dirty="0"/>
          </a:p>
          <a:p>
            <a:pPr marL="171450" indent="-171450">
              <a:buFont typeface="Arial" panose="020B0604020202020204" pitchFamily="34" charset="0"/>
              <a:buChar char="•"/>
            </a:pPr>
            <a:r>
              <a:rPr lang="en-US" dirty="0"/>
              <a:t>At least two ADUs on a legal lot in all zoning districts within an urban growth area that allow for single-family homes.</a:t>
            </a:r>
          </a:p>
          <a:p>
            <a:pPr marL="628650" lvl="1" indent="-171450">
              <a:buFont typeface="Courier New" panose="02070309020205020404" pitchFamily="49" charset="0"/>
              <a:buChar char="o"/>
            </a:pPr>
            <a:r>
              <a:rPr lang="en-US" dirty="0"/>
              <a:t>One attached and one detached;</a:t>
            </a:r>
          </a:p>
          <a:p>
            <a:pPr marL="628650" lvl="1" indent="-171450">
              <a:buFont typeface="Courier New" panose="02070309020205020404" pitchFamily="49" charset="0"/>
              <a:buChar char="o"/>
            </a:pPr>
            <a:r>
              <a:rPr lang="en-US" dirty="0"/>
              <a:t>Two attached ADUs; or </a:t>
            </a:r>
          </a:p>
          <a:p>
            <a:pPr marL="628650" lvl="1" indent="-171450">
              <a:buFont typeface="Courier New" panose="02070309020205020404" pitchFamily="49" charset="0"/>
              <a:buChar char="o"/>
            </a:pPr>
            <a:r>
              <a:rPr lang="en-US" dirty="0"/>
              <a:t>Two detached ADUs</a:t>
            </a:r>
          </a:p>
          <a:p>
            <a:pPr marL="171450" indent="-171450">
              <a:buFont typeface="Arial" panose="020B0604020202020204" pitchFamily="34" charset="0"/>
              <a:buChar char="•"/>
            </a:pPr>
            <a:r>
              <a:rPr lang="en-US" dirty="0"/>
              <a:t>Must allow ADUs on parcels that meet the minimum lot size required for the principal unit.</a:t>
            </a:r>
          </a:p>
          <a:p>
            <a:pPr marL="171450" indent="-171450">
              <a:buFont typeface="Arial" panose="020B0604020202020204" pitchFamily="34" charset="0"/>
              <a:buChar char="•"/>
            </a:pPr>
            <a:r>
              <a:rPr lang="en-US" dirty="0"/>
              <a:t>May impose a limit of two ADUs, in addition t the principal unit, on a residential lot of &lt; 2,000 sq. ft.</a:t>
            </a:r>
          </a:p>
          <a:p>
            <a:pPr marL="171450" indent="-171450">
              <a:buFont typeface="Arial" panose="020B0604020202020204" pitchFamily="34" charset="0"/>
              <a:buChar char="•"/>
            </a:pPr>
            <a:r>
              <a:rPr lang="en-US" dirty="0"/>
              <a:t>Duplexes, triplexes, multifamily structures may have ADUs (RCW 36.70A.696) – https://app.leg.wa.gov/Rcw/default.aspx?cite=36.70A.696  </a:t>
            </a:r>
          </a:p>
          <a:p>
            <a:pPr marL="628650" lvl="1" indent="-171450">
              <a:buFont typeface="Courier New" panose="02070309020205020404" pitchFamily="49" charset="0"/>
              <a:buChar char="o"/>
            </a:pPr>
            <a:r>
              <a:rPr lang="en-US" dirty="0"/>
              <a:t>Ex. of Kirkland</a:t>
            </a:r>
          </a:p>
          <a:p>
            <a:pPr marL="628650" lvl="1" indent="-171450">
              <a:buFont typeface="Courier New" panose="02070309020205020404" pitchFamily="49" charset="0"/>
              <a:buChar char="o"/>
            </a:pPr>
            <a:endParaRPr lang="en-US" dirty="0"/>
          </a:p>
          <a:p>
            <a:pPr marL="171450" lvl="0" indent="-171450">
              <a:buFont typeface="Courier New" panose="02070309020205020404" pitchFamily="49" charset="0"/>
              <a:buChar char="o"/>
            </a:pPr>
            <a:r>
              <a:rPr lang="en-US" u="sng" dirty="0"/>
              <a:t>Note</a:t>
            </a:r>
            <a:r>
              <a:rPr lang="en-US" dirty="0"/>
              <a:t>: The letter “A” in the title references the Commerce “Guidance for ADUs in Washington State” document’s headings.</a:t>
            </a:r>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20</a:t>
            </a:fld>
            <a:endParaRPr lang="en-US" dirty="0"/>
          </a:p>
        </p:txBody>
      </p:sp>
    </p:spTree>
    <p:extLst>
      <p:ext uri="{BB962C8B-B14F-4D97-AF65-F5344CB8AC3E}">
        <p14:creationId xmlns:p14="http://schemas.microsoft.com/office/powerpoint/2010/main" val="4244883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2. May not require owner occupancy</a:t>
            </a:r>
          </a:p>
          <a:p>
            <a:pPr marL="698721">
              <a:spcBef>
                <a:spcPts val="510"/>
              </a:spcBef>
            </a:pPr>
            <a:endParaRPr lang="en-US" sz="300" dirty="0">
              <a:solidFill>
                <a:srgbClr val="000000"/>
              </a:solidFill>
            </a:endParaRPr>
          </a:p>
          <a:p>
            <a:pPr marL="116470" indent="-116470">
              <a:spcBef>
                <a:spcPts val="510"/>
              </a:spcBef>
              <a:buFont typeface="Arial" panose="020B0604020202020204" pitchFamily="34" charset="0"/>
              <a:buChar char="•"/>
              <a:tabLst>
                <a:tab pos="116470" algn="l"/>
              </a:tabLst>
            </a:pPr>
            <a:r>
              <a:rPr lang="en-US" dirty="0">
                <a:solidFill>
                  <a:srgbClr val="000000"/>
                </a:solidFill>
              </a:rPr>
              <a:t>The primary residence owner is not required to live on-site (i.e., neither in the primary residence nor the accessory dwelling unit).</a:t>
            </a:r>
          </a:p>
          <a:p>
            <a:pPr marL="116470" indent="-116470">
              <a:spcBef>
                <a:spcPts val="510"/>
              </a:spcBef>
              <a:buFont typeface="Arial" panose="020B0604020202020204" pitchFamily="34" charset="0"/>
              <a:buChar char="•"/>
              <a:tabLst>
                <a:tab pos="116470" algn="l"/>
              </a:tabLst>
            </a:pPr>
            <a:endParaRPr lang="en-US" dirty="0"/>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21</a:t>
            </a:fld>
            <a:endParaRPr lang="en-US" dirty="0"/>
          </a:p>
        </p:txBody>
      </p:sp>
    </p:spTree>
    <p:extLst>
      <p:ext uri="{BB962C8B-B14F-4D97-AF65-F5344CB8AC3E}">
        <p14:creationId xmlns:p14="http://schemas.microsoft.com/office/powerpoint/2010/main" val="1417690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235" marR="0" lvl="0" indent="0" algn="l" defTabSz="914400" rtl="0" eaLnBrk="1" fontAlgn="auto" latinLnBrk="0" hangingPunct="1">
              <a:lnSpc>
                <a:spcPct val="120000"/>
              </a:lnSpc>
              <a:spcBef>
                <a:spcPts val="510"/>
              </a:spcBef>
              <a:spcAft>
                <a:spcPts val="0"/>
              </a:spcAft>
              <a:buClrTx/>
              <a:buSzTx/>
              <a:buFont typeface="Arial" panose="020B0604020202020204" pitchFamily="34" charset="0"/>
              <a:buNone/>
              <a:tabLst/>
              <a:defRPr/>
            </a:pPr>
            <a:r>
              <a:rPr lang="en-US" b="1" dirty="0"/>
              <a:t>3. Allow separate sale of ADUs </a:t>
            </a:r>
          </a:p>
          <a:p>
            <a:pPr marL="3235" indent="0">
              <a:lnSpc>
                <a:spcPct val="120000"/>
              </a:lnSpc>
              <a:spcBef>
                <a:spcPts val="510"/>
              </a:spcBef>
              <a:buFont typeface="Arial" panose="020B0604020202020204" pitchFamily="34" charset="0"/>
              <a:buNone/>
            </a:pPr>
            <a:endParaRPr lang="en-US" b="1" dirty="0"/>
          </a:p>
          <a:p>
            <a:pPr marL="177940" indent="-174705">
              <a:lnSpc>
                <a:spcPct val="120000"/>
              </a:lnSpc>
              <a:spcBef>
                <a:spcPts val="510"/>
              </a:spcBef>
              <a:buFont typeface="Arial" panose="020B0604020202020204" pitchFamily="34" charset="0"/>
              <a:buChar char="•"/>
            </a:pPr>
            <a:r>
              <a:rPr lang="en-US" b="1" dirty="0"/>
              <a:t>Must allow the separate sale of ADUs, either as condominiums or another form of “for sale” ownership </a:t>
            </a:r>
            <a:r>
              <a:rPr lang="en-US" dirty="0"/>
              <a:t>– jurisdictions may not prohibit the sale or other conveyance of a condominium unit independently of a principal unit solely on the grounds that the condominium unit was originally built as an accessory dwelling unit. </a:t>
            </a:r>
            <a:endParaRPr lang="en-US" dirty="0">
              <a:solidFill>
                <a:srgbClr val="000000"/>
              </a:solidFill>
            </a:endParaRPr>
          </a:p>
          <a:p>
            <a:pPr marL="177940" indent="-174705">
              <a:lnSpc>
                <a:spcPct val="120000"/>
              </a:lnSpc>
              <a:spcBef>
                <a:spcPts val="510"/>
              </a:spcBef>
              <a:buFont typeface="Arial" panose="020B0604020202020204" pitchFamily="34" charset="0"/>
              <a:buChar char="•"/>
            </a:pPr>
            <a:r>
              <a:rPr lang="en-US" dirty="0">
                <a:solidFill>
                  <a:srgbClr val="000000"/>
                </a:solidFill>
              </a:rPr>
              <a:t>This allows for a new way to promote home ownership, since an ADU is usually a lower-cost option than a single-family residence.</a:t>
            </a:r>
          </a:p>
          <a:p>
            <a:pPr marL="177940" indent="-174705">
              <a:lnSpc>
                <a:spcPct val="120000"/>
              </a:lnSpc>
              <a:spcBef>
                <a:spcPts val="510"/>
              </a:spcBef>
              <a:buFont typeface="Arial" panose="020B0604020202020204" pitchFamily="34" charset="0"/>
              <a:buChar char="•"/>
            </a:pPr>
            <a:endParaRPr lang="en-US" sz="300" dirty="0">
              <a:solidFill>
                <a:srgbClr val="000000"/>
              </a:solidFill>
            </a:endParaRPr>
          </a:p>
          <a:p>
            <a:pPr marL="177940" indent="-174705">
              <a:lnSpc>
                <a:spcPct val="120000"/>
              </a:lnSpc>
              <a:spcBef>
                <a:spcPts val="510"/>
              </a:spcBef>
              <a:buFont typeface="Arial" panose="020B0604020202020204" pitchFamily="34" charset="0"/>
              <a:buChar char="•"/>
            </a:pPr>
            <a:r>
              <a:rPr lang="en-US" dirty="0">
                <a:solidFill>
                  <a:srgbClr val="000000"/>
                </a:solidFill>
              </a:rPr>
              <a:t>A few local governments in Washington State have allowed ADUs to be sold as condominiums for several years (</a:t>
            </a:r>
            <a:r>
              <a:rPr lang="en-US" u="sng" dirty="0">
                <a:solidFill>
                  <a:srgbClr val="000000"/>
                </a:solidFill>
              </a:rPr>
              <a:t>before</a:t>
            </a:r>
            <a:r>
              <a:rPr lang="en-US" dirty="0">
                <a:solidFill>
                  <a:srgbClr val="000000"/>
                </a:solidFill>
              </a:rPr>
              <a:t> the passage of EHB 1337).</a:t>
            </a:r>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22</a:t>
            </a:fld>
            <a:endParaRPr lang="en-US" dirty="0"/>
          </a:p>
        </p:txBody>
      </p:sp>
    </p:spTree>
    <p:extLst>
      <p:ext uri="{BB962C8B-B14F-4D97-AF65-F5344CB8AC3E}">
        <p14:creationId xmlns:p14="http://schemas.microsoft.com/office/powerpoint/2010/main" val="2592415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4. Revise off-street parking standards for ADUs in specified locations (per EHB 1337)</a:t>
            </a:r>
          </a:p>
          <a:p>
            <a:pPr marL="0" indent="0">
              <a:buNone/>
            </a:pPr>
            <a:endParaRPr lang="en-US" b="1" dirty="0"/>
          </a:p>
          <a:p>
            <a:pPr marL="171450" indent="-171450">
              <a:buFont typeface="Arial" panose="020B0604020202020204" pitchFamily="34" charset="0"/>
              <a:buChar char="•"/>
            </a:pPr>
            <a:r>
              <a:rPr lang="en-US" dirty="0"/>
              <a:t>May not require any off-street parking for ADUs within ½ mile walking distance of a major transit stop </a:t>
            </a:r>
          </a:p>
          <a:p>
            <a:pPr marL="171450" indent="-171450">
              <a:buFont typeface="Arial" panose="020B0604020202020204" pitchFamily="34" charset="0"/>
              <a:buChar char="•"/>
            </a:pPr>
            <a:r>
              <a:rPr lang="en-US" dirty="0"/>
              <a:t>May not require &gt;one off-street parking space/unit on lots smaller than 6,000 sq. ft.</a:t>
            </a:r>
          </a:p>
          <a:p>
            <a:pPr marL="171450" indent="-171450">
              <a:buFont typeface="Arial" panose="020B0604020202020204" pitchFamily="34" charset="0"/>
              <a:buChar char="•"/>
            </a:pPr>
            <a:r>
              <a:rPr lang="en-US" dirty="0"/>
              <a:t>May not require &gt;two off-street parking spaces/unit on lots greater than 6,000 sq. ft.</a:t>
            </a:r>
          </a:p>
          <a:p>
            <a:pPr marL="0" indent="0">
              <a:buFont typeface="Arial" panose="020B0604020202020204" pitchFamily="34" charset="0"/>
              <a:buNone/>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local government can ask to increase its ADU parking standards – request must be supported by an empirical study and submitted to Commerce.</a:t>
            </a:r>
          </a:p>
          <a:p>
            <a:pPr marL="628650" lvl="1" indent="-171450">
              <a:buFont typeface="Courier New" panose="02070309020205020404" pitchFamily="49" charset="0"/>
              <a:buChar char="o"/>
            </a:pPr>
            <a:r>
              <a:rPr lang="en-US" dirty="0"/>
              <a:t>Rationale must be related to a safety need or a “consistency with detached housing’s parking standards” claim.</a:t>
            </a:r>
          </a:p>
          <a:p>
            <a:endParaRPr lang="en-US" dirty="0"/>
          </a:p>
          <a:p>
            <a:pPr marL="171450" indent="-171450">
              <a:buFont typeface="Arial" panose="020B0604020202020204" pitchFamily="34" charset="0"/>
              <a:buChar char="•"/>
            </a:pPr>
            <a:r>
              <a:rPr lang="en-US" dirty="0"/>
              <a:t>Consider reducing parking requirements for ADUs beyond the statutory standards, except in the cases where there is truly:</a:t>
            </a:r>
          </a:p>
          <a:p>
            <a:pPr marL="628650" lvl="1" indent="-171450">
              <a:buFont typeface="Courier New" panose="02070309020205020404" pitchFamily="49" charset="0"/>
              <a:buChar char="o"/>
            </a:pPr>
            <a:r>
              <a:rPr lang="en-US" dirty="0"/>
              <a:t>No on-street parking available; or</a:t>
            </a:r>
          </a:p>
          <a:p>
            <a:pPr marL="628650" lvl="1" indent="-171450">
              <a:buFont typeface="Courier New" panose="02070309020205020404" pitchFamily="49" charset="0"/>
              <a:buChar char="o"/>
            </a:pPr>
            <a:r>
              <a:rPr lang="en-US" dirty="0"/>
              <a:t>Unique site conditions require it, such as areas not well served by public transit.</a:t>
            </a:r>
          </a:p>
          <a:p>
            <a:pPr marL="174705" indent="-174705">
              <a:lnSpc>
                <a:spcPct val="120000"/>
              </a:lnSpc>
              <a:spcBef>
                <a:spcPts val="510"/>
              </a:spcBef>
              <a:buClr>
                <a:srgbClr val="EA5F14"/>
              </a:buClr>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23</a:t>
            </a:fld>
            <a:endParaRPr lang="en-US" dirty="0"/>
          </a:p>
        </p:txBody>
      </p:sp>
    </p:spTree>
    <p:extLst>
      <p:ext uri="{BB962C8B-B14F-4D97-AF65-F5344CB8AC3E}">
        <p14:creationId xmlns:p14="http://schemas.microsoft.com/office/powerpoint/2010/main" val="24093604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 Must allow at least 1,000 square feet size units </a:t>
            </a:r>
            <a:r>
              <a:rPr lang="en-US" dirty="0"/>
              <a:t>– defined in gross floor area, which means the interior habitable area of a dwelling unit including basements and attics but does </a:t>
            </a:r>
            <a:r>
              <a:rPr lang="en-US" u="sng" dirty="0"/>
              <a:t>not</a:t>
            </a:r>
            <a:r>
              <a:rPr lang="en-US" dirty="0"/>
              <a:t> include a garage or any other accessory structure on a lot.</a:t>
            </a:r>
          </a:p>
          <a:p>
            <a:endParaRPr lang="en-US" b="1" dirty="0"/>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24</a:t>
            </a:fld>
            <a:endParaRPr lang="en-US" dirty="0"/>
          </a:p>
        </p:txBody>
      </p:sp>
    </p:spTree>
    <p:extLst>
      <p:ext uri="{BB962C8B-B14F-4D97-AF65-F5344CB8AC3E}">
        <p14:creationId xmlns:p14="http://schemas.microsoft.com/office/powerpoint/2010/main" val="2046467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2793" indent="-402793">
              <a:buClr>
                <a:srgbClr val="EA5F14"/>
              </a:buClr>
            </a:pPr>
            <a:r>
              <a:rPr lang="en-US" b="1" dirty="0">
                <a:solidFill>
                  <a:srgbClr val="0070C0"/>
                </a:solidFill>
              </a:rPr>
              <a:t>6. Reduce barriers from setbacks and other ADU regulations</a:t>
            </a:r>
          </a:p>
          <a:p>
            <a:pPr marL="815175" indent="-349360">
              <a:spcBef>
                <a:spcPts val="510"/>
              </a:spcBef>
              <a:buFont typeface="Courier New" panose="02070309020205020404" pitchFamily="49" charset="0"/>
              <a:buChar char="o"/>
            </a:pPr>
            <a:endParaRPr lang="en-US" sz="800" dirty="0">
              <a:solidFill>
                <a:srgbClr val="000000"/>
              </a:solidFill>
            </a:endParaRPr>
          </a:p>
          <a:p>
            <a:pPr marL="174680" indent="-174680" defTabSz="931628">
              <a:buFont typeface="Arial" panose="020B0604020202020204" pitchFamily="34" charset="0"/>
              <a:buChar char="•"/>
              <a:defRPr/>
            </a:pPr>
            <a:r>
              <a:rPr lang="en-US" dirty="0"/>
              <a:t>May not impose requirements that that are more restrictive than those for the principal unit: </a:t>
            </a:r>
          </a:p>
          <a:p>
            <a:pPr marL="640560" lvl="1" indent="-174680" defTabSz="931628">
              <a:buFont typeface="Courier New" panose="02070309020205020404" pitchFamily="49" charset="0"/>
              <a:buChar char="o"/>
              <a:defRPr/>
            </a:pPr>
            <a:r>
              <a:rPr lang="en-US" dirty="0"/>
              <a:t>setback requirements, </a:t>
            </a:r>
          </a:p>
          <a:p>
            <a:pPr marL="640560" lvl="1" indent="-174680" defTabSz="931628">
              <a:buFont typeface="Courier New" panose="02070309020205020404" pitchFamily="49" charset="0"/>
              <a:buChar char="o"/>
              <a:defRPr/>
            </a:pPr>
            <a:r>
              <a:rPr lang="en-US" dirty="0"/>
              <a:t>yard coverage limits, </a:t>
            </a:r>
          </a:p>
          <a:p>
            <a:pPr marL="640560" lvl="1" indent="-174680" defTabSz="931628">
              <a:buFont typeface="Courier New" panose="02070309020205020404" pitchFamily="49" charset="0"/>
              <a:buChar char="o"/>
              <a:defRPr/>
            </a:pPr>
            <a:r>
              <a:rPr lang="en-US" dirty="0"/>
              <a:t>tree retention mandates, </a:t>
            </a:r>
          </a:p>
          <a:p>
            <a:pPr marL="640560" marR="0" lvl="1" indent="-174680" algn="l" defTabSz="931628"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dirty="0">
                <a:solidFill>
                  <a:schemeClr val="accent2"/>
                </a:solidFill>
              </a:rPr>
              <a:t>Minimum roof height of 24 feet (unless a lesser height is imposed on the primary residence).</a:t>
            </a:r>
          </a:p>
          <a:p>
            <a:pPr marL="0" indent="0" defTabSz="931628">
              <a:buFont typeface="Arial" panose="020B0604020202020204" pitchFamily="34" charset="0"/>
              <a:buNone/>
              <a:defRPr/>
            </a:pPr>
            <a:endParaRPr lang="en-US" dirty="0"/>
          </a:p>
          <a:p>
            <a:pPr marL="177940" indent="-177940">
              <a:spcBef>
                <a:spcPts val="510"/>
              </a:spcBef>
              <a:buFont typeface="Arial" panose="020B0604020202020204" pitchFamily="34" charset="0"/>
              <a:buChar char="•"/>
            </a:pPr>
            <a:r>
              <a:rPr lang="en-US" dirty="0">
                <a:solidFill>
                  <a:srgbClr val="000000"/>
                </a:solidFill>
              </a:rPr>
              <a:t>Allow ADU conversions of existing structures (including conversion of both attached and detached garages).</a:t>
            </a:r>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25</a:t>
            </a:fld>
            <a:endParaRPr lang="en-US" dirty="0"/>
          </a:p>
        </p:txBody>
      </p:sp>
    </p:spTree>
    <p:extLst>
      <p:ext uri="{BB962C8B-B14F-4D97-AF65-F5344CB8AC3E}">
        <p14:creationId xmlns:p14="http://schemas.microsoft.com/office/powerpoint/2010/main" val="2369357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510"/>
              </a:spcBef>
              <a:buClr>
                <a:srgbClr val="EA5F14"/>
              </a:buClr>
            </a:pPr>
            <a:r>
              <a:rPr lang="en-US" b="1" dirty="0"/>
              <a:t>7. Limit use of design standards</a:t>
            </a:r>
          </a:p>
          <a:p>
            <a:pPr lvl="1">
              <a:lnSpc>
                <a:spcPct val="100000"/>
              </a:lnSpc>
              <a:buClr>
                <a:srgbClr val="000000"/>
              </a:buClr>
            </a:pPr>
            <a:endParaRPr lang="en-US" dirty="0">
              <a:solidFill>
                <a:srgbClr val="000000"/>
              </a:solidFill>
            </a:endParaRPr>
          </a:p>
          <a:p>
            <a:pPr marL="174680" indent="-174680" defTabSz="931628">
              <a:buClr>
                <a:srgbClr val="000000"/>
              </a:buClr>
              <a:buFont typeface="Arial" panose="020B0604020202020204" pitchFamily="34" charset="0"/>
              <a:buChar char="•"/>
              <a:defRPr/>
            </a:pPr>
            <a:r>
              <a:rPr lang="en-US" b="1" dirty="0">
                <a:solidFill>
                  <a:srgbClr val="000000"/>
                </a:solidFill>
              </a:rPr>
              <a:t>ONLY IF </a:t>
            </a:r>
            <a:r>
              <a:rPr lang="en-US" dirty="0">
                <a:solidFill>
                  <a:srgbClr val="000000"/>
                </a:solidFill>
              </a:rPr>
              <a:t>needed</a:t>
            </a:r>
            <a:r>
              <a:rPr lang="en-US" b="1" dirty="0">
                <a:solidFill>
                  <a:srgbClr val="000000"/>
                </a:solidFill>
              </a:rPr>
              <a:t> </a:t>
            </a:r>
            <a:r>
              <a:rPr lang="en-US" dirty="0">
                <a:solidFill>
                  <a:srgbClr val="000000"/>
                </a:solidFill>
              </a:rPr>
              <a:t>t</a:t>
            </a:r>
            <a:r>
              <a:rPr lang="en-US" b="0" dirty="0"/>
              <a:t>o</a:t>
            </a:r>
            <a:r>
              <a:rPr lang="en-US" dirty="0"/>
              <a:t> enhance local support of ADUs</a:t>
            </a:r>
          </a:p>
          <a:p>
            <a:pPr marL="174680" indent="-174680">
              <a:buClr>
                <a:srgbClr val="000000"/>
              </a:buClr>
              <a:buFont typeface="Arial" panose="020B0604020202020204" pitchFamily="34" charset="0"/>
              <a:buChar char="•"/>
            </a:pPr>
            <a:endParaRPr lang="en-US" b="1" dirty="0">
              <a:solidFill>
                <a:srgbClr val="000000"/>
              </a:solidFill>
            </a:endParaRPr>
          </a:p>
          <a:p>
            <a:pPr marL="174680" indent="-174680">
              <a:buClr>
                <a:srgbClr val="000000"/>
              </a:buClr>
              <a:buFont typeface="Arial" panose="020B0604020202020204" pitchFamily="34" charset="0"/>
              <a:buChar char="•"/>
            </a:pPr>
            <a:r>
              <a:rPr lang="en-US" b="1" dirty="0">
                <a:solidFill>
                  <a:srgbClr val="000000"/>
                </a:solidFill>
              </a:rPr>
              <a:t>IF NEEDED, </a:t>
            </a:r>
            <a:r>
              <a:rPr lang="en-US" dirty="0">
                <a:solidFill>
                  <a:srgbClr val="000000"/>
                </a:solidFill>
              </a:rPr>
              <a:t>focus on a small set of design issues that are likely to enhance local support of ADUs</a:t>
            </a:r>
          </a:p>
          <a:p>
            <a:pPr marL="174680" indent="-174680" defTabSz="931628">
              <a:buClr>
                <a:srgbClr val="000000"/>
              </a:buClr>
              <a:buFont typeface="Arial" panose="020B0604020202020204" pitchFamily="34" charset="0"/>
              <a:buChar char="•"/>
              <a:defRPr/>
            </a:pPr>
            <a:r>
              <a:rPr lang="en-US" b="1" dirty="0">
                <a:solidFill>
                  <a:srgbClr val="000000"/>
                </a:solidFill>
              </a:rPr>
              <a:t>IF NEEDED, </a:t>
            </a:r>
            <a:r>
              <a:rPr lang="en-US" dirty="0">
                <a:solidFill>
                  <a:srgbClr val="000000"/>
                </a:solidFill>
              </a:rPr>
              <a:t>limit design review to proportionality of primary residence and proximity of neighboring homes (e.g., location of ADU entries &amp; windows)</a:t>
            </a:r>
          </a:p>
          <a:p>
            <a:pPr marL="174680" indent="-174680">
              <a:buClr>
                <a:srgbClr val="000000"/>
              </a:buClr>
              <a:buFont typeface="Arial" panose="020B0604020202020204" pitchFamily="34" charset="0"/>
              <a:buChar char="•"/>
            </a:pPr>
            <a:r>
              <a:rPr lang="en-US" dirty="0">
                <a:solidFill>
                  <a:srgbClr val="000000"/>
                </a:solidFill>
              </a:rPr>
              <a:t>Administrative design review with building permit application (vs. (CUP)</a:t>
            </a:r>
          </a:p>
          <a:p>
            <a:pPr marL="174680" indent="-174680">
              <a:buClr>
                <a:srgbClr val="000000"/>
              </a:buClr>
              <a:buFont typeface="Arial" panose="020B0604020202020204" pitchFamily="34" charset="0"/>
              <a:buChar char="•"/>
            </a:pPr>
            <a:r>
              <a:rPr lang="en-US" dirty="0">
                <a:solidFill>
                  <a:srgbClr val="000000"/>
                </a:solidFill>
              </a:rPr>
              <a:t>Don’t require the design of an ADU to be compatible with the existing primary residence</a:t>
            </a:r>
          </a:p>
          <a:p>
            <a:pPr lvl="1">
              <a:lnSpc>
                <a:spcPct val="100000"/>
              </a:lnSpc>
              <a:buClr>
                <a:srgbClr val="000000"/>
              </a:buClr>
            </a:pPr>
            <a:r>
              <a:rPr lang="en-US" i="1" dirty="0">
                <a:solidFill>
                  <a:srgbClr val="0070C0"/>
                </a:solidFill>
              </a:rPr>
              <a:t>“Careful about what you wish for, you might just get it”</a:t>
            </a:r>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26</a:t>
            </a:fld>
            <a:endParaRPr lang="en-US" dirty="0"/>
          </a:p>
        </p:txBody>
      </p:sp>
    </p:spTree>
    <p:extLst>
      <p:ext uri="{BB962C8B-B14F-4D97-AF65-F5344CB8AC3E}">
        <p14:creationId xmlns:p14="http://schemas.microsoft.com/office/powerpoint/2010/main" val="5163078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EA5F14"/>
              </a:buClr>
            </a:pPr>
            <a:r>
              <a:rPr lang="en-US" b="1" dirty="0"/>
              <a:t>8. Reduce or waive fees and charges</a:t>
            </a:r>
          </a:p>
          <a:p>
            <a:pPr>
              <a:buClr>
                <a:srgbClr val="EA5F14"/>
              </a:buClr>
            </a:pPr>
            <a:endParaRPr lang="en-US" b="1" dirty="0"/>
          </a:p>
          <a:p>
            <a:pPr>
              <a:spcBef>
                <a:spcPts val="510"/>
              </a:spcBef>
            </a:pPr>
            <a:r>
              <a:rPr lang="en-US" u="sng" dirty="0"/>
              <a:t>Statutory Limit:</a:t>
            </a:r>
          </a:p>
          <a:p>
            <a:pPr marL="169853" indent="-169853">
              <a:spcBef>
                <a:spcPts val="510"/>
              </a:spcBef>
              <a:buFont typeface="Arial" panose="020B0604020202020204" pitchFamily="34" charset="0"/>
              <a:buChar char="•"/>
            </a:pPr>
            <a:r>
              <a:rPr lang="en-US" b="1" dirty="0"/>
              <a:t>Impact fees are limited to 50% of the principal unit. </a:t>
            </a:r>
          </a:p>
          <a:p>
            <a:pPr marL="0" indent="0">
              <a:spcBef>
                <a:spcPts val="510"/>
              </a:spcBef>
              <a:buFont typeface="Arial" panose="020B0604020202020204" pitchFamily="34" charset="0"/>
              <a:buNone/>
            </a:pPr>
            <a:endParaRPr lang="en-US" dirty="0"/>
          </a:p>
          <a:p>
            <a:pPr marL="0" indent="0">
              <a:spcBef>
                <a:spcPts val="510"/>
              </a:spcBef>
              <a:buFont typeface="Arial" panose="020B0604020202020204" pitchFamily="34" charset="0"/>
              <a:buNone/>
            </a:pPr>
            <a:r>
              <a:rPr lang="en-US" u="sng" dirty="0">
                <a:solidFill>
                  <a:srgbClr val="000000"/>
                </a:solidFill>
              </a:rPr>
              <a:t>Other Non-statutory Options:</a:t>
            </a:r>
          </a:p>
          <a:p>
            <a:pPr marL="177940" indent="-169853">
              <a:spcBef>
                <a:spcPts val="510"/>
              </a:spcBef>
              <a:buFont typeface="Arial" panose="020B0604020202020204" pitchFamily="34" charset="0"/>
              <a:buChar char="•"/>
            </a:pPr>
            <a:r>
              <a:rPr lang="en-US" u="none" dirty="0"/>
              <a:t>Impact fees may be further reduced or even waived, </a:t>
            </a:r>
            <a:r>
              <a:rPr lang="en-US" b="1" u="sng" dirty="0"/>
              <a:t>if</a:t>
            </a:r>
            <a:r>
              <a:rPr lang="en-US" u="none" dirty="0"/>
              <a:t> there is an adequate policy basis. </a:t>
            </a:r>
            <a:r>
              <a:rPr lang="en-US" u="sng" dirty="0"/>
              <a:t>Rationale</a:t>
            </a:r>
            <a:r>
              <a:rPr lang="en-US" dirty="0"/>
              <a:t>:</a:t>
            </a:r>
            <a:r>
              <a:rPr lang="en-US" b="1" dirty="0"/>
              <a:t> </a:t>
            </a:r>
            <a:r>
              <a:rPr lang="en-US" dirty="0"/>
              <a:t>ADUs are generally smaller than standard single- family homes and typically have fewer people living in them, resulting in fewer impacts on transportation, parks and schools.</a:t>
            </a:r>
            <a:endParaRPr lang="en-US" dirty="0">
              <a:solidFill>
                <a:srgbClr val="000000"/>
              </a:solidFill>
            </a:endParaRPr>
          </a:p>
          <a:p>
            <a:pPr marL="177940" indent="-169853">
              <a:spcBef>
                <a:spcPts val="510"/>
              </a:spcBef>
              <a:buFont typeface="Arial" panose="020B0604020202020204" pitchFamily="34" charset="0"/>
              <a:buChar char="•"/>
            </a:pPr>
            <a:r>
              <a:rPr lang="en-US" dirty="0">
                <a:solidFill>
                  <a:srgbClr val="000000"/>
                </a:solidFill>
              </a:rPr>
              <a:t>Application fees</a:t>
            </a:r>
          </a:p>
          <a:p>
            <a:pPr marL="815108" indent="-349360">
              <a:spcBef>
                <a:spcPts val="510"/>
              </a:spcBef>
              <a:buFont typeface="Courier New" panose="02070309020205020404" pitchFamily="49" charset="0"/>
              <a:buChar char="o"/>
            </a:pPr>
            <a:r>
              <a:rPr lang="en-US" dirty="0">
                <a:solidFill>
                  <a:srgbClr val="000000"/>
                </a:solidFill>
              </a:rPr>
              <a:t>Based on police power and if the local decision is made to prioritize new ADU construction</a:t>
            </a:r>
          </a:p>
          <a:p>
            <a:pPr marL="177940" indent="-169853">
              <a:spcBef>
                <a:spcPts val="510"/>
              </a:spcBef>
              <a:buFont typeface="Arial" panose="020B0604020202020204" pitchFamily="34" charset="0"/>
              <a:buChar char="•"/>
            </a:pPr>
            <a:r>
              <a:rPr lang="en-US" dirty="0">
                <a:solidFill>
                  <a:srgbClr val="000000"/>
                </a:solidFill>
              </a:rPr>
              <a:t>System development charges (aka “utility connection fees”)</a:t>
            </a:r>
          </a:p>
          <a:p>
            <a:pPr marL="823789" lvl="0" indent="-349360">
              <a:spcBef>
                <a:spcPts val="510"/>
              </a:spcBef>
              <a:buFont typeface="Courier New" panose="02070309020205020404" pitchFamily="49" charset="0"/>
              <a:buChar char="o"/>
            </a:pPr>
            <a:r>
              <a:rPr lang="en-US" dirty="0">
                <a:solidFill>
                  <a:srgbClr val="000000"/>
                </a:solidFill>
              </a:rPr>
              <a:t>Especially compelling, if the ADU doesn’t need a new line and/or separate meter</a:t>
            </a:r>
          </a:p>
          <a:p>
            <a:pPr marL="177940" indent="-177940">
              <a:spcBef>
                <a:spcPts val="510"/>
              </a:spcBef>
              <a:buFont typeface="Arial" panose="020B0604020202020204" pitchFamily="34" charset="0"/>
              <a:buChar char="•"/>
            </a:pPr>
            <a:r>
              <a:rPr lang="en-US" dirty="0"/>
              <a:t>Other fees, if there are any others imposed by your community</a:t>
            </a:r>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27</a:t>
            </a:fld>
            <a:endParaRPr lang="en-US" dirty="0"/>
          </a:p>
        </p:txBody>
      </p:sp>
    </p:spTree>
    <p:extLst>
      <p:ext uri="{BB962C8B-B14F-4D97-AF65-F5344CB8AC3E}">
        <p14:creationId xmlns:p14="http://schemas.microsoft.com/office/powerpoint/2010/main" val="30605610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Note: The photo on this slide is an example of a prefabricated ADU.</a:t>
            </a:r>
          </a:p>
        </p:txBody>
      </p:sp>
      <p:sp>
        <p:nvSpPr>
          <p:cNvPr id="4" name="Slide Number Placeholder 3"/>
          <p:cNvSpPr>
            <a:spLocks noGrp="1"/>
          </p:cNvSpPr>
          <p:nvPr>
            <p:ph type="sldNum" sz="quarter" idx="5"/>
          </p:nvPr>
        </p:nvSpPr>
        <p:spPr/>
        <p:txBody>
          <a:bodyPr/>
          <a:lstStyle/>
          <a:p>
            <a:fld id="{9359F730-FAC5-437E-98DE-4AABDE790C41}" type="slidenum">
              <a:rPr lang="en-US" smtClean="0"/>
              <a:t>28</a:t>
            </a:fld>
            <a:endParaRPr lang="en-US" dirty="0"/>
          </a:p>
        </p:txBody>
      </p:sp>
    </p:spTree>
    <p:extLst>
      <p:ext uri="{BB962C8B-B14F-4D97-AF65-F5344CB8AC3E}">
        <p14:creationId xmlns:p14="http://schemas.microsoft.com/office/powerpoint/2010/main" val="14080580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Clr>
                <a:srgbClr val="EA5F14"/>
              </a:buClr>
              <a:buAutoNum type="arabicPeriod"/>
            </a:pPr>
            <a:r>
              <a:rPr lang="en-US" b="1" dirty="0"/>
              <a:t>Allow prefabricated ADUs</a:t>
            </a:r>
          </a:p>
          <a:p>
            <a:pPr marL="0" indent="0">
              <a:buClr>
                <a:srgbClr val="EA5F14"/>
              </a:buClr>
              <a:buNone/>
            </a:pPr>
            <a:endParaRPr lang="en-US" b="1" dirty="0"/>
          </a:p>
          <a:p>
            <a:pPr marL="349410" indent="-347793">
              <a:spcBef>
                <a:spcPts val="510"/>
              </a:spcBef>
              <a:buFont typeface="Arial" panose="020B0604020202020204" pitchFamily="34" charset="0"/>
              <a:buChar char="•"/>
            </a:pPr>
            <a:r>
              <a:rPr lang="en-US" dirty="0">
                <a:solidFill>
                  <a:srgbClr val="000000"/>
                </a:solidFill>
              </a:rPr>
              <a:t>Prefabricated units can be:</a:t>
            </a:r>
          </a:p>
          <a:p>
            <a:pPr marL="815042" indent="-349360">
              <a:buFont typeface="Courier New" panose="02070309020205020404" pitchFamily="49" charset="0"/>
              <a:buChar char="o"/>
            </a:pPr>
            <a:r>
              <a:rPr lang="en-US" dirty="0">
                <a:solidFill>
                  <a:srgbClr val="000000"/>
                </a:solidFill>
              </a:rPr>
              <a:t>less expensive than ADUS built on-site More sustainable, due to less waste generated by factory-built units.</a:t>
            </a:r>
          </a:p>
          <a:p>
            <a:pPr marL="815042" indent="-349360">
              <a:buFont typeface="Courier New" panose="02070309020205020404" pitchFamily="49" charset="0"/>
              <a:buChar char="o"/>
            </a:pPr>
            <a:r>
              <a:rPr lang="en-US" dirty="0">
                <a:solidFill>
                  <a:srgbClr val="000000"/>
                </a:solidFill>
              </a:rPr>
              <a:t>Take less time to install than on-site construction.</a:t>
            </a:r>
          </a:p>
          <a:p>
            <a:pPr marL="815042" indent="-349360" defTabSz="931628">
              <a:buFont typeface="Courier New" panose="02070309020205020404" pitchFamily="49" charset="0"/>
              <a:buChar char="o"/>
              <a:defRPr/>
            </a:pPr>
            <a:r>
              <a:rPr lang="en-US" dirty="0">
                <a:solidFill>
                  <a:srgbClr val="000000"/>
                </a:solidFill>
              </a:rPr>
              <a:t>Less impacts on neighboring properties during “construction” (such as less noise and on-street parking conflicts).</a:t>
            </a:r>
          </a:p>
          <a:p>
            <a:pPr marL="1746802" lvl="2" indent="-349360">
              <a:buFont typeface="Courier New" panose="02070309020205020404" pitchFamily="49" charset="0"/>
              <a:buChar char="o"/>
            </a:pPr>
            <a:endParaRPr lang="en-US" dirty="0">
              <a:solidFill>
                <a:srgbClr val="000000"/>
              </a:solidFill>
            </a:endParaRPr>
          </a:p>
          <a:p>
            <a:pPr marL="347793" indent="-347793">
              <a:buFont typeface="Arial" panose="020B0604020202020204" pitchFamily="34" charset="0"/>
              <a:buChar char="•"/>
            </a:pPr>
            <a:r>
              <a:rPr lang="en-US" dirty="0">
                <a:solidFill>
                  <a:srgbClr val="000000"/>
                </a:solidFill>
              </a:rPr>
              <a:t>State law re: manufactured homes </a:t>
            </a:r>
            <a:r>
              <a:rPr lang="en-US" b="1" i="1" dirty="0">
                <a:solidFill>
                  <a:srgbClr val="000000"/>
                </a:solidFill>
              </a:rPr>
              <a:t>may</a:t>
            </a:r>
            <a:r>
              <a:rPr lang="en-US" dirty="0">
                <a:solidFill>
                  <a:srgbClr val="000000"/>
                </a:solidFill>
              </a:rPr>
              <a:t> come into play, such as adherence to </a:t>
            </a:r>
            <a:r>
              <a:rPr lang="en-US" dirty="0"/>
              <a:t>L&amp;I standards.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Note</a:t>
            </a:r>
            <a:r>
              <a:rPr lang="en-US" dirty="0"/>
              <a:t>: The letter “B” in the title references the Commerce “Guidance for ADUs in Washington State” document’s headings.</a:t>
            </a:r>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29</a:t>
            </a:fld>
            <a:endParaRPr lang="en-US" dirty="0"/>
          </a:p>
        </p:txBody>
      </p:sp>
    </p:spTree>
    <p:extLst>
      <p:ext uri="{BB962C8B-B14F-4D97-AF65-F5344CB8AC3E}">
        <p14:creationId xmlns:p14="http://schemas.microsoft.com/office/powerpoint/2010/main" val="356649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  </a:t>
            </a:r>
            <a:r>
              <a:rPr lang="en-US" b="1" dirty="0"/>
              <a:t>What is an ADU</a:t>
            </a:r>
            <a:r>
              <a:rPr lang="en-US" dirty="0"/>
              <a:t>? Well,</a:t>
            </a:r>
            <a:r>
              <a:rPr lang="en-US" baseline="0" dirty="0"/>
              <a:t> it is a dwelling unit, which means it has complete independent living facilities for one or more persons with provisions for living, eating, cooking, and sanitation. It does not refer to sleeping cabins or tiny homes on wheels, but it could be a unit manufactured somewhere else and installed on the property connected to sewer and water, or other utilities.</a:t>
            </a:r>
          </a:p>
          <a:p>
            <a:endParaRPr lang="en-US" baseline="0" dirty="0"/>
          </a:p>
          <a:p>
            <a:r>
              <a:rPr lang="en-US" baseline="0" dirty="0"/>
              <a:t>ADUs may be attached or detached. Detached means free standing, and attached means either within in a home, such a basement or attic unit, or beside the home. </a:t>
            </a:r>
            <a:r>
              <a:rPr lang="en-US" u="sng" baseline="0" dirty="0"/>
              <a:t>Note</a:t>
            </a:r>
            <a:r>
              <a:rPr lang="en-US" baseline="0" dirty="0"/>
              <a:t>: Refer to the graphic on the slide.. </a:t>
            </a:r>
          </a:p>
          <a:p>
            <a:endParaRPr lang="en-US" baseline="0" dirty="0"/>
          </a:p>
          <a:p>
            <a:r>
              <a:rPr lang="en-US" baseline="0" dirty="0"/>
              <a:t>An ADU is also accessory to the primary unit, meaning it is generally smaller and may be dependent on the primary unit for access or utilities.   It is not a duplex, where the two units are equal. ADUs are often rented to friends and family, where it may be considered affordable, or it may be rented on the private market, where it is generally not considered affordable.</a:t>
            </a:r>
            <a:endParaRPr lang="en-US" dirty="0"/>
          </a:p>
          <a:p>
            <a:endParaRPr lang="en-US" dirty="0"/>
          </a:p>
        </p:txBody>
      </p:sp>
      <p:sp>
        <p:nvSpPr>
          <p:cNvPr id="4" name="Slide Number Placeholder 3"/>
          <p:cNvSpPr>
            <a:spLocks noGrp="1"/>
          </p:cNvSpPr>
          <p:nvPr>
            <p:ph type="sldNum" sz="quarter" idx="5"/>
          </p:nvPr>
        </p:nvSpPr>
        <p:spPr/>
        <p:txBody>
          <a:bodyPr/>
          <a:lstStyle/>
          <a:p>
            <a:fld id="{0381C26B-F24A-48C1-8F27-8A71D066AB0C}" type="slidenum">
              <a:rPr lang="en-US" smtClean="0"/>
              <a:t>3</a:t>
            </a:fld>
            <a:endParaRPr lang="en-US" dirty="0"/>
          </a:p>
        </p:txBody>
      </p:sp>
    </p:spTree>
    <p:extLst>
      <p:ext uri="{BB962C8B-B14F-4D97-AF65-F5344CB8AC3E}">
        <p14:creationId xmlns:p14="http://schemas.microsoft.com/office/powerpoint/2010/main" val="216043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EA5F14"/>
              </a:buClr>
            </a:pPr>
            <a:r>
              <a:rPr lang="en-US" b="1" dirty="0"/>
              <a:t>2. Streamline ADU permitting processes</a:t>
            </a:r>
          </a:p>
          <a:p>
            <a:pPr marL="171450" indent="-171450">
              <a:buClr>
                <a:srgbClr val="EA5F14"/>
              </a:buClr>
              <a:buFont typeface="Arial" panose="020B0604020202020204" pitchFamily="34" charset="0"/>
              <a:buChar char="•"/>
            </a:pPr>
            <a:endParaRPr lang="en-US" b="1" dirty="0">
              <a:solidFill>
                <a:srgbClr val="000000"/>
              </a:solidFill>
            </a:endParaRPr>
          </a:p>
          <a:p>
            <a:pPr marL="171450" indent="-171450">
              <a:buClr>
                <a:srgbClr val="EA5F14"/>
              </a:buClr>
              <a:buFont typeface="Arial" panose="020B0604020202020204" pitchFamily="34" charset="0"/>
              <a:buChar char="•"/>
            </a:pPr>
            <a:r>
              <a:rPr lang="en-US" dirty="0">
                <a:solidFill>
                  <a:srgbClr val="000000"/>
                </a:solidFill>
              </a:rPr>
              <a:t>Allow ADUs ‘by-right’ (permitted use) without discretionary review or public hearing </a:t>
            </a:r>
          </a:p>
          <a:p>
            <a:pPr marL="171450" indent="-171450">
              <a:buClr>
                <a:srgbClr val="EA5F14"/>
              </a:buClr>
              <a:buFont typeface="Arial" panose="020B0604020202020204" pitchFamily="34" charset="0"/>
              <a:buChar char="•"/>
            </a:pPr>
            <a:r>
              <a:rPr lang="en-US" dirty="0">
                <a:solidFill>
                  <a:srgbClr val="000000"/>
                </a:solidFill>
              </a:rPr>
              <a:t>Consider an expedited permit process</a:t>
            </a:r>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30</a:t>
            </a:fld>
            <a:endParaRPr lang="en-US" dirty="0"/>
          </a:p>
        </p:txBody>
      </p:sp>
    </p:spTree>
    <p:extLst>
      <p:ext uri="{BB962C8B-B14F-4D97-AF65-F5344CB8AC3E}">
        <p14:creationId xmlns:p14="http://schemas.microsoft.com/office/powerpoint/2010/main" val="30181211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EA5F14"/>
              </a:buClr>
            </a:pPr>
            <a:r>
              <a:rPr lang="en-US" b="1" dirty="0"/>
              <a:t>3. Offer incentives to encourage ADUs that are affordable to lower-income households</a:t>
            </a:r>
          </a:p>
          <a:p>
            <a:pPr>
              <a:buClr>
                <a:srgbClr val="EA5F14"/>
              </a:buClr>
            </a:pPr>
            <a:endParaRPr lang="en-US" b="1" dirty="0">
              <a:solidFill>
                <a:srgbClr val="000000"/>
              </a:solidFill>
            </a:endParaRPr>
          </a:p>
          <a:p>
            <a:pPr marL="171450" indent="-171450">
              <a:buClr>
                <a:srgbClr val="EA5F14"/>
              </a:buClr>
              <a:buFont typeface="Arial" panose="020B0604020202020204" pitchFamily="34" charset="0"/>
              <a:buChar char="•"/>
            </a:pPr>
            <a:r>
              <a:rPr lang="en-US" dirty="0">
                <a:solidFill>
                  <a:srgbClr val="000000"/>
                </a:solidFill>
              </a:rPr>
              <a:t>ADUs are usually more affordable than single-family, primary residences, but </a:t>
            </a:r>
            <a:r>
              <a:rPr lang="en-US" b="1" u="sng" dirty="0">
                <a:solidFill>
                  <a:srgbClr val="000000"/>
                </a:solidFill>
              </a:rPr>
              <a:t>not</a:t>
            </a:r>
            <a:r>
              <a:rPr lang="en-US" dirty="0">
                <a:solidFill>
                  <a:srgbClr val="000000"/>
                </a:solidFill>
              </a:rPr>
              <a:t> in most cases, affordable to lower-income households</a:t>
            </a:r>
          </a:p>
          <a:p>
            <a:pPr marL="171450" indent="-171450">
              <a:buClr>
                <a:srgbClr val="EA5F14"/>
              </a:buClr>
              <a:buFont typeface="Arial" panose="020B0604020202020204" pitchFamily="34" charset="0"/>
              <a:buChar char="•"/>
            </a:pPr>
            <a:r>
              <a:rPr lang="en-US" dirty="0">
                <a:solidFill>
                  <a:srgbClr val="000000"/>
                </a:solidFill>
              </a:rPr>
              <a:t>In most cases, Attached ADUs are less costly to produce than Detached ADUs</a:t>
            </a:r>
          </a:p>
          <a:p>
            <a:pPr marL="171450" indent="-171450">
              <a:buClr>
                <a:srgbClr val="EA5F14"/>
              </a:buClr>
              <a:buFont typeface="Arial" panose="020B0604020202020204" pitchFamily="34" charset="0"/>
              <a:buChar char="•"/>
            </a:pPr>
            <a:r>
              <a:rPr lang="en-US" dirty="0">
                <a:solidFill>
                  <a:srgbClr val="000000"/>
                </a:solidFill>
              </a:rPr>
              <a:t>Some local government programs provide incentives when:</a:t>
            </a:r>
          </a:p>
          <a:p>
            <a:pPr marL="628650" lvl="1" indent="-171450">
              <a:buClr>
                <a:srgbClr val="EA5F14"/>
              </a:buClr>
              <a:buFont typeface="Courier New" panose="02070309020205020404" pitchFamily="49" charset="0"/>
              <a:buChar char="o"/>
            </a:pPr>
            <a:r>
              <a:rPr lang="en-US" dirty="0">
                <a:solidFill>
                  <a:srgbClr val="000000"/>
                </a:solidFill>
              </a:rPr>
              <a:t>80% or less of average median income (AMI)</a:t>
            </a:r>
          </a:p>
          <a:p>
            <a:pPr marL="628650" lvl="1" indent="-171450">
              <a:buClr>
                <a:srgbClr val="EA5F14"/>
              </a:buClr>
              <a:buFont typeface="Courier New" panose="02070309020205020404" pitchFamily="49" charset="0"/>
              <a:buChar char="o"/>
            </a:pPr>
            <a:r>
              <a:rPr lang="en-US" dirty="0">
                <a:solidFill>
                  <a:srgbClr val="000000"/>
                </a:solidFill>
              </a:rPr>
              <a:t>Guaranteed to be affordable for a long period of time</a:t>
            </a:r>
          </a:p>
          <a:p>
            <a:pPr marL="171450" indent="-171450">
              <a:buClr>
                <a:srgbClr val="EA5F14"/>
              </a:buClr>
              <a:buFont typeface="Arial" panose="020B0604020202020204" pitchFamily="34" charset="0"/>
              <a:buChar char="•"/>
            </a:pPr>
            <a:r>
              <a:rPr lang="en-US" dirty="0">
                <a:solidFill>
                  <a:srgbClr val="000000"/>
                </a:solidFill>
              </a:rPr>
              <a:t>Explore partnering with local nonprofits, including Community Land Trusts</a:t>
            </a:r>
          </a:p>
          <a:p>
            <a:pPr marL="171450" indent="-171450">
              <a:buClr>
                <a:srgbClr val="EA5F14"/>
              </a:buClr>
              <a:buFont typeface="Arial" panose="020B0604020202020204" pitchFamily="34" charset="0"/>
              <a:buChar char="•"/>
            </a:pPr>
            <a:r>
              <a:rPr lang="en-US" dirty="0">
                <a:solidFill>
                  <a:srgbClr val="000000"/>
                </a:solidFill>
              </a:rPr>
              <a:t>Unlikely to be used in rural areas, which is why it is in the second category of “Just for Cities and Urban Areas”</a:t>
            </a:r>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31</a:t>
            </a:fld>
            <a:endParaRPr lang="en-US" dirty="0"/>
          </a:p>
        </p:txBody>
      </p:sp>
    </p:spTree>
    <p:extLst>
      <p:ext uri="{BB962C8B-B14F-4D97-AF65-F5344CB8AC3E}">
        <p14:creationId xmlns:p14="http://schemas.microsoft.com/office/powerpoint/2010/main" val="32339318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81C26B-F24A-48C1-8F27-8A71D066AB0C}" type="slidenum">
              <a:rPr lang="en-US" smtClean="0"/>
              <a:t>32</a:t>
            </a:fld>
            <a:endParaRPr lang="en-US" dirty="0"/>
          </a:p>
        </p:txBody>
      </p:sp>
    </p:spTree>
    <p:extLst>
      <p:ext uri="{BB962C8B-B14F-4D97-AF65-F5344CB8AC3E}">
        <p14:creationId xmlns:p14="http://schemas.microsoft.com/office/powerpoint/2010/main" val="861350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120000"/>
              </a:lnSpc>
              <a:spcBef>
                <a:spcPts val="510"/>
              </a:spcBef>
              <a:buClr>
                <a:schemeClr val="accent2"/>
              </a:buClr>
              <a:buAutoNum type="arabicPeriod"/>
            </a:pPr>
            <a:r>
              <a:rPr lang="en-US" b="1" dirty="0">
                <a:cs typeface="Calibri" panose="020F0502020204030204" pitchFamily="34" charset="0"/>
              </a:rPr>
              <a:t>Address the use of ADUs as short-term rentals</a:t>
            </a:r>
          </a:p>
          <a:p>
            <a:pPr marL="0" indent="0">
              <a:lnSpc>
                <a:spcPct val="120000"/>
              </a:lnSpc>
              <a:spcBef>
                <a:spcPts val="510"/>
              </a:spcBef>
              <a:buClr>
                <a:schemeClr val="accent2"/>
              </a:buClr>
              <a:buNone/>
            </a:pPr>
            <a:endParaRPr lang="en-US" b="1" dirty="0">
              <a:cs typeface="Calibri" panose="020F0502020204030204" pitchFamily="34" charset="0"/>
            </a:endParaRPr>
          </a:p>
          <a:p>
            <a:pPr marL="177940" indent="-173087">
              <a:lnSpc>
                <a:spcPct val="120000"/>
              </a:lnSpc>
              <a:spcBef>
                <a:spcPts val="510"/>
              </a:spcBef>
              <a:buFont typeface="Arial" panose="020B0604020202020204" pitchFamily="34" charset="0"/>
              <a:buChar char="•"/>
            </a:pPr>
            <a:r>
              <a:rPr lang="en-US" dirty="0">
                <a:solidFill>
                  <a:srgbClr val="000000"/>
                </a:solidFill>
              </a:rPr>
              <a:t>Short-term rentals (STRs) do not add to the local housing stock (and actually remove a unit from the housing market)</a:t>
            </a:r>
          </a:p>
          <a:p>
            <a:pPr marL="177940" indent="-173087">
              <a:lnSpc>
                <a:spcPct val="120000"/>
              </a:lnSpc>
              <a:spcBef>
                <a:spcPts val="510"/>
              </a:spcBef>
              <a:buFont typeface="Arial" panose="020B0604020202020204" pitchFamily="34" charset="0"/>
              <a:buChar char="•"/>
            </a:pPr>
            <a:r>
              <a:rPr lang="en-US" dirty="0">
                <a:solidFill>
                  <a:srgbClr val="000000"/>
                </a:solidFill>
              </a:rPr>
              <a:t>STRs are really a commercial/hospitality operation, and not a residential use.</a:t>
            </a:r>
          </a:p>
          <a:p>
            <a:pPr marL="177940" indent="-173087">
              <a:lnSpc>
                <a:spcPct val="120000"/>
              </a:lnSpc>
              <a:spcBef>
                <a:spcPts val="510"/>
              </a:spcBef>
              <a:buFont typeface="Arial" panose="020B0604020202020204" pitchFamily="34" charset="0"/>
              <a:buChar char="•"/>
            </a:pPr>
            <a:r>
              <a:rPr lang="en-US" dirty="0">
                <a:solidFill>
                  <a:srgbClr val="000000"/>
                </a:solidFill>
              </a:rPr>
              <a:t>Local government regulations generally fall into one of three categories</a:t>
            </a:r>
          </a:p>
          <a:p>
            <a:pPr marL="931562" indent="-465814">
              <a:lnSpc>
                <a:spcPct val="120000"/>
              </a:lnSpc>
              <a:buFont typeface="+mj-lt"/>
              <a:buAutoNum type="arabicPeriod"/>
            </a:pPr>
            <a:r>
              <a:rPr lang="en-US" sz="1100" dirty="0">
                <a:solidFill>
                  <a:srgbClr val="000000"/>
                </a:solidFill>
              </a:rPr>
              <a:t>ADUs not allowed to be used as STRs</a:t>
            </a:r>
          </a:p>
          <a:p>
            <a:pPr marL="931562" indent="-465814">
              <a:lnSpc>
                <a:spcPct val="120000"/>
              </a:lnSpc>
              <a:buFont typeface="+mj-lt"/>
              <a:buAutoNum type="arabicPeriod"/>
            </a:pPr>
            <a:r>
              <a:rPr lang="en-US" sz="1100" dirty="0">
                <a:solidFill>
                  <a:srgbClr val="000000"/>
                </a:solidFill>
              </a:rPr>
              <a:t>Limited use of ADUs as STRs</a:t>
            </a:r>
          </a:p>
          <a:p>
            <a:pPr marL="465748" indent="0">
              <a:lnSpc>
                <a:spcPct val="120000"/>
              </a:lnSpc>
              <a:buFont typeface="+mj-lt"/>
              <a:buNone/>
            </a:pPr>
            <a:endParaRPr lang="en-US" sz="1100"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Note</a:t>
            </a:r>
            <a:r>
              <a:rPr lang="en-US" dirty="0"/>
              <a:t>: The letter “D” in the title references the Commerce “Guidance for ADUs in Washington State” document’s headings.</a:t>
            </a:r>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33</a:t>
            </a:fld>
            <a:endParaRPr lang="en-US" dirty="0"/>
          </a:p>
        </p:txBody>
      </p:sp>
    </p:spTree>
    <p:extLst>
      <p:ext uri="{BB962C8B-B14F-4D97-AF65-F5344CB8AC3E}">
        <p14:creationId xmlns:p14="http://schemas.microsoft.com/office/powerpoint/2010/main" val="19291995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10"/>
              </a:spcBef>
              <a:buClr>
                <a:schemeClr val="accent2"/>
              </a:buClr>
            </a:pPr>
            <a:r>
              <a:rPr lang="en-US" b="1" dirty="0">
                <a:cs typeface="Calibri" panose="020F0502020204030204" pitchFamily="34" charset="0"/>
              </a:rPr>
              <a:t>2. </a:t>
            </a:r>
            <a:r>
              <a:rPr lang="en-US" b="1" dirty="0"/>
              <a:t>Provide user-friendly communication materials</a:t>
            </a:r>
          </a:p>
          <a:p>
            <a:pPr>
              <a:lnSpc>
                <a:spcPct val="120000"/>
              </a:lnSpc>
              <a:spcBef>
                <a:spcPts val="510"/>
              </a:spcBef>
              <a:buClr>
                <a:schemeClr val="accent2"/>
              </a:buClr>
            </a:pPr>
            <a:endParaRPr lang="en-US" b="1" dirty="0">
              <a:solidFill>
                <a:srgbClr val="000000"/>
              </a:solidFill>
            </a:endParaRPr>
          </a:p>
          <a:p>
            <a:pPr>
              <a:lnSpc>
                <a:spcPct val="120000"/>
              </a:lnSpc>
              <a:spcBef>
                <a:spcPts val="510"/>
              </a:spcBef>
              <a:buClr>
                <a:schemeClr val="accent2"/>
              </a:buClr>
            </a:pPr>
            <a:r>
              <a:rPr lang="en-US" dirty="0">
                <a:solidFill>
                  <a:srgbClr val="000000"/>
                </a:solidFill>
              </a:rPr>
              <a:t>There are several good examples from Washington local governments:</a:t>
            </a:r>
          </a:p>
          <a:p>
            <a:pPr marL="171450" indent="-171450">
              <a:lnSpc>
                <a:spcPct val="120000"/>
              </a:lnSpc>
              <a:spcBef>
                <a:spcPts val="510"/>
              </a:spcBef>
              <a:buClr>
                <a:schemeClr val="accent2"/>
              </a:buClr>
              <a:buFont typeface="Arial" panose="020B0604020202020204" pitchFamily="34" charset="0"/>
              <a:buChar char="•"/>
            </a:pPr>
            <a:r>
              <a:rPr lang="en-US" dirty="0">
                <a:solidFill>
                  <a:srgbClr val="000000"/>
                </a:solidFill>
              </a:rPr>
              <a:t>ADU websites/webpages</a:t>
            </a:r>
          </a:p>
          <a:p>
            <a:pPr marL="171450" indent="-171450">
              <a:lnSpc>
                <a:spcPct val="120000"/>
              </a:lnSpc>
              <a:spcBef>
                <a:spcPts val="510"/>
              </a:spcBef>
              <a:buClr>
                <a:schemeClr val="accent2"/>
              </a:buClr>
              <a:buFont typeface="Arial" panose="020B0604020202020204" pitchFamily="34" charset="0"/>
              <a:buChar char="•"/>
            </a:pPr>
            <a:r>
              <a:rPr lang="en-US" dirty="0">
                <a:solidFill>
                  <a:srgbClr val="000000"/>
                </a:solidFill>
              </a:rPr>
              <a:t>One-two page handouts</a:t>
            </a:r>
          </a:p>
          <a:p>
            <a:pPr marL="171450" indent="-171450">
              <a:lnSpc>
                <a:spcPct val="120000"/>
              </a:lnSpc>
              <a:spcBef>
                <a:spcPts val="510"/>
              </a:spcBef>
              <a:buClr>
                <a:schemeClr val="accent2"/>
              </a:buClr>
              <a:buFont typeface="Arial" panose="020B0604020202020204" pitchFamily="34" charset="0"/>
              <a:buChar char="•"/>
            </a:pPr>
            <a:r>
              <a:rPr lang="en-US" dirty="0">
                <a:solidFill>
                  <a:srgbClr val="000000"/>
                </a:solidFill>
              </a:rPr>
              <a:t>Guidebooks</a:t>
            </a:r>
          </a:p>
          <a:p>
            <a:pPr marL="628650" lvl="1" indent="-171450">
              <a:lnSpc>
                <a:spcPct val="120000"/>
              </a:lnSpc>
              <a:spcBef>
                <a:spcPts val="510"/>
              </a:spcBef>
              <a:buClr>
                <a:schemeClr val="accent2"/>
              </a:buClr>
              <a:buFont typeface="Courier New" panose="02070309020205020404" pitchFamily="49" charset="0"/>
              <a:buChar char="o"/>
            </a:pPr>
            <a:r>
              <a:rPr lang="en-US" u="none" dirty="0">
                <a:solidFill>
                  <a:srgbClr val="000000"/>
                </a:solidFill>
              </a:rPr>
              <a:t>The example shown on this slide is from Pasco and has been translated into Spanish.</a:t>
            </a:r>
          </a:p>
          <a:p>
            <a:pPr>
              <a:lnSpc>
                <a:spcPct val="120000"/>
              </a:lnSpc>
              <a:spcBef>
                <a:spcPts val="510"/>
              </a:spcBef>
              <a:buClr>
                <a:schemeClr val="accent2"/>
              </a:buClr>
            </a:pPr>
            <a:endParaRPr lang="en-US" u="none" dirty="0">
              <a:solidFill>
                <a:srgbClr val="000000"/>
              </a:solidFill>
            </a:endParaRPr>
          </a:p>
          <a:p>
            <a:pPr>
              <a:lnSpc>
                <a:spcPct val="120000"/>
              </a:lnSpc>
              <a:spcBef>
                <a:spcPts val="510"/>
              </a:spcBef>
              <a:buClr>
                <a:schemeClr val="accent2"/>
              </a:buClr>
            </a:pPr>
            <a:r>
              <a:rPr lang="en-US" u="sng" dirty="0">
                <a:solidFill>
                  <a:srgbClr val="000000"/>
                </a:solidFill>
              </a:rPr>
              <a:t>Note</a:t>
            </a:r>
            <a:r>
              <a:rPr lang="en-US" dirty="0">
                <a:solidFill>
                  <a:srgbClr val="000000"/>
                </a:solidFill>
              </a:rPr>
              <a:t>: The Commerce ADU Guidance document contains some example you can cite.</a:t>
            </a:r>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34</a:t>
            </a:fld>
            <a:endParaRPr lang="en-US" dirty="0"/>
          </a:p>
        </p:txBody>
      </p:sp>
    </p:spTree>
    <p:extLst>
      <p:ext uri="{BB962C8B-B14F-4D97-AF65-F5344CB8AC3E}">
        <p14:creationId xmlns:p14="http://schemas.microsoft.com/office/powerpoint/2010/main" val="33079806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0978" indent="-350978">
              <a:lnSpc>
                <a:spcPct val="120000"/>
              </a:lnSpc>
              <a:spcBef>
                <a:spcPts val="510"/>
              </a:spcBef>
              <a:buClr>
                <a:schemeClr val="accent2"/>
              </a:buClr>
            </a:pPr>
            <a:r>
              <a:rPr lang="en-US" b="1" dirty="0">
                <a:latin typeface="+mn-lt"/>
                <a:cs typeface="Calibri" panose="020F0502020204030204" pitchFamily="34" charset="0"/>
              </a:rPr>
              <a:t>3</a:t>
            </a:r>
            <a:r>
              <a:rPr lang="en-US" sz="1400" b="1" dirty="0">
                <a:cs typeface="Calibri" panose="020F0502020204030204" pitchFamily="34" charset="0"/>
              </a:rPr>
              <a:t>. </a:t>
            </a:r>
            <a:r>
              <a:rPr lang="en-US" b="1" i="0" dirty="0">
                <a:effectLst/>
                <a:latin typeface="+mn-lt"/>
              </a:rPr>
              <a:t>Provide information on landlord-tenant laws for prospective ADU owners and ADU tenants</a:t>
            </a:r>
          </a:p>
          <a:p>
            <a:pPr marL="350978" indent="-350978">
              <a:lnSpc>
                <a:spcPct val="120000"/>
              </a:lnSpc>
              <a:spcBef>
                <a:spcPts val="510"/>
              </a:spcBef>
              <a:buClr>
                <a:schemeClr val="accent2"/>
              </a:buClr>
            </a:pPr>
            <a:endParaRPr lang="en-US" sz="1400" b="1" i="0" dirty="0">
              <a:solidFill>
                <a:schemeClr val="tx1"/>
              </a:solidFill>
              <a:effectLst/>
              <a:latin typeface="+mn-lt"/>
              <a:cs typeface="Calibri" panose="020F0502020204030204" pitchFamily="34" charset="0"/>
            </a:endParaRPr>
          </a:p>
          <a:p>
            <a:pPr marL="350978" indent="-350978">
              <a:lnSpc>
                <a:spcPct val="120000"/>
              </a:lnSpc>
              <a:spcBef>
                <a:spcPts val="510"/>
              </a:spcBef>
              <a:buClr>
                <a:schemeClr val="accent2"/>
              </a:buClr>
              <a:buFont typeface="Arial" panose="020B0604020202020204" pitchFamily="34" charset="0"/>
              <a:buChar char="•"/>
            </a:pPr>
            <a:r>
              <a:rPr lang="en-US" dirty="0">
                <a:solidFill>
                  <a:srgbClr val="000000"/>
                </a:solidFill>
              </a:rPr>
              <a:t>There is lots of good examples of information about Landlord-Tenant rights and requirements, provided at both the State and local levels</a:t>
            </a:r>
          </a:p>
          <a:p>
            <a:pPr marL="350978" indent="-350978">
              <a:lnSpc>
                <a:spcPct val="120000"/>
              </a:lnSpc>
              <a:spcBef>
                <a:spcPts val="510"/>
              </a:spcBef>
              <a:buClr>
                <a:schemeClr val="accent2"/>
              </a:buClr>
              <a:buFont typeface="Arial" panose="020B0604020202020204" pitchFamily="34" charset="0"/>
              <a:buChar char="•"/>
            </a:pPr>
            <a:r>
              <a:rPr lang="en-US" dirty="0">
                <a:solidFill>
                  <a:srgbClr val="000000"/>
                </a:solidFill>
              </a:rPr>
              <a:t>Very little of this information pertains solely to ADU owners or tenants.</a:t>
            </a:r>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35</a:t>
            </a:fld>
            <a:endParaRPr lang="en-US" dirty="0"/>
          </a:p>
        </p:txBody>
      </p:sp>
    </p:spTree>
    <p:extLst>
      <p:ext uri="{BB962C8B-B14F-4D97-AF65-F5344CB8AC3E}">
        <p14:creationId xmlns:p14="http://schemas.microsoft.com/office/powerpoint/2010/main" val="42665290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b="1" dirty="0"/>
              <a:t>4. Provide information on ADU financing and funding programs</a:t>
            </a:r>
            <a:endParaRPr lang="en-US" dirty="0"/>
          </a:p>
          <a:p>
            <a:pPr marL="0" indent="0" fontAlgn="base">
              <a:buFont typeface="Arial" panose="020B0604020202020204" pitchFamily="34" charset="0"/>
              <a:buNone/>
            </a:pPr>
            <a:endParaRPr lang="en-US" u="sng" dirty="0">
              <a:solidFill>
                <a:srgbClr val="0563C1"/>
              </a:solidFill>
              <a:hlinkClick r:id="" action="ppaction://noaction"/>
            </a:endParaRPr>
          </a:p>
          <a:p>
            <a:pPr marL="291135" indent="-291135" fontAlgn="base">
              <a:buFont typeface="Arial" panose="020B0604020202020204" pitchFamily="34" charset="0"/>
              <a:buChar char="•"/>
            </a:pPr>
            <a:r>
              <a:rPr lang="en-US" u="sng" dirty="0">
                <a:solidFill>
                  <a:srgbClr val="0563C1"/>
                </a:solidFill>
                <a:hlinkClick r:id="" action="ppaction://noaction"/>
              </a:rPr>
              <a:t>Olympia’s OlyFed Bank</a:t>
            </a:r>
            <a:r>
              <a:rPr lang="en-US" dirty="0">
                <a:solidFill>
                  <a:srgbClr val="000000"/>
                </a:solidFill>
              </a:rPr>
              <a:t> has developed specialized lending products that support ADU construction. OlyFed claims to be one of the only financial institutions in the area with a dedicated plan for funding ADUs. </a:t>
            </a:r>
          </a:p>
          <a:p>
            <a:pPr marL="291135" indent="-291135" fontAlgn="base">
              <a:buFont typeface="Arial" panose="020B0604020202020204" pitchFamily="34" charset="0"/>
              <a:buChar char="•"/>
            </a:pPr>
            <a:r>
              <a:rPr lang="en-US" dirty="0">
                <a:solidFill>
                  <a:srgbClr val="000000"/>
                </a:solidFill>
              </a:rPr>
              <a:t>Potential idea:</a:t>
            </a:r>
          </a:p>
          <a:p>
            <a:pPr marL="756948" lvl="1" indent="-291135" fontAlgn="base">
              <a:buFont typeface="Courier New" panose="02070309020205020404" pitchFamily="49" charset="0"/>
              <a:buChar char="o"/>
            </a:pPr>
            <a:r>
              <a:rPr lang="en-US" dirty="0">
                <a:solidFill>
                  <a:srgbClr val="000000"/>
                </a:solidFill>
              </a:rPr>
              <a:t>Be a clearinghouse that provides homeowners interested in building an ADU with existing financial institutions</a:t>
            </a:r>
          </a:p>
          <a:p>
            <a:pPr marL="756948" lvl="1" indent="-291135" fontAlgn="base">
              <a:buFont typeface="Courier New" panose="02070309020205020404" pitchFamily="49" charset="0"/>
              <a:buChar char="o"/>
            </a:pPr>
            <a:r>
              <a:rPr lang="en-US" dirty="0">
                <a:solidFill>
                  <a:srgbClr val="000000"/>
                </a:solidFill>
              </a:rPr>
              <a:t>Other?</a:t>
            </a:r>
          </a:p>
          <a:p>
            <a:pPr marL="465814" lvl="1" fontAlgn="base"/>
            <a:endParaRPr lang="en-US" dirty="0">
              <a:solidFill>
                <a:srgbClr val="000000"/>
              </a:solidFill>
            </a:endParaRPr>
          </a:p>
          <a:p>
            <a:pPr marL="291135" indent="-291135" fontAlgn="base">
              <a:buFont typeface="Arial" panose="020B0604020202020204" pitchFamily="34" charset="0"/>
              <a:buChar char="•"/>
            </a:pPr>
            <a:r>
              <a:rPr lang="en-US" dirty="0">
                <a:solidFill>
                  <a:srgbClr val="000000"/>
                </a:solidFill>
              </a:rPr>
              <a:t>In addition, the Washington State Legislature has expanded an existing three-year property tax exemption for any improvements to a single-family dwelling in </a:t>
            </a:r>
            <a:r>
              <a:rPr lang="en-US" u="sng" dirty="0">
                <a:solidFill>
                  <a:srgbClr val="0563C1"/>
                </a:solidFill>
                <a:hlinkClick r:id="rId3"/>
              </a:rPr>
              <a:t>RCW 84.36.400</a:t>
            </a:r>
            <a:r>
              <a:rPr lang="en-US" dirty="0">
                <a:solidFill>
                  <a:srgbClr val="000000"/>
                </a:solidFill>
              </a:rPr>
              <a:t> to include the construction of </a:t>
            </a:r>
            <a:r>
              <a:rPr lang="en-US" strike="noStrike" dirty="0">
                <a:solidFill>
                  <a:srgbClr val="0078D4"/>
                </a:solidFill>
              </a:rPr>
              <a:t>ADUs</a:t>
            </a:r>
            <a:r>
              <a:rPr lang="en-US" dirty="0">
                <a:solidFill>
                  <a:srgbClr val="000000"/>
                </a:solidFill>
              </a:rPr>
              <a:t>. The program was initiated through </a:t>
            </a:r>
            <a:r>
              <a:rPr lang="en-US" u="sng" dirty="0">
                <a:solidFill>
                  <a:srgbClr val="0563C1"/>
                </a:solidFill>
                <a:hlinkClick r:id="rId4"/>
              </a:rPr>
              <a:t>2SSB 6231 (Chapter 204, Laws of 2020)</a:t>
            </a:r>
            <a:r>
              <a:rPr lang="en-US" dirty="0">
                <a:solidFill>
                  <a:srgbClr val="000000"/>
                </a:solidFill>
              </a:rPr>
              <a:t> and stipulates that dwelling units may be either attached to or within the single-family dwelling or a detached unit located on the same real property.</a:t>
            </a:r>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36</a:t>
            </a:fld>
            <a:endParaRPr lang="en-US" dirty="0"/>
          </a:p>
        </p:txBody>
      </p:sp>
    </p:spTree>
    <p:extLst>
      <p:ext uri="{BB962C8B-B14F-4D97-AF65-F5344CB8AC3E}">
        <p14:creationId xmlns:p14="http://schemas.microsoft.com/office/powerpoint/2010/main" val="16773460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10"/>
              </a:spcBef>
              <a:buClr>
                <a:schemeClr val="accent2"/>
              </a:buClr>
            </a:pPr>
            <a:r>
              <a:rPr lang="en-US" b="1" dirty="0">
                <a:cs typeface="Calibri" panose="020F0502020204030204" pitchFamily="34" charset="0"/>
              </a:rPr>
              <a:t>5. Create a program to encourage legalization of unpermitted ADUs</a:t>
            </a:r>
          </a:p>
          <a:p>
            <a:pPr>
              <a:lnSpc>
                <a:spcPct val="120000"/>
              </a:lnSpc>
              <a:spcBef>
                <a:spcPts val="510"/>
              </a:spcBef>
              <a:buClr>
                <a:schemeClr val="accent2"/>
              </a:buClr>
            </a:pPr>
            <a:endParaRPr lang="en-US" b="1" dirty="0">
              <a:cs typeface="Calibri" panose="020F0502020204030204" pitchFamily="34" charset="0"/>
            </a:endParaRPr>
          </a:p>
          <a:p>
            <a:pPr marL="171450" indent="-171450">
              <a:lnSpc>
                <a:spcPct val="120000"/>
              </a:lnSpc>
              <a:spcBef>
                <a:spcPts val="510"/>
              </a:spcBef>
              <a:buClr>
                <a:schemeClr val="accent2"/>
              </a:buClr>
              <a:buFont typeface="Arial" panose="020B0604020202020204" pitchFamily="34" charset="0"/>
              <a:buChar char="•"/>
            </a:pPr>
            <a:r>
              <a:rPr lang="en-US" dirty="0">
                <a:solidFill>
                  <a:srgbClr val="000000"/>
                </a:solidFill>
              </a:rPr>
              <a:t>It is believed that there are many unpermitted in communities throughout our State.</a:t>
            </a:r>
          </a:p>
          <a:p>
            <a:pPr marL="171450" indent="-171450">
              <a:lnSpc>
                <a:spcPct val="120000"/>
              </a:lnSpc>
              <a:spcBef>
                <a:spcPts val="510"/>
              </a:spcBef>
              <a:buClr>
                <a:schemeClr val="accent2"/>
              </a:buClr>
              <a:buFont typeface="Arial" panose="020B0604020202020204" pitchFamily="34" charset="0"/>
              <a:buChar char="•"/>
            </a:pPr>
            <a:r>
              <a:rPr lang="en-US" dirty="0">
                <a:solidFill>
                  <a:srgbClr val="000000"/>
                </a:solidFill>
              </a:rPr>
              <a:t>Existing permitted nonconforming ADUs may be approved, subject to applicable requirements </a:t>
            </a:r>
          </a:p>
          <a:p>
            <a:pPr marL="628650" lvl="1" indent="-171450">
              <a:lnSpc>
                <a:spcPct val="120000"/>
              </a:lnSpc>
              <a:spcBef>
                <a:spcPts val="510"/>
              </a:spcBef>
              <a:buClr>
                <a:schemeClr val="accent2"/>
              </a:buClr>
              <a:buFont typeface="Courier New" panose="02070309020205020404" pitchFamily="49" charset="0"/>
              <a:buChar char="o"/>
            </a:pPr>
            <a:r>
              <a:rPr lang="en-US" dirty="0">
                <a:solidFill>
                  <a:srgbClr val="000000"/>
                </a:solidFill>
              </a:rPr>
              <a:t>Health/safety standards must be addressed </a:t>
            </a:r>
            <a:r>
              <a:rPr lang="en-US" u="sng" dirty="0">
                <a:solidFill>
                  <a:srgbClr val="000000"/>
                </a:solidFill>
              </a:rPr>
              <a:t>before</a:t>
            </a:r>
            <a:r>
              <a:rPr lang="en-US" dirty="0">
                <a:solidFill>
                  <a:srgbClr val="000000"/>
                </a:solidFill>
              </a:rPr>
              <a:t> legalization can occur.</a:t>
            </a:r>
          </a:p>
          <a:p>
            <a:pPr marL="171450" indent="-171450">
              <a:lnSpc>
                <a:spcPct val="120000"/>
              </a:lnSpc>
              <a:spcBef>
                <a:spcPts val="510"/>
              </a:spcBef>
              <a:buClr>
                <a:schemeClr val="accent2"/>
              </a:buClr>
              <a:buFont typeface="Arial" panose="020B0604020202020204" pitchFamily="34" charset="0"/>
              <a:buChar char="•"/>
            </a:pPr>
            <a:r>
              <a:rPr lang="en-US" dirty="0">
                <a:solidFill>
                  <a:srgbClr val="000000"/>
                </a:solidFill>
              </a:rPr>
              <a:t>Allow for an increase in the size of an attached ADU for more efficient use of floor area (e.g., an existing garage or basement being used as an ADU)</a:t>
            </a:r>
          </a:p>
          <a:p>
            <a:pPr marL="698721">
              <a:lnSpc>
                <a:spcPct val="120000"/>
              </a:lnSpc>
              <a:spcBef>
                <a:spcPts val="510"/>
              </a:spcBef>
            </a:pPr>
            <a:endParaRPr lang="en-US" dirty="0">
              <a:solidFill>
                <a:srgbClr val="000000"/>
              </a:solidFill>
            </a:endParaRPr>
          </a:p>
          <a:p>
            <a:r>
              <a:rPr lang="en-US" u="sng" dirty="0">
                <a:solidFill>
                  <a:srgbClr val="000000"/>
                </a:solidFill>
              </a:rPr>
              <a:t>Note</a:t>
            </a:r>
            <a:r>
              <a:rPr lang="en-US" dirty="0">
                <a:solidFill>
                  <a:srgbClr val="000000"/>
                </a:solidFill>
              </a:rPr>
              <a:t>: The Commerce ADU Guidance document contains some example you can cite.</a:t>
            </a:r>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37</a:t>
            </a:fld>
            <a:endParaRPr lang="en-US" dirty="0"/>
          </a:p>
        </p:txBody>
      </p:sp>
    </p:spTree>
    <p:extLst>
      <p:ext uri="{BB962C8B-B14F-4D97-AF65-F5344CB8AC3E}">
        <p14:creationId xmlns:p14="http://schemas.microsoft.com/office/powerpoint/2010/main" val="17360674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10"/>
              </a:spcBef>
              <a:buClr>
                <a:schemeClr val="accent2"/>
              </a:buClr>
            </a:pPr>
            <a:r>
              <a:rPr lang="en-US" sz="1100" b="1" dirty="0">
                <a:cs typeface="Calibri" panose="020F0502020204030204" pitchFamily="34" charset="0"/>
              </a:rPr>
              <a:t>6. Provide pre-approved ADU plans</a:t>
            </a:r>
          </a:p>
          <a:p>
            <a:pPr>
              <a:lnSpc>
                <a:spcPct val="120000"/>
              </a:lnSpc>
              <a:spcBef>
                <a:spcPts val="510"/>
              </a:spcBef>
              <a:buClr>
                <a:schemeClr val="accent2"/>
              </a:buClr>
            </a:pPr>
            <a:endParaRPr lang="en-US" sz="1100" b="1" dirty="0">
              <a:solidFill>
                <a:srgbClr val="000000"/>
              </a:solidFill>
              <a:cs typeface="Calibri" panose="020F0502020204030204" pitchFamily="34" charset="0"/>
            </a:endParaRPr>
          </a:p>
          <a:p>
            <a:pPr>
              <a:lnSpc>
                <a:spcPct val="120000"/>
              </a:lnSpc>
              <a:spcBef>
                <a:spcPts val="510"/>
              </a:spcBef>
              <a:buClr>
                <a:schemeClr val="accent2"/>
              </a:buClr>
            </a:pPr>
            <a:r>
              <a:rPr lang="en-US" sz="1100" dirty="0">
                <a:solidFill>
                  <a:srgbClr val="000000"/>
                </a:solidFill>
              </a:rPr>
              <a:t>An increasingly popular approach that:</a:t>
            </a:r>
          </a:p>
          <a:p>
            <a:pPr marL="171450" indent="-171450">
              <a:lnSpc>
                <a:spcPct val="120000"/>
              </a:lnSpc>
              <a:spcBef>
                <a:spcPts val="510"/>
              </a:spcBef>
              <a:buClr>
                <a:schemeClr val="accent2"/>
              </a:buClr>
              <a:buFont typeface="Arial" panose="020B0604020202020204" pitchFamily="34" charset="0"/>
              <a:buChar char="•"/>
            </a:pPr>
            <a:r>
              <a:rPr lang="en-US" sz="1100" dirty="0">
                <a:solidFill>
                  <a:srgbClr val="000000"/>
                </a:solidFill>
              </a:rPr>
              <a:t>Reduces design costs to applicants</a:t>
            </a:r>
          </a:p>
          <a:p>
            <a:pPr marL="171450" indent="-171450">
              <a:lnSpc>
                <a:spcPct val="120000"/>
              </a:lnSpc>
              <a:spcBef>
                <a:spcPts val="510"/>
              </a:spcBef>
              <a:buClr>
                <a:schemeClr val="accent2"/>
              </a:buClr>
              <a:buFont typeface="Arial" panose="020B0604020202020204" pitchFamily="34" charset="0"/>
              <a:buChar char="•"/>
            </a:pPr>
            <a:r>
              <a:rPr lang="en-US" sz="1100" dirty="0">
                <a:solidFill>
                  <a:srgbClr val="000000"/>
                </a:solidFill>
              </a:rPr>
              <a:t>Reduces the time needed to review plans, since they have already been “pre-approved”</a:t>
            </a:r>
          </a:p>
          <a:p>
            <a:pPr>
              <a:lnSpc>
                <a:spcPct val="120000"/>
              </a:lnSpc>
              <a:spcBef>
                <a:spcPts val="510"/>
              </a:spcBef>
              <a:buClr>
                <a:schemeClr val="accent2"/>
              </a:buClr>
            </a:pPr>
            <a:endParaRPr lang="en-US" sz="1100" dirty="0">
              <a:solidFill>
                <a:srgbClr val="000000"/>
              </a:solidFill>
            </a:endParaRPr>
          </a:p>
          <a:p>
            <a:pPr marL="0" indent="0">
              <a:lnSpc>
                <a:spcPct val="120000"/>
              </a:lnSpc>
              <a:spcBef>
                <a:spcPts val="510"/>
              </a:spcBef>
              <a:buClr>
                <a:schemeClr val="accent2"/>
              </a:buClr>
              <a:buFont typeface="Arial" panose="020B0604020202020204" pitchFamily="34" charset="0"/>
              <a:buNone/>
            </a:pPr>
            <a:r>
              <a:rPr lang="en-US" sz="1100" dirty="0">
                <a:solidFill>
                  <a:srgbClr val="000000"/>
                </a:solidFill>
              </a:rPr>
              <a:t>Some issues to consider:</a:t>
            </a:r>
          </a:p>
          <a:p>
            <a:pPr marL="171450" indent="-171450">
              <a:lnSpc>
                <a:spcPct val="120000"/>
              </a:lnSpc>
              <a:spcBef>
                <a:spcPts val="510"/>
              </a:spcBef>
              <a:buClr>
                <a:schemeClr val="accent2"/>
              </a:buClr>
              <a:buFont typeface="Arial" panose="020B0604020202020204" pitchFamily="34" charset="0"/>
              <a:buChar char="•"/>
            </a:pPr>
            <a:r>
              <a:rPr lang="en-US" sz="1100" dirty="0">
                <a:solidFill>
                  <a:srgbClr val="000000"/>
                </a:solidFill>
              </a:rPr>
              <a:t>Need access to architects willing to participate in such a program</a:t>
            </a:r>
          </a:p>
          <a:p>
            <a:pPr marL="171450" indent="-171450">
              <a:lnSpc>
                <a:spcPct val="120000"/>
              </a:lnSpc>
              <a:spcBef>
                <a:spcPts val="510"/>
              </a:spcBef>
              <a:buClr>
                <a:schemeClr val="accent2"/>
              </a:buClr>
              <a:buFont typeface="Arial" panose="020B0604020202020204" pitchFamily="34" charset="0"/>
              <a:buChar char="•"/>
            </a:pPr>
            <a:r>
              <a:rPr lang="en-US" sz="1100" dirty="0">
                <a:solidFill>
                  <a:srgbClr val="000000"/>
                </a:solidFill>
              </a:rPr>
              <a:t>Even small changes to a pre-approved plan may result in the need for an individual review of the revised ADU plan (negating the time savings)</a:t>
            </a:r>
          </a:p>
          <a:p>
            <a:endParaRPr lang="en-US" sz="1100" dirty="0"/>
          </a:p>
          <a:p>
            <a:r>
              <a:rPr lang="en-US" sz="1100" u="sng" dirty="0">
                <a:solidFill>
                  <a:srgbClr val="000000"/>
                </a:solidFill>
              </a:rPr>
              <a:t>Notes</a:t>
            </a:r>
            <a:r>
              <a:rPr lang="en-US" sz="1100" dirty="0">
                <a:solidFill>
                  <a:srgbClr val="000000"/>
                </a:solidFill>
              </a:rPr>
              <a:t>: </a:t>
            </a:r>
          </a:p>
          <a:p>
            <a:pPr marL="171450" indent="-171450">
              <a:buFont typeface="Arial" panose="020B0604020202020204" pitchFamily="34" charset="0"/>
              <a:buChar char="•"/>
            </a:pPr>
            <a:r>
              <a:rPr lang="en-US" sz="1100" dirty="0">
                <a:solidFill>
                  <a:srgbClr val="000000"/>
                </a:solidFill>
              </a:rPr>
              <a:t>The images on this slide are pre-approved ADU options from the city of Leavenworth.</a:t>
            </a:r>
          </a:p>
          <a:p>
            <a:pPr marL="171450" indent="-171450">
              <a:buFont typeface="Arial" panose="020B0604020202020204" pitchFamily="34" charset="0"/>
              <a:buChar char="•"/>
            </a:pPr>
            <a:r>
              <a:rPr lang="en-US" sz="1100" dirty="0">
                <a:solidFill>
                  <a:srgbClr val="000000"/>
                </a:solidFill>
              </a:rPr>
              <a:t>The Commerce ADU Guidance document contains some example you can cite.</a:t>
            </a:r>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38</a:t>
            </a:fld>
            <a:endParaRPr lang="en-US" dirty="0"/>
          </a:p>
        </p:txBody>
      </p:sp>
    </p:spTree>
    <p:extLst>
      <p:ext uri="{BB962C8B-B14F-4D97-AF65-F5344CB8AC3E}">
        <p14:creationId xmlns:p14="http://schemas.microsoft.com/office/powerpoint/2010/main" val="2977980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143">
              <a:defRPr/>
            </a:pPr>
            <a:r>
              <a:rPr lang="en-US" sz="1100" dirty="0"/>
              <a:t>In developing the new guidance, and working on the ADU</a:t>
            </a:r>
            <a:r>
              <a:rPr lang="en-US" sz="1100" baseline="0" dirty="0"/>
              <a:t> project,</a:t>
            </a:r>
            <a:r>
              <a:rPr lang="en-US" sz="1100" dirty="0"/>
              <a:t> Commerce reviewed all</a:t>
            </a:r>
            <a:r>
              <a:rPr lang="en-US" sz="1100" baseline="0" dirty="0"/>
              <a:t> related </a:t>
            </a:r>
            <a:r>
              <a:rPr lang="en-US" sz="1100" dirty="0"/>
              <a:t>GMA amendments since 1994, reviewed existing case law, pulled together a task force, sent multiple drafts out</a:t>
            </a:r>
            <a:r>
              <a:rPr lang="en-US" sz="1100" baseline="0" dirty="0"/>
              <a:t> for review</a:t>
            </a:r>
            <a:r>
              <a:rPr lang="en-US" sz="1100" dirty="0"/>
              <a:t>, assembled a</a:t>
            </a:r>
            <a:r>
              <a:rPr lang="en-US" sz="1100" baseline="0" dirty="0"/>
              <a:t> large </a:t>
            </a:r>
            <a:r>
              <a:rPr lang="en-US" sz="1100" dirty="0"/>
              <a:t>collection of current</a:t>
            </a:r>
            <a:r>
              <a:rPr lang="en-US" sz="1100" baseline="0" dirty="0"/>
              <a:t> best practices, and conducted direct interviews and consultation with cities and counties across the state. </a:t>
            </a:r>
          </a:p>
          <a:p>
            <a:pPr defTabSz="949143">
              <a:defRPr/>
            </a:pPr>
            <a:endParaRPr lang="en-US" sz="1100" dirty="0"/>
          </a:p>
          <a:p>
            <a:pPr fontAlgn="base"/>
            <a:r>
              <a:rPr lang="en-US" sz="1100" dirty="0"/>
              <a:t>The new guidance is structured under the following categories:</a:t>
            </a:r>
          </a:p>
          <a:p>
            <a:pPr fontAlgn="base"/>
            <a:endParaRPr lang="en-US" sz="1100" dirty="0"/>
          </a:p>
          <a:p>
            <a:pPr marL="174680" indent="-174680" fontAlgn="base">
              <a:buFont typeface="Arial" panose="020B0604020202020204" pitchFamily="34" charset="0"/>
              <a:buChar char="•"/>
            </a:pPr>
            <a:r>
              <a:rPr lang="en-US" sz="1100" b="1" dirty="0"/>
              <a:t>Requirements</a:t>
            </a:r>
            <a:r>
              <a:rPr lang="en-US" sz="1100" dirty="0"/>
              <a:t> for cities and other urban areas – cities with a population greater than 20,000, counties with a population greater than 125,000, and counties required to plan under the GMA.</a:t>
            </a:r>
          </a:p>
          <a:p>
            <a:pPr marL="174680" indent="-174680" fontAlgn="base">
              <a:buFont typeface="Arial" panose="020B0604020202020204" pitchFamily="34" charset="0"/>
              <a:buChar char="•"/>
            </a:pPr>
            <a:r>
              <a:rPr lang="en-US" sz="1100" b="1" dirty="0"/>
              <a:t>Recommendations</a:t>
            </a:r>
            <a:r>
              <a:rPr lang="en-US" sz="1100" dirty="0"/>
              <a:t> for cities and other urban areas – not requirements but suggestions for expanding the options for ADUs in towns, cities, and other urban areas including unincorporated urban growth areas and limited areas of more intensive development. These recommendations include allowing manufactured or prefabricated units, streamlining ADU permitting processes, and offering incentives to encourage ADUs that are affordable to lower-income households.</a:t>
            </a:r>
          </a:p>
          <a:p>
            <a:pPr marL="174680" indent="-174680" fontAlgn="base">
              <a:buFont typeface="Arial" panose="020B0604020202020204" pitchFamily="34" charset="0"/>
              <a:buChar char="•"/>
            </a:pPr>
            <a:r>
              <a:rPr lang="en-US" sz="1100" b="1" dirty="0"/>
              <a:t>Key considerations </a:t>
            </a:r>
            <a:r>
              <a:rPr lang="en-US" sz="1100" dirty="0"/>
              <a:t>for counties (rural and resource lands) – ADU provisions in rural and resource areas must be accompanied by </a:t>
            </a:r>
            <a:r>
              <a:rPr lang="en-US" sz="1100" b="1" dirty="0"/>
              <a:t>measures to protect rural character, conserve resource lands, and limit density and sprawl</a:t>
            </a:r>
            <a:r>
              <a:rPr lang="en-US" sz="1100" dirty="0"/>
              <a:t>.</a:t>
            </a:r>
          </a:p>
          <a:p>
            <a:pPr marL="174680" indent="-174680" fontAlgn="base">
              <a:buFont typeface="Arial" panose="020B0604020202020204" pitchFamily="34" charset="0"/>
              <a:buChar char="•"/>
            </a:pPr>
            <a:r>
              <a:rPr lang="en-US" sz="1100" b="1" dirty="0"/>
              <a:t>Other programmatic elements </a:t>
            </a:r>
            <a:r>
              <a:rPr lang="en-US" sz="1100" dirty="0"/>
              <a:t>to consider – such as address the use of ADUs as short-term rentals, provide information on landlord-tenant laws for prospective ADU owners and tenants, and creating programs to encourage the legalization of unpermitted ADUs.</a:t>
            </a:r>
          </a:p>
          <a:p>
            <a:pPr fontAlgn="base"/>
            <a:endParaRPr lang="en-US" sz="1100" dirty="0"/>
          </a:p>
          <a:p>
            <a:pPr fontAlgn="base"/>
            <a:r>
              <a:rPr lang="en-US" sz="1100" dirty="0"/>
              <a:t>Also, for local governments Commerce is recording ADU webinars such as this one for cities and urban areas, and for counties and rural areas, </a:t>
            </a:r>
            <a:r>
              <a:rPr lang="en-US" sz="1100" b="1" dirty="0"/>
              <a:t>and</a:t>
            </a:r>
            <a:r>
              <a:rPr lang="en-US" sz="1100" dirty="0"/>
              <a:t> developing PowerPoint slides to assist in discussion and briefings on the value and importance of this housing type.</a:t>
            </a:r>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4</a:t>
            </a:fld>
            <a:endParaRPr lang="en-US" dirty="0"/>
          </a:p>
        </p:txBody>
      </p:sp>
    </p:spTree>
    <p:extLst>
      <p:ext uri="{BB962C8B-B14F-4D97-AF65-F5344CB8AC3E}">
        <p14:creationId xmlns:p14="http://schemas.microsoft.com/office/powerpoint/2010/main" val="2917774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GMA-planning counties must plan and provide regulatory frameworks for four land use categories </a:t>
            </a:r>
            <a:r>
              <a:rPr lang="en-US" b="1" dirty="0"/>
              <a:t>in decreasing order of intensity</a:t>
            </a:r>
            <a:r>
              <a:rPr lang="en-US" dirty="0"/>
              <a:t>:</a:t>
            </a:r>
            <a:br>
              <a:rPr lang="en-US" dirty="0"/>
            </a:br>
            <a:endParaRPr lang="en-US" dirty="0"/>
          </a:p>
          <a:p>
            <a:pPr marL="514350" indent="-514350">
              <a:buFont typeface="+mj-lt"/>
              <a:buAutoNum type="arabicPeriod"/>
            </a:pPr>
            <a:r>
              <a:rPr lang="en-US" dirty="0"/>
              <a:t>Unincorporated urban growth areas</a:t>
            </a:r>
          </a:p>
          <a:p>
            <a:pPr marL="514350" indent="-514350">
              <a:buFont typeface="+mj-lt"/>
              <a:buAutoNum type="arabicPeriod"/>
            </a:pPr>
            <a:r>
              <a:rPr lang="en-US" dirty="0"/>
              <a:t>Limited areas of More Intense Rural Development (LAMIRDs)</a:t>
            </a:r>
          </a:p>
          <a:p>
            <a:pPr marL="514350" indent="-514350">
              <a:buFont typeface="+mj-lt"/>
              <a:buAutoNum type="arabicPeriod"/>
            </a:pPr>
            <a:r>
              <a:rPr lang="en-US" dirty="0"/>
              <a:t>Rural lands</a:t>
            </a:r>
          </a:p>
          <a:p>
            <a:pPr marL="514350" indent="-514350">
              <a:buFont typeface="+mj-lt"/>
              <a:buAutoNum type="arabicPeriod"/>
            </a:pPr>
            <a:r>
              <a:rPr lang="en-US" dirty="0"/>
              <a:t>Designated natural resource lands</a:t>
            </a:r>
          </a:p>
          <a:p>
            <a:endParaRPr lang="en-US" dirty="0"/>
          </a:p>
        </p:txBody>
      </p:sp>
      <p:sp>
        <p:nvSpPr>
          <p:cNvPr id="4" name="Slide Number Placeholder 3"/>
          <p:cNvSpPr>
            <a:spLocks noGrp="1"/>
          </p:cNvSpPr>
          <p:nvPr>
            <p:ph type="sldNum" sz="quarter" idx="5"/>
          </p:nvPr>
        </p:nvSpPr>
        <p:spPr/>
        <p:txBody>
          <a:bodyPr/>
          <a:lstStyle/>
          <a:p>
            <a:fld id="{0381C26B-F24A-48C1-8F27-8A71D066AB0C}" type="slidenum">
              <a:rPr lang="en-US" smtClean="0"/>
              <a:t>5</a:t>
            </a:fld>
            <a:endParaRPr lang="en-US" dirty="0"/>
          </a:p>
        </p:txBody>
      </p:sp>
    </p:spTree>
    <p:extLst>
      <p:ext uri="{BB962C8B-B14F-4D97-AF65-F5344CB8AC3E}">
        <p14:creationId xmlns:p14="http://schemas.microsoft.com/office/powerpoint/2010/main" val="4154988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Much of what has come to pass in HB 1337 came from a larger body of work known as the Collaborative Roadmap Phase III project – over a period of two years the task force presented findings, concepts and recommendations to the Washington State Legislature about proposed reforms to the state’s growth policy framework. Accessory dwelling units were a top contender in a list of housing types to be required or incentivized. </a:t>
            </a:r>
          </a:p>
          <a:p>
            <a:endParaRPr lang="en-US" sz="1050" dirty="0"/>
          </a:p>
          <a:p>
            <a:r>
              <a:rPr lang="en-US" sz="1050" dirty="0"/>
              <a:t>For starters, </a:t>
            </a:r>
            <a:r>
              <a:rPr lang="en-US" sz="1050" b="1" dirty="0"/>
              <a:t>HB 1337</a:t>
            </a:r>
            <a:r>
              <a:rPr lang="en-US" sz="1050" dirty="0"/>
              <a:t>, </a:t>
            </a:r>
            <a:r>
              <a:rPr lang="en-US" sz="1050" b="1" dirty="0"/>
              <a:t>requires</a:t>
            </a:r>
            <a:r>
              <a:rPr lang="en-US" sz="1050" dirty="0"/>
              <a:t> jurisdictions to, </a:t>
            </a:r>
            <a:r>
              <a:rPr lang="en-US" sz="1050" b="1" dirty="0"/>
              <a:t>within 6 months after their periodic update due date</a:t>
            </a:r>
            <a:r>
              <a:rPr lang="en-US" sz="1050" dirty="0"/>
              <a:t>: </a:t>
            </a:r>
          </a:p>
          <a:p>
            <a:endParaRPr lang="en-US" sz="1050" dirty="0"/>
          </a:p>
          <a:p>
            <a:pPr marL="174680" indent="-174680">
              <a:buFont typeface="Arial" panose="020B0604020202020204" pitchFamily="34" charset="0"/>
              <a:buChar char="•"/>
            </a:pPr>
            <a:r>
              <a:rPr lang="en-US" sz="1050" dirty="0"/>
              <a:t>Allow </a:t>
            </a:r>
            <a:r>
              <a:rPr lang="en-US" sz="1050" b="1" dirty="0"/>
              <a:t>two ADUs per lot in all GMA urban growth areas </a:t>
            </a:r>
            <a:r>
              <a:rPr lang="en-US" sz="1050" dirty="0"/>
              <a:t>– effectively allowing 3 units in all urban areas – the principal unit, plus two ADUs.</a:t>
            </a:r>
          </a:p>
          <a:p>
            <a:pPr marL="174680" indent="-174680" defTabSz="931628">
              <a:buFont typeface="Arial" panose="020B0604020202020204" pitchFamily="34" charset="0"/>
              <a:buChar char="•"/>
              <a:defRPr/>
            </a:pPr>
            <a:r>
              <a:rPr lang="en-US" sz="1050" b="1" dirty="0"/>
              <a:t>May not require owner occupancy </a:t>
            </a:r>
            <a:r>
              <a:rPr lang="en-US" sz="1050" dirty="0"/>
              <a:t>for any unit on the property – the rationale for this requirement has been historically based on apprehensions about noise and other negative impacts that might be caused by unsupervised renters, and perhaps perceptions of conflicts around undefined shared space. But other local code provisions relating to those types of nuisance concerns can be adopted and applied to residential properties occupied by either owners or renters.</a:t>
            </a:r>
          </a:p>
          <a:p>
            <a:pPr marL="174680" indent="-174680" defTabSz="931628">
              <a:buFont typeface="Arial" panose="020B0604020202020204" pitchFamily="34" charset="0"/>
              <a:buChar char="•"/>
              <a:defRPr/>
            </a:pPr>
            <a:r>
              <a:rPr lang="en-US" sz="1050" b="1" dirty="0"/>
              <a:t>Must allow sale as condominiums </a:t>
            </a:r>
            <a:r>
              <a:rPr lang="en-US" sz="1050" dirty="0"/>
              <a:t>– jurisdictions may not prohibit the sale or other conveyance of a condominium unit independently of a principal unit solely on the grounds that the condominium unit was originally built as an accessory dwelling unit. </a:t>
            </a:r>
          </a:p>
          <a:p>
            <a:pPr marL="174680" indent="-174680">
              <a:buFont typeface="Arial" panose="020B0604020202020204" pitchFamily="34" charset="0"/>
              <a:buChar char="•"/>
            </a:pPr>
            <a:r>
              <a:rPr lang="en-US" sz="1050" dirty="0"/>
              <a:t>Must allow at least </a:t>
            </a:r>
            <a:r>
              <a:rPr lang="en-US" sz="1050" b="1" dirty="0"/>
              <a:t>1,000 square feet size units </a:t>
            </a:r>
            <a:r>
              <a:rPr lang="en-US" sz="1050" dirty="0"/>
              <a:t>– defined in gross floor area </a:t>
            </a:r>
            <a:r>
              <a:rPr lang="en-US" sz="1050" b="1" dirty="0">
                <a:solidFill>
                  <a:srgbClr val="FF0000"/>
                </a:solidFill>
              </a:rPr>
              <a:t>which</a:t>
            </a:r>
            <a:r>
              <a:rPr lang="en-US" sz="1050" dirty="0"/>
              <a:t> means the interior habitable area of a dwelling unit including basements and attics but not including a garage or accessory structure.</a:t>
            </a:r>
          </a:p>
          <a:p>
            <a:pPr marL="174680" indent="-174680" defTabSz="931628">
              <a:buFont typeface="Arial" panose="020B0604020202020204" pitchFamily="34" charset="0"/>
              <a:buChar char="•"/>
              <a:defRPr/>
            </a:pPr>
            <a:r>
              <a:rPr lang="en-US" sz="1050" b="1" dirty="0"/>
              <a:t>Cannot require parking if within ½ mile of a major transit stop </a:t>
            </a:r>
            <a:r>
              <a:rPr lang="en-US" sz="1050" dirty="0"/>
              <a:t>– Many lots in established areas aren’t large enough to support both an ADU and off-street parking, effectively prohibiting ADU development. This means that ADUs are often limited to larger lots that can accommodate parking and other site features. Removing off-street parking requirements for ADUs can help to open up possibilities for placing ADUs, especially in urban areas with transportation options.</a:t>
            </a:r>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6</a:t>
            </a:fld>
            <a:endParaRPr lang="en-US" dirty="0"/>
          </a:p>
        </p:txBody>
      </p:sp>
    </p:spTree>
    <p:extLst>
      <p:ext uri="{BB962C8B-B14F-4D97-AF65-F5344CB8AC3E}">
        <p14:creationId xmlns:p14="http://schemas.microsoft.com/office/powerpoint/2010/main" val="1139478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80" indent="-174680" defTabSz="931628">
              <a:buFont typeface="Arial" panose="020B0604020202020204" pitchFamily="34" charset="0"/>
              <a:buChar char="•"/>
              <a:defRPr/>
            </a:pPr>
            <a:r>
              <a:rPr lang="en-US" sz="1050" b="1" dirty="0"/>
              <a:t>Impact fees are limited to 50% of the principal unit</a:t>
            </a:r>
            <a:r>
              <a:rPr lang="en-US" sz="1050" dirty="0"/>
              <a:t> – ADUs are generally smaller than standard single-family homes, they typically have fewer people living in them, and cause fewer impacts on transportation, parks and schools.</a:t>
            </a:r>
          </a:p>
          <a:p>
            <a:pPr marL="0" indent="0" defTabSz="931628">
              <a:buFont typeface="Arial" panose="020B0604020202020204" pitchFamily="34" charset="0"/>
              <a:buNone/>
              <a:defRPr/>
            </a:pPr>
            <a:endParaRPr lang="en-US" sz="1050" dirty="0"/>
          </a:p>
          <a:p>
            <a:pPr marL="174680" indent="-174680" fontAlgn="base">
              <a:buFont typeface="Arial" panose="020B0604020202020204" pitchFamily="34" charset="0"/>
              <a:buChar char="•"/>
            </a:pPr>
            <a:r>
              <a:rPr lang="en-US" sz="1050" b="1" dirty="0"/>
              <a:t>Allow two ADUs on all lots that meet minimum lot size </a:t>
            </a:r>
            <a:r>
              <a:rPr lang="en-US" sz="1050" dirty="0"/>
              <a:t>in zoning districts that allow for single-family homes – the ADUs may be: </a:t>
            </a:r>
          </a:p>
          <a:p>
            <a:pPr marL="640494" lvl="1" indent="-174680" fontAlgn="base">
              <a:buFont typeface="Courier New" panose="02070309020205020404" pitchFamily="49" charset="0"/>
              <a:buChar char="o"/>
            </a:pPr>
            <a:r>
              <a:rPr lang="en-US" sz="1050" dirty="0"/>
              <a:t>Two attached accessory dwelling units (ADUs) such as unit in a basement, attic, or garage.</a:t>
            </a:r>
          </a:p>
          <a:p>
            <a:pPr marL="640494" lvl="1" indent="-174680" fontAlgn="base">
              <a:buFont typeface="Courier New" panose="02070309020205020404" pitchFamily="49" charset="0"/>
              <a:buChar char="o"/>
            </a:pPr>
            <a:r>
              <a:rPr lang="en-US" sz="1050" dirty="0"/>
              <a:t>One attached accessory dwelling unit and one detached accessory dwelling unit (DADU), or</a:t>
            </a:r>
          </a:p>
          <a:p>
            <a:pPr marL="640494" lvl="1" indent="-174680" fontAlgn="base">
              <a:buFont typeface="Courier New" panose="02070309020205020404" pitchFamily="49" charset="0"/>
              <a:buChar char="o"/>
            </a:pPr>
            <a:r>
              <a:rPr lang="en-US" sz="1050" dirty="0"/>
              <a:t>Two detached accessory dwelling units, which may be comprised of either one or two detached structures.</a:t>
            </a:r>
          </a:p>
          <a:p>
            <a:pPr marL="640494" lvl="1" indent="-174680" fontAlgn="base">
              <a:buFont typeface="Courier New" panose="02070309020205020404" pitchFamily="49" charset="0"/>
              <a:buChar char="o"/>
            </a:pPr>
            <a:r>
              <a:rPr lang="en-US" sz="1050" dirty="0"/>
              <a:t>A conversion of an existing structure, such as a detached garage. </a:t>
            </a:r>
          </a:p>
          <a:p>
            <a:pPr marL="465814" lvl="1" indent="0" fontAlgn="base">
              <a:buFont typeface="Courier New" panose="02070309020205020404" pitchFamily="49" charset="0"/>
              <a:buNone/>
            </a:pPr>
            <a:endParaRPr lang="en-US" sz="1050" dirty="0"/>
          </a:p>
          <a:p>
            <a:pPr marL="174680" indent="-174680" defTabSz="931628">
              <a:buFont typeface="Arial" panose="020B0604020202020204" pitchFamily="34" charset="0"/>
              <a:buChar char="•"/>
              <a:defRPr/>
            </a:pPr>
            <a:r>
              <a:rPr lang="en-US" sz="1050" dirty="0"/>
              <a:t>May not impose </a:t>
            </a:r>
            <a:r>
              <a:rPr lang="en-US" sz="1050" b="1" dirty="0"/>
              <a:t>setback requirements</a:t>
            </a:r>
            <a:r>
              <a:rPr lang="en-US" sz="1050" dirty="0"/>
              <a:t>, </a:t>
            </a:r>
            <a:r>
              <a:rPr lang="en-US" sz="1050" b="1" dirty="0"/>
              <a:t>yard coverage limits</a:t>
            </a:r>
            <a:r>
              <a:rPr lang="en-US" sz="1050" dirty="0"/>
              <a:t>, </a:t>
            </a:r>
            <a:r>
              <a:rPr lang="en-US" sz="1050" b="1" dirty="0"/>
              <a:t>tree retention mandates</a:t>
            </a:r>
            <a:r>
              <a:rPr lang="en-US" sz="1050" dirty="0"/>
              <a:t>, </a:t>
            </a:r>
            <a:r>
              <a:rPr lang="en-US" sz="1050" b="1" dirty="0"/>
              <a:t>restrictions on entry door location</a:t>
            </a:r>
            <a:r>
              <a:rPr lang="en-US" sz="1050" dirty="0"/>
              <a:t>, </a:t>
            </a:r>
            <a:r>
              <a:rPr lang="en-US" sz="1050" b="1" dirty="0"/>
              <a:t>aesthetic requirements </a:t>
            </a:r>
            <a:r>
              <a:rPr lang="en-US" sz="1050" dirty="0"/>
              <a:t>or </a:t>
            </a:r>
            <a:r>
              <a:rPr lang="en-US" sz="1050" b="1" dirty="0"/>
              <a:t>design review standards </a:t>
            </a:r>
            <a:r>
              <a:rPr lang="en-US" sz="1050" dirty="0"/>
              <a:t>that are more restrictive than those for the principal unit.</a:t>
            </a:r>
          </a:p>
          <a:p>
            <a:pPr marL="0" indent="0" defTabSz="931628">
              <a:buFont typeface="Arial" panose="020B0604020202020204" pitchFamily="34" charset="0"/>
              <a:buNone/>
              <a:defRPr/>
            </a:pPr>
            <a:endParaRPr lang="en-US" sz="1050" dirty="0"/>
          </a:p>
          <a:p>
            <a:pPr marL="174680" indent="-174680" defTabSz="931628">
              <a:buFont typeface="Arial" panose="020B0604020202020204" pitchFamily="34" charset="0"/>
              <a:buChar char="•"/>
              <a:defRPr/>
            </a:pPr>
            <a:r>
              <a:rPr lang="en-US" sz="1050" dirty="0"/>
              <a:t>May not requirement street improvements as a condition of permitting accessory dwelling units.</a:t>
            </a:r>
          </a:p>
          <a:p>
            <a:pPr marL="0" indent="0" defTabSz="931628">
              <a:buFont typeface="Arial" panose="020B0604020202020204" pitchFamily="34" charset="0"/>
              <a:buNone/>
              <a:defRPr/>
            </a:pPr>
            <a:endParaRPr lang="en-US" sz="1050" dirty="0"/>
          </a:p>
          <a:p>
            <a:pPr marL="174680" indent="-174680" defTabSz="931628">
              <a:buFont typeface="Arial" panose="020B0604020202020204" pitchFamily="34" charset="0"/>
              <a:buChar char="•"/>
              <a:defRPr/>
            </a:pPr>
            <a:r>
              <a:rPr lang="en-US" sz="1050" dirty="0">
                <a:solidFill>
                  <a:srgbClr val="EA5F14"/>
                </a:solidFill>
              </a:rPr>
              <a:t>Also, the new state law addresses covenants and restrictions, protecting any local government from civil liability if they issue a permit for an ADU on a lot with a covenant restricting an ADU – restricting covenants from actively or effectively prohibiting ADUs within a UGA.</a:t>
            </a:r>
            <a:endParaRPr lang="en-US" sz="1050" dirty="0"/>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7</a:t>
            </a:fld>
            <a:endParaRPr lang="en-US" dirty="0"/>
          </a:p>
        </p:txBody>
      </p:sp>
    </p:spTree>
    <p:extLst>
      <p:ext uri="{BB962C8B-B14F-4D97-AF65-F5344CB8AC3E}">
        <p14:creationId xmlns:p14="http://schemas.microsoft.com/office/powerpoint/2010/main" val="500698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Here are some reasons </a:t>
            </a:r>
            <a:r>
              <a:rPr lang="en-US" sz="1100" baseline="0" dirty="0"/>
              <a:t>why we encourage ADUs in our urban communities:</a:t>
            </a:r>
          </a:p>
          <a:p>
            <a:endParaRPr lang="en-US" sz="1100" baseline="0" dirty="0"/>
          </a:p>
          <a:p>
            <a:pPr marL="228600" indent="-228600">
              <a:buFont typeface="+mj-lt"/>
              <a:buAutoNum type="arabicPeriod"/>
            </a:pPr>
            <a:r>
              <a:rPr lang="en-US" sz="1100" baseline="0" dirty="0"/>
              <a:t>A more sustainable house is one that is smaller and closer to services and activity centers, so that a trip to get groceries, or pick up a child after school has less impact.  That is not going to be a benefit of rural ADUs. In fact, when you look at homes in rural areas, some of the savings from buying further out is eaten up in transportation costs, because every trip requires a personal automobile.</a:t>
            </a:r>
          </a:p>
          <a:p>
            <a:pPr marL="228600" indent="-228600">
              <a:buFont typeface="+mj-lt"/>
              <a:buAutoNum type="arabicPeriod"/>
            </a:pPr>
            <a:endParaRPr lang="en-US" sz="1100" baseline="0" dirty="0"/>
          </a:p>
          <a:p>
            <a:pPr marL="228600" indent="-228600">
              <a:buFont typeface="+mj-lt"/>
              <a:buAutoNum type="arabicPeriod"/>
            </a:pPr>
            <a:r>
              <a:rPr lang="en-US" sz="1100" baseline="0" dirty="0"/>
              <a:t>ADUs can provide more affordable housing, but generally does not provide affordable to housing for lowest income segments unless tenants are friends or family. HB 1337 intended the potential for separate sale of ADUs. Given that rural densities require lots of at least 5 acres, separate sale is not possible.</a:t>
            </a:r>
          </a:p>
          <a:p>
            <a:pPr marL="228600" indent="-228600">
              <a:buFont typeface="+mj-lt"/>
              <a:buAutoNum type="arabicPeriod"/>
            </a:pPr>
            <a:endParaRPr lang="en-US" sz="1100" baseline="0" dirty="0"/>
          </a:p>
          <a:p>
            <a:pPr marL="228600" indent="-228600">
              <a:buFont typeface="+mj-lt"/>
              <a:buAutoNum type="arabicPeriod"/>
            </a:pPr>
            <a:r>
              <a:rPr lang="en-US" sz="1100" baseline="0" dirty="0"/>
              <a:t>Creating and serving an urban growth area with sewer, water, roads, parks, and other services is expensive. A benefit of urban ADUs is that we can absorb more people without have to expand the urban growth area. This is not the case is rural areas.</a:t>
            </a:r>
          </a:p>
          <a:p>
            <a:pPr marL="228600" indent="-228600">
              <a:buFont typeface="+mj-lt"/>
              <a:buAutoNum type="arabicPeriod"/>
            </a:pPr>
            <a:endParaRPr lang="en-US" sz="1100" baseline="0" dirty="0"/>
          </a:p>
          <a:p>
            <a:pPr marL="228600" indent="-228600">
              <a:buFont typeface="+mj-lt"/>
              <a:buAutoNum type="arabicPeriod"/>
            </a:pPr>
            <a:r>
              <a:rPr lang="en-US" sz="1100" baseline="0" dirty="0"/>
              <a:t>The final point here is that ADUs can open up exclusive neighborhoods and allow more diverse households. This is not applicable in rural areas.</a:t>
            </a:r>
          </a:p>
          <a:p>
            <a:endParaRPr lang="en-US" dirty="0"/>
          </a:p>
        </p:txBody>
      </p:sp>
      <p:sp>
        <p:nvSpPr>
          <p:cNvPr id="4" name="Slide Number Placeholder 3"/>
          <p:cNvSpPr>
            <a:spLocks noGrp="1"/>
          </p:cNvSpPr>
          <p:nvPr>
            <p:ph type="sldNum" sz="quarter" idx="5"/>
          </p:nvPr>
        </p:nvSpPr>
        <p:spPr/>
        <p:txBody>
          <a:bodyPr/>
          <a:lstStyle/>
          <a:p>
            <a:fld id="{0381C26B-F24A-48C1-8F27-8A71D066AB0C}" type="slidenum">
              <a:rPr lang="en-US" smtClean="0"/>
              <a:t>8</a:t>
            </a:fld>
            <a:endParaRPr lang="en-US" dirty="0"/>
          </a:p>
        </p:txBody>
      </p:sp>
    </p:spTree>
    <p:extLst>
      <p:ext uri="{BB962C8B-B14F-4D97-AF65-F5344CB8AC3E}">
        <p14:creationId xmlns:p14="http://schemas.microsoft.com/office/powerpoint/2010/main" val="925979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Increased demand on emergency and other services, more households means more 911 calls in rural , where response times may be lower than urban areas, and more deliveries, which increases traffic on rural roads.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Again, each trip demands a private automobile with its own emission.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More housing in areas prone to wildfire means more risk, and greater losses if a fire occurs.  Now, we know there are ways to plan against fire by creating clear areas, and keeping a green lawn, which can increase demands for water, which are limited in this state.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Also, increased ADUs means there is more pressure on rural industries which may be incompatible with residential uses. The GMA requires notice on the plat of any housing that is near resource industries.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Finally, the hearings board have ruled against rural ADUs when county regulations did not include specific criteria to curtail density in rural areas.</a:t>
            </a:r>
          </a:p>
          <a:p>
            <a:endParaRPr lang="en-US" dirty="0"/>
          </a:p>
        </p:txBody>
      </p:sp>
      <p:sp>
        <p:nvSpPr>
          <p:cNvPr id="4" name="Slide Number Placeholder 3"/>
          <p:cNvSpPr>
            <a:spLocks noGrp="1"/>
          </p:cNvSpPr>
          <p:nvPr>
            <p:ph type="sldNum" sz="quarter" idx="5"/>
          </p:nvPr>
        </p:nvSpPr>
        <p:spPr/>
        <p:txBody>
          <a:bodyPr/>
          <a:lstStyle/>
          <a:p>
            <a:fld id="{0381C26B-F24A-48C1-8F27-8A71D066AB0C}" type="slidenum">
              <a:rPr lang="en-US" smtClean="0"/>
              <a:t>9</a:t>
            </a:fld>
            <a:endParaRPr lang="en-US" dirty="0"/>
          </a:p>
        </p:txBody>
      </p:sp>
    </p:spTree>
    <p:extLst>
      <p:ext uri="{BB962C8B-B14F-4D97-AF65-F5344CB8AC3E}">
        <p14:creationId xmlns:p14="http://schemas.microsoft.com/office/powerpoint/2010/main" val="30344316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hyperlink" Target="https://www.commerce.wa.gov/" TargetMode="External"/><Relationship Id="rId3" Type="http://schemas.openxmlformats.org/officeDocument/2006/relationships/image" Target="../media/image3.emf"/><Relationship Id="rId7" Type="http://schemas.openxmlformats.org/officeDocument/2006/relationships/image" Target="../media/image5.emf"/><Relationship Id="rId2" Type="http://schemas.openxmlformats.org/officeDocument/2006/relationships/hyperlink" Target="https://twitter.com/WaStateCommerce" TargetMode="External"/><Relationship Id="rId1" Type="http://schemas.openxmlformats.org/officeDocument/2006/relationships/slideMaster" Target="../slideMasters/slideMaster1.xml"/><Relationship Id="rId6" Type="http://schemas.openxmlformats.org/officeDocument/2006/relationships/hyperlink" Target="https://www.linkedin.com/company/893804" TargetMode="External"/><Relationship Id="rId11" Type="http://schemas.openxmlformats.org/officeDocument/2006/relationships/image" Target="../media/image7.emf"/><Relationship Id="rId5" Type="http://schemas.openxmlformats.org/officeDocument/2006/relationships/image" Target="../media/image4.emf"/><Relationship Id="rId10" Type="http://schemas.openxmlformats.org/officeDocument/2006/relationships/hyperlink" Target="https://www.instagram.com/wastatecommerce/" TargetMode="External"/><Relationship Id="rId4" Type="http://schemas.openxmlformats.org/officeDocument/2006/relationships/hyperlink" Target="https://www.facebook.com/WAStateCommerce/" TargetMode="External"/><Relationship Id="rId9"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hyperlink" Target="https://twitter.com/WaStateCommerce" TargetMode="External"/><Relationship Id="rId7" Type="http://schemas.openxmlformats.org/officeDocument/2006/relationships/hyperlink" Target="https://www.linkedin.com/company/893804" TargetMode="External"/><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4.emf"/><Relationship Id="rId11" Type="http://schemas.openxmlformats.org/officeDocument/2006/relationships/image" Target="../media/image7.emf"/><Relationship Id="rId5" Type="http://schemas.openxmlformats.org/officeDocument/2006/relationships/hyperlink" Target="https://www.facebook.com/WAStateCommerce/" TargetMode="External"/><Relationship Id="rId10" Type="http://schemas.openxmlformats.org/officeDocument/2006/relationships/hyperlink" Target="https://www.instagram.com/wastatecommerce/" TargetMode="External"/><Relationship Id="rId4" Type="http://schemas.openxmlformats.org/officeDocument/2006/relationships/image" Target="../media/image3.emf"/><Relationship Id="rId9" Type="http://schemas.openxmlformats.org/officeDocument/2006/relationships/hyperlink" Target="https://www.commerce.wa.gov/"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43" name="Rectangle 42"/>
          <p:cNvSpPr/>
          <p:nvPr/>
        </p:nvSpPr>
        <p:spPr>
          <a:xfrm flipV="1">
            <a:off x="8229600" y="-2"/>
            <a:ext cx="3505200" cy="6858002"/>
          </a:xfrm>
          <a:prstGeom prst="rect">
            <a:avLst/>
          </a:prstGeom>
          <a:gradFill>
            <a:gsLst>
              <a:gs pos="0">
                <a:schemeClr val="bg1">
                  <a:alpha val="0"/>
                </a:schemeClr>
              </a:gs>
              <a:gs pos="77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31"/>
          <p:cNvSpPr>
            <a:spLocks noGrp="1"/>
          </p:cNvSpPr>
          <p:nvPr>
            <p:ph type="body" sz="quarter" idx="10" hasCustomPrompt="1"/>
          </p:nvPr>
        </p:nvSpPr>
        <p:spPr>
          <a:xfrm>
            <a:off x="488950" y="5187893"/>
            <a:ext cx="643001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Name goes here</a:t>
            </a:r>
          </a:p>
        </p:txBody>
      </p:sp>
      <p:sp>
        <p:nvSpPr>
          <p:cNvPr id="21" name="Text Placeholder 31"/>
          <p:cNvSpPr>
            <a:spLocks noGrp="1"/>
          </p:cNvSpPr>
          <p:nvPr>
            <p:ph type="body" sz="quarter" idx="11" hasCustomPrompt="1"/>
          </p:nvPr>
        </p:nvSpPr>
        <p:spPr>
          <a:xfrm>
            <a:off x="488950" y="5562027"/>
            <a:ext cx="6430010" cy="343473"/>
          </a:xfrm>
        </p:spPr>
        <p:txBody>
          <a:bodyPr>
            <a:noAutofit/>
          </a:bodyPr>
          <a:lstStyle>
            <a:lvl1pPr marL="0" indent="0">
              <a:buFontTx/>
              <a:buNone/>
              <a:defRPr sz="1300" cap="all" baseline="0">
                <a:solidFill>
                  <a:schemeClr val="bg1"/>
                </a:solidFill>
                <a:latin typeface="Roboto" panose="02000000000000000000" pitchFamily="2" charset="0"/>
                <a:ea typeface="Roboto" panose="02000000000000000000" pitchFamily="2" charset="0"/>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Title goes here</a:t>
            </a:r>
          </a:p>
        </p:txBody>
      </p:sp>
      <p:sp>
        <p:nvSpPr>
          <p:cNvPr id="22" name="Text Placeholder 31"/>
          <p:cNvSpPr>
            <a:spLocks noGrp="1"/>
          </p:cNvSpPr>
          <p:nvPr>
            <p:ph type="body" sz="quarter" idx="12" hasCustomPrompt="1"/>
          </p:nvPr>
        </p:nvSpPr>
        <p:spPr>
          <a:xfrm>
            <a:off x="488950" y="6091578"/>
            <a:ext cx="6430010" cy="292100"/>
          </a:xfrm>
        </p:spPr>
        <p:txBody>
          <a:bodyPr>
            <a:noAutofit/>
          </a:bodyPr>
          <a:lstStyle>
            <a:lvl1pPr marL="0" indent="0">
              <a:buFontTx/>
              <a:buNone/>
              <a:defRPr sz="1300" cap="all" baseline="0">
                <a:solidFill>
                  <a:schemeClr val="bg1"/>
                </a:solidFill>
                <a:latin typeface="Roboto" panose="02000000000000000000" pitchFamily="2" charset="0"/>
                <a:ea typeface="Roboto" panose="02000000000000000000" pitchFamily="2" charset="0"/>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XX/XX/2022 (date goes here)</a:t>
            </a:r>
          </a:p>
        </p:txBody>
      </p:sp>
      <p:pic>
        <p:nvPicPr>
          <p:cNvPr id="47" name="Picture 46"/>
          <p:cNvPicPr>
            <a:picLocks noChangeAspect="1"/>
          </p:cNvPicPr>
          <p:nvPr userDrawn="1"/>
        </p:nvPicPr>
        <p:blipFill>
          <a:blip r:embed="rId2"/>
          <a:stretch>
            <a:fillRect/>
          </a:stretch>
        </p:blipFill>
        <p:spPr>
          <a:xfrm>
            <a:off x="8909050" y="805225"/>
            <a:ext cx="2146300" cy="2523273"/>
          </a:xfrm>
          <a:prstGeom prst="rect">
            <a:avLst/>
          </a:prstGeom>
        </p:spPr>
      </p:pic>
      <p:sp>
        <p:nvSpPr>
          <p:cNvPr id="11" name="Title 1"/>
          <p:cNvSpPr>
            <a:spLocks noGrp="1"/>
          </p:cNvSpPr>
          <p:nvPr>
            <p:ph type="title" hasCustomPrompt="1"/>
          </p:nvPr>
        </p:nvSpPr>
        <p:spPr>
          <a:xfrm>
            <a:off x="488950" y="454090"/>
            <a:ext cx="6971030" cy="3470210"/>
          </a:xfrm>
        </p:spPr>
        <p:txBody>
          <a:bodyPr anchor="b"/>
          <a:lstStyle>
            <a:lvl1pPr>
              <a:defRPr sz="6000" baseline="0">
                <a:solidFill>
                  <a:schemeClr val="bg1"/>
                </a:solidFill>
                <a:latin typeface="Abril Fatface" panose="02000503000000020003" pitchFamily="2" charset="0"/>
              </a:defRPr>
            </a:lvl1pPr>
          </a:lstStyle>
          <a:p>
            <a:r>
              <a:rPr lang="en-US" dirty="0"/>
              <a:t>Presentation title goes here</a:t>
            </a:r>
          </a:p>
        </p:txBody>
      </p:sp>
      <p:sp>
        <p:nvSpPr>
          <p:cNvPr id="12" name="Text Placeholder 31"/>
          <p:cNvSpPr>
            <a:spLocks noGrp="1"/>
          </p:cNvSpPr>
          <p:nvPr>
            <p:ph type="body" sz="quarter" idx="13" hasCustomPrompt="1"/>
          </p:nvPr>
        </p:nvSpPr>
        <p:spPr>
          <a:xfrm>
            <a:off x="488950" y="4056798"/>
            <a:ext cx="6971030" cy="886507"/>
          </a:xfrm>
        </p:spPr>
        <p:txBody>
          <a:bodyPr>
            <a:noAutofit/>
          </a:bodyPr>
          <a:lstStyle>
            <a:lvl1pPr marL="0" indent="0">
              <a:buFontTx/>
              <a:buNone/>
              <a:defRPr sz="2800" b="0">
                <a:solidFill>
                  <a:schemeClr val="bg1"/>
                </a:solidFill>
                <a:latin typeface="+mj-lt"/>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dirty="0"/>
              <a:t>Click to add subtitle (28)</a:t>
            </a:r>
          </a:p>
        </p:txBody>
      </p:sp>
      <p:sp>
        <p:nvSpPr>
          <p:cNvPr id="2" name="TextBox 1"/>
          <p:cNvSpPr txBox="1"/>
          <p:nvPr userDrawn="1"/>
        </p:nvSpPr>
        <p:spPr>
          <a:xfrm>
            <a:off x="10985770" y="6472136"/>
            <a:ext cx="596630" cy="230832"/>
          </a:xfrm>
          <a:prstGeom prst="rect">
            <a:avLst/>
          </a:prstGeom>
          <a:noFill/>
        </p:spPr>
        <p:txBody>
          <a:bodyPr wrap="square" rtlCol="0">
            <a:spAutoFit/>
          </a:bodyPr>
          <a:lstStyle/>
          <a:p>
            <a:pPr algn="r"/>
            <a:r>
              <a:rPr lang="en-US" sz="900" dirty="0">
                <a:solidFill>
                  <a:schemeClr val="bg2">
                    <a:lumMod val="50000"/>
                  </a:schemeClr>
                </a:solidFill>
              </a:rPr>
              <a:t>v1.4</a:t>
            </a:r>
          </a:p>
        </p:txBody>
      </p:sp>
      <p:cxnSp>
        <p:nvCxnSpPr>
          <p:cNvPr id="3" name="Straight Connector 2">
            <a:extLst>
              <a:ext uri="{FF2B5EF4-FFF2-40B4-BE49-F238E27FC236}">
                <a16:creationId xmlns:a16="http://schemas.microsoft.com/office/drawing/2014/main" id="{86796E56-0324-15D0-0921-C504FF54C9F5}"/>
              </a:ext>
            </a:extLst>
          </p:cNvPr>
          <p:cNvCxnSpPr>
            <a:cxnSpLocks/>
          </p:cNvCxnSpPr>
          <p:nvPr userDrawn="1"/>
        </p:nvCxnSpPr>
        <p:spPr>
          <a:xfrm>
            <a:off x="574675" y="3991543"/>
            <a:ext cx="67405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1190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hank you 1">
    <p:bg>
      <p:bgPr>
        <a:solidFill>
          <a:schemeClr val="tx2"/>
        </a:solidFill>
        <a:effectLst/>
      </p:bgPr>
    </p:bg>
    <p:spTree>
      <p:nvGrpSpPr>
        <p:cNvPr id="1" name=""/>
        <p:cNvGrpSpPr/>
        <p:nvPr/>
      </p:nvGrpSpPr>
      <p:grpSpPr>
        <a:xfrm>
          <a:off x="0" y="0"/>
          <a:ext cx="0" cy="0"/>
          <a:chOff x="0" y="0"/>
          <a:chExt cx="0" cy="0"/>
        </a:xfrm>
      </p:grpSpPr>
      <p:sp>
        <p:nvSpPr>
          <p:cNvPr id="8" name="Text Placeholder 31"/>
          <p:cNvSpPr>
            <a:spLocks noGrp="1"/>
          </p:cNvSpPr>
          <p:nvPr>
            <p:ph type="body" sz="quarter" idx="10" hasCustomPrompt="1"/>
          </p:nvPr>
        </p:nvSpPr>
        <p:spPr>
          <a:xfrm>
            <a:off x="831850" y="4696504"/>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Name goes here</a:t>
            </a:r>
          </a:p>
        </p:txBody>
      </p:sp>
      <p:sp>
        <p:nvSpPr>
          <p:cNvPr id="9" name="Text Placeholder 31"/>
          <p:cNvSpPr>
            <a:spLocks noGrp="1"/>
          </p:cNvSpPr>
          <p:nvPr>
            <p:ph type="body" sz="quarter" idx="11" hasCustomPrompt="1"/>
          </p:nvPr>
        </p:nvSpPr>
        <p:spPr>
          <a:xfrm>
            <a:off x="831850" y="5002058"/>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Title goes here</a:t>
            </a:r>
          </a:p>
        </p:txBody>
      </p:sp>
      <p:sp>
        <p:nvSpPr>
          <p:cNvPr id="11" name="Text Placeholder 31"/>
          <p:cNvSpPr>
            <a:spLocks noGrp="1"/>
          </p:cNvSpPr>
          <p:nvPr>
            <p:ph type="body" sz="quarter" idx="12" hasCustomPrompt="1"/>
          </p:nvPr>
        </p:nvSpPr>
        <p:spPr>
          <a:xfrm>
            <a:off x="831850" y="5345815"/>
            <a:ext cx="3766093"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Type email here</a:t>
            </a:r>
          </a:p>
        </p:txBody>
      </p:sp>
      <p:sp>
        <p:nvSpPr>
          <p:cNvPr id="12" name="Text Placeholder 31"/>
          <p:cNvSpPr>
            <a:spLocks noGrp="1"/>
          </p:cNvSpPr>
          <p:nvPr>
            <p:ph type="body" sz="quarter" idx="13" hasCustomPrompt="1"/>
          </p:nvPr>
        </p:nvSpPr>
        <p:spPr>
          <a:xfrm>
            <a:off x="831850" y="5651471"/>
            <a:ext cx="3766094"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XXX.XXX.XXXX</a:t>
            </a:r>
          </a:p>
        </p:txBody>
      </p:sp>
      <p:pic>
        <p:nvPicPr>
          <p:cNvPr id="15" name="Picture 14">
            <a:hlinkClick r:id="rId2"/>
          </p:cNvPr>
          <p:cNvPicPr>
            <a:picLocks noChangeAspect="1"/>
          </p:cNvPicPr>
          <p:nvPr userDrawn="1"/>
        </p:nvPicPr>
        <p:blipFill>
          <a:blip r:embed="rId3">
            <a:duotone>
              <a:schemeClr val="bg2">
                <a:shade val="45000"/>
                <a:satMod val="135000"/>
              </a:schemeClr>
              <a:prstClr val="white"/>
            </a:duotone>
          </a:blip>
          <a:stretch>
            <a:fillRect/>
          </a:stretch>
        </p:blipFill>
        <p:spPr>
          <a:xfrm>
            <a:off x="9823203" y="2914791"/>
            <a:ext cx="250454" cy="253182"/>
          </a:xfrm>
          <a:prstGeom prst="rect">
            <a:avLst/>
          </a:prstGeom>
        </p:spPr>
      </p:pic>
      <p:pic>
        <p:nvPicPr>
          <p:cNvPr id="16" name="Picture 15">
            <a:hlinkClick r:id="rId4"/>
          </p:cNvPr>
          <p:cNvPicPr>
            <a:picLocks noChangeAspect="1"/>
          </p:cNvPicPr>
          <p:nvPr userDrawn="1"/>
        </p:nvPicPr>
        <p:blipFill>
          <a:blip r:embed="rId5">
            <a:duotone>
              <a:schemeClr val="bg2">
                <a:shade val="45000"/>
                <a:satMod val="135000"/>
              </a:schemeClr>
              <a:prstClr val="white"/>
            </a:duotone>
          </a:blip>
          <a:stretch>
            <a:fillRect/>
          </a:stretch>
        </p:blipFill>
        <p:spPr>
          <a:xfrm>
            <a:off x="9382782" y="2914791"/>
            <a:ext cx="250454" cy="253182"/>
          </a:xfrm>
          <a:prstGeom prst="rect">
            <a:avLst/>
          </a:prstGeom>
          <a:solidFill>
            <a:schemeClr val="tx2"/>
          </a:solidFill>
        </p:spPr>
      </p:pic>
      <p:pic>
        <p:nvPicPr>
          <p:cNvPr id="17" name="Picture 16">
            <a:hlinkClick r:id="rId6"/>
          </p:cNvPr>
          <p:cNvPicPr>
            <a:picLocks noChangeAspect="1"/>
          </p:cNvPicPr>
          <p:nvPr userDrawn="1"/>
        </p:nvPicPr>
        <p:blipFill>
          <a:blip r:embed="rId7">
            <a:duotone>
              <a:schemeClr val="bg2">
                <a:shade val="45000"/>
                <a:satMod val="135000"/>
              </a:schemeClr>
              <a:prstClr val="white"/>
            </a:duotone>
          </a:blip>
          <a:stretch>
            <a:fillRect/>
          </a:stretch>
        </p:blipFill>
        <p:spPr>
          <a:xfrm>
            <a:off x="10263625" y="2914791"/>
            <a:ext cx="242106" cy="253182"/>
          </a:xfrm>
          <a:prstGeom prst="rect">
            <a:avLst/>
          </a:prstGeom>
        </p:spPr>
      </p:pic>
      <p:sp>
        <p:nvSpPr>
          <p:cNvPr id="18" name="TextBox 17">
            <a:hlinkClick r:id="rId8"/>
          </p:cNvPr>
          <p:cNvSpPr txBox="1"/>
          <p:nvPr userDrawn="1"/>
        </p:nvSpPr>
        <p:spPr>
          <a:xfrm>
            <a:off x="7282678" y="2877986"/>
            <a:ext cx="2190850" cy="276999"/>
          </a:xfrm>
          <a:prstGeom prst="rect">
            <a:avLst/>
          </a:prstGeom>
          <a:noFill/>
        </p:spPr>
        <p:txBody>
          <a:bodyPr wrap="square" rtlCol="0">
            <a:spAutoFit/>
          </a:bodyPr>
          <a:lstStyle/>
          <a:p>
            <a:r>
              <a:rPr lang="en-US" sz="1200" dirty="0">
                <a:solidFill>
                  <a:schemeClr val="bg1">
                    <a:lumMod val="85000"/>
                  </a:schemeClr>
                </a:solidFill>
              </a:rPr>
              <a:t>www.commerce.wa.gov</a:t>
            </a:r>
          </a:p>
        </p:txBody>
      </p:sp>
      <p:grpSp>
        <p:nvGrpSpPr>
          <p:cNvPr id="19" name="Group 18"/>
          <p:cNvGrpSpPr/>
          <p:nvPr userDrawn="1"/>
        </p:nvGrpSpPr>
        <p:grpSpPr>
          <a:xfrm>
            <a:off x="0" y="6671896"/>
            <a:ext cx="12192000" cy="190430"/>
            <a:chOff x="0" y="6321028"/>
            <a:chExt cx="12192000" cy="541298"/>
          </a:xfrm>
        </p:grpSpPr>
        <p:sp>
          <p:nvSpPr>
            <p:cNvPr id="20" name="Rectangle 19"/>
            <p:cNvSpPr/>
            <p:nvPr/>
          </p:nvSpPr>
          <p:spPr>
            <a:xfrm>
              <a:off x="335757" y="6360160"/>
              <a:ext cx="4727012" cy="502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5062769" y="6360160"/>
              <a:ext cx="363670" cy="502166"/>
            </a:xfrm>
            <a:prstGeom prst="rect">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2" name="Rectangle 21"/>
            <p:cNvSpPr/>
            <p:nvPr/>
          </p:nvSpPr>
          <p:spPr>
            <a:xfrm>
              <a:off x="5426439" y="6360160"/>
              <a:ext cx="1585679" cy="50216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3" name="Rectangle 22"/>
            <p:cNvSpPr/>
            <p:nvPr/>
          </p:nvSpPr>
          <p:spPr>
            <a:xfrm>
              <a:off x="0" y="6360160"/>
              <a:ext cx="112425" cy="50216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4" name="Rectangle 23"/>
            <p:cNvSpPr/>
            <p:nvPr/>
          </p:nvSpPr>
          <p:spPr>
            <a:xfrm>
              <a:off x="7012118" y="6360160"/>
              <a:ext cx="2634034" cy="50216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5" name="Rectangle 24"/>
            <p:cNvSpPr/>
            <p:nvPr/>
          </p:nvSpPr>
          <p:spPr>
            <a:xfrm>
              <a:off x="10487025" y="6360160"/>
              <a:ext cx="1704975" cy="502166"/>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6" name="Rectangle 25"/>
            <p:cNvSpPr/>
            <p:nvPr/>
          </p:nvSpPr>
          <p:spPr>
            <a:xfrm>
              <a:off x="9646153" y="6360160"/>
              <a:ext cx="840872" cy="50216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7" name="Rectangle 26"/>
            <p:cNvSpPr/>
            <p:nvPr/>
          </p:nvSpPr>
          <p:spPr>
            <a:xfrm>
              <a:off x="112425" y="6360160"/>
              <a:ext cx="223331" cy="5021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8" name="Rectangle 27"/>
            <p:cNvSpPr/>
            <p:nvPr/>
          </p:nvSpPr>
          <p:spPr>
            <a:xfrm>
              <a:off x="0" y="6321028"/>
              <a:ext cx="12192000" cy="797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1" name="Picture 30"/>
          <p:cNvPicPr>
            <a:picLocks noChangeAspect="1"/>
          </p:cNvPicPr>
          <p:nvPr userDrawn="1"/>
        </p:nvPicPr>
        <p:blipFill>
          <a:blip r:embed="rId9"/>
          <a:stretch>
            <a:fillRect/>
          </a:stretch>
        </p:blipFill>
        <p:spPr>
          <a:xfrm>
            <a:off x="7282678" y="929634"/>
            <a:ext cx="3666098" cy="1054771"/>
          </a:xfrm>
          <a:prstGeom prst="rect">
            <a:avLst/>
          </a:prstGeom>
        </p:spPr>
      </p:pic>
      <p:sp>
        <p:nvSpPr>
          <p:cNvPr id="30" name="Title 1"/>
          <p:cNvSpPr>
            <a:spLocks noGrp="1"/>
          </p:cNvSpPr>
          <p:nvPr>
            <p:ph type="title" hasCustomPrompt="1"/>
          </p:nvPr>
        </p:nvSpPr>
        <p:spPr>
          <a:xfrm>
            <a:off x="720286" y="1026608"/>
            <a:ext cx="5717836" cy="3470210"/>
          </a:xfrm>
        </p:spPr>
        <p:txBody>
          <a:bodyPr anchor="b"/>
          <a:lstStyle>
            <a:lvl1pPr>
              <a:defRPr sz="6000" baseline="0">
                <a:solidFill>
                  <a:schemeClr val="bg1"/>
                </a:solidFill>
                <a:latin typeface="Abril Fatface" panose="02000503000000020003" pitchFamily="2" charset="0"/>
              </a:defRPr>
            </a:lvl1pPr>
          </a:lstStyle>
          <a:p>
            <a:r>
              <a:rPr lang="en-US" dirty="0"/>
              <a:t>Type a thank you message here</a:t>
            </a:r>
          </a:p>
        </p:txBody>
      </p:sp>
      <p:pic>
        <p:nvPicPr>
          <p:cNvPr id="4" name="Picture 3">
            <a:hlinkClick r:id="rId10"/>
          </p:cNvPr>
          <p:cNvPicPr>
            <a:picLocks noChangeAspect="1"/>
          </p:cNvPicPr>
          <p:nvPr userDrawn="1"/>
        </p:nvPicPr>
        <p:blipFill>
          <a:blip r:embed="rId11">
            <a:duotone>
              <a:schemeClr val="bg2">
                <a:shade val="45000"/>
                <a:satMod val="135000"/>
              </a:schemeClr>
              <a:prstClr val="white"/>
            </a:duotone>
          </a:blip>
          <a:stretch>
            <a:fillRect/>
          </a:stretch>
        </p:blipFill>
        <p:spPr>
          <a:xfrm>
            <a:off x="10695699" y="2914792"/>
            <a:ext cx="253182" cy="253182"/>
          </a:xfrm>
          <a:prstGeom prst="rect">
            <a:avLst/>
          </a:prstGeom>
        </p:spPr>
      </p:pic>
    </p:spTree>
    <p:extLst>
      <p:ext uri="{BB962C8B-B14F-4D97-AF65-F5344CB8AC3E}">
        <p14:creationId xmlns:p14="http://schemas.microsoft.com/office/powerpoint/2010/main" val="856945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hank you 2">
    <p:bg>
      <p:bgPr>
        <a:solidFill>
          <a:schemeClr val="tx2"/>
        </a:solidFill>
        <a:effectLst/>
      </p:bgPr>
    </p:bg>
    <p:spTree>
      <p:nvGrpSpPr>
        <p:cNvPr id="1" name=""/>
        <p:cNvGrpSpPr/>
        <p:nvPr/>
      </p:nvGrpSpPr>
      <p:grpSpPr>
        <a:xfrm>
          <a:off x="0" y="0"/>
          <a:ext cx="0" cy="0"/>
          <a:chOff x="0" y="0"/>
          <a:chExt cx="0" cy="0"/>
        </a:xfrm>
      </p:grpSpPr>
      <p:grpSp>
        <p:nvGrpSpPr>
          <p:cNvPr id="19" name="Group 18"/>
          <p:cNvGrpSpPr/>
          <p:nvPr userDrawn="1"/>
        </p:nvGrpSpPr>
        <p:grpSpPr>
          <a:xfrm>
            <a:off x="0" y="6671896"/>
            <a:ext cx="12192000" cy="190430"/>
            <a:chOff x="0" y="6321028"/>
            <a:chExt cx="12192000" cy="541298"/>
          </a:xfrm>
        </p:grpSpPr>
        <p:sp>
          <p:nvSpPr>
            <p:cNvPr id="20" name="Rectangle 19"/>
            <p:cNvSpPr/>
            <p:nvPr/>
          </p:nvSpPr>
          <p:spPr>
            <a:xfrm>
              <a:off x="335757" y="6360160"/>
              <a:ext cx="4727012" cy="502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5062769" y="6360160"/>
              <a:ext cx="363670" cy="502166"/>
            </a:xfrm>
            <a:prstGeom prst="rect">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2" name="Rectangle 21"/>
            <p:cNvSpPr/>
            <p:nvPr/>
          </p:nvSpPr>
          <p:spPr>
            <a:xfrm>
              <a:off x="5426439" y="6360160"/>
              <a:ext cx="1585679" cy="50216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3" name="Rectangle 22"/>
            <p:cNvSpPr/>
            <p:nvPr/>
          </p:nvSpPr>
          <p:spPr>
            <a:xfrm>
              <a:off x="0" y="6360160"/>
              <a:ext cx="112425" cy="50216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4" name="Rectangle 23"/>
            <p:cNvSpPr/>
            <p:nvPr/>
          </p:nvSpPr>
          <p:spPr>
            <a:xfrm>
              <a:off x="7012118" y="6360160"/>
              <a:ext cx="2634034" cy="50216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5" name="Rectangle 24"/>
            <p:cNvSpPr/>
            <p:nvPr/>
          </p:nvSpPr>
          <p:spPr>
            <a:xfrm>
              <a:off x="10487025" y="6360160"/>
              <a:ext cx="1704975" cy="502166"/>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6" name="Rectangle 25"/>
            <p:cNvSpPr/>
            <p:nvPr/>
          </p:nvSpPr>
          <p:spPr>
            <a:xfrm>
              <a:off x="9646153" y="6360160"/>
              <a:ext cx="840872" cy="50216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7" name="Rectangle 26"/>
            <p:cNvSpPr/>
            <p:nvPr/>
          </p:nvSpPr>
          <p:spPr>
            <a:xfrm>
              <a:off x="112425" y="6360160"/>
              <a:ext cx="223331" cy="5021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8" name="Rectangle 27"/>
            <p:cNvSpPr/>
            <p:nvPr/>
          </p:nvSpPr>
          <p:spPr>
            <a:xfrm>
              <a:off x="0" y="6321028"/>
              <a:ext cx="12192000" cy="797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1" name="Picture 30"/>
          <p:cNvPicPr>
            <a:picLocks noChangeAspect="1"/>
          </p:cNvPicPr>
          <p:nvPr userDrawn="1"/>
        </p:nvPicPr>
        <p:blipFill>
          <a:blip r:embed="rId2"/>
          <a:stretch>
            <a:fillRect/>
          </a:stretch>
        </p:blipFill>
        <p:spPr>
          <a:xfrm>
            <a:off x="7282678" y="929634"/>
            <a:ext cx="3666098" cy="1054771"/>
          </a:xfrm>
          <a:prstGeom prst="rect">
            <a:avLst/>
          </a:prstGeom>
        </p:spPr>
      </p:pic>
      <p:sp>
        <p:nvSpPr>
          <p:cNvPr id="29" name="Text Placeholder 31"/>
          <p:cNvSpPr>
            <a:spLocks noGrp="1"/>
          </p:cNvSpPr>
          <p:nvPr>
            <p:ph type="body" sz="quarter" idx="10" hasCustomPrompt="1"/>
          </p:nvPr>
        </p:nvSpPr>
        <p:spPr>
          <a:xfrm>
            <a:off x="831850" y="1733497"/>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Name goes here</a:t>
            </a:r>
          </a:p>
        </p:txBody>
      </p:sp>
      <p:sp>
        <p:nvSpPr>
          <p:cNvPr id="30" name="Text Placeholder 31"/>
          <p:cNvSpPr>
            <a:spLocks noGrp="1"/>
          </p:cNvSpPr>
          <p:nvPr>
            <p:ph type="body" sz="quarter" idx="11" hasCustomPrompt="1"/>
          </p:nvPr>
        </p:nvSpPr>
        <p:spPr>
          <a:xfrm>
            <a:off x="831850" y="2039051"/>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Title goes here</a:t>
            </a:r>
          </a:p>
        </p:txBody>
      </p:sp>
      <p:sp>
        <p:nvSpPr>
          <p:cNvPr id="33" name="Text Placeholder 31"/>
          <p:cNvSpPr>
            <a:spLocks noGrp="1"/>
          </p:cNvSpPr>
          <p:nvPr>
            <p:ph type="body" sz="quarter" idx="12" hasCustomPrompt="1"/>
          </p:nvPr>
        </p:nvSpPr>
        <p:spPr>
          <a:xfrm>
            <a:off x="831851" y="2358397"/>
            <a:ext cx="3670300"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Type email here</a:t>
            </a:r>
          </a:p>
        </p:txBody>
      </p:sp>
      <p:sp>
        <p:nvSpPr>
          <p:cNvPr id="34" name="Text Placeholder 31"/>
          <p:cNvSpPr>
            <a:spLocks noGrp="1"/>
          </p:cNvSpPr>
          <p:nvPr>
            <p:ph type="body" sz="quarter" idx="13" hasCustomPrompt="1"/>
          </p:nvPr>
        </p:nvSpPr>
        <p:spPr>
          <a:xfrm>
            <a:off x="831850" y="2688464"/>
            <a:ext cx="3670301"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XXX.XXX.XXXX</a:t>
            </a:r>
          </a:p>
        </p:txBody>
      </p:sp>
      <p:sp>
        <p:nvSpPr>
          <p:cNvPr id="35" name="Text Placeholder 31"/>
          <p:cNvSpPr>
            <a:spLocks noGrp="1"/>
          </p:cNvSpPr>
          <p:nvPr>
            <p:ph type="body" sz="quarter" idx="14" hasCustomPrompt="1"/>
          </p:nvPr>
        </p:nvSpPr>
        <p:spPr>
          <a:xfrm>
            <a:off x="831850" y="3385365"/>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Name goes here</a:t>
            </a:r>
          </a:p>
        </p:txBody>
      </p:sp>
      <p:sp>
        <p:nvSpPr>
          <p:cNvPr id="36" name="Text Placeholder 31"/>
          <p:cNvSpPr>
            <a:spLocks noGrp="1"/>
          </p:cNvSpPr>
          <p:nvPr>
            <p:ph type="body" sz="quarter" idx="15" hasCustomPrompt="1"/>
          </p:nvPr>
        </p:nvSpPr>
        <p:spPr>
          <a:xfrm>
            <a:off x="831850" y="3690919"/>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Title goes here</a:t>
            </a:r>
          </a:p>
        </p:txBody>
      </p:sp>
      <p:sp>
        <p:nvSpPr>
          <p:cNvPr id="37" name="Text Placeholder 31"/>
          <p:cNvSpPr>
            <a:spLocks noGrp="1"/>
          </p:cNvSpPr>
          <p:nvPr>
            <p:ph type="body" sz="quarter" idx="16" hasCustomPrompt="1"/>
          </p:nvPr>
        </p:nvSpPr>
        <p:spPr>
          <a:xfrm>
            <a:off x="831851" y="4034676"/>
            <a:ext cx="3670300"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Type email here</a:t>
            </a:r>
          </a:p>
        </p:txBody>
      </p:sp>
      <p:sp>
        <p:nvSpPr>
          <p:cNvPr id="38" name="Text Placeholder 31"/>
          <p:cNvSpPr>
            <a:spLocks noGrp="1"/>
          </p:cNvSpPr>
          <p:nvPr>
            <p:ph type="body" sz="quarter" idx="17" hasCustomPrompt="1"/>
          </p:nvPr>
        </p:nvSpPr>
        <p:spPr>
          <a:xfrm>
            <a:off x="831850" y="4340332"/>
            <a:ext cx="3670301"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XXX.XXX.XXXX</a:t>
            </a:r>
          </a:p>
        </p:txBody>
      </p:sp>
      <p:sp>
        <p:nvSpPr>
          <p:cNvPr id="39" name="Text Placeholder 31"/>
          <p:cNvSpPr>
            <a:spLocks noGrp="1"/>
          </p:cNvSpPr>
          <p:nvPr>
            <p:ph type="body" sz="quarter" idx="18" hasCustomPrompt="1"/>
          </p:nvPr>
        </p:nvSpPr>
        <p:spPr>
          <a:xfrm>
            <a:off x="831850" y="5041014"/>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Name goes here</a:t>
            </a:r>
          </a:p>
        </p:txBody>
      </p:sp>
      <p:sp>
        <p:nvSpPr>
          <p:cNvPr id="40" name="Text Placeholder 31"/>
          <p:cNvSpPr>
            <a:spLocks noGrp="1"/>
          </p:cNvSpPr>
          <p:nvPr>
            <p:ph type="body" sz="quarter" idx="19" hasCustomPrompt="1"/>
          </p:nvPr>
        </p:nvSpPr>
        <p:spPr>
          <a:xfrm>
            <a:off x="831850" y="5346568"/>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Title goes here</a:t>
            </a:r>
          </a:p>
        </p:txBody>
      </p:sp>
      <p:sp>
        <p:nvSpPr>
          <p:cNvPr id="41" name="Text Placeholder 31"/>
          <p:cNvSpPr>
            <a:spLocks noGrp="1"/>
          </p:cNvSpPr>
          <p:nvPr>
            <p:ph type="body" sz="quarter" idx="20" hasCustomPrompt="1"/>
          </p:nvPr>
        </p:nvSpPr>
        <p:spPr>
          <a:xfrm>
            <a:off x="831851" y="5690325"/>
            <a:ext cx="3670300"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Type email here</a:t>
            </a:r>
          </a:p>
        </p:txBody>
      </p:sp>
      <p:sp>
        <p:nvSpPr>
          <p:cNvPr id="42" name="Text Placeholder 31"/>
          <p:cNvSpPr>
            <a:spLocks noGrp="1"/>
          </p:cNvSpPr>
          <p:nvPr>
            <p:ph type="body" sz="quarter" idx="21" hasCustomPrompt="1"/>
          </p:nvPr>
        </p:nvSpPr>
        <p:spPr>
          <a:xfrm>
            <a:off x="831850" y="5995981"/>
            <a:ext cx="3670301"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XXX.XXX.XXXX</a:t>
            </a:r>
          </a:p>
        </p:txBody>
      </p:sp>
      <p:sp>
        <p:nvSpPr>
          <p:cNvPr id="2" name="TextBox 1"/>
          <p:cNvSpPr txBox="1"/>
          <p:nvPr userDrawn="1"/>
        </p:nvSpPr>
        <p:spPr>
          <a:xfrm>
            <a:off x="831850" y="539177"/>
            <a:ext cx="5839883" cy="1015663"/>
          </a:xfrm>
          <a:prstGeom prst="rect">
            <a:avLst/>
          </a:prstGeom>
          <a:noFill/>
        </p:spPr>
        <p:txBody>
          <a:bodyPr wrap="square" rtlCol="0">
            <a:spAutoFit/>
          </a:bodyPr>
          <a:lstStyle/>
          <a:p>
            <a:r>
              <a:rPr lang="en-US" sz="6000" dirty="0">
                <a:solidFill>
                  <a:schemeClr val="bg1"/>
                </a:solidFill>
                <a:latin typeface="Abril Fatface" panose="02000503000000020003" pitchFamily="2" charset="0"/>
              </a:rPr>
              <a:t>Thank you!</a:t>
            </a:r>
          </a:p>
        </p:txBody>
      </p:sp>
      <p:pic>
        <p:nvPicPr>
          <p:cNvPr id="51" name="Picture 50">
            <a:hlinkClick r:id="rId3"/>
          </p:cNvPr>
          <p:cNvPicPr>
            <a:picLocks noChangeAspect="1"/>
          </p:cNvPicPr>
          <p:nvPr userDrawn="1"/>
        </p:nvPicPr>
        <p:blipFill>
          <a:blip r:embed="rId4">
            <a:duotone>
              <a:schemeClr val="bg2">
                <a:shade val="45000"/>
                <a:satMod val="135000"/>
              </a:schemeClr>
              <a:prstClr val="white"/>
            </a:duotone>
          </a:blip>
          <a:stretch>
            <a:fillRect/>
          </a:stretch>
        </p:blipFill>
        <p:spPr>
          <a:xfrm>
            <a:off x="9823203" y="2914791"/>
            <a:ext cx="250454" cy="253182"/>
          </a:xfrm>
          <a:prstGeom prst="rect">
            <a:avLst/>
          </a:prstGeom>
        </p:spPr>
      </p:pic>
      <p:pic>
        <p:nvPicPr>
          <p:cNvPr id="52" name="Picture 51">
            <a:hlinkClick r:id="rId5"/>
          </p:cNvPr>
          <p:cNvPicPr>
            <a:picLocks noChangeAspect="1"/>
          </p:cNvPicPr>
          <p:nvPr userDrawn="1"/>
        </p:nvPicPr>
        <p:blipFill>
          <a:blip r:embed="rId6">
            <a:duotone>
              <a:schemeClr val="bg2">
                <a:shade val="45000"/>
                <a:satMod val="135000"/>
              </a:schemeClr>
              <a:prstClr val="white"/>
            </a:duotone>
          </a:blip>
          <a:stretch>
            <a:fillRect/>
          </a:stretch>
        </p:blipFill>
        <p:spPr>
          <a:xfrm>
            <a:off x="9382782" y="2914791"/>
            <a:ext cx="250454" cy="253182"/>
          </a:xfrm>
          <a:prstGeom prst="rect">
            <a:avLst/>
          </a:prstGeom>
          <a:solidFill>
            <a:schemeClr val="tx2"/>
          </a:solidFill>
        </p:spPr>
      </p:pic>
      <p:pic>
        <p:nvPicPr>
          <p:cNvPr id="53" name="Picture 52">
            <a:hlinkClick r:id="rId7"/>
          </p:cNvPr>
          <p:cNvPicPr>
            <a:picLocks noChangeAspect="1"/>
          </p:cNvPicPr>
          <p:nvPr userDrawn="1"/>
        </p:nvPicPr>
        <p:blipFill>
          <a:blip r:embed="rId8">
            <a:duotone>
              <a:schemeClr val="bg2">
                <a:shade val="45000"/>
                <a:satMod val="135000"/>
              </a:schemeClr>
              <a:prstClr val="white"/>
            </a:duotone>
          </a:blip>
          <a:stretch>
            <a:fillRect/>
          </a:stretch>
        </p:blipFill>
        <p:spPr>
          <a:xfrm>
            <a:off x="10263625" y="2914791"/>
            <a:ext cx="242106" cy="253182"/>
          </a:xfrm>
          <a:prstGeom prst="rect">
            <a:avLst/>
          </a:prstGeom>
        </p:spPr>
      </p:pic>
      <p:sp>
        <p:nvSpPr>
          <p:cNvPr id="54" name="TextBox 53">
            <a:hlinkClick r:id="rId9"/>
          </p:cNvPr>
          <p:cNvSpPr txBox="1"/>
          <p:nvPr userDrawn="1"/>
        </p:nvSpPr>
        <p:spPr>
          <a:xfrm>
            <a:off x="7282678" y="2877986"/>
            <a:ext cx="2190850" cy="276999"/>
          </a:xfrm>
          <a:prstGeom prst="rect">
            <a:avLst/>
          </a:prstGeom>
          <a:noFill/>
        </p:spPr>
        <p:txBody>
          <a:bodyPr wrap="square" rtlCol="0">
            <a:spAutoFit/>
          </a:bodyPr>
          <a:lstStyle/>
          <a:p>
            <a:r>
              <a:rPr lang="en-US" sz="1200" dirty="0">
                <a:solidFill>
                  <a:schemeClr val="bg1">
                    <a:lumMod val="85000"/>
                  </a:schemeClr>
                </a:solidFill>
              </a:rPr>
              <a:t>www.commerce.wa.gov</a:t>
            </a:r>
          </a:p>
        </p:txBody>
      </p:sp>
      <p:pic>
        <p:nvPicPr>
          <p:cNvPr id="55" name="Picture 54">
            <a:hlinkClick r:id="rId10"/>
          </p:cNvPr>
          <p:cNvPicPr>
            <a:picLocks noChangeAspect="1"/>
          </p:cNvPicPr>
          <p:nvPr userDrawn="1"/>
        </p:nvPicPr>
        <p:blipFill>
          <a:blip r:embed="rId11">
            <a:duotone>
              <a:schemeClr val="bg2">
                <a:shade val="45000"/>
                <a:satMod val="135000"/>
              </a:schemeClr>
              <a:prstClr val="white"/>
            </a:duotone>
          </a:blip>
          <a:stretch>
            <a:fillRect/>
          </a:stretch>
        </p:blipFill>
        <p:spPr>
          <a:xfrm>
            <a:off x="10695699" y="2914792"/>
            <a:ext cx="253182" cy="253182"/>
          </a:xfrm>
          <a:prstGeom prst="rect">
            <a:avLst/>
          </a:prstGeom>
        </p:spPr>
      </p:pic>
    </p:spTree>
    <p:extLst>
      <p:ext uri="{BB962C8B-B14F-4D97-AF65-F5344CB8AC3E}">
        <p14:creationId xmlns:p14="http://schemas.microsoft.com/office/powerpoint/2010/main" val="54878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trengthening Communiti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50798"/>
            <a:ext cx="12191675" cy="4819522"/>
          </a:xfrm>
          <a:prstGeom prst="rect">
            <a:avLst/>
          </a:prstGeom>
        </p:spPr>
      </p:pic>
      <p:sp>
        <p:nvSpPr>
          <p:cNvPr id="8" name="TextBox 7"/>
          <p:cNvSpPr txBox="1"/>
          <p:nvPr userDrawn="1"/>
        </p:nvSpPr>
        <p:spPr>
          <a:xfrm>
            <a:off x="6095839" y="5611633"/>
            <a:ext cx="2095661"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dirty="0">
                <a:solidFill>
                  <a:schemeClr val="bg1"/>
                </a:solidFill>
                <a:latin typeface="+mn-lt"/>
                <a:ea typeface="Roboto Light" panose="02000000000000000000" pitchFamily="2" charset="0"/>
                <a:cs typeface="+mn-cs"/>
              </a:rPr>
              <a:t>Crime Victims and Public Safety </a:t>
            </a:r>
          </a:p>
        </p:txBody>
      </p:sp>
      <p:sp>
        <p:nvSpPr>
          <p:cNvPr id="10" name="TextBox 9"/>
          <p:cNvSpPr txBox="1"/>
          <p:nvPr userDrawn="1"/>
        </p:nvSpPr>
        <p:spPr>
          <a:xfrm>
            <a:off x="6095839" y="3210378"/>
            <a:ext cx="2117453"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dirty="0">
                <a:solidFill>
                  <a:schemeClr val="bg1"/>
                </a:solidFill>
                <a:latin typeface="+mn-lt"/>
                <a:ea typeface="Roboto Light" panose="02000000000000000000" pitchFamily="2" charset="0"/>
                <a:cs typeface="+mn-cs"/>
              </a:rPr>
              <a:t>Small Business Assistance</a:t>
            </a:r>
          </a:p>
        </p:txBody>
      </p:sp>
      <p:sp>
        <p:nvSpPr>
          <p:cNvPr id="11" name="TextBox 10"/>
          <p:cNvSpPr txBox="1"/>
          <p:nvPr userDrawn="1"/>
        </p:nvSpPr>
        <p:spPr>
          <a:xfrm>
            <a:off x="0" y="5611634"/>
            <a:ext cx="2049780"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dirty="0">
                <a:solidFill>
                  <a:schemeClr val="bg1"/>
                </a:solidFill>
                <a:latin typeface="+mn-lt"/>
                <a:ea typeface="Roboto Light" panose="02000000000000000000" pitchFamily="2" charset="0"/>
                <a:cs typeface="+mn-cs"/>
              </a:rPr>
              <a:t>Planning and Tech assistance</a:t>
            </a:r>
          </a:p>
        </p:txBody>
      </p:sp>
      <p:sp>
        <p:nvSpPr>
          <p:cNvPr id="12" name="TextBox 11"/>
          <p:cNvSpPr txBox="1"/>
          <p:nvPr userDrawn="1"/>
        </p:nvSpPr>
        <p:spPr>
          <a:xfrm>
            <a:off x="3052563" y="3193959"/>
            <a:ext cx="2167137"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dirty="0">
                <a:solidFill>
                  <a:schemeClr val="bg1"/>
                </a:solidFill>
                <a:latin typeface="+mn-lt"/>
                <a:ea typeface="Roboto Light" panose="02000000000000000000" pitchFamily="2" charset="0"/>
                <a:cs typeface="+mn-cs"/>
              </a:rPr>
              <a:t>Infrastructure and broadband</a:t>
            </a:r>
          </a:p>
        </p:txBody>
      </p:sp>
      <p:sp>
        <p:nvSpPr>
          <p:cNvPr id="13" name="TextBox 12"/>
          <p:cNvSpPr txBox="1"/>
          <p:nvPr userDrawn="1"/>
        </p:nvSpPr>
        <p:spPr>
          <a:xfrm>
            <a:off x="3046362" y="5611634"/>
            <a:ext cx="2378082"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dirty="0">
                <a:solidFill>
                  <a:schemeClr val="bg1"/>
                </a:solidFill>
                <a:latin typeface="+mn-lt"/>
                <a:ea typeface="Roboto Light" panose="02000000000000000000" pitchFamily="2" charset="0"/>
                <a:cs typeface="+mn-cs"/>
              </a:rPr>
              <a:t>Community</a:t>
            </a:r>
          </a:p>
          <a:p>
            <a:pPr marL="0" algn="l" defTabSz="914400" rtl="0" eaLnBrk="1" latinLnBrk="0" hangingPunct="1"/>
            <a:r>
              <a:rPr lang="en-US" sz="1400" b="0" kern="1200" cap="all" baseline="0" dirty="0">
                <a:solidFill>
                  <a:schemeClr val="bg1"/>
                </a:solidFill>
                <a:latin typeface="+mn-lt"/>
                <a:ea typeface="Roboto Light" panose="02000000000000000000" pitchFamily="2" charset="0"/>
                <a:cs typeface="+mn-cs"/>
              </a:rPr>
              <a:t>Services and facilities</a:t>
            </a:r>
          </a:p>
        </p:txBody>
      </p:sp>
      <p:sp>
        <p:nvSpPr>
          <p:cNvPr id="14" name="TextBox 13"/>
          <p:cNvSpPr txBox="1"/>
          <p:nvPr userDrawn="1"/>
        </p:nvSpPr>
        <p:spPr>
          <a:xfrm>
            <a:off x="0" y="3210378"/>
            <a:ext cx="2049780"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dirty="0">
                <a:solidFill>
                  <a:schemeClr val="bg1"/>
                </a:solidFill>
                <a:latin typeface="+mn-lt"/>
                <a:ea typeface="Roboto Light" panose="02000000000000000000" pitchFamily="2" charset="0"/>
                <a:cs typeface="+mn-cs"/>
              </a:rPr>
              <a:t>Housing And</a:t>
            </a:r>
          </a:p>
          <a:p>
            <a:pPr marL="0" algn="l" defTabSz="914400" rtl="0" eaLnBrk="1" latinLnBrk="0" hangingPunct="1"/>
            <a:r>
              <a:rPr lang="en-US" sz="1400" b="0" kern="1200" cap="all" baseline="0" dirty="0">
                <a:solidFill>
                  <a:schemeClr val="bg1"/>
                </a:solidFill>
                <a:latin typeface="+mn-lt"/>
                <a:ea typeface="Roboto Light" panose="02000000000000000000" pitchFamily="2" charset="0"/>
                <a:cs typeface="+mn-cs"/>
              </a:rPr>
              <a:t>homelessness</a:t>
            </a:r>
          </a:p>
        </p:txBody>
      </p:sp>
      <p:sp>
        <p:nvSpPr>
          <p:cNvPr id="15" name="TextBox 14"/>
          <p:cNvSpPr txBox="1"/>
          <p:nvPr userDrawn="1"/>
        </p:nvSpPr>
        <p:spPr>
          <a:xfrm>
            <a:off x="9144000" y="3214544"/>
            <a:ext cx="2171538" cy="523221"/>
          </a:xfrm>
          <a:prstGeom prst="rect">
            <a:avLst/>
          </a:prstGeom>
          <a:solidFill>
            <a:srgbClr val="000000">
              <a:alpha val="65098"/>
            </a:srgbClr>
          </a:solidFill>
        </p:spPr>
        <p:txBody>
          <a:bodyPr wrap="square" rtlCol="0">
            <a:spAutoFit/>
          </a:bodyPr>
          <a:lstStyle/>
          <a:p>
            <a:pPr algn="l"/>
            <a:endParaRPr lang="en-US" sz="1400" b="0" cap="all" baseline="0" dirty="0">
              <a:solidFill>
                <a:schemeClr val="bg1"/>
              </a:solidFill>
              <a:latin typeface="+mn-lt"/>
              <a:ea typeface="Roboto Light" panose="02000000000000000000" pitchFamily="2" charset="0"/>
            </a:endParaRPr>
          </a:p>
          <a:p>
            <a:pPr algn="l"/>
            <a:r>
              <a:rPr lang="en-US" sz="1400" b="0" cap="all" baseline="0" dirty="0">
                <a:solidFill>
                  <a:schemeClr val="bg1"/>
                </a:solidFill>
                <a:latin typeface="+mn-lt"/>
                <a:ea typeface="Roboto Light" panose="02000000000000000000" pitchFamily="2" charset="0"/>
              </a:rPr>
              <a:t>ENERGY</a:t>
            </a:r>
          </a:p>
        </p:txBody>
      </p:sp>
      <p:sp>
        <p:nvSpPr>
          <p:cNvPr id="16" name="TextBox 15"/>
          <p:cNvSpPr txBox="1"/>
          <p:nvPr userDrawn="1"/>
        </p:nvSpPr>
        <p:spPr>
          <a:xfrm>
            <a:off x="9144000" y="5611632"/>
            <a:ext cx="2171538"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dirty="0">
                <a:solidFill>
                  <a:schemeClr val="bg1"/>
                </a:solidFill>
                <a:latin typeface="+mn-lt"/>
                <a:ea typeface="Roboto Light" panose="02000000000000000000" pitchFamily="2" charset="0"/>
                <a:cs typeface="+mn-cs"/>
              </a:rPr>
              <a:t>Economic development</a:t>
            </a:r>
          </a:p>
        </p:txBody>
      </p:sp>
      <p:sp>
        <p:nvSpPr>
          <p:cNvPr id="23" name="TextBox 22"/>
          <p:cNvSpPr txBox="1"/>
          <p:nvPr userDrawn="1"/>
        </p:nvSpPr>
        <p:spPr>
          <a:xfrm>
            <a:off x="838200" y="750877"/>
            <a:ext cx="7156126" cy="769441"/>
          </a:xfrm>
          <a:prstGeom prst="rect">
            <a:avLst/>
          </a:prstGeom>
          <a:noFill/>
        </p:spPr>
        <p:txBody>
          <a:bodyPr wrap="none" rtlCol="0">
            <a:spAutoFit/>
          </a:bodyPr>
          <a:lstStyle/>
          <a:p>
            <a:r>
              <a:rPr lang="en-US" sz="4400" dirty="0">
                <a:solidFill>
                  <a:schemeClr val="accent5"/>
                </a:solidFill>
                <a:latin typeface="Roboto Light" panose="02000000000000000000" pitchFamily="2" charset="0"/>
                <a:ea typeface="Roboto Light" panose="02000000000000000000" pitchFamily="2" charset="0"/>
              </a:rPr>
              <a:t>We strengthen</a:t>
            </a:r>
            <a:r>
              <a:rPr lang="en-US" sz="4400" baseline="0" dirty="0">
                <a:solidFill>
                  <a:schemeClr val="accent5"/>
                </a:solidFill>
                <a:latin typeface="Roboto Light" panose="02000000000000000000" pitchFamily="2" charset="0"/>
                <a:ea typeface="Roboto Light" panose="02000000000000000000" pitchFamily="2" charset="0"/>
              </a:rPr>
              <a:t> communities</a:t>
            </a:r>
            <a:endParaRPr lang="en-US" sz="4400" dirty="0">
              <a:solidFill>
                <a:schemeClr val="accent5"/>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908556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2247899"/>
            <a:ext cx="10515600" cy="2314576"/>
          </a:xfrm>
        </p:spPr>
        <p:txBody>
          <a:bodyPr anchor="b"/>
          <a:lstStyle>
            <a:lvl1pPr>
              <a:defRPr sz="6000">
                <a:solidFill>
                  <a:schemeClr val="bg1"/>
                </a:solidFill>
                <a:latin typeface="Abril Fatface" panose="02000503000000020003" pitchFamily="2" charset="0"/>
              </a:defRPr>
            </a:lvl1pPr>
          </a:lstStyle>
          <a:p>
            <a:r>
              <a:rPr lang="en-US" dirty="0"/>
              <a:t>Section title goes here</a:t>
            </a:r>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subheading goes here</a:t>
            </a:r>
          </a:p>
        </p:txBody>
      </p:sp>
      <p:grpSp>
        <p:nvGrpSpPr>
          <p:cNvPr id="17" name="Group 16"/>
          <p:cNvGrpSpPr/>
          <p:nvPr userDrawn="1"/>
        </p:nvGrpSpPr>
        <p:grpSpPr>
          <a:xfrm>
            <a:off x="0" y="6316702"/>
            <a:ext cx="12192000" cy="541298"/>
            <a:chOff x="0" y="6321028"/>
            <a:chExt cx="12192000" cy="541298"/>
          </a:xfrm>
        </p:grpSpPr>
        <p:sp>
          <p:nvSpPr>
            <p:cNvPr id="18" name="Rectangle 17"/>
            <p:cNvSpPr/>
            <p:nvPr/>
          </p:nvSpPr>
          <p:spPr>
            <a:xfrm>
              <a:off x="335757" y="6360160"/>
              <a:ext cx="4727012" cy="502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5062769" y="6360160"/>
              <a:ext cx="363670" cy="502166"/>
            </a:xfrm>
            <a:prstGeom prst="rect">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0" name="Rectangle 19"/>
            <p:cNvSpPr/>
            <p:nvPr/>
          </p:nvSpPr>
          <p:spPr>
            <a:xfrm>
              <a:off x="5426439" y="6360160"/>
              <a:ext cx="1585679" cy="50216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1" name="Rectangle 20"/>
            <p:cNvSpPr/>
            <p:nvPr/>
          </p:nvSpPr>
          <p:spPr>
            <a:xfrm>
              <a:off x="0" y="6360160"/>
              <a:ext cx="112425" cy="50216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2" name="Rectangle 21"/>
            <p:cNvSpPr/>
            <p:nvPr/>
          </p:nvSpPr>
          <p:spPr>
            <a:xfrm>
              <a:off x="7012118" y="6360160"/>
              <a:ext cx="2634034" cy="50216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3" name="Rectangle 22"/>
            <p:cNvSpPr/>
            <p:nvPr/>
          </p:nvSpPr>
          <p:spPr>
            <a:xfrm>
              <a:off x="10487025" y="6360160"/>
              <a:ext cx="1704975" cy="502166"/>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4" name="Rectangle 23"/>
            <p:cNvSpPr/>
            <p:nvPr/>
          </p:nvSpPr>
          <p:spPr>
            <a:xfrm>
              <a:off x="9646153" y="6360160"/>
              <a:ext cx="840872" cy="50216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5" name="Rectangle 24"/>
            <p:cNvSpPr/>
            <p:nvPr/>
          </p:nvSpPr>
          <p:spPr>
            <a:xfrm>
              <a:off x="112425" y="6360160"/>
              <a:ext cx="223331" cy="5021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6" name="Rectangle 25"/>
            <p:cNvSpPr/>
            <p:nvPr/>
          </p:nvSpPr>
          <p:spPr>
            <a:xfrm>
              <a:off x="0" y="6321028"/>
              <a:ext cx="12192000" cy="797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218546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Content">
    <p:spTree>
      <p:nvGrpSpPr>
        <p:cNvPr id="1" name=""/>
        <p:cNvGrpSpPr/>
        <p:nvPr/>
      </p:nvGrpSpPr>
      <p:grpSpPr>
        <a:xfrm>
          <a:off x="0" y="0"/>
          <a:ext cx="0" cy="0"/>
          <a:chOff x="0" y="0"/>
          <a:chExt cx="0" cy="0"/>
        </a:xfrm>
      </p:grpSpPr>
      <p:sp>
        <p:nvSpPr>
          <p:cNvPr id="8" name="Title 1"/>
          <p:cNvSpPr>
            <a:spLocks noGrp="1"/>
          </p:cNvSpPr>
          <p:nvPr>
            <p:ph type="title"/>
          </p:nvPr>
        </p:nvSpPr>
        <p:spPr>
          <a:xfrm>
            <a:off x="838200" y="281940"/>
            <a:ext cx="10515600" cy="1218948"/>
          </a:xfrm>
        </p:spPr>
        <p:txBody>
          <a:bodyPr/>
          <a:lstStyle/>
          <a:p>
            <a:r>
              <a:rPr lang="en-US"/>
              <a:t>Click to edit Master title style</a:t>
            </a:r>
          </a:p>
        </p:txBody>
      </p:sp>
      <p:sp>
        <p:nvSpPr>
          <p:cNvPr id="9" name="Content Placeholder 2"/>
          <p:cNvSpPr>
            <a:spLocks noGrp="1"/>
          </p:cNvSpPr>
          <p:nvPr>
            <p:ph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8877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10" name="Title 1"/>
          <p:cNvSpPr>
            <a:spLocks noGrp="1"/>
          </p:cNvSpPr>
          <p:nvPr>
            <p:ph type="title"/>
          </p:nvPr>
        </p:nvSpPr>
        <p:spPr>
          <a:xfrm>
            <a:off x="838200" y="281940"/>
            <a:ext cx="10515600" cy="1218948"/>
          </a:xfrm>
        </p:spPr>
        <p:txBody>
          <a:bodyPr/>
          <a:lstStyle/>
          <a:p>
            <a:r>
              <a:rPr lang="en-US" dirty="0"/>
              <a:t>Click to edit Master title style</a:t>
            </a:r>
          </a:p>
        </p:txBody>
      </p:sp>
      <p:sp>
        <p:nvSpPr>
          <p:cNvPr id="11"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7514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1" name="Title 1"/>
          <p:cNvSpPr>
            <a:spLocks noGrp="1"/>
          </p:cNvSpPr>
          <p:nvPr>
            <p:ph type="title"/>
          </p:nvPr>
        </p:nvSpPr>
        <p:spPr>
          <a:xfrm>
            <a:off x="838200" y="281940"/>
            <a:ext cx="10515600" cy="1218948"/>
          </a:xfrm>
        </p:spPr>
        <p:txBody>
          <a:bodyPr/>
          <a:lstStyle/>
          <a:p>
            <a:r>
              <a:rPr lang="en-US" dirty="0"/>
              <a:t>Click to edit Master title style</a:t>
            </a:r>
          </a:p>
        </p:txBody>
      </p:sp>
      <p:sp>
        <p:nvSpPr>
          <p:cNvPr id="12" name="Content Placeholder 2"/>
          <p:cNvSpPr>
            <a:spLocks noGrp="1"/>
          </p:cNvSpPr>
          <p:nvPr>
            <p:ph sz="half" idx="1"/>
          </p:nvPr>
        </p:nvSpPr>
        <p:spPr>
          <a:xfrm>
            <a:off x="838200" y="1825625"/>
            <a:ext cx="324612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0"/>
          </p:nvPr>
        </p:nvSpPr>
        <p:spPr>
          <a:xfrm>
            <a:off x="4472940" y="1825625"/>
            <a:ext cx="324612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half" idx="11"/>
          </p:nvPr>
        </p:nvSpPr>
        <p:spPr>
          <a:xfrm>
            <a:off x="8107680" y="1825625"/>
            <a:ext cx="324612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2729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09752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Only NO TEX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370638"/>
          </a:xfrm>
        </p:spPr>
        <p:txBody>
          <a:bodyPr/>
          <a:lstStyle/>
          <a:p>
            <a:endParaRPr lang="en-US" dirty="0"/>
          </a:p>
        </p:txBody>
      </p:sp>
    </p:spTree>
    <p:extLst>
      <p:ext uri="{BB962C8B-B14F-4D97-AF65-F5344CB8AC3E}">
        <p14:creationId xmlns:p14="http://schemas.microsoft.com/office/powerpoint/2010/main" val="653929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2057400"/>
            <a:ext cx="6172200" cy="38036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Title 1"/>
          <p:cNvSpPr>
            <a:spLocks noGrp="1"/>
          </p:cNvSpPr>
          <p:nvPr>
            <p:ph type="title"/>
          </p:nvPr>
        </p:nvSpPr>
        <p:spPr>
          <a:xfrm>
            <a:off x="838200" y="281940"/>
            <a:ext cx="10515600" cy="1218948"/>
          </a:xfrm>
        </p:spPr>
        <p:txBody>
          <a:bodyPr/>
          <a:lstStyle/>
          <a:p>
            <a:r>
              <a:rPr lang="en-US"/>
              <a:t>Click to edit Master title style</a:t>
            </a:r>
          </a:p>
        </p:txBody>
      </p:sp>
    </p:spTree>
    <p:extLst>
      <p:ext uri="{BB962C8B-B14F-4D97-AF65-F5344CB8AC3E}">
        <p14:creationId xmlns:p14="http://schemas.microsoft.com/office/powerpoint/2010/main" val="1159114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81940"/>
            <a:ext cx="10515600" cy="1218948"/>
          </a:xfrm>
          <a:prstGeom prst="rect">
            <a:avLst/>
          </a:prstGeom>
        </p:spPr>
        <p:txBody>
          <a:bodyPr vert="horz" lIns="91440" tIns="45720" rIns="91440" bIns="45720" rtlCol="0" anchor="b">
            <a:normAutofit/>
          </a:bodyPr>
          <a:lstStyle/>
          <a:p>
            <a:r>
              <a:rPr lang="en-US" dirty="0"/>
              <a:t>Click to edit Master title style </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 (28)</a:t>
            </a:r>
          </a:p>
          <a:p>
            <a:pPr lvl="1"/>
            <a:r>
              <a:rPr lang="en-US" dirty="0"/>
              <a:t>Second level (24)</a:t>
            </a:r>
          </a:p>
          <a:p>
            <a:pPr lvl="2"/>
            <a:r>
              <a:rPr lang="en-US" dirty="0"/>
              <a:t>Third level (20)</a:t>
            </a:r>
          </a:p>
          <a:p>
            <a:pPr lvl="3"/>
            <a:r>
              <a:rPr lang="en-US" dirty="0"/>
              <a:t>Fourth level (18)</a:t>
            </a:r>
          </a:p>
          <a:p>
            <a:pPr lvl="4"/>
            <a:r>
              <a:rPr lang="en-US" dirty="0"/>
              <a:t>Fifth level (18)</a:t>
            </a:r>
          </a:p>
        </p:txBody>
      </p:sp>
      <p:grpSp>
        <p:nvGrpSpPr>
          <p:cNvPr id="7" name="Group 6"/>
          <p:cNvGrpSpPr/>
          <p:nvPr userDrawn="1"/>
        </p:nvGrpSpPr>
        <p:grpSpPr>
          <a:xfrm>
            <a:off x="0" y="6316702"/>
            <a:ext cx="12192000" cy="541298"/>
            <a:chOff x="0" y="6321028"/>
            <a:chExt cx="12192000" cy="541298"/>
          </a:xfrm>
        </p:grpSpPr>
        <p:sp>
          <p:nvSpPr>
            <p:cNvPr id="8" name="Rectangle 7"/>
            <p:cNvSpPr/>
            <p:nvPr/>
          </p:nvSpPr>
          <p:spPr>
            <a:xfrm>
              <a:off x="335757" y="6360160"/>
              <a:ext cx="4727012" cy="502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5062769" y="6360160"/>
              <a:ext cx="363670" cy="502166"/>
            </a:xfrm>
            <a:prstGeom prst="rect">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Rectangle 9"/>
            <p:cNvSpPr/>
            <p:nvPr/>
          </p:nvSpPr>
          <p:spPr>
            <a:xfrm>
              <a:off x="5426439" y="6360160"/>
              <a:ext cx="1585679" cy="50216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Rectangle 10"/>
            <p:cNvSpPr/>
            <p:nvPr/>
          </p:nvSpPr>
          <p:spPr>
            <a:xfrm>
              <a:off x="0" y="6360160"/>
              <a:ext cx="112425" cy="50216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Rectangle 11"/>
            <p:cNvSpPr/>
            <p:nvPr/>
          </p:nvSpPr>
          <p:spPr>
            <a:xfrm>
              <a:off x="7012118" y="6360160"/>
              <a:ext cx="2634034" cy="50216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Rectangle 12"/>
            <p:cNvSpPr/>
            <p:nvPr/>
          </p:nvSpPr>
          <p:spPr>
            <a:xfrm>
              <a:off x="10487025" y="6360160"/>
              <a:ext cx="1704975" cy="502166"/>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4" name="Rectangle 13"/>
            <p:cNvSpPr/>
            <p:nvPr/>
          </p:nvSpPr>
          <p:spPr>
            <a:xfrm>
              <a:off x="9646153" y="6360160"/>
              <a:ext cx="840872" cy="50216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Rectangle 14"/>
            <p:cNvSpPr/>
            <p:nvPr/>
          </p:nvSpPr>
          <p:spPr>
            <a:xfrm>
              <a:off x="112425" y="6360160"/>
              <a:ext cx="223331" cy="5021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Rectangle 15"/>
            <p:cNvSpPr/>
            <p:nvPr/>
          </p:nvSpPr>
          <p:spPr>
            <a:xfrm>
              <a:off x="0" y="6321028"/>
              <a:ext cx="12192000" cy="79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extBox 16"/>
          <p:cNvSpPr txBox="1"/>
          <p:nvPr userDrawn="1"/>
        </p:nvSpPr>
        <p:spPr>
          <a:xfrm>
            <a:off x="752475" y="6493524"/>
            <a:ext cx="3868367" cy="276999"/>
          </a:xfrm>
          <a:prstGeom prst="rect">
            <a:avLst/>
          </a:prstGeom>
          <a:noFill/>
        </p:spPr>
        <p:txBody>
          <a:bodyPr wrap="none" rtlCol="0">
            <a:spAutoFit/>
          </a:bodyPr>
          <a:lstStyle/>
          <a:p>
            <a:r>
              <a:rPr lang="en-US" sz="1200" b="1" cap="all" dirty="0">
                <a:solidFill>
                  <a:schemeClr val="bg1"/>
                </a:solidFill>
                <a:latin typeface="+mn-lt"/>
                <a:ea typeface="Roboto Condensed" panose="02000000000000000000" pitchFamily="2" charset="0"/>
              </a:rPr>
              <a:t>Washington</a:t>
            </a:r>
            <a:r>
              <a:rPr lang="en-US" sz="1200" b="1" cap="all" baseline="0" dirty="0">
                <a:solidFill>
                  <a:schemeClr val="bg1"/>
                </a:solidFill>
                <a:latin typeface="+mn-lt"/>
                <a:ea typeface="Roboto Condensed" panose="02000000000000000000" pitchFamily="2" charset="0"/>
              </a:rPr>
              <a:t> state department of commerce</a:t>
            </a:r>
            <a:endParaRPr lang="en-US" sz="1200" b="1" cap="all" dirty="0">
              <a:solidFill>
                <a:schemeClr val="bg1"/>
              </a:solidFill>
              <a:latin typeface="+mn-lt"/>
              <a:ea typeface="Roboto Condensed" panose="02000000000000000000" pitchFamily="2" charset="0"/>
            </a:endParaRPr>
          </a:p>
        </p:txBody>
      </p:sp>
      <p:sp>
        <p:nvSpPr>
          <p:cNvPr id="18" name="TextBox 17"/>
          <p:cNvSpPr txBox="1"/>
          <p:nvPr userDrawn="1"/>
        </p:nvSpPr>
        <p:spPr>
          <a:xfrm>
            <a:off x="11440264" y="6461625"/>
            <a:ext cx="4010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285BE-9B15-4AE2-9FB0-78FF55FA435F}" type="slidenum">
              <a:rPr lang="en-US" sz="1400" smtClean="0">
                <a:solidFill>
                  <a:schemeClr val="bg1"/>
                </a:solidFill>
                <a:latin typeface="+mn-lt"/>
                <a:ea typeface="Roboto Black" panose="020000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dirty="0">
              <a:solidFill>
                <a:schemeClr val="bg1"/>
              </a:solidFill>
              <a:latin typeface="+mn-lt"/>
              <a:ea typeface="Roboto Black" panose="02000000000000000000" pitchFamily="2" charset="0"/>
            </a:endParaRPr>
          </a:p>
        </p:txBody>
      </p:sp>
      <p:cxnSp>
        <p:nvCxnSpPr>
          <p:cNvPr id="19" name="Straight Connector 18"/>
          <p:cNvCxnSpPr/>
          <p:nvPr userDrawn="1"/>
        </p:nvCxnSpPr>
        <p:spPr>
          <a:xfrm>
            <a:off x="838200" y="1566038"/>
            <a:ext cx="10515600"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5446974"/>
      </p:ext>
    </p:extLst>
  </p:cSld>
  <p:clrMap bg1="lt1" tx1="dk1" bg2="lt2" tx2="dk2" accent1="accent1" accent2="accent2" accent3="accent3" accent4="accent4" accent5="accent5" accent6="accent6" hlink="hlink" folHlink="folHlink"/>
  <p:sldLayoutIdLst>
    <p:sldLayoutId id="2147483762" r:id="rId1"/>
    <p:sldLayoutId id="2147483774" r:id="rId2"/>
    <p:sldLayoutId id="2147483764" r:id="rId3"/>
    <p:sldLayoutId id="2147483765" r:id="rId4"/>
    <p:sldLayoutId id="2147483766" r:id="rId5"/>
    <p:sldLayoutId id="2147483769" r:id="rId6"/>
    <p:sldLayoutId id="2147483767" r:id="rId7"/>
    <p:sldLayoutId id="2147483768" r:id="rId8"/>
    <p:sldLayoutId id="2147483770" r:id="rId9"/>
    <p:sldLayoutId id="2147483771" r:id="rId10"/>
    <p:sldLayoutId id="2147483773" r:id="rId11"/>
  </p:sldLayoutIdLst>
  <p:txStyles>
    <p:titleStyle>
      <a:lvl1pPr algn="l" defTabSz="914400" rtl="0" eaLnBrk="1" latinLnBrk="0" hangingPunct="1">
        <a:lnSpc>
          <a:spcPct val="90000"/>
        </a:lnSpc>
        <a:spcBef>
          <a:spcPct val="0"/>
        </a:spcBef>
        <a:buNone/>
        <a:defRPr sz="4400"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mailto:anne.fritzel@commerce.wa.gov"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hyperlink" Target="https://deptofcommerce.app.box.com/s/0brluv081ukdofev8lf15qz46n4q6o0w" TargetMode="External"/><Relationship Id="rId4" Type="http://schemas.openxmlformats.org/officeDocument/2006/relationships/hyperlink" Target="mailto:catherine.mccoy@commerce.wa.gov"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hyperlink" Target="https://deptofcommerce.app.box.com/s/0brluv081ukdofev8lf15qz46n4q6o0w"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Accessory Dwelling Units</a:t>
            </a:r>
          </a:p>
        </p:txBody>
      </p:sp>
      <p:sp>
        <p:nvSpPr>
          <p:cNvPr id="6" name="Text Placeholder 5"/>
          <p:cNvSpPr>
            <a:spLocks noGrp="1"/>
          </p:cNvSpPr>
          <p:nvPr>
            <p:ph type="body" sz="quarter" idx="13"/>
          </p:nvPr>
        </p:nvSpPr>
        <p:spPr/>
        <p:txBody>
          <a:bodyPr/>
          <a:lstStyle/>
          <a:p>
            <a:r>
              <a:rPr lang="en-US" dirty="0"/>
              <a:t>Requirements and Recommendations</a:t>
            </a:r>
          </a:p>
          <a:p>
            <a:r>
              <a:rPr lang="en-US" b="1" dirty="0"/>
              <a:t>Counties – Urban Growth Areas, LAMIRDs, Rural Lands, and Designated Natural Resource Lands</a:t>
            </a:r>
          </a:p>
        </p:txBody>
      </p:sp>
    </p:spTree>
    <p:extLst>
      <p:ext uri="{BB962C8B-B14F-4D97-AF65-F5344CB8AC3E}">
        <p14:creationId xmlns:p14="http://schemas.microsoft.com/office/powerpoint/2010/main" val="2923666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A22EE-D331-2C52-C696-E20BCAA707F6}"/>
              </a:ext>
            </a:extLst>
          </p:cNvPr>
          <p:cNvSpPr>
            <a:spLocks noGrp="1"/>
          </p:cNvSpPr>
          <p:nvPr>
            <p:ph type="title"/>
          </p:nvPr>
        </p:nvSpPr>
        <p:spPr/>
        <p:txBody>
          <a:bodyPr>
            <a:normAutofit fontScale="90000"/>
          </a:bodyPr>
          <a:lstStyle/>
          <a:p>
            <a:r>
              <a:rPr lang="en-US" dirty="0"/>
              <a:t>ADUs in Limited Areas of More Intense Rural Development (LAMIRDS)</a:t>
            </a:r>
          </a:p>
        </p:txBody>
      </p:sp>
      <p:sp>
        <p:nvSpPr>
          <p:cNvPr id="3" name="Content Placeholder 2">
            <a:extLst>
              <a:ext uri="{FF2B5EF4-FFF2-40B4-BE49-F238E27FC236}">
                <a16:creationId xmlns:a16="http://schemas.microsoft.com/office/drawing/2014/main" id="{654D114B-2CBB-EFC1-7D56-8F4910AACB48}"/>
              </a:ext>
            </a:extLst>
          </p:cNvPr>
          <p:cNvSpPr>
            <a:spLocks noGrp="1"/>
          </p:cNvSpPr>
          <p:nvPr>
            <p:ph idx="1"/>
          </p:nvPr>
        </p:nvSpPr>
        <p:spPr/>
        <p:txBody>
          <a:bodyPr/>
          <a:lstStyle/>
          <a:p>
            <a:pPr marL="0" indent="0">
              <a:lnSpc>
                <a:spcPct val="100000"/>
              </a:lnSpc>
              <a:buNone/>
            </a:pPr>
            <a:r>
              <a:rPr lang="en-US" dirty="0"/>
              <a:t>Okay to add ADUs in a LAMIRD</a:t>
            </a:r>
          </a:p>
          <a:p>
            <a:pPr>
              <a:lnSpc>
                <a:spcPct val="100000"/>
              </a:lnSpc>
            </a:pPr>
            <a:r>
              <a:rPr lang="en-US" dirty="0"/>
              <a:t>A LAMIRD is confined to pre-1990 rural development</a:t>
            </a:r>
          </a:p>
          <a:p>
            <a:pPr>
              <a:lnSpc>
                <a:spcPct val="100000"/>
              </a:lnSpc>
            </a:pPr>
            <a:r>
              <a:rPr lang="en-US" dirty="0"/>
              <a:t>A LAMIRD cannot be expanded beyond the original boundary but can be infilled upon confirmation that existing providers of public facilities and services have sufficient capacity to serve new or additional development. (RCW 36.70A.070 (5)(d)(i)(C))</a:t>
            </a:r>
          </a:p>
          <a:p>
            <a:pPr>
              <a:lnSpc>
                <a:spcPct val="100000"/>
              </a:lnSpc>
            </a:pPr>
            <a:r>
              <a:rPr lang="en-US" dirty="0"/>
              <a:t>The requirements of HB 1337 does not apply as a LAMIRD is not within a UGA</a:t>
            </a:r>
          </a:p>
          <a:p>
            <a:endParaRPr lang="en-US" dirty="0"/>
          </a:p>
          <a:p>
            <a:endParaRPr lang="en-US" dirty="0"/>
          </a:p>
        </p:txBody>
      </p:sp>
    </p:spTree>
    <p:extLst>
      <p:ext uri="{BB962C8B-B14F-4D97-AF65-F5344CB8AC3E}">
        <p14:creationId xmlns:p14="http://schemas.microsoft.com/office/powerpoint/2010/main" val="825071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069F-7237-4AB6-E406-601BE056227D}"/>
              </a:ext>
            </a:extLst>
          </p:cNvPr>
          <p:cNvSpPr>
            <a:spLocks noGrp="1"/>
          </p:cNvSpPr>
          <p:nvPr>
            <p:ph type="title"/>
          </p:nvPr>
        </p:nvSpPr>
        <p:spPr/>
        <p:txBody>
          <a:bodyPr>
            <a:normAutofit fontScale="90000"/>
          </a:bodyPr>
          <a:lstStyle/>
          <a:p>
            <a:r>
              <a:rPr lang="en-US" dirty="0"/>
              <a:t>Considerations Outside Urban Growth Areas</a:t>
            </a:r>
          </a:p>
        </p:txBody>
      </p:sp>
      <p:sp>
        <p:nvSpPr>
          <p:cNvPr id="3" name="Content Placeholder 2">
            <a:extLst>
              <a:ext uri="{FF2B5EF4-FFF2-40B4-BE49-F238E27FC236}">
                <a16:creationId xmlns:a16="http://schemas.microsoft.com/office/drawing/2014/main" id="{00A9173A-9AF9-D3BF-07E9-12A40BFE51DE}"/>
              </a:ext>
            </a:extLst>
          </p:cNvPr>
          <p:cNvSpPr>
            <a:spLocks noGrp="1"/>
          </p:cNvSpPr>
          <p:nvPr>
            <p:ph idx="1"/>
          </p:nvPr>
        </p:nvSpPr>
        <p:spPr/>
        <p:txBody>
          <a:bodyPr>
            <a:normAutofit/>
          </a:bodyPr>
          <a:lstStyle/>
          <a:p>
            <a:pPr marL="0" indent="0">
              <a:buNone/>
            </a:pPr>
            <a:r>
              <a:rPr lang="en-US" b="1" dirty="0"/>
              <a:t>Rural element must control rural development</a:t>
            </a:r>
          </a:p>
          <a:p>
            <a:r>
              <a:rPr lang="en-US" dirty="0"/>
              <a:t>Containing or otherwise controlling rural development</a:t>
            </a:r>
          </a:p>
          <a:p>
            <a:r>
              <a:rPr lang="en-US" dirty="0"/>
              <a:t>Assuring visual compatibility of rural development with the surrounding rural area</a:t>
            </a:r>
          </a:p>
          <a:p>
            <a:r>
              <a:rPr lang="en-US" dirty="0"/>
              <a:t>Reducing the inappropriate conversion of undeveloped land into sprawling, low-density development in the rural area</a:t>
            </a:r>
          </a:p>
          <a:p>
            <a:r>
              <a:rPr lang="en-US" dirty="0"/>
              <a:t>Protecting against conflicts with the use of agricultural, forest, and mineral resource lands and discourage incompatible uses</a:t>
            </a:r>
          </a:p>
          <a:p>
            <a:pPr marL="0" indent="0">
              <a:buNone/>
            </a:pPr>
            <a:r>
              <a:rPr lang="en-US" dirty="0"/>
              <a:t>					 	RCW 36.70A.070(5)</a:t>
            </a:r>
          </a:p>
          <a:p>
            <a:endParaRPr lang="en-US" dirty="0"/>
          </a:p>
          <a:p>
            <a:endParaRPr lang="en-US" dirty="0"/>
          </a:p>
        </p:txBody>
      </p:sp>
    </p:spTree>
    <p:extLst>
      <p:ext uri="{BB962C8B-B14F-4D97-AF65-F5344CB8AC3E}">
        <p14:creationId xmlns:p14="http://schemas.microsoft.com/office/powerpoint/2010/main" val="3125305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83F6D-78BD-AB20-E3D7-D03FF7B119EE}"/>
              </a:ext>
            </a:extLst>
          </p:cNvPr>
          <p:cNvSpPr>
            <a:spLocks noGrp="1"/>
          </p:cNvSpPr>
          <p:nvPr>
            <p:ph type="title"/>
          </p:nvPr>
        </p:nvSpPr>
        <p:spPr/>
        <p:txBody>
          <a:bodyPr/>
          <a:lstStyle/>
          <a:p>
            <a:r>
              <a:rPr lang="en-US" dirty="0"/>
              <a:t>ADUs in Rural Areas</a:t>
            </a:r>
          </a:p>
        </p:txBody>
      </p:sp>
      <p:sp>
        <p:nvSpPr>
          <p:cNvPr id="3" name="Content Placeholder 2">
            <a:extLst>
              <a:ext uri="{FF2B5EF4-FFF2-40B4-BE49-F238E27FC236}">
                <a16:creationId xmlns:a16="http://schemas.microsoft.com/office/drawing/2014/main" id="{8AD4812B-5855-C144-0017-4AE68A2DC0B6}"/>
              </a:ext>
            </a:extLst>
          </p:cNvPr>
          <p:cNvSpPr>
            <a:spLocks noGrp="1"/>
          </p:cNvSpPr>
          <p:nvPr>
            <p:ph idx="1"/>
          </p:nvPr>
        </p:nvSpPr>
        <p:spPr/>
        <p:txBody>
          <a:bodyPr>
            <a:normAutofit fontScale="92500" lnSpcReduction="20000"/>
          </a:bodyPr>
          <a:lstStyle/>
          <a:p>
            <a:pPr>
              <a:lnSpc>
                <a:spcPct val="100000"/>
              </a:lnSpc>
            </a:pPr>
            <a:r>
              <a:rPr lang="en-US" b="1" dirty="0"/>
              <a:t>"Rural character“ </a:t>
            </a:r>
            <a:r>
              <a:rPr lang="en-US" dirty="0"/>
              <a:t>patterns of land use and development relating to open space, natural landscapes, reducing sprawl, no urban services</a:t>
            </a:r>
          </a:p>
          <a:p>
            <a:pPr>
              <a:lnSpc>
                <a:spcPct val="100000"/>
              </a:lnSpc>
            </a:pPr>
            <a:r>
              <a:rPr lang="en-US" b="1" dirty="0"/>
              <a:t>"Rural development" </a:t>
            </a:r>
            <a:r>
              <a:rPr lang="en-US" dirty="0"/>
              <a:t>can consist of a variety of uses and residential densities, including clustered residential development, at levels that are consistent with the preservation of rural character</a:t>
            </a:r>
          </a:p>
          <a:p>
            <a:pPr>
              <a:lnSpc>
                <a:spcPct val="100000"/>
              </a:lnSpc>
            </a:pPr>
            <a:r>
              <a:rPr lang="en-US" b="1" dirty="0"/>
              <a:t>"Rural governmental services" </a:t>
            </a:r>
            <a:r>
              <a:rPr lang="en-US" dirty="0"/>
              <a:t>include public services and facilities may include domestic water systems, fire and police protection services, transportation and public transit services, not including storm or sanitary sewers</a:t>
            </a:r>
          </a:p>
          <a:p>
            <a:pPr>
              <a:lnSpc>
                <a:spcPct val="100000"/>
              </a:lnSpc>
            </a:pPr>
            <a:r>
              <a:rPr lang="en-US" dirty="0"/>
              <a:t>The new State law is silent on ADUs in rural areas, however, which suggests that attached ADUs are okay, but to proceed with caution with detached ADUs</a:t>
            </a:r>
          </a:p>
        </p:txBody>
      </p:sp>
    </p:spTree>
    <p:extLst>
      <p:ext uri="{BB962C8B-B14F-4D97-AF65-F5344CB8AC3E}">
        <p14:creationId xmlns:p14="http://schemas.microsoft.com/office/powerpoint/2010/main" val="3358139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23353-E393-2288-19DB-9F6E01D017E9}"/>
              </a:ext>
            </a:extLst>
          </p:cNvPr>
          <p:cNvSpPr>
            <a:spLocks noGrp="1"/>
          </p:cNvSpPr>
          <p:nvPr>
            <p:ph type="title"/>
          </p:nvPr>
        </p:nvSpPr>
        <p:spPr/>
        <p:txBody>
          <a:bodyPr/>
          <a:lstStyle/>
          <a:p>
            <a:r>
              <a:rPr lang="en-US" dirty="0"/>
              <a:t>ADUs in Natural Resource Lands</a:t>
            </a:r>
          </a:p>
        </p:txBody>
      </p:sp>
      <p:sp>
        <p:nvSpPr>
          <p:cNvPr id="3" name="Content Placeholder 2">
            <a:extLst>
              <a:ext uri="{FF2B5EF4-FFF2-40B4-BE49-F238E27FC236}">
                <a16:creationId xmlns:a16="http://schemas.microsoft.com/office/drawing/2014/main" id="{7C19F7C0-823F-C63D-0DF0-46844FB5B28F}"/>
              </a:ext>
            </a:extLst>
          </p:cNvPr>
          <p:cNvSpPr>
            <a:spLocks noGrp="1"/>
          </p:cNvSpPr>
          <p:nvPr>
            <p:ph idx="1"/>
          </p:nvPr>
        </p:nvSpPr>
        <p:spPr/>
        <p:txBody>
          <a:bodyPr/>
          <a:lstStyle/>
          <a:p>
            <a:pPr marL="0" indent="0">
              <a:lnSpc>
                <a:spcPct val="100000"/>
              </a:lnSpc>
              <a:buNone/>
            </a:pPr>
            <a:r>
              <a:rPr lang="en-US" dirty="0"/>
              <a:t>Nonagricultural accessory uses and activities, including new buildings, parking, or supportive uses, shall not be located outside the general area already developed for buildings and residential uses and </a:t>
            </a:r>
            <a:r>
              <a:rPr lang="en-US" b="1" dirty="0"/>
              <a:t>shall not otherwise convert more than one acre of agricultural land </a:t>
            </a:r>
            <a:r>
              <a:rPr lang="en-US" dirty="0"/>
              <a:t>to nonagricultural uses.</a:t>
            </a:r>
          </a:p>
          <a:p>
            <a:pPr>
              <a:lnSpc>
                <a:spcPct val="100000"/>
              </a:lnSpc>
            </a:pPr>
            <a:endParaRPr lang="en-US" dirty="0"/>
          </a:p>
          <a:p>
            <a:pPr>
              <a:lnSpc>
                <a:spcPct val="100000"/>
              </a:lnSpc>
            </a:pPr>
            <a:r>
              <a:rPr lang="en-US" b="1" dirty="0"/>
              <a:t>Attached ADUs may be permissible</a:t>
            </a:r>
          </a:p>
          <a:p>
            <a:pPr>
              <a:lnSpc>
                <a:spcPct val="100000"/>
              </a:lnSpc>
            </a:pPr>
            <a:r>
              <a:rPr lang="en-US" b="1" dirty="0"/>
              <a:t>Other development of ADUs requires caution and must not interfere with resource use</a:t>
            </a:r>
          </a:p>
          <a:p>
            <a:endParaRPr lang="en-US" dirty="0"/>
          </a:p>
          <a:p>
            <a:endParaRPr lang="en-US" dirty="0"/>
          </a:p>
        </p:txBody>
      </p:sp>
    </p:spTree>
    <p:extLst>
      <p:ext uri="{BB962C8B-B14F-4D97-AF65-F5344CB8AC3E}">
        <p14:creationId xmlns:p14="http://schemas.microsoft.com/office/powerpoint/2010/main" val="1370689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229A8-5171-3D0D-B87B-29C17127CCC1}"/>
              </a:ext>
            </a:extLst>
          </p:cNvPr>
          <p:cNvSpPr>
            <a:spLocks noGrp="1"/>
          </p:cNvSpPr>
          <p:nvPr>
            <p:ph type="title"/>
          </p:nvPr>
        </p:nvSpPr>
        <p:spPr/>
        <p:txBody>
          <a:bodyPr/>
          <a:lstStyle/>
          <a:p>
            <a:r>
              <a:rPr lang="en-US" dirty="0"/>
              <a:t>Options for Rural and Resource Lands</a:t>
            </a:r>
          </a:p>
        </p:txBody>
      </p:sp>
      <p:sp>
        <p:nvSpPr>
          <p:cNvPr id="3" name="Content Placeholder 2">
            <a:extLst>
              <a:ext uri="{FF2B5EF4-FFF2-40B4-BE49-F238E27FC236}">
                <a16:creationId xmlns:a16="http://schemas.microsoft.com/office/drawing/2014/main" id="{DAAB55B2-E964-1BFE-C396-0344352F236D}"/>
              </a:ext>
            </a:extLst>
          </p:cNvPr>
          <p:cNvSpPr>
            <a:spLocks noGrp="1"/>
          </p:cNvSpPr>
          <p:nvPr>
            <p:ph idx="1"/>
          </p:nvPr>
        </p:nvSpPr>
        <p:spPr/>
        <p:txBody>
          <a:bodyPr>
            <a:normAutofit fontScale="32500" lnSpcReduction="20000"/>
          </a:bodyPr>
          <a:lstStyle/>
          <a:p>
            <a:pPr marL="0" indent="0">
              <a:lnSpc>
                <a:spcPct val="115000"/>
              </a:lnSpc>
              <a:buNone/>
            </a:pPr>
            <a:r>
              <a:rPr lang="en-US" sz="7400" b="1" dirty="0"/>
              <a:t>ATTACHED ADU: Allow one attached ADU with a single-family dwelling</a:t>
            </a:r>
          </a:p>
          <a:p>
            <a:pPr>
              <a:lnSpc>
                <a:spcPct val="115000"/>
              </a:lnSpc>
            </a:pPr>
            <a:r>
              <a:rPr lang="en-US" sz="7400" dirty="0"/>
              <a:t>Must be located on a conforming legal lot of record with no more than one established family dwelling unit</a:t>
            </a:r>
          </a:p>
          <a:p>
            <a:pPr>
              <a:lnSpc>
                <a:spcPct val="115000"/>
              </a:lnSpc>
            </a:pPr>
            <a:r>
              <a:rPr lang="en-US" sz="7400" dirty="0"/>
              <a:t>Attached ADUs generally not counted toward the maximum allowed residential density</a:t>
            </a:r>
          </a:p>
          <a:p>
            <a:pPr marL="0" indent="0">
              <a:lnSpc>
                <a:spcPct val="115000"/>
              </a:lnSpc>
              <a:buNone/>
            </a:pPr>
            <a:endParaRPr lang="en-US" sz="7400" dirty="0"/>
          </a:p>
          <a:p>
            <a:pPr marL="0" indent="0">
              <a:lnSpc>
                <a:spcPct val="115000"/>
              </a:lnSpc>
              <a:buNone/>
            </a:pPr>
            <a:r>
              <a:rPr lang="en-US" sz="7400" b="1" dirty="0"/>
              <a:t>DETACHED ADU: Count as a dwelling unit when calculating density</a:t>
            </a:r>
          </a:p>
          <a:p>
            <a:pPr>
              <a:lnSpc>
                <a:spcPct val="115000"/>
              </a:lnSpc>
            </a:pPr>
            <a:r>
              <a:rPr lang="en-US" sz="7400" dirty="0"/>
              <a:t>DADUs should be ‘dependent’ upon the principal residence and share common elements with the principal structure (e.g., road access, parking, water system, septic system, utility meters, yard)</a:t>
            </a:r>
          </a:p>
          <a:p>
            <a:pPr marL="0" indent="0">
              <a:lnSpc>
                <a:spcPct val="115000"/>
              </a:lnSpc>
              <a:buNone/>
            </a:pPr>
            <a:endParaRPr lang="en-US" sz="6000" b="1" dirty="0"/>
          </a:p>
          <a:p>
            <a:pPr marL="0" indent="0">
              <a:buNone/>
            </a:pPr>
            <a:endParaRPr lang="en-US" dirty="0"/>
          </a:p>
          <a:p>
            <a:endParaRPr lang="en-US" dirty="0"/>
          </a:p>
        </p:txBody>
      </p:sp>
    </p:spTree>
    <p:extLst>
      <p:ext uri="{BB962C8B-B14F-4D97-AF65-F5344CB8AC3E}">
        <p14:creationId xmlns:p14="http://schemas.microsoft.com/office/powerpoint/2010/main" val="1264134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7361B-59FD-0BDF-11B2-06790C360CC2}"/>
              </a:ext>
            </a:extLst>
          </p:cNvPr>
          <p:cNvSpPr>
            <a:spLocks noGrp="1"/>
          </p:cNvSpPr>
          <p:nvPr>
            <p:ph type="title"/>
          </p:nvPr>
        </p:nvSpPr>
        <p:spPr/>
        <p:txBody>
          <a:bodyPr/>
          <a:lstStyle/>
          <a:p>
            <a:r>
              <a:rPr lang="en-US" dirty="0"/>
              <a:t>Comments and Questions</a:t>
            </a:r>
          </a:p>
        </p:txBody>
      </p:sp>
    </p:spTree>
    <p:extLst>
      <p:ext uri="{BB962C8B-B14F-4D97-AF65-F5344CB8AC3E}">
        <p14:creationId xmlns:p14="http://schemas.microsoft.com/office/powerpoint/2010/main" val="3823067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B9349-CA4A-0524-A0E8-05B771EF6862}"/>
              </a:ext>
            </a:extLst>
          </p:cNvPr>
          <p:cNvSpPr>
            <a:spLocks noGrp="1"/>
          </p:cNvSpPr>
          <p:nvPr>
            <p:ph type="title"/>
          </p:nvPr>
        </p:nvSpPr>
        <p:spPr/>
        <p:txBody>
          <a:bodyPr/>
          <a:lstStyle/>
          <a:p>
            <a:r>
              <a:rPr lang="en-US" dirty="0"/>
              <a:t>For more information:</a:t>
            </a:r>
          </a:p>
        </p:txBody>
      </p:sp>
      <p:sp>
        <p:nvSpPr>
          <p:cNvPr id="3" name="Content Placeholder 2">
            <a:extLst>
              <a:ext uri="{FF2B5EF4-FFF2-40B4-BE49-F238E27FC236}">
                <a16:creationId xmlns:a16="http://schemas.microsoft.com/office/drawing/2014/main" id="{BEE32EE2-CB57-E362-C4CB-965C90CE91BF}"/>
              </a:ext>
            </a:extLst>
          </p:cNvPr>
          <p:cNvSpPr>
            <a:spLocks noGrp="1"/>
          </p:cNvSpPr>
          <p:nvPr>
            <p:ph idx="1"/>
          </p:nvPr>
        </p:nvSpPr>
        <p:spPr/>
        <p:txBody>
          <a:bodyPr/>
          <a:lstStyle/>
          <a:p>
            <a:pPr marL="0" indent="0">
              <a:buNone/>
            </a:pPr>
            <a:r>
              <a:rPr lang="en-US" b="1" dirty="0"/>
              <a:t>Commerce Team</a:t>
            </a:r>
          </a:p>
          <a:p>
            <a:pPr lvl="1"/>
            <a:r>
              <a:rPr lang="en-US" dirty="0"/>
              <a:t>Anne Fritzel, AICP - </a:t>
            </a:r>
            <a:r>
              <a:rPr lang="en-US" dirty="0">
                <a:hlinkClick r:id="rId3"/>
              </a:rPr>
              <a:t>anne.fritzel@commerce.wa.gov</a:t>
            </a:r>
            <a:r>
              <a:rPr lang="en-US" dirty="0"/>
              <a:t> </a:t>
            </a:r>
          </a:p>
          <a:p>
            <a:pPr lvl="1"/>
            <a:r>
              <a:rPr lang="en-US" dirty="0"/>
              <a:t>Catherine McCoy - </a:t>
            </a:r>
            <a:r>
              <a:rPr lang="en-US" dirty="0">
                <a:hlinkClick r:id="rId4"/>
              </a:rPr>
              <a:t>catherine.mccoy@commerce.wa.gov</a:t>
            </a:r>
            <a:r>
              <a:rPr lang="en-US" dirty="0"/>
              <a:t> </a:t>
            </a:r>
          </a:p>
          <a:p>
            <a:endParaRPr lang="en-US" dirty="0"/>
          </a:p>
          <a:p>
            <a:pPr marL="0" indent="0">
              <a:buNone/>
            </a:pPr>
            <a:r>
              <a:rPr lang="en-US" b="1" dirty="0"/>
              <a:t>Other Resources</a:t>
            </a:r>
          </a:p>
          <a:p>
            <a:pPr lvl="1"/>
            <a:r>
              <a:rPr lang="en-US" sz="2400" dirty="0">
                <a:solidFill>
                  <a:srgbClr val="0070C0"/>
                </a:solidFill>
                <a:hlinkClick r:id="rId5">
                  <a:extLst>
                    <a:ext uri="{A12FA001-AC4F-418D-AE19-62706E023703}">
                      <ahyp:hlinkClr xmlns:ahyp="http://schemas.microsoft.com/office/drawing/2018/hyperlinkcolor" xmlns="" val="tx"/>
                    </a:ext>
                  </a:extLst>
                </a:hlinkClick>
              </a:rPr>
              <a:t>Guidance for Accessory Dwelling Units in Washington State</a:t>
            </a:r>
            <a:endParaRPr lang="en-US" sz="2400" i="1" dirty="0">
              <a:solidFill>
                <a:srgbClr val="0070C0"/>
              </a:solidFill>
            </a:endParaRPr>
          </a:p>
          <a:p>
            <a:pPr lvl="1"/>
            <a:endParaRPr lang="en-US" dirty="0">
              <a:highlight>
                <a:srgbClr val="FFFF00"/>
              </a:highlight>
            </a:endParaRPr>
          </a:p>
          <a:p>
            <a:endParaRPr lang="en-US" dirty="0"/>
          </a:p>
        </p:txBody>
      </p:sp>
    </p:spTree>
    <p:extLst>
      <p:ext uri="{BB962C8B-B14F-4D97-AF65-F5344CB8AC3E}">
        <p14:creationId xmlns:p14="http://schemas.microsoft.com/office/powerpoint/2010/main" val="3035149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AB215A7-28C6-D6BC-1D24-5B1608D38C3D}"/>
              </a:ext>
            </a:extLst>
          </p:cNvPr>
          <p:cNvPicPr>
            <a:picLocks noChangeAspect="1"/>
          </p:cNvPicPr>
          <p:nvPr/>
        </p:nvPicPr>
        <p:blipFill>
          <a:blip r:embed="rId3"/>
          <a:stretch>
            <a:fillRect/>
          </a:stretch>
        </p:blipFill>
        <p:spPr>
          <a:xfrm>
            <a:off x="1027682" y="1647741"/>
            <a:ext cx="3846909" cy="4694327"/>
          </a:xfrm>
          <a:prstGeom prst="rect">
            <a:avLst/>
          </a:prstGeom>
        </p:spPr>
      </p:pic>
    </p:spTree>
    <p:extLst>
      <p:ext uri="{BB962C8B-B14F-4D97-AF65-F5344CB8AC3E}">
        <p14:creationId xmlns:p14="http://schemas.microsoft.com/office/powerpoint/2010/main" val="484210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AFCD3-7E98-356B-CD73-6BED5C5000D0}"/>
              </a:ext>
            </a:extLst>
          </p:cNvPr>
          <p:cNvSpPr>
            <a:spLocks noGrp="1"/>
          </p:cNvSpPr>
          <p:nvPr>
            <p:ph type="title"/>
          </p:nvPr>
        </p:nvSpPr>
        <p:spPr/>
        <p:txBody>
          <a:bodyPr>
            <a:normAutofit/>
          </a:bodyPr>
          <a:lstStyle/>
          <a:p>
            <a:r>
              <a:rPr lang="en-US" dirty="0"/>
              <a:t> More Slides with Details about:</a:t>
            </a:r>
          </a:p>
        </p:txBody>
      </p:sp>
      <p:sp>
        <p:nvSpPr>
          <p:cNvPr id="3" name="Content Placeholder 2">
            <a:extLst>
              <a:ext uri="{FF2B5EF4-FFF2-40B4-BE49-F238E27FC236}">
                <a16:creationId xmlns:a16="http://schemas.microsoft.com/office/drawing/2014/main" id="{5DA04FB8-F1FC-47D2-B72F-B01B5D604034}"/>
              </a:ext>
            </a:extLst>
          </p:cNvPr>
          <p:cNvSpPr>
            <a:spLocks noGrp="1"/>
          </p:cNvSpPr>
          <p:nvPr>
            <p:ph idx="1"/>
          </p:nvPr>
        </p:nvSpPr>
        <p:spPr/>
        <p:txBody>
          <a:bodyPr/>
          <a:lstStyle/>
          <a:p>
            <a:pPr marL="0" indent="0" algn="ctr">
              <a:buNone/>
            </a:pPr>
            <a:endParaRPr lang="en-US" b="1" dirty="0"/>
          </a:p>
          <a:p>
            <a:pPr marL="0" indent="0" algn="ctr">
              <a:buNone/>
            </a:pPr>
            <a:r>
              <a:rPr lang="en-US" b="1" dirty="0"/>
              <a:t>EHB 1337 Requirements for Urban Growth Areas</a:t>
            </a:r>
          </a:p>
          <a:p>
            <a:pPr marL="0" indent="0" algn="ctr">
              <a:buNone/>
            </a:pPr>
            <a:r>
              <a:rPr lang="en-US" dirty="0"/>
              <a:t>and</a:t>
            </a:r>
          </a:p>
          <a:p>
            <a:pPr marL="0" indent="0" algn="ctr">
              <a:buNone/>
            </a:pPr>
            <a:r>
              <a:rPr lang="en-US" b="1" dirty="0"/>
              <a:t>Recommendations for Urban Growth Areas</a:t>
            </a:r>
          </a:p>
          <a:p>
            <a:pPr marL="0" indent="0" algn="ctr">
              <a:buNone/>
            </a:pPr>
            <a:r>
              <a:rPr lang="en-US" dirty="0"/>
              <a:t>and</a:t>
            </a:r>
          </a:p>
          <a:p>
            <a:pPr marL="0" indent="0" algn="ctr">
              <a:buNone/>
            </a:pPr>
            <a:r>
              <a:rPr lang="en-US" b="1" dirty="0"/>
              <a:t>Other Programmatic Elements to Consider </a:t>
            </a:r>
          </a:p>
          <a:p>
            <a:endParaRPr lang="en-US" dirty="0"/>
          </a:p>
        </p:txBody>
      </p:sp>
    </p:spTree>
    <p:extLst>
      <p:ext uri="{BB962C8B-B14F-4D97-AF65-F5344CB8AC3E}">
        <p14:creationId xmlns:p14="http://schemas.microsoft.com/office/powerpoint/2010/main" val="251071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9DFED-B9F8-6CBB-6D60-8E639B12A5AE}"/>
              </a:ext>
            </a:extLst>
          </p:cNvPr>
          <p:cNvSpPr>
            <a:spLocks noGrp="1"/>
          </p:cNvSpPr>
          <p:nvPr>
            <p:ph type="title"/>
          </p:nvPr>
        </p:nvSpPr>
        <p:spPr/>
        <p:txBody>
          <a:bodyPr>
            <a:noAutofit/>
          </a:bodyPr>
          <a:lstStyle/>
          <a:p>
            <a:r>
              <a:rPr lang="en-US" sz="4000" dirty="0"/>
              <a:t>Requirements</a:t>
            </a:r>
            <a:r>
              <a:rPr lang="en-US" sz="4000" b="1" dirty="0"/>
              <a:t> </a:t>
            </a:r>
            <a:r>
              <a:rPr lang="en-US" sz="4000" dirty="0"/>
              <a:t>for Urban Growth Areas</a:t>
            </a:r>
          </a:p>
        </p:txBody>
      </p:sp>
      <p:sp>
        <p:nvSpPr>
          <p:cNvPr id="3" name="Content Placeholder 2">
            <a:extLst>
              <a:ext uri="{FF2B5EF4-FFF2-40B4-BE49-F238E27FC236}">
                <a16:creationId xmlns:a16="http://schemas.microsoft.com/office/drawing/2014/main" id="{86317ED3-11D2-A97B-D37D-C60BD59E881F}"/>
              </a:ext>
            </a:extLst>
          </p:cNvPr>
          <p:cNvSpPr>
            <a:spLocks noGrp="1"/>
          </p:cNvSpPr>
          <p:nvPr>
            <p:ph idx="1"/>
          </p:nvPr>
        </p:nvSpPr>
        <p:spPr>
          <a:xfrm>
            <a:off x="838200" y="1701209"/>
            <a:ext cx="10515600" cy="4529470"/>
          </a:xfrm>
        </p:spPr>
        <p:txBody>
          <a:bodyPr>
            <a:normAutofit fontScale="85000" lnSpcReduction="10000"/>
          </a:bodyPr>
          <a:lstStyle/>
          <a:p>
            <a:pPr marL="0" indent="0" algn="ctr">
              <a:lnSpc>
                <a:spcPct val="100000"/>
              </a:lnSpc>
              <a:buNone/>
            </a:pPr>
            <a:r>
              <a:rPr lang="en-US" u="sng" dirty="0"/>
              <a:t>SUMMARY</a:t>
            </a:r>
          </a:p>
          <a:p>
            <a:pPr marL="514350" indent="-514350">
              <a:lnSpc>
                <a:spcPct val="100000"/>
              </a:lnSpc>
              <a:buFont typeface="+mj-lt"/>
              <a:buAutoNum type="arabicPeriod"/>
            </a:pPr>
            <a:r>
              <a:rPr lang="en-US" dirty="0"/>
              <a:t>Allow at least two ADUs per lot </a:t>
            </a:r>
          </a:p>
          <a:p>
            <a:pPr marL="514350" indent="-514350">
              <a:lnSpc>
                <a:spcPct val="100000"/>
              </a:lnSpc>
              <a:buFont typeface="+mj-lt"/>
              <a:buAutoNum type="arabicPeriod"/>
            </a:pPr>
            <a:r>
              <a:rPr lang="en-US" dirty="0"/>
              <a:t>Do not require owner-occupancy</a:t>
            </a:r>
          </a:p>
          <a:p>
            <a:pPr marL="514350" indent="-514350">
              <a:lnSpc>
                <a:spcPct val="100000"/>
              </a:lnSpc>
              <a:buFont typeface="+mj-lt"/>
              <a:buAutoNum type="arabicPeriod"/>
            </a:pPr>
            <a:r>
              <a:rPr lang="en-US" dirty="0"/>
              <a:t>Allow separate sale of ADUs</a:t>
            </a:r>
          </a:p>
          <a:p>
            <a:pPr marL="514350" indent="-514350">
              <a:lnSpc>
                <a:spcPct val="100000"/>
              </a:lnSpc>
              <a:buFont typeface="+mj-lt"/>
              <a:buAutoNum type="arabicPeriod"/>
            </a:pPr>
            <a:r>
              <a:rPr lang="en-US" dirty="0"/>
              <a:t>Revise off-street parking requirements for ADUs</a:t>
            </a:r>
          </a:p>
          <a:p>
            <a:pPr marL="514350" indent="-514350">
              <a:lnSpc>
                <a:spcPct val="100000"/>
              </a:lnSpc>
              <a:buFont typeface="+mj-lt"/>
              <a:buAutoNum type="arabicPeriod"/>
            </a:pPr>
            <a:r>
              <a:rPr lang="en-US" dirty="0"/>
              <a:t>Set maximum size limits at no less than 1,000 sq. ft.</a:t>
            </a:r>
          </a:p>
          <a:p>
            <a:pPr marL="514350" indent="-514350">
              <a:lnSpc>
                <a:spcPct val="100000"/>
              </a:lnSpc>
              <a:buFont typeface="+mj-lt"/>
              <a:buAutoNum type="arabicPeriod"/>
            </a:pPr>
            <a:r>
              <a:rPr lang="en-US" dirty="0"/>
              <a:t>Reduce barriers from setbacks and other related regulations</a:t>
            </a:r>
          </a:p>
          <a:p>
            <a:pPr marL="514350" indent="-514350">
              <a:lnSpc>
                <a:spcPct val="100000"/>
              </a:lnSpc>
              <a:buFont typeface="+mj-lt"/>
              <a:buAutoNum type="arabicPeriod"/>
            </a:pPr>
            <a:r>
              <a:rPr lang="en-US" dirty="0"/>
              <a:t>Limit use of design standards</a:t>
            </a:r>
          </a:p>
          <a:p>
            <a:pPr marL="514350" indent="-514350">
              <a:lnSpc>
                <a:spcPct val="100000"/>
              </a:lnSpc>
              <a:buFont typeface="+mj-lt"/>
              <a:buAutoNum type="arabicPeriod"/>
            </a:pPr>
            <a:r>
              <a:rPr lang="en-US" dirty="0"/>
              <a:t>Reduce or waive permit application fees, impact fees, system development charges, and other ADU-related fees where applicable </a:t>
            </a:r>
          </a:p>
          <a:p>
            <a:endParaRPr lang="en-US" dirty="0"/>
          </a:p>
        </p:txBody>
      </p:sp>
    </p:spTree>
    <p:extLst>
      <p:ext uri="{BB962C8B-B14F-4D97-AF65-F5344CB8AC3E}">
        <p14:creationId xmlns:p14="http://schemas.microsoft.com/office/powerpoint/2010/main" val="1497560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15A15-FCA1-B7D7-8F89-22B2259F1B09}"/>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9D0084DC-4152-6E48-021D-68D2167E98C9}"/>
              </a:ext>
            </a:extLst>
          </p:cNvPr>
          <p:cNvSpPr>
            <a:spLocks noGrp="1"/>
          </p:cNvSpPr>
          <p:nvPr>
            <p:ph idx="1"/>
          </p:nvPr>
        </p:nvSpPr>
        <p:spPr/>
        <p:txBody>
          <a:bodyPr/>
          <a:lstStyle/>
          <a:p>
            <a:r>
              <a:rPr lang="en-US" dirty="0"/>
              <a:t>Overview about Accessory Dwelling Units (ADUs) in Washington State</a:t>
            </a:r>
          </a:p>
          <a:p>
            <a:r>
              <a:rPr lang="en-US" dirty="0"/>
              <a:t>County Approaches for:</a:t>
            </a:r>
          </a:p>
          <a:p>
            <a:pPr lvl="1"/>
            <a:r>
              <a:rPr lang="en-US" dirty="0"/>
              <a:t>Unincorporated urban growth areas</a:t>
            </a:r>
          </a:p>
          <a:p>
            <a:pPr lvl="1"/>
            <a:r>
              <a:rPr lang="en-US" dirty="0"/>
              <a:t>LAMIRDs</a:t>
            </a:r>
          </a:p>
          <a:p>
            <a:pPr lvl="1"/>
            <a:r>
              <a:rPr lang="en-US" dirty="0"/>
              <a:t>Rural lands</a:t>
            </a:r>
          </a:p>
          <a:p>
            <a:pPr lvl="1"/>
            <a:r>
              <a:rPr lang="en-US" dirty="0"/>
              <a:t>Designated natural resource lands</a:t>
            </a:r>
          </a:p>
          <a:p>
            <a:r>
              <a:rPr lang="en-US" i="1" dirty="0"/>
              <a:t>ADD</a:t>
            </a:r>
            <a:r>
              <a:rPr lang="en-US" dirty="0"/>
              <a:t> </a:t>
            </a:r>
            <a:r>
              <a:rPr lang="en-US" i="1" dirty="0"/>
              <a:t>more agenda items to this slide, as needed by your own presentation</a:t>
            </a:r>
          </a:p>
          <a:p>
            <a:endParaRPr lang="en-US" dirty="0"/>
          </a:p>
        </p:txBody>
      </p:sp>
    </p:spTree>
    <p:extLst>
      <p:ext uri="{BB962C8B-B14F-4D97-AF65-F5344CB8AC3E}">
        <p14:creationId xmlns:p14="http://schemas.microsoft.com/office/powerpoint/2010/main" val="2785347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10BC8-479B-3949-B13E-DD47A030ABBA}"/>
              </a:ext>
            </a:extLst>
          </p:cNvPr>
          <p:cNvSpPr>
            <a:spLocks noGrp="1"/>
          </p:cNvSpPr>
          <p:nvPr>
            <p:ph type="title"/>
          </p:nvPr>
        </p:nvSpPr>
        <p:spPr/>
        <p:txBody>
          <a:bodyPr>
            <a:noAutofit/>
          </a:bodyPr>
          <a:lstStyle/>
          <a:p>
            <a:r>
              <a:rPr lang="en-US" sz="3800" dirty="0"/>
              <a:t>A. Requirements for Urban Growth Areas</a:t>
            </a:r>
          </a:p>
        </p:txBody>
      </p:sp>
      <p:sp>
        <p:nvSpPr>
          <p:cNvPr id="3" name="Content Placeholder 2">
            <a:extLst>
              <a:ext uri="{FF2B5EF4-FFF2-40B4-BE49-F238E27FC236}">
                <a16:creationId xmlns:a16="http://schemas.microsoft.com/office/drawing/2014/main" id="{921FD0A3-D14D-D0A2-503B-9748FC459CFF}"/>
              </a:ext>
            </a:extLst>
          </p:cNvPr>
          <p:cNvSpPr>
            <a:spLocks noGrp="1"/>
          </p:cNvSpPr>
          <p:nvPr>
            <p:ph idx="1"/>
          </p:nvPr>
        </p:nvSpPr>
        <p:spPr/>
        <p:txBody>
          <a:bodyPr>
            <a:normAutofit/>
          </a:bodyPr>
          <a:lstStyle/>
          <a:p>
            <a:pPr marL="0" indent="0">
              <a:lnSpc>
                <a:spcPct val="110000"/>
              </a:lnSpc>
              <a:buNone/>
            </a:pPr>
            <a:r>
              <a:rPr lang="en-US" b="1" dirty="0"/>
              <a:t>1. Allow at least two ADUs per lot</a:t>
            </a:r>
          </a:p>
          <a:p>
            <a:pPr>
              <a:lnSpc>
                <a:spcPct val="110000"/>
              </a:lnSpc>
            </a:pPr>
            <a:r>
              <a:rPr lang="en-US" dirty="0"/>
              <a:t>Two ADUs on a legal lot, which must be allowed to be any combination of:</a:t>
            </a:r>
          </a:p>
          <a:p>
            <a:pPr lvl="1">
              <a:lnSpc>
                <a:spcPct val="110000"/>
              </a:lnSpc>
            </a:pPr>
            <a:r>
              <a:rPr lang="en-US" dirty="0"/>
              <a:t>One attached and one detached;</a:t>
            </a:r>
          </a:p>
          <a:p>
            <a:pPr lvl="1">
              <a:lnSpc>
                <a:spcPct val="110000"/>
              </a:lnSpc>
            </a:pPr>
            <a:r>
              <a:rPr lang="en-US" dirty="0"/>
              <a:t>Two attached ADUs; or </a:t>
            </a:r>
          </a:p>
          <a:p>
            <a:pPr lvl="1">
              <a:lnSpc>
                <a:spcPct val="110000"/>
              </a:lnSpc>
            </a:pPr>
            <a:r>
              <a:rPr lang="en-US" dirty="0"/>
              <a:t>Two detached ADUs</a:t>
            </a:r>
          </a:p>
          <a:p>
            <a:pPr>
              <a:lnSpc>
                <a:spcPct val="110000"/>
              </a:lnSpc>
            </a:pPr>
            <a:r>
              <a:rPr lang="en-US" dirty="0"/>
              <a:t>Duplexes, triplexes, townhouses, and multifamily structures may have ADUs (RCW 36.70A.696)</a:t>
            </a:r>
          </a:p>
          <a:p>
            <a:endParaRPr lang="en-US" dirty="0"/>
          </a:p>
        </p:txBody>
      </p:sp>
    </p:spTree>
    <p:extLst>
      <p:ext uri="{BB962C8B-B14F-4D97-AF65-F5344CB8AC3E}">
        <p14:creationId xmlns:p14="http://schemas.microsoft.com/office/powerpoint/2010/main" val="1954343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07E0B-D8E6-2293-5189-6785349BB00F}"/>
              </a:ext>
            </a:extLst>
          </p:cNvPr>
          <p:cNvSpPr>
            <a:spLocks noGrp="1"/>
          </p:cNvSpPr>
          <p:nvPr>
            <p:ph type="title"/>
          </p:nvPr>
        </p:nvSpPr>
        <p:spPr/>
        <p:txBody>
          <a:bodyPr>
            <a:normAutofit/>
          </a:bodyPr>
          <a:lstStyle/>
          <a:p>
            <a:r>
              <a:rPr lang="en-US" sz="3800" dirty="0"/>
              <a:t>A. Requirements for Urban Growth Areas</a:t>
            </a:r>
          </a:p>
        </p:txBody>
      </p:sp>
      <p:sp>
        <p:nvSpPr>
          <p:cNvPr id="3" name="Content Placeholder 2">
            <a:extLst>
              <a:ext uri="{FF2B5EF4-FFF2-40B4-BE49-F238E27FC236}">
                <a16:creationId xmlns:a16="http://schemas.microsoft.com/office/drawing/2014/main" id="{DA20461B-5105-4C6C-9AE3-95CCBFA5BC28}"/>
              </a:ext>
            </a:extLst>
          </p:cNvPr>
          <p:cNvSpPr>
            <a:spLocks noGrp="1"/>
          </p:cNvSpPr>
          <p:nvPr>
            <p:ph idx="1"/>
          </p:nvPr>
        </p:nvSpPr>
        <p:spPr>
          <a:xfrm>
            <a:off x="838199" y="1825625"/>
            <a:ext cx="6385561" cy="4351338"/>
          </a:xfrm>
        </p:spPr>
        <p:txBody>
          <a:bodyPr/>
          <a:lstStyle/>
          <a:p>
            <a:pPr marL="0" indent="0">
              <a:lnSpc>
                <a:spcPct val="100000"/>
              </a:lnSpc>
              <a:buNone/>
            </a:pPr>
            <a:r>
              <a:rPr lang="en-US" b="1" dirty="0"/>
              <a:t>2. May not require owner occupancy</a:t>
            </a:r>
          </a:p>
          <a:p>
            <a:pPr>
              <a:lnSpc>
                <a:spcPct val="100000"/>
              </a:lnSpc>
            </a:pPr>
            <a:r>
              <a:rPr lang="en-US" dirty="0"/>
              <a:t>The primary residence owner cannot be required to live on-site (i.e., neither in the primary residence nor an accessory dwelling unit)</a:t>
            </a:r>
          </a:p>
          <a:p>
            <a:endParaRPr lang="en-US" dirty="0"/>
          </a:p>
        </p:txBody>
      </p:sp>
      <p:sp>
        <p:nvSpPr>
          <p:cNvPr id="6" name="TextBox 5">
            <a:extLst>
              <a:ext uri="{FF2B5EF4-FFF2-40B4-BE49-F238E27FC236}">
                <a16:creationId xmlns:a16="http://schemas.microsoft.com/office/drawing/2014/main" id="{17ABC029-0EB1-2ECF-D6BF-1D944B611D44}"/>
              </a:ext>
            </a:extLst>
          </p:cNvPr>
          <p:cNvSpPr txBox="1"/>
          <p:nvPr/>
        </p:nvSpPr>
        <p:spPr>
          <a:xfrm>
            <a:off x="7601839" y="4329220"/>
            <a:ext cx="3751961" cy="230832"/>
          </a:xfrm>
          <a:prstGeom prst="rect">
            <a:avLst/>
          </a:prstGeom>
          <a:noFill/>
        </p:spPr>
        <p:txBody>
          <a:bodyPr wrap="square">
            <a:spAutoFit/>
          </a:bodyPr>
          <a:lstStyle/>
          <a:p>
            <a:pPr algn="ctr"/>
            <a:r>
              <a:rPr lang="en-US" sz="900" dirty="0"/>
              <a:t>Smith Gillman Cottage converted garage. Credit: CAST architecture.</a:t>
            </a:r>
          </a:p>
        </p:txBody>
      </p:sp>
      <p:pic>
        <p:nvPicPr>
          <p:cNvPr id="5" name="Picture 4">
            <a:extLst>
              <a:ext uri="{FF2B5EF4-FFF2-40B4-BE49-F238E27FC236}">
                <a16:creationId xmlns:a16="http://schemas.microsoft.com/office/drawing/2014/main" id="{7F342398-EE5F-2706-AEDD-9E73553BD6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01839" y="1825625"/>
            <a:ext cx="3751961" cy="2503595"/>
          </a:xfrm>
          <a:prstGeom prst="rect">
            <a:avLst/>
          </a:prstGeom>
        </p:spPr>
      </p:pic>
    </p:spTree>
    <p:extLst>
      <p:ext uri="{BB962C8B-B14F-4D97-AF65-F5344CB8AC3E}">
        <p14:creationId xmlns:p14="http://schemas.microsoft.com/office/powerpoint/2010/main" val="3401591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A60D2-CAB8-CAE5-ED7D-21EFF726C88D}"/>
              </a:ext>
            </a:extLst>
          </p:cNvPr>
          <p:cNvSpPr>
            <a:spLocks noGrp="1"/>
          </p:cNvSpPr>
          <p:nvPr>
            <p:ph type="title"/>
          </p:nvPr>
        </p:nvSpPr>
        <p:spPr/>
        <p:txBody>
          <a:bodyPr>
            <a:normAutofit/>
          </a:bodyPr>
          <a:lstStyle/>
          <a:p>
            <a:r>
              <a:rPr lang="en-US" sz="3800" dirty="0"/>
              <a:t>A. Requirements for Urban Growth Areas</a:t>
            </a:r>
          </a:p>
        </p:txBody>
      </p:sp>
      <p:sp>
        <p:nvSpPr>
          <p:cNvPr id="3" name="Content Placeholder 2">
            <a:extLst>
              <a:ext uri="{FF2B5EF4-FFF2-40B4-BE49-F238E27FC236}">
                <a16:creationId xmlns:a16="http://schemas.microsoft.com/office/drawing/2014/main" id="{2CC03E66-FE5A-63B5-562E-48582858816E}"/>
              </a:ext>
            </a:extLst>
          </p:cNvPr>
          <p:cNvSpPr>
            <a:spLocks noGrp="1"/>
          </p:cNvSpPr>
          <p:nvPr>
            <p:ph idx="1"/>
          </p:nvPr>
        </p:nvSpPr>
        <p:spPr/>
        <p:txBody>
          <a:bodyPr>
            <a:normAutofit/>
          </a:bodyPr>
          <a:lstStyle/>
          <a:p>
            <a:pPr marL="0" indent="0">
              <a:buNone/>
            </a:pPr>
            <a:r>
              <a:rPr lang="en-US" b="1" dirty="0"/>
              <a:t>3. Allow separate sale of ADUs </a:t>
            </a:r>
          </a:p>
          <a:p>
            <a:r>
              <a:rPr lang="en-US" dirty="0"/>
              <a:t>This allows for a new way to promote home ownership, since an ADU is usually a lower-cost housing option than a single-family residence</a:t>
            </a:r>
          </a:p>
          <a:p>
            <a:r>
              <a:rPr lang="en-US" dirty="0"/>
              <a:t>A few local governments in Washington State have allowed ADUs to be sold as condominiums for several years (</a:t>
            </a:r>
            <a:r>
              <a:rPr lang="en-US" u="sng" dirty="0"/>
              <a:t>before</a:t>
            </a:r>
            <a:r>
              <a:rPr lang="en-US" dirty="0"/>
              <a:t> the passage of EHB 1337), including:</a:t>
            </a:r>
          </a:p>
          <a:p>
            <a:pPr lvl="1"/>
            <a:r>
              <a:rPr lang="en-US" dirty="0"/>
              <a:t>Seattle</a:t>
            </a:r>
          </a:p>
          <a:p>
            <a:pPr lvl="1"/>
            <a:r>
              <a:rPr lang="en-US" dirty="0"/>
              <a:t>Spokane</a:t>
            </a:r>
          </a:p>
          <a:p>
            <a:pPr lvl="1"/>
            <a:r>
              <a:rPr lang="en-US" dirty="0"/>
              <a:t>Kirkland</a:t>
            </a:r>
          </a:p>
          <a:p>
            <a:endParaRPr lang="en-US" dirty="0"/>
          </a:p>
        </p:txBody>
      </p:sp>
    </p:spTree>
    <p:extLst>
      <p:ext uri="{BB962C8B-B14F-4D97-AF65-F5344CB8AC3E}">
        <p14:creationId xmlns:p14="http://schemas.microsoft.com/office/powerpoint/2010/main" val="1999520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CF12F-3472-6CC8-AD37-02FBB65F6C40}"/>
              </a:ext>
            </a:extLst>
          </p:cNvPr>
          <p:cNvSpPr>
            <a:spLocks noGrp="1"/>
          </p:cNvSpPr>
          <p:nvPr>
            <p:ph type="title"/>
          </p:nvPr>
        </p:nvSpPr>
        <p:spPr/>
        <p:txBody>
          <a:bodyPr>
            <a:normAutofit/>
          </a:bodyPr>
          <a:lstStyle/>
          <a:p>
            <a:r>
              <a:rPr lang="en-US" sz="3800" dirty="0"/>
              <a:t>A. Requirements for Urban Growth Areas</a:t>
            </a:r>
          </a:p>
        </p:txBody>
      </p:sp>
      <p:sp>
        <p:nvSpPr>
          <p:cNvPr id="3" name="Content Placeholder 2">
            <a:extLst>
              <a:ext uri="{FF2B5EF4-FFF2-40B4-BE49-F238E27FC236}">
                <a16:creationId xmlns:a16="http://schemas.microsoft.com/office/drawing/2014/main" id="{8D5B4B87-392B-D296-0228-2EFC5959871D}"/>
              </a:ext>
            </a:extLst>
          </p:cNvPr>
          <p:cNvSpPr>
            <a:spLocks noGrp="1"/>
          </p:cNvSpPr>
          <p:nvPr>
            <p:ph idx="1"/>
          </p:nvPr>
        </p:nvSpPr>
        <p:spPr>
          <a:xfrm>
            <a:off x="838200" y="1722474"/>
            <a:ext cx="10515600" cy="4571999"/>
          </a:xfrm>
        </p:spPr>
        <p:txBody>
          <a:bodyPr>
            <a:normAutofit fontScale="25000" lnSpcReduction="20000"/>
          </a:bodyPr>
          <a:lstStyle/>
          <a:p>
            <a:pPr marL="0" indent="0">
              <a:lnSpc>
                <a:spcPct val="110000"/>
              </a:lnSpc>
              <a:buNone/>
            </a:pPr>
            <a:r>
              <a:rPr lang="en-US" sz="9600" b="1" dirty="0"/>
              <a:t>4. Revise off-street parking standards for ADUs in specified locations (per EHB 1337)</a:t>
            </a:r>
          </a:p>
          <a:p>
            <a:pPr>
              <a:lnSpc>
                <a:spcPct val="110000"/>
              </a:lnSpc>
              <a:spcBef>
                <a:spcPts val="300"/>
              </a:spcBef>
            </a:pPr>
            <a:r>
              <a:rPr lang="en-US" sz="9600" dirty="0"/>
              <a:t>May not require any off-street parking for ADUs within ½ mile walking distance of a major transit stop</a:t>
            </a:r>
          </a:p>
          <a:p>
            <a:pPr>
              <a:lnSpc>
                <a:spcPct val="110000"/>
              </a:lnSpc>
              <a:spcBef>
                <a:spcPts val="300"/>
              </a:spcBef>
            </a:pPr>
            <a:r>
              <a:rPr lang="en-US" sz="9600" dirty="0"/>
              <a:t>May not require &gt;one off-street parking space/unit on lots smaller than 6,000 sq. ft.</a:t>
            </a:r>
          </a:p>
          <a:p>
            <a:pPr>
              <a:lnSpc>
                <a:spcPct val="110000"/>
              </a:lnSpc>
              <a:spcBef>
                <a:spcPts val="300"/>
              </a:spcBef>
            </a:pPr>
            <a:r>
              <a:rPr lang="en-US" sz="9600" dirty="0"/>
              <a:t>May not require &gt;two off-street parking spaces/unit on lots greater than 6,000 sq. ft.</a:t>
            </a:r>
          </a:p>
          <a:p>
            <a:pPr>
              <a:lnSpc>
                <a:spcPct val="110000"/>
              </a:lnSpc>
              <a:spcBef>
                <a:spcPts val="300"/>
              </a:spcBef>
            </a:pPr>
            <a:r>
              <a:rPr lang="en-US" sz="9600" dirty="0"/>
              <a:t>A local government can ask to increase its ADU parking standards – request must be supported by an empirical study and submitted to Commerce</a:t>
            </a:r>
          </a:p>
          <a:p>
            <a:pPr>
              <a:lnSpc>
                <a:spcPct val="110000"/>
              </a:lnSpc>
              <a:spcBef>
                <a:spcPts val="300"/>
              </a:spcBef>
            </a:pPr>
            <a:r>
              <a:rPr lang="en-US" sz="9600" dirty="0"/>
              <a:t>Consider reducing parking requirements for ADUs beyond the statutory standards</a:t>
            </a:r>
          </a:p>
          <a:p>
            <a:endParaRPr lang="en-US" dirty="0"/>
          </a:p>
        </p:txBody>
      </p:sp>
    </p:spTree>
    <p:extLst>
      <p:ext uri="{BB962C8B-B14F-4D97-AF65-F5344CB8AC3E}">
        <p14:creationId xmlns:p14="http://schemas.microsoft.com/office/powerpoint/2010/main" val="677587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7ED33-26CE-BA7F-7502-2529E0C52ED7}"/>
              </a:ext>
            </a:extLst>
          </p:cNvPr>
          <p:cNvSpPr>
            <a:spLocks noGrp="1"/>
          </p:cNvSpPr>
          <p:nvPr>
            <p:ph type="title"/>
          </p:nvPr>
        </p:nvSpPr>
        <p:spPr/>
        <p:txBody>
          <a:bodyPr>
            <a:normAutofit/>
          </a:bodyPr>
          <a:lstStyle/>
          <a:p>
            <a:r>
              <a:rPr lang="en-US" sz="3800" dirty="0"/>
              <a:t>A. Requirements for Urban Growth Areas</a:t>
            </a:r>
          </a:p>
        </p:txBody>
      </p:sp>
      <p:sp>
        <p:nvSpPr>
          <p:cNvPr id="3" name="Content Placeholder 2">
            <a:extLst>
              <a:ext uri="{FF2B5EF4-FFF2-40B4-BE49-F238E27FC236}">
                <a16:creationId xmlns:a16="http://schemas.microsoft.com/office/drawing/2014/main" id="{C89BE20C-4B96-4F6E-892E-39F37718309D}"/>
              </a:ext>
            </a:extLst>
          </p:cNvPr>
          <p:cNvSpPr>
            <a:spLocks noGrp="1"/>
          </p:cNvSpPr>
          <p:nvPr>
            <p:ph idx="1"/>
          </p:nvPr>
        </p:nvSpPr>
        <p:spPr>
          <a:xfrm>
            <a:off x="838200" y="1825625"/>
            <a:ext cx="7135368" cy="4351338"/>
          </a:xfrm>
        </p:spPr>
        <p:txBody>
          <a:bodyPr/>
          <a:lstStyle/>
          <a:p>
            <a:pPr marL="0" indent="0">
              <a:lnSpc>
                <a:spcPct val="100000"/>
              </a:lnSpc>
              <a:buNone/>
            </a:pPr>
            <a:r>
              <a:rPr lang="en-US" b="1" dirty="0"/>
              <a:t>5. Set maximum size limits at no less than 1,000 sq. ft.</a:t>
            </a:r>
          </a:p>
          <a:p>
            <a:pPr>
              <a:lnSpc>
                <a:spcPct val="100000"/>
              </a:lnSpc>
            </a:pPr>
            <a:r>
              <a:rPr lang="en-US" dirty="0"/>
              <a:t>ADUs are, by definition, “accessory” to the primary residence, so will often be smaller in size than the primary housing unit.</a:t>
            </a:r>
          </a:p>
        </p:txBody>
      </p:sp>
      <p:pic>
        <p:nvPicPr>
          <p:cNvPr id="6" name="Picture 5">
            <a:extLst>
              <a:ext uri="{FF2B5EF4-FFF2-40B4-BE49-F238E27FC236}">
                <a16:creationId xmlns:a16="http://schemas.microsoft.com/office/drawing/2014/main" id="{1A6A613C-477F-7558-865A-BC2D9D760C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26552" y="1990217"/>
            <a:ext cx="3127248" cy="2275642"/>
          </a:xfrm>
          <a:prstGeom prst="rect">
            <a:avLst/>
          </a:prstGeom>
        </p:spPr>
      </p:pic>
      <p:sp>
        <p:nvSpPr>
          <p:cNvPr id="7" name="TextBox 6">
            <a:extLst>
              <a:ext uri="{FF2B5EF4-FFF2-40B4-BE49-F238E27FC236}">
                <a16:creationId xmlns:a16="http://schemas.microsoft.com/office/drawing/2014/main" id="{725D2287-5BF9-EA86-53FC-57414100B8FF}"/>
              </a:ext>
            </a:extLst>
          </p:cNvPr>
          <p:cNvSpPr txBox="1"/>
          <p:nvPr/>
        </p:nvSpPr>
        <p:spPr>
          <a:xfrm>
            <a:off x="8226552" y="4265859"/>
            <a:ext cx="3127248" cy="200055"/>
          </a:xfrm>
          <a:prstGeom prst="rect">
            <a:avLst/>
          </a:prstGeom>
          <a:noFill/>
        </p:spPr>
        <p:txBody>
          <a:bodyPr wrap="square" rtlCol="0">
            <a:spAutoFit/>
          </a:bodyPr>
          <a:lstStyle/>
          <a:p>
            <a:pPr algn="ctr"/>
            <a:r>
              <a:rPr lang="en-US" sz="700" dirty="0"/>
              <a:t>Cedar Cottage Seattle ADU Pre-Approved Plan. Credit: CAST Architecture.</a:t>
            </a:r>
          </a:p>
        </p:txBody>
      </p:sp>
    </p:spTree>
    <p:extLst>
      <p:ext uri="{BB962C8B-B14F-4D97-AF65-F5344CB8AC3E}">
        <p14:creationId xmlns:p14="http://schemas.microsoft.com/office/powerpoint/2010/main" val="1198591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0425C-0902-E395-A5C4-C64045AD718A}"/>
              </a:ext>
            </a:extLst>
          </p:cNvPr>
          <p:cNvSpPr>
            <a:spLocks noGrp="1"/>
          </p:cNvSpPr>
          <p:nvPr>
            <p:ph type="title"/>
          </p:nvPr>
        </p:nvSpPr>
        <p:spPr/>
        <p:txBody>
          <a:bodyPr>
            <a:normAutofit/>
          </a:bodyPr>
          <a:lstStyle/>
          <a:p>
            <a:r>
              <a:rPr lang="en-US" sz="3800" dirty="0"/>
              <a:t>A. Requirements for Urban Growth Areas</a:t>
            </a:r>
          </a:p>
        </p:txBody>
      </p:sp>
      <p:sp>
        <p:nvSpPr>
          <p:cNvPr id="3" name="Content Placeholder 2">
            <a:extLst>
              <a:ext uri="{FF2B5EF4-FFF2-40B4-BE49-F238E27FC236}">
                <a16:creationId xmlns:a16="http://schemas.microsoft.com/office/drawing/2014/main" id="{5444CC21-A780-9815-104A-74FBCE7DE184}"/>
              </a:ext>
            </a:extLst>
          </p:cNvPr>
          <p:cNvSpPr>
            <a:spLocks noGrp="1"/>
          </p:cNvSpPr>
          <p:nvPr>
            <p:ph idx="1"/>
          </p:nvPr>
        </p:nvSpPr>
        <p:spPr/>
        <p:txBody>
          <a:bodyPr>
            <a:normAutofit lnSpcReduction="10000"/>
          </a:bodyPr>
          <a:lstStyle/>
          <a:p>
            <a:pPr marL="0" indent="0">
              <a:buNone/>
            </a:pPr>
            <a:r>
              <a:rPr lang="en-US" b="1" dirty="0"/>
              <a:t>6. Reduce barriers from setbacks and other related regulations</a:t>
            </a:r>
          </a:p>
          <a:p>
            <a:r>
              <a:rPr lang="en-US" dirty="0"/>
              <a:t>May not impose may not stricter standards for ADUs than those imposed on the principal units for:</a:t>
            </a:r>
          </a:p>
          <a:p>
            <a:pPr lvl="1"/>
            <a:r>
              <a:rPr lang="en-US" dirty="0"/>
              <a:t>Setbacks (including no rear setbacks for ADUs on lots with alleys)</a:t>
            </a:r>
          </a:p>
          <a:p>
            <a:pPr lvl="1"/>
            <a:r>
              <a:rPr lang="en-US" dirty="0"/>
              <a:t>Yard coverage</a:t>
            </a:r>
          </a:p>
          <a:p>
            <a:pPr lvl="1"/>
            <a:r>
              <a:rPr lang="en-US" dirty="0"/>
              <a:t>Tree retention mandates</a:t>
            </a:r>
          </a:p>
          <a:p>
            <a:pPr lvl="1"/>
            <a:r>
              <a:rPr lang="en-US" dirty="0"/>
              <a:t>Minimum roof height of 24 feet</a:t>
            </a:r>
          </a:p>
          <a:p>
            <a:endParaRPr lang="en-US" sz="800" dirty="0"/>
          </a:p>
          <a:p>
            <a:r>
              <a:rPr lang="en-US" dirty="0"/>
              <a:t>Must allow ADU conversions of existing structures, including detached garages (even if they violate current setback or lot coverage requirements)</a:t>
            </a:r>
          </a:p>
          <a:p>
            <a:endParaRPr lang="en-US" dirty="0"/>
          </a:p>
        </p:txBody>
      </p:sp>
    </p:spTree>
    <p:extLst>
      <p:ext uri="{BB962C8B-B14F-4D97-AF65-F5344CB8AC3E}">
        <p14:creationId xmlns:p14="http://schemas.microsoft.com/office/powerpoint/2010/main" val="3716748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4B42C-B472-4E0B-BBA1-81857B2CBD87}"/>
              </a:ext>
            </a:extLst>
          </p:cNvPr>
          <p:cNvSpPr>
            <a:spLocks noGrp="1"/>
          </p:cNvSpPr>
          <p:nvPr>
            <p:ph type="title"/>
          </p:nvPr>
        </p:nvSpPr>
        <p:spPr/>
        <p:txBody>
          <a:bodyPr>
            <a:normAutofit/>
          </a:bodyPr>
          <a:lstStyle/>
          <a:p>
            <a:r>
              <a:rPr lang="en-US" sz="3800" dirty="0"/>
              <a:t>A. Requirements for Urban Growth Areas</a:t>
            </a:r>
          </a:p>
        </p:txBody>
      </p:sp>
      <p:sp>
        <p:nvSpPr>
          <p:cNvPr id="3" name="Content Placeholder 2">
            <a:extLst>
              <a:ext uri="{FF2B5EF4-FFF2-40B4-BE49-F238E27FC236}">
                <a16:creationId xmlns:a16="http://schemas.microsoft.com/office/drawing/2014/main" id="{35498BB1-D2C8-0A00-3099-FC6C3E09DFB5}"/>
              </a:ext>
            </a:extLst>
          </p:cNvPr>
          <p:cNvSpPr>
            <a:spLocks noGrp="1"/>
          </p:cNvSpPr>
          <p:nvPr>
            <p:ph idx="1"/>
          </p:nvPr>
        </p:nvSpPr>
        <p:spPr/>
        <p:txBody>
          <a:bodyPr>
            <a:normAutofit/>
          </a:bodyPr>
          <a:lstStyle/>
          <a:p>
            <a:pPr marL="0" indent="0">
              <a:lnSpc>
                <a:spcPct val="100000"/>
              </a:lnSpc>
              <a:buNone/>
            </a:pPr>
            <a:r>
              <a:rPr lang="en-US" b="1" dirty="0"/>
              <a:t>7. Limit use of design standards</a:t>
            </a:r>
          </a:p>
          <a:p>
            <a:pPr>
              <a:lnSpc>
                <a:spcPct val="100000"/>
              </a:lnSpc>
            </a:pPr>
            <a:r>
              <a:rPr lang="en-US" dirty="0"/>
              <a:t>May not impose stricter standards for ADUs than those imposed on the principal units regarding:</a:t>
            </a:r>
          </a:p>
          <a:p>
            <a:pPr lvl="1">
              <a:lnSpc>
                <a:spcPct val="100000"/>
              </a:lnSpc>
            </a:pPr>
            <a:r>
              <a:rPr lang="en-US" dirty="0"/>
              <a:t>Restrictions on entry door location</a:t>
            </a:r>
          </a:p>
          <a:p>
            <a:pPr lvl="1">
              <a:lnSpc>
                <a:spcPct val="100000"/>
              </a:lnSpc>
            </a:pPr>
            <a:r>
              <a:rPr lang="en-US" dirty="0"/>
              <a:t>Aesthetic requirements </a:t>
            </a:r>
          </a:p>
          <a:p>
            <a:pPr lvl="1">
              <a:lnSpc>
                <a:spcPct val="100000"/>
              </a:lnSpc>
            </a:pPr>
            <a:r>
              <a:rPr lang="en-US" dirty="0"/>
              <a:t>Design review requirements</a:t>
            </a:r>
          </a:p>
          <a:p>
            <a:endParaRPr lang="en-US" dirty="0"/>
          </a:p>
        </p:txBody>
      </p:sp>
    </p:spTree>
    <p:extLst>
      <p:ext uri="{BB962C8B-B14F-4D97-AF65-F5344CB8AC3E}">
        <p14:creationId xmlns:p14="http://schemas.microsoft.com/office/powerpoint/2010/main" val="673926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3F750-9B24-885C-CC20-E5AC90BE0596}"/>
              </a:ext>
            </a:extLst>
          </p:cNvPr>
          <p:cNvSpPr>
            <a:spLocks noGrp="1"/>
          </p:cNvSpPr>
          <p:nvPr>
            <p:ph type="title"/>
          </p:nvPr>
        </p:nvSpPr>
        <p:spPr/>
        <p:txBody>
          <a:bodyPr>
            <a:normAutofit/>
          </a:bodyPr>
          <a:lstStyle/>
          <a:p>
            <a:r>
              <a:rPr lang="en-US" sz="3800" dirty="0"/>
              <a:t>A. Requirements for Urban Growth Areas</a:t>
            </a:r>
          </a:p>
        </p:txBody>
      </p:sp>
      <p:sp>
        <p:nvSpPr>
          <p:cNvPr id="3" name="Content Placeholder 2">
            <a:extLst>
              <a:ext uri="{FF2B5EF4-FFF2-40B4-BE49-F238E27FC236}">
                <a16:creationId xmlns:a16="http://schemas.microsoft.com/office/drawing/2014/main" id="{57A5C87C-2040-C8B1-6080-FEB6DA270051}"/>
              </a:ext>
            </a:extLst>
          </p:cNvPr>
          <p:cNvSpPr>
            <a:spLocks noGrp="1"/>
          </p:cNvSpPr>
          <p:nvPr>
            <p:ph idx="1"/>
          </p:nvPr>
        </p:nvSpPr>
        <p:spPr/>
        <p:txBody>
          <a:bodyPr>
            <a:normAutofit fontScale="92500" lnSpcReduction="10000"/>
          </a:bodyPr>
          <a:lstStyle/>
          <a:p>
            <a:pPr marL="0" indent="0">
              <a:buNone/>
            </a:pPr>
            <a:r>
              <a:rPr lang="en-US" b="1" dirty="0"/>
              <a:t>8. Reduce or waive ADU-related fees and charges</a:t>
            </a:r>
          </a:p>
          <a:p>
            <a:pPr marL="0" indent="0">
              <a:buNone/>
            </a:pPr>
            <a:endParaRPr lang="en-US" sz="800" u="sng" dirty="0"/>
          </a:p>
          <a:p>
            <a:pPr marL="0" indent="0">
              <a:buNone/>
            </a:pPr>
            <a:r>
              <a:rPr lang="en-US" u="sng" dirty="0"/>
              <a:t>Statutory Limitation</a:t>
            </a:r>
            <a:r>
              <a:rPr lang="en-US" dirty="0"/>
              <a:t>:</a:t>
            </a:r>
          </a:p>
          <a:p>
            <a:r>
              <a:rPr lang="en-US" dirty="0"/>
              <a:t>Impact fees – limited to 50% imposed on a principal unit (</a:t>
            </a:r>
            <a:r>
              <a:rPr lang="en-US" u="sng" dirty="0"/>
              <a:t>Note</a:t>
            </a:r>
            <a:r>
              <a:rPr lang="en-US" dirty="0"/>
              <a:t>: may be reduced further, if there is an adequate policy basis)</a:t>
            </a:r>
          </a:p>
          <a:p>
            <a:pPr marL="0" indent="0">
              <a:buNone/>
            </a:pPr>
            <a:endParaRPr lang="en-US" sz="800" u="sng" dirty="0"/>
          </a:p>
          <a:p>
            <a:pPr marL="0" indent="0">
              <a:buNone/>
            </a:pPr>
            <a:r>
              <a:rPr lang="en-US" u="sng" dirty="0"/>
              <a:t>Other Non-Statutory Options to Consider</a:t>
            </a:r>
            <a:r>
              <a:rPr lang="en-US" dirty="0"/>
              <a:t>:</a:t>
            </a:r>
          </a:p>
          <a:p>
            <a:r>
              <a:rPr lang="en-US" dirty="0"/>
              <a:t>Additional impact fee reductions/waivers</a:t>
            </a:r>
          </a:p>
          <a:p>
            <a:r>
              <a:rPr lang="en-US" dirty="0"/>
              <a:t>Application fees </a:t>
            </a:r>
          </a:p>
          <a:p>
            <a:r>
              <a:rPr lang="en-US" dirty="0"/>
              <a:t>System development charges (aka “utility connection fees”)</a:t>
            </a:r>
          </a:p>
          <a:p>
            <a:r>
              <a:rPr lang="en-US" dirty="0"/>
              <a:t>Other ADU-related fees, where applicable</a:t>
            </a:r>
          </a:p>
          <a:p>
            <a:endParaRPr lang="en-US" dirty="0"/>
          </a:p>
        </p:txBody>
      </p:sp>
    </p:spTree>
    <p:extLst>
      <p:ext uri="{BB962C8B-B14F-4D97-AF65-F5344CB8AC3E}">
        <p14:creationId xmlns:p14="http://schemas.microsoft.com/office/powerpoint/2010/main" val="4091051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E4F78-6BED-C89C-08E1-D466504A5150}"/>
              </a:ext>
            </a:extLst>
          </p:cNvPr>
          <p:cNvSpPr>
            <a:spLocks noGrp="1"/>
          </p:cNvSpPr>
          <p:nvPr>
            <p:ph type="title"/>
          </p:nvPr>
        </p:nvSpPr>
        <p:spPr/>
        <p:txBody>
          <a:bodyPr>
            <a:normAutofit/>
          </a:bodyPr>
          <a:lstStyle/>
          <a:p>
            <a:r>
              <a:rPr lang="en-US" sz="3800" dirty="0"/>
              <a:t>Recommendations </a:t>
            </a:r>
            <a:r>
              <a:rPr lang="en-US" sz="3600" dirty="0"/>
              <a:t>for Urban Growth Areas</a:t>
            </a:r>
          </a:p>
        </p:txBody>
      </p:sp>
      <p:sp>
        <p:nvSpPr>
          <p:cNvPr id="3" name="Content Placeholder 2">
            <a:extLst>
              <a:ext uri="{FF2B5EF4-FFF2-40B4-BE49-F238E27FC236}">
                <a16:creationId xmlns:a16="http://schemas.microsoft.com/office/drawing/2014/main" id="{554EC62D-D84E-79F4-8A07-FAFA0B5C4940}"/>
              </a:ext>
            </a:extLst>
          </p:cNvPr>
          <p:cNvSpPr>
            <a:spLocks noGrp="1"/>
          </p:cNvSpPr>
          <p:nvPr>
            <p:ph idx="1"/>
          </p:nvPr>
        </p:nvSpPr>
        <p:spPr>
          <a:xfrm>
            <a:off x="838200" y="1825625"/>
            <a:ext cx="6376416" cy="4351338"/>
          </a:xfrm>
        </p:spPr>
        <p:txBody>
          <a:bodyPr/>
          <a:lstStyle/>
          <a:p>
            <a:pPr marL="0" indent="0" algn="ctr">
              <a:buNone/>
            </a:pPr>
            <a:r>
              <a:rPr lang="en-US" u="sng" dirty="0"/>
              <a:t>SUMMARY</a:t>
            </a:r>
            <a:endParaRPr lang="en-US" dirty="0"/>
          </a:p>
          <a:p>
            <a:pPr marL="514350" indent="-514350">
              <a:buFont typeface="+mj-lt"/>
              <a:buAutoNum type="arabicPeriod"/>
            </a:pPr>
            <a:r>
              <a:rPr lang="en-US" dirty="0"/>
              <a:t>Allow pre-fabricated ADUs</a:t>
            </a:r>
          </a:p>
          <a:p>
            <a:pPr marL="514350" indent="-514350">
              <a:buFont typeface="+mj-lt"/>
              <a:buAutoNum type="arabicPeriod"/>
            </a:pPr>
            <a:r>
              <a:rPr lang="en-US" dirty="0"/>
              <a:t>Streamline ADU permitting processes </a:t>
            </a:r>
          </a:p>
          <a:p>
            <a:pPr marL="514350" indent="-514350">
              <a:buFont typeface="+mj-lt"/>
              <a:buAutoNum type="arabicPeriod"/>
            </a:pPr>
            <a:r>
              <a:rPr lang="en-US" dirty="0"/>
              <a:t>Offer incentives to encourage ADUs that are affordable to lower-income households</a:t>
            </a:r>
          </a:p>
          <a:p>
            <a:endParaRPr lang="en-US" dirty="0"/>
          </a:p>
        </p:txBody>
      </p:sp>
      <p:pic>
        <p:nvPicPr>
          <p:cNvPr id="4" name="Picture 3">
            <a:extLst>
              <a:ext uri="{FF2B5EF4-FFF2-40B4-BE49-F238E27FC236}">
                <a16:creationId xmlns:a16="http://schemas.microsoft.com/office/drawing/2014/main" id="{1AB03028-6626-11B2-46D1-72628A3AFA67}"/>
              </a:ext>
            </a:extLst>
          </p:cNvPr>
          <p:cNvPicPr>
            <a:picLocks noChangeAspect="1"/>
          </p:cNvPicPr>
          <p:nvPr/>
        </p:nvPicPr>
        <p:blipFill>
          <a:blip r:embed="rId3"/>
          <a:stretch>
            <a:fillRect/>
          </a:stretch>
        </p:blipFill>
        <p:spPr>
          <a:xfrm>
            <a:off x="7415443" y="1877433"/>
            <a:ext cx="3938357" cy="3103133"/>
          </a:xfrm>
          <a:prstGeom prst="rect">
            <a:avLst/>
          </a:prstGeom>
        </p:spPr>
      </p:pic>
      <p:sp>
        <p:nvSpPr>
          <p:cNvPr id="6" name="TextBox 5">
            <a:extLst>
              <a:ext uri="{FF2B5EF4-FFF2-40B4-BE49-F238E27FC236}">
                <a16:creationId xmlns:a16="http://schemas.microsoft.com/office/drawing/2014/main" id="{287AF138-B74B-A80F-DDDA-FAF0999CBD08}"/>
              </a:ext>
            </a:extLst>
          </p:cNvPr>
          <p:cNvSpPr txBox="1"/>
          <p:nvPr/>
        </p:nvSpPr>
        <p:spPr>
          <a:xfrm>
            <a:off x="7415443" y="4980566"/>
            <a:ext cx="3938357" cy="246221"/>
          </a:xfrm>
          <a:prstGeom prst="rect">
            <a:avLst/>
          </a:prstGeom>
          <a:noFill/>
        </p:spPr>
        <p:txBody>
          <a:bodyPr wrap="square">
            <a:spAutoFit/>
          </a:bodyPr>
          <a:lstStyle/>
          <a:p>
            <a:pPr algn="ctr"/>
            <a:r>
              <a:rPr lang="en-US" sz="900" dirty="0"/>
              <a:t>Credit: Eddie Bojorquez/Crest Backyard Homes</a:t>
            </a:r>
            <a:r>
              <a:rPr lang="en-US" sz="1000" dirty="0"/>
              <a:t>.</a:t>
            </a:r>
          </a:p>
        </p:txBody>
      </p:sp>
    </p:spTree>
    <p:extLst>
      <p:ext uri="{BB962C8B-B14F-4D97-AF65-F5344CB8AC3E}">
        <p14:creationId xmlns:p14="http://schemas.microsoft.com/office/powerpoint/2010/main" val="7356598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C11C-133E-AC9D-83FB-BBC3A78BD5DF}"/>
              </a:ext>
            </a:extLst>
          </p:cNvPr>
          <p:cNvSpPr>
            <a:spLocks noGrp="1"/>
          </p:cNvSpPr>
          <p:nvPr>
            <p:ph type="title"/>
          </p:nvPr>
        </p:nvSpPr>
        <p:spPr/>
        <p:txBody>
          <a:bodyPr>
            <a:normAutofit fontScale="90000"/>
          </a:bodyPr>
          <a:lstStyle/>
          <a:p>
            <a:r>
              <a:rPr lang="en-US" dirty="0"/>
              <a:t>B. Recommendations for </a:t>
            </a:r>
            <a:r>
              <a:rPr lang="en-US" sz="4400" dirty="0"/>
              <a:t>Urban Growth Areas</a:t>
            </a:r>
            <a:endParaRPr lang="en-US" dirty="0"/>
          </a:p>
        </p:txBody>
      </p:sp>
      <p:sp>
        <p:nvSpPr>
          <p:cNvPr id="3" name="Content Placeholder 2">
            <a:extLst>
              <a:ext uri="{FF2B5EF4-FFF2-40B4-BE49-F238E27FC236}">
                <a16:creationId xmlns:a16="http://schemas.microsoft.com/office/drawing/2014/main" id="{408602A5-B2F4-18F5-A894-100FB51C7DDE}"/>
              </a:ext>
            </a:extLst>
          </p:cNvPr>
          <p:cNvSpPr>
            <a:spLocks noGrp="1"/>
          </p:cNvSpPr>
          <p:nvPr>
            <p:ph idx="1"/>
          </p:nvPr>
        </p:nvSpPr>
        <p:spPr/>
        <p:txBody>
          <a:bodyPr>
            <a:normAutofit/>
          </a:bodyPr>
          <a:lstStyle/>
          <a:p>
            <a:pPr marL="0" indent="0">
              <a:lnSpc>
                <a:spcPct val="100000"/>
              </a:lnSpc>
              <a:buNone/>
            </a:pPr>
            <a:r>
              <a:rPr lang="en-US" b="1" dirty="0"/>
              <a:t>1. Allow prefabricated ADUs</a:t>
            </a:r>
            <a:endParaRPr lang="en-US" dirty="0"/>
          </a:p>
          <a:p>
            <a:pPr>
              <a:lnSpc>
                <a:spcPct val="100000"/>
              </a:lnSpc>
            </a:pPr>
            <a:r>
              <a:rPr lang="en-US" dirty="0"/>
              <a:t>Prefabricated units can be:</a:t>
            </a:r>
          </a:p>
          <a:p>
            <a:pPr lvl="1">
              <a:lnSpc>
                <a:spcPct val="100000"/>
              </a:lnSpc>
            </a:pPr>
            <a:r>
              <a:rPr lang="en-US" dirty="0"/>
              <a:t>Less expensive and faster than ADUS built on-site</a:t>
            </a:r>
          </a:p>
          <a:p>
            <a:pPr lvl="1">
              <a:lnSpc>
                <a:spcPct val="100000"/>
              </a:lnSpc>
            </a:pPr>
            <a:r>
              <a:rPr lang="en-US" dirty="0"/>
              <a:t>More sustainable, due to less waste generated by factory-built units</a:t>
            </a:r>
          </a:p>
          <a:p>
            <a:pPr lvl="1">
              <a:lnSpc>
                <a:spcPct val="100000"/>
              </a:lnSpc>
            </a:pPr>
            <a:r>
              <a:rPr lang="en-US" dirty="0"/>
              <a:t>Less impact on neighboring properties during “construction”</a:t>
            </a:r>
          </a:p>
          <a:p>
            <a:pPr>
              <a:lnSpc>
                <a:spcPct val="100000"/>
              </a:lnSpc>
            </a:pPr>
            <a:r>
              <a:rPr lang="en-US" dirty="0"/>
              <a:t>State law about manufactured homes may come into play  </a:t>
            </a:r>
          </a:p>
          <a:p>
            <a:pPr lvl="1">
              <a:lnSpc>
                <a:spcPct val="100000"/>
              </a:lnSpc>
            </a:pPr>
            <a:r>
              <a:rPr lang="en-US" dirty="0"/>
              <a:t>Factory-built ADUs must be inspected by L&amp;I at the factory </a:t>
            </a:r>
          </a:p>
          <a:p>
            <a:pPr lvl="1">
              <a:lnSpc>
                <a:spcPct val="100000"/>
              </a:lnSpc>
            </a:pPr>
            <a:r>
              <a:rPr lang="en-US" dirty="0"/>
              <a:t>Home-made tiny homes on wheels are </a:t>
            </a:r>
            <a:r>
              <a:rPr lang="en-US" u="sng" dirty="0"/>
              <a:t>not</a:t>
            </a:r>
            <a:r>
              <a:rPr lang="en-US" dirty="0"/>
              <a:t> currently allowed as ADUs on a residential lot</a:t>
            </a:r>
          </a:p>
          <a:p>
            <a:pPr marL="0" indent="0">
              <a:buNone/>
            </a:pPr>
            <a:endParaRPr lang="en-US" dirty="0"/>
          </a:p>
        </p:txBody>
      </p:sp>
    </p:spTree>
    <p:extLst>
      <p:ext uri="{BB962C8B-B14F-4D97-AF65-F5344CB8AC3E}">
        <p14:creationId xmlns:p14="http://schemas.microsoft.com/office/powerpoint/2010/main" val="521150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33D04-7868-A52D-7F5A-0263C454EF68}"/>
              </a:ext>
            </a:extLst>
          </p:cNvPr>
          <p:cNvSpPr>
            <a:spLocks noGrp="1"/>
          </p:cNvSpPr>
          <p:nvPr>
            <p:ph type="title"/>
          </p:nvPr>
        </p:nvSpPr>
        <p:spPr/>
        <p:txBody>
          <a:bodyPr/>
          <a:lstStyle/>
          <a:p>
            <a:r>
              <a:rPr lang="en-US" dirty="0"/>
              <a:t>Definitions: RCW 36.70A.696</a:t>
            </a:r>
          </a:p>
        </p:txBody>
      </p:sp>
      <p:sp>
        <p:nvSpPr>
          <p:cNvPr id="3" name="Content Placeholder 2">
            <a:extLst>
              <a:ext uri="{FF2B5EF4-FFF2-40B4-BE49-F238E27FC236}">
                <a16:creationId xmlns:a16="http://schemas.microsoft.com/office/drawing/2014/main" id="{290EA0BD-03D5-3B53-8142-BAC622C7EA08}"/>
              </a:ext>
            </a:extLst>
          </p:cNvPr>
          <p:cNvSpPr>
            <a:spLocks noGrp="1"/>
          </p:cNvSpPr>
          <p:nvPr>
            <p:ph idx="1"/>
          </p:nvPr>
        </p:nvSpPr>
        <p:spPr>
          <a:xfrm>
            <a:off x="838198" y="1812471"/>
            <a:ext cx="6499303" cy="4511600"/>
          </a:xfrm>
        </p:spPr>
        <p:txBody>
          <a:bodyPr>
            <a:normAutofit fontScale="92500" lnSpcReduction="20000"/>
          </a:bodyPr>
          <a:lstStyle/>
          <a:p>
            <a:pPr>
              <a:lnSpc>
                <a:spcPct val="110000"/>
              </a:lnSpc>
            </a:pPr>
            <a:r>
              <a:rPr lang="en-US" sz="2400" b="1" dirty="0"/>
              <a:t>Dwelling unit: </a:t>
            </a:r>
            <a:r>
              <a:rPr lang="en-US" sz="2400" dirty="0"/>
              <a:t>a residential living unit that provides complete independent living facilities for one or more persons and that includes permanent provisions for living, sleeping, eating, cooking, and sanitation.</a:t>
            </a:r>
          </a:p>
          <a:p>
            <a:pPr>
              <a:lnSpc>
                <a:spcPct val="110000"/>
              </a:lnSpc>
            </a:pPr>
            <a:r>
              <a:rPr lang="en-US" sz="2400" b="1" dirty="0"/>
              <a:t>Accessory dwelling unit (ADU): </a:t>
            </a:r>
            <a:r>
              <a:rPr lang="en-US" sz="2400" dirty="0"/>
              <a:t>a dwelling unit located on the same lot as a single-family housing unit, duplex, triplex, townhome, or other housing unit.</a:t>
            </a:r>
          </a:p>
          <a:p>
            <a:pPr>
              <a:lnSpc>
                <a:spcPct val="110000"/>
              </a:lnSpc>
            </a:pPr>
            <a:r>
              <a:rPr lang="en-US" sz="2400" b="1" dirty="0"/>
              <a:t>Detached accessory dwelling unit (DADU): </a:t>
            </a:r>
            <a:r>
              <a:rPr lang="en-US" sz="2400" dirty="0"/>
              <a:t>an accessory dwelling unit that consists partly or entirely of a building that is separate and detached from the principal unit.</a:t>
            </a:r>
          </a:p>
        </p:txBody>
      </p:sp>
      <p:pic>
        <p:nvPicPr>
          <p:cNvPr id="7" name="Picture 6">
            <a:extLst>
              <a:ext uri="{FF2B5EF4-FFF2-40B4-BE49-F238E27FC236}">
                <a16:creationId xmlns:a16="http://schemas.microsoft.com/office/drawing/2014/main" id="{9C617337-FD6C-0851-9955-AA11B80782D2}"/>
              </a:ext>
            </a:extLst>
          </p:cNvPr>
          <p:cNvPicPr>
            <a:picLocks noChangeAspect="1"/>
          </p:cNvPicPr>
          <p:nvPr/>
        </p:nvPicPr>
        <p:blipFill>
          <a:blip r:embed="rId3"/>
          <a:stretch>
            <a:fillRect/>
          </a:stretch>
        </p:blipFill>
        <p:spPr>
          <a:xfrm>
            <a:off x="7641014" y="1678516"/>
            <a:ext cx="3712786" cy="4645555"/>
          </a:xfrm>
          <a:prstGeom prst="rect">
            <a:avLst/>
          </a:prstGeom>
        </p:spPr>
      </p:pic>
    </p:spTree>
    <p:extLst>
      <p:ext uri="{BB962C8B-B14F-4D97-AF65-F5344CB8AC3E}">
        <p14:creationId xmlns:p14="http://schemas.microsoft.com/office/powerpoint/2010/main" val="1461933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801D7-A13C-C2F7-E2A8-E822F0DB049A}"/>
              </a:ext>
            </a:extLst>
          </p:cNvPr>
          <p:cNvSpPr>
            <a:spLocks noGrp="1"/>
          </p:cNvSpPr>
          <p:nvPr>
            <p:ph type="title"/>
          </p:nvPr>
        </p:nvSpPr>
        <p:spPr/>
        <p:txBody>
          <a:bodyPr>
            <a:normAutofit fontScale="90000"/>
          </a:bodyPr>
          <a:lstStyle/>
          <a:p>
            <a:r>
              <a:rPr lang="en-US" sz="4400" dirty="0"/>
              <a:t>B. Recommendations for Urban Growth Areas</a:t>
            </a:r>
            <a:endParaRPr lang="en-US" dirty="0"/>
          </a:p>
        </p:txBody>
      </p:sp>
      <p:sp>
        <p:nvSpPr>
          <p:cNvPr id="3" name="Content Placeholder 2">
            <a:extLst>
              <a:ext uri="{FF2B5EF4-FFF2-40B4-BE49-F238E27FC236}">
                <a16:creationId xmlns:a16="http://schemas.microsoft.com/office/drawing/2014/main" id="{20737E59-6760-097F-6588-52A934517062}"/>
              </a:ext>
            </a:extLst>
          </p:cNvPr>
          <p:cNvSpPr>
            <a:spLocks noGrp="1"/>
          </p:cNvSpPr>
          <p:nvPr>
            <p:ph idx="1"/>
          </p:nvPr>
        </p:nvSpPr>
        <p:spPr/>
        <p:txBody>
          <a:bodyPr/>
          <a:lstStyle/>
          <a:p>
            <a:pPr marL="0" indent="0">
              <a:lnSpc>
                <a:spcPct val="100000"/>
              </a:lnSpc>
              <a:buNone/>
            </a:pPr>
            <a:r>
              <a:rPr lang="en-US" b="1" dirty="0"/>
              <a:t>2. Streamline ADU permitting processes</a:t>
            </a:r>
            <a:endParaRPr lang="en-US" sz="2600" dirty="0"/>
          </a:p>
          <a:p>
            <a:pPr>
              <a:lnSpc>
                <a:spcPct val="100000"/>
              </a:lnSpc>
            </a:pPr>
            <a:r>
              <a:rPr lang="en-US" dirty="0"/>
              <a:t>Allow ADUs ‘by-right’ (permitted use) with administrative review; no discretionary review or public hearing/public meeting </a:t>
            </a:r>
          </a:p>
          <a:p>
            <a:pPr>
              <a:lnSpc>
                <a:spcPct val="100000"/>
              </a:lnSpc>
            </a:pPr>
            <a:r>
              <a:rPr lang="en-US" dirty="0"/>
              <a:t>Consider an expedited permit process</a:t>
            </a:r>
          </a:p>
          <a:p>
            <a:endParaRPr lang="en-US" dirty="0"/>
          </a:p>
        </p:txBody>
      </p:sp>
    </p:spTree>
    <p:extLst>
      <p:ext uri="{BB962C8B-B14F-4D97-AF65-F5344CB8AC3E}">
        <p14:creationId xmlns:p14="http://schemas.microsoft.com/office/powerpoint/2010/main" val="3893410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2A1F6-106E-14C9-60BA-FA759821B7A3}"/>
              </a:ext>
            </a:extLst>
          </p:cNvPr>
          <p:cNvSpPr>
            <a:spLocks noGrp="1"/>
          </p:cNvSpPr>
          <p:nvPr>
            <p:ph type="title"/>
          </p:nvPr>
        </p:nvSpPr>
        <p:spPr/>
        <p:txBody>
          <a:bodyPr>
            <a:normAutofit fontScale="90000"/>
          </a:bodyPr>
          <a:lstStyle/>
          <a:p>
            <a:r>
              <a:rPr lang="en-US" dirty="0"/>
              <a:t>B. Recommendations for </a:t>
            </a:r>
            <a:r>
              <a:rPr lang="en-US" sz="4400" dirty="0"/>
              <a:t>Urban Growth Areas</a:t>
            </a:r>
            <a:endParaRPr lang="en-US" dirty="0"/>
          </a:p>
        </p:txBody>
      </p:sp>
      <p:sp>
        <p:nvSpPr>
          <p:cNvPr id="3" name="Content Placeholder 2">
            <a:extLst>
              <a:ext uri="{FF2B5EF4-FFF2-40B4-BE49-F238E27FC236}">
                <a16:creationId xmlns:a16="http://schemas.microsoft.com/office/drawing/2014/main" id="{59E6C391-BCBF-C01B-6478-97B9871E0202}"/>
              </a:ext>
            </a:extLst>
          </p:cNvPr>
          <p:cNvSpPr>
            <a:spLocks noGrp="1"/>
          </p:cNvSpPr>
          <p:nvPr>
            <p:ph idx="1"/>
          </p:nvPr>
        </p:nvSpPr>
        <p:spPr/>
        <p:txBody>
          <a:bodyPr>
            <a:normAutofit fontScale="92500"/>
          </a:bodyPr>
          <a:lstStyle/>
          <a:p>
            <a:pPr marL="0" indent="0">
              <a:buNone/>
            </a:pPr>
            <a:r>
              <a:rPr lang="en-US" b="1" dirty="0"/>
              <a:t>3. Offer incentives to encourage ADUs that are affordable to lower-income households</a:t>
            </a:r>
            <a:endParaRPr lang="en-US" dirty="0"/>
          </a:p>
          <a:p>
            <a:r>
              <a:rPr lang="en-US" dirty="0"/>
              <a:t>ADUs are usually more affordable than single-family, primary residences, but usually not affordable to lower-income households</a:t>
            </a:r>
          </a:p>
          <a:p>
            <a:r>
              <a:rPr lang="en-US" dirty="0"/>
              <a:t>In most cases, AADUs are less costly to produce than DADUs</a:t>
            </a:r>
          </a:p>
          <a:p>
            <a:r>
              <a:rPr lang="en-US" dirty="0"/>
              <a:t>Some local government programs provide incentives when:</a:t>
            </a:r>
          </a:p>
          <a:p>
            <a:pPr lvl="1"/>
            <a:r>
              <a:rPr lang="en-US" sz="2600" dirty="0"/>
              <a:t>80% or less of average median income (AMI)</a:t>
            </a:r>
          </a:p>
          <a:p>
            <a:pPr lvl="1"/>
            <a:r>
              <a:rPr lang="en-US" sz="2600" dirty="0"/>
              <a:t>Guaranteed to be affordable for a long period of time</a:t>
            </a:r>
          </a:p>
          <a:p>
            <a:r>
              <a:rPr lang="en-US" dirty="0"/>
              <a:t>Explore partnering with local nonprofits, including Community Land Trusts</a:t>
            </a:r>
          </a:p>
          <a:p>
            <a:endParaRPr lang="en-US" dirty="0"/>
          </a:p>
        </p:txBody>
      </p:sp>
    </p:spTree>
    <p:extLst>
      <p:ext uri="{BB962C8B-B14F-4D97-AF65-F5344CB8AC3E}">
        <p14:creationId xmlns:p14="http://schemas.microsoft.com/office/powerpoint/2010/main" val="41808022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C55AD-FDB0-63D7-14D0-73446E4A9584}"/>
              </a:ext>
            </a:extLst>
          </p:cNvPr>
          <p:cNvSpPr>
            <a:spLocks noGrp="1"/>
          </p:cNvSpPr>
          <p:nvPr>
            <p:ph type="title"/>
          </p:nvPr>
        </p:nvSpPr>
        <p:spPr/>
        <p:txBody>
          <a:bodyPr>
            <a:normAutofit fontScale="90000"/>
          </a:bodyPr>
          <a:lstStyle/>
          <a:p>
            <a:r>
              <a:rPr lang="en-US" dirty="0"/>
              <a:t>Other Programmatic Elements to Consider</a:t>
            </a:r>
          </a:p>
        </p:txBody>
      </p:sp>
      <p:sp>
        <p:nvSpPr>
          <p:cNvPr id="3" name="Content Placeholder 2">
            <a:extLst>
              <a:ext uri="{FF2B5EF4-FFF2-40B4-BE49-F238E27FC236}">
                <a16:creationId xmlns:a16="http://schemas.microsoft.com/office/drawing/2014/main" id="{1CAA1A3F-EFFC-A383-87DC-8B8221298607}"/>
              </a:ext>
            </a:extLst>
          </p:cNvPr>
          <p:cNvSpPr>
            <a:spLocks noGrp="1"/>
          </p:cNvSpPr>
          <p:nvPr>
            <p:ph idx="1"/>
          </p:nvPr>
        </p:nvSpPr>
        <p:spPr/>
        <p:txBody>
          <a:bodyPr/>
          <a:lstStyle/>
          <a:p>
            <a:pPr marL="0" indent="0" algn="ctr">
              <a:buNone/>
            </a:pPr>
            <a:r>
              <a:rPr lang="en-US" u="sng" dirty="0"/>
              <a:t>SUMMARY</a:t>
            </a:r>
          </a:p>
          <a:p>
            <a:pPr marL="514350" indent="-514350">
              <a:buFont typeface="+mj-lt"/>
              <a:buAutoNum type="arabicPeriod"/>
            </a:pPr>
            <a:r>
              <a:rPr lang="en-US" dirty="0"/>
              <a:t>Address the use of ADUs as short-term rentals</a:t>
            </a:r>
          </a:p>
          <a:p>
            <a:pPr marL="514350" indent="-514350">
              <a:buFont typeface="+mj-lt"/>
              <a:buAutoNum type="arabicPeriod"/>
            </a:pPr>
            <a:r>
              <a:rPr lang="en-US" dirty="0"/>
              <a:t>Provide user-friendly communication materials</a:t>
            </a:r>
          </a:p>
          <a:p>
            <a:pPr marL="514350" indent="-514350">
              <a:buFont typeface="+mj-lt"/>
              <a:buAutoNum type="arabicPeriod"/>
            </a:pPr>
            <a:r>
              <a:rPr lang="en-US" dirty="0"/>
              <a:t>Provide information on landlord-tenant laws for prospective ADU owners and ADU tenants</a:t>
            </a:r>
          </a:p>
          <a:p>
            <a:pPr marL="514350" indent="-514350">
              <a:buFont typeface="+mj-lt"/>
              <a:buAutoNum type="arabicPeriod"/>
            </a:pPr>
            <a:r>
              <a:rPr lang="en-US" dirty="0"/>
              <a:t>Provide information on ADU financing and funding programs  </a:t>
            </a:r>
          </a:p>
          <a:p>
            <a:pPr marL="514350" indent="-514350">
              <a:buFont typeface="+mj-lt"/>
              <a:buAutoNum type="arabicPeriod"/>
            </a:pPr>
            <a:r>
              <a:rPr lang="en-US" dirty="0"/>
              <a:t>Create a program to encourage legalization of unpermitted ADUs</a:t>
            </a:r>
          </a:p>
          <a:p>
            <a:pPr marL="514350" indent="-514350">
              <a:buFont typeface="+mj-lt"/>
              <a:buAutoNum type="arabicPeriod"/>
            </a:pPr>
            <a:r>
              <a:rPr lang="en-US" dirty="0"/>
              <a:t>Provide pre-approved ADU plans</a:t>
            </a:r>
          </a:p>
          <a:p>
            <a:endParaRPr lang="en-US" dirty="0"/>
          </a:p>
        </p:txBody>
      </p:sp>
    </p:spTree>
    <p:extLst>
      <p:ext uri="{BB962C8B-B14F-4D97-AF65-F5344CB8AC3E}">
        <p14:creationId xmlns:p14="http://schemas.microsoft.com/office/powerpoint/2010/main" val="761354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42EA1-FD74-457E-0967-E147D437BE03}"/>
              </a:ext>
            </a:extLst>
          </p:cNvPr>
          <p:cNvSpPr>
            <a:spLocks noGrp="1"/>
          </p:cNvSpPr>
          <p:nvPr>
            <p:ph type="title"/>
          </p:nvPr>
        </p:nvSpPr>
        <p:spPr/>
        <p:txBody>
          <a:bodyPr>
            <a:normAutofit fontScale="90000"/>
          </a:bodyPr>
          <a:lstStyle/>
          <a:p>
            <a:r>
              <a:rPr lang="en-US" dirty="0"/>
              <a:t>D. Other Programmatic Elements to Consider</a:t>
            </a:r>
          </a:p>
        </p:txBody>
      </p:sp>
      <p:sp>
        <p:nvSpPr>
          <p:cNvPr id="3" name="Content Placeholder 2">
            <a:extLst>
              <a:ext uri="{FF2B5EF4-FFF2-40B4-BE49-F238E27FC236}">
                <a16:creationId xmlns:a16="http://schemas.microsoft.com/office/drawing/2014/main" id="{AC2B555A-CBB0-FC67-7545-3A59993B9D1D}"/>
              </a:ext>
            </a:extLst>
          </p:cNvPr>
          <p:cNvSpPr>
            <a:spLocks noGrp="1"/>
          </p:cNvSpPr>
          <p:nvPr>
            <p:ph idx="1"/>
          </p:nvPr>
        </p:nvSpPr>
        <p:spPr/>
        <p:txBody>
          <a:bodyPr/>
          <a:lstStyle/>
          <a:p>
            <a:pPr marL="0" indent="0">
              <a:lnSpc>
                <a:spcPct val="100000"/>
              </a:lnSpc>
              <a:buNone/>
            </a:pPr>
            <a:r>
              <a:rPr lang="en-US" b="1" dirty="0"/>
              <a:t>1. Address the use of ADUs as short-term rentals</a:t>
            </a:r>
            <a:endParaRPr lang="en-US" dirty="0"/>
          </a:p>
          <a:p>
            <a:pPr>
              <a:lnSpc>
                <a:spcPct val="100000"/>
              </a:lnSpc>
            </a:pPr>
            <a:r>
              <a:rPr lang="en-US" dirty="0"/>
              <a:t>In general, short-term rentals (STRs) remove housing units from the  local housing stock</a:t>
            </a:r>
          </a:p>
          <a:p>
            <a:pPr>
              <a:lnSpc>
                <a:spcPct val="100000"/>
              </a:lnSpc>
            </a:pPr>
            <a:r>
              <a:rPr lang="en-US" dirty="0"/>
              <a:t>If maintaining an ample housing supply for residents is a local priority, local government regulations should fall into one of two categories:</a:t>
            </a:r>
          </a:p>
          <a:p>
            <a:pPr marL="971550" lvl="1" indent="-514350">
              <a:lnSpc>
                <a:spcPct val="100000"/>
              </a:lnSpc>
              <a:buFont typeface="+mj-lt"/>
              <a:buAutoNum type="arabicPeriod"/>
            </a:pPr>
            <a:r>
              <a:rPr lang="en-US" dirty="0"/>
              <a:t>ADUs not allowed to be used at all as STRs  </a:t>
            </a:r>
          </a:p>
          <a:p>
            <a:pPr marL="971550" lvl="1" indent="-514350">
              <a:lnSpc>
                <a:spcPct val="100000"/>
              </a:lnSpc>
              <a:buFont typeface="+mj-lt"/>
              <a:buAutoNum type="arabicPeriod"/>
            </a:pPr>
            <a:r>
              <a:rPr lang="en-US" dirty="0"/>
              <a:t>Limited use of ADUs as STRs</a:t>
            </a:r>
          </a:p>
          <a:p>
            <a:endParaRPr lang="en-US" dirty="0"/>
          </a:p>
        </p:txBody>
      </p:sp>
    </p:spTree>
    <p:extLst>
      <p:ext uri="{BB962C8B-B14F-4D97-AF65-F5344CB8AC3E}">
        <p14:creationId xmlns:p14="http://schemas.microsoft.com/office/powerpoint/2010/main" val="40412979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76738-3438-BD04-95F6-71C0ABD25A0B}"/>
              </a:ext>
            </a:extLst>
          </p:cNvPr>
          <p:cNvSpPr>
            <a:spLocks noGrp="1"/>
          </p:cNvSpPr>
          <p:nvPr>
            <p:ph type="title"/>
          </p:nvPr>
        </p:nvSpPr>
        <p:spPr/>
        <p:txBody>
          <a:bodyPr>
            <a:normAutofit fontScale="90000"/>
          </a:bodyPr>
          <a:lstStyle/>
          <a:p>
            <a:r>
              <a:rPr lang="en-US" dirty="0"/>
              <a:t>D. Other Programmatic Elements to Consider</a:t>
            </a:r>
          </a:p>
        </p:txBody>
      </p:sp>
      <p:sp>
        <p:nvSpPr>
          <p:cNvPr id="3" name="Content Placeholder 2">
            <a:extLst>
              <a:ext uri="{FF2B5EF4-FFF2-40B4-BE49-F238E27FC236}">
                <a16:creationId xmlns:a16="http://schemas.microsoft.com/office/drawing/2014/main" id="{6CE3A182-330F-0F9E-1868-C5EB5A380E66}"/>
              </a:ext>
            </a:extLst>
          </p:cNvPr>
          <p:cNvSpPr>
            <a:spLocks noGrp="1"/>
          </p:cNvSpPr>
          <p:nvPr>
            <p:ph idx="1"/>
          </p:nvPr>
        </p:nvSpPr>
        <p:spPr>
          <a:xfrm>
            <a:off x="838200" y="1825625"/>
            <a:ext cx="5547863" cy="4351338"/>
          </a:xfrm>
        </p:spPr>
        <p:txBody>
          <a:bodyPr/>
          <a:lstStyle/>
          <a:p>
            <a:pPr marL="0" indent="0">
              <a:lnSpc>
                <a:spcPct val="100000"/>
              </a:lnSpc>
              <a:buNone/>
            </a:pPr>
            <a:r>
              <a:rPr lang="en-US" b="1" dirty="0"/>
              <a:t>2. Provide user-friendly communication materials</a:t>
            </a:r>
            <a:endParaRPr lang="en-US" dirty="0"/>
          </a:p>
          <a:p>
            <a:pPr>
              <a:lnSpc>
                <a:spcPct val="100000"/>
              </a:lnSpc>
            </a:pPr>
            <a:r>
              <a:rPr lang="en-US" dirty="0"/>
              <a:t>There are several good examples from Washington local governments:</a:t>
            </a:r>
          </a:p>
          <a:p>
            <a:pPr lvl="1">
              <a:lnSpc>
                <a:spcPct val="100000"/>
              </a:lnSpc>
            </a:pPr>
            <a:r>
              <a:rPr lang="en-US" dirty="0"/>
              <a:t>ADU websites/webpages</a:t>
            </a:r>
          </a:p>
          <a:p>
            <a:pPr lvl="1">
              <a:lnSpc>
                <a:spcPct val="100000"/>
              </a:lnSpc>
            </a:pPr>
            <a:r>
              <a:rPr lang="en-US" dirty="0"/>
              <a:t>One-two page handouts</a:t>
            </a:r>
          </a:p>
          <a:p>
            <a:pPr lvl="1">
              <a:lnSpc>
                <a:spcPct val="100000"/>
              </a:lnSpc>
            </a:pPr>
            <a:r>
              <a:rPr lang="en-US" dirty="0"/>
              <a:t>Guidebooks</a:t>
            </a:r>
          </a:p>
          <a:p>
            <a:endParaRPr lang="en-US" dirty="0"/>
          </a:p>
        </p:txBody>
      </p:sp>
      <p:pic>
        <p:nvPicPr>
          <p:cNvPr id="4" name="Picture 3">
            <a:extLst>
              <a:ext uri="{FF2B5EF4-FFF2-40B4-BE49-F238E27FC236}">
                <a16:creationId xmlns:a16="http://schemas.microsoft.com/office/drawing/2014/main" id="{C0BB6284-7C19-234E-68F6-4E0C567103EE}"/>
              </a:ext>
            </a:extLst>
          </p:cNvPr>
          <p:cNvPicPr>
            <a:picLocks noChangeAspect="1"/>
          </p:cNvPicPr>
          <p:nvPr/>
        </p:nvPicPr>
        <p:blipFill>
          <a:blip r:embed="rId3"/>
          <a:stretch>
            <a:fillRect/>
          </a:stretch>
        </p:blipFill>
        <p:spPr>
          <a:xfrm>
            <a:off x="6386063" y="2030582"/>
            <a:ext cx="4967737" cy="2796836"/>
          </a:xfrm>
          <a:prstGeom prst="rect">
            <a:avLst/>
          </a:prstGeom>
        </p:spPr>
      </p:pic>
      <p:sp>
        <p:nvSpPr>
          <p:cNvPr id="5" name="TextBox 4">
            <a:extLst>
              <a:ext uri="{FF2B5EF4-FFF2-40B4-BE49-F238E27FC236}">
                <a16:creationId xmlns:a16="http://schemas.microsoft.com/office/drawing/2014/main" id="{FB1455A3-2BAE-A1D1-6B44-7CFFA5AE02E4}"/>
              </a:ext>
            </a:extLst>
          </p:cNvPr>
          <p:cNvSpPr txBox="1"/>
          <p:nvPr/>
        </p:nvSpPr>
        <p:spPr>
          <a:xfrm>
            <a:off x="6386063" y="4827418"/>
            <a:ext cx="4967737" cy="230832"/>
          </a:xfrm>
          <a:prstGeom prst="rect">
            <a:avLst/>
          </a:prstGeom>
          <a:noFill/>
        </p:spPr>
        <p:txBody>
          <a:bodyPr wrap="square" rtlCol="0">
            <a:spAutoFit/>
          </a:bodyPr>
          <a:lstStyle/>
          <a:p>
            <a:pPr algn="ctr"/>
            <a:r>
              <a:rPr lang="en-US" sz="900" dirty="0"/>
              <a:t>Credit: City of Pasco, WA.</a:t>
            </a:r>
          </a:p>
        </p:txBody>
      </p:sp>
    </p:spTree>
    <p:extLst>
      <p:ext uri="{BB962C8B-B14F-4D97-AF65-F5344CB8AC3E}">
        <p14:creationId xmlns:p14="http://schemas.microsoft.com/office/powerpoint/2010/main" val="6670434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369EC-0BF2-6667-ACF5-F6924EB98EE5}"/>
              </a:ext>
            </a:extLst>
          </p:cNvPr>
          <p:cNvSpPr>
            <a:spLocks noGrp="1"/>
          </p:cNvSpPr>
          <p:nvPr>
            <p:ph type="title"/>
          </p:nvPr>
        </p:nvSpPr>
        <p:spPr/>
        <p:txBody>
          <a:bodyPr>
            <a:normAutofit fontScale="90000"/>
          </a:bodyPr>
          <a:lstStyle/>
          <a:p>
            <a:r>
              <a:rPr lang="en-US" dirty="0"/>
              <a:t>D. Other Programmatic Elements to Consider</a:t>
            </a:r>
          </a:p>
        </p:txBody>
      </p:sp>
      <p:sp>
        <p:nvSpPr>
          <p:cNvPr id="3" name="Content Placeholder 2">
            <a:extLst>
              <a:ext uri="{FF2B5EF4-FFF2-40B4-BE49-F238E27FC236}">
                <a16:creationId xmlns:a16="http://schemas.microsoft.com/office/drawing/2014/main" id="{60A1398C-66F5-D803-F235-06233D47F70A}"/>
              </a:ext>
            </a:extLst>
          </p:cNvPr>
          <p:cNvSpPr>
            <a:spLocks noGrp="1"/>
          </p:cNvSpPr>
          <p:nvPr>
            <p:ph idx="1"/>
          </p:nvPr>
        </p:nvSpPr>
        <p:spPr/>
        <p:txBody>
          <a:bodyPr/>
          <a:lstStyle/>
          <a:p>
            <a:pPr marL="0" indent="0">
              <a:lnSpc>
                <a:spcPct val="100000"/>
              </a:lnSpc>
              <a:buNone/>
            </a:pPr>
            <a:r>
              <a:rPr lang="en-US" b="1" dirty="0"/>
              <a:t>3. Provide information on landlord-tenant laws for prospective ADU owners and ADU tenants</a:t>
            </a:r>
            <a:endParaRPr lang="en-US" dirty="0"/>
          </a:p>
          <a:p>
            <a:pPr>
              <a:lnSpc>
                <a:spcPct val="100000"/>
              </a:lnSpc>
            </a:pPr>
            <a:r>
              <a:rPr lang="en-US" dirty="0"/>
              <a:t>There is lots of good information about Landlord-Tenant rights and requirements, both at the State and local levels</a:t>
            </a:r>
          </a:p>
          <a:p>
            <a:pPr>
              <a:lnSpc>
                <a:spcPct val="100000"/>
              </a:lnSpc>
            </a:pPr>
            <a:r>
              <a:rPr lang="en-US" dirty="0"/>
              <a:t>None of this information pertains solely to ADU owners or tenants</a:t>
            </a:r>
          </a:p>
          <a:p>
            <a:endParaRPr lang="en-US" dirty="0"/>
          </a:p>
        </p:txBody>
      </p:sp>
    </p:spTree>
    <p:extLst>
      <p:ext uri="{BB962C8B-B14F-4D97-AF65-F5344CB8AC3E}">
        <p14:creationId xmlns:p14="http://schemas.microsoft.com/office/powerpoint/2010/main" val="25641042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41956-0051-CEB7-8904-2282B7788358}"/>
              </a:ext>
            </a:extLst>
          </p:cNvPr>
          <p:cNvSpPr>
            <a:spLocks noGrp="1"/>
          </p:cNvSpPr>
          <p:nvPr>
            <p:ph type="title"/>
          </p:nvPr>
        </p:nvSpPr>
        <p:spPr/>
        <p:txBody>
          <a:bodyPr>
            <a:normAutofit fontScale="90000"/>
          </a:bodyPr>
          <a:lstStyle/>
          <a:p>
            <a:r>
              <a:rPr lang="en-US" dirty="0"/>
              <a:t>D. Other Programmatic Elements to Consider</a:t>
            </a:r>
          </a:p>
        </p:txBody>
      </p:sp>
      <p:sp>
        <p:nvSpPr>
          <p:cNvPr id="3" name="Content Placeholder 2">
            <a:extLst>
              <a:ext uri="{FF2B5EF4-FFF2-40B4-BE49-F238E27FC236}">
                <a16:creationId xmlns:a16="http://schemas.microsoft.com/office/drawing/2014/main" id="{3109AE73-B19F-2654-28B6-B85D9BE7896B}"/>
              </a:ext>
            </a:extLst>
          </p:cNvPr>
          <p:cNvSpPr>
            <a:spLocks noGrp="1"/>
          </p:cNvSpPr>
          <p:nvPr>
            <p:ph idx="1"/>
          </p:nvPr>
        </p:nvSpPr>
        <p:spPr/>
        <p:txBody>
          <a:bodyPr>
            <a:normAutofit/>
          </a:bodyPr>
          <a:lstStyle/>
          <a:p>
            <a:pPr marL="0" indent="0">
              <a:lnSpc>
                <a:spcPct val="100000"/>
              </a:lnSpc>
              <a:buNone/>
            </a:pPr>
            <a:r>
              <a:rPr lang="en-US" b="1" dirty="0"/>
              <a:t>4. Provide information on ADU financing and funding programs</a:t>
            </a:r>
            <a:endParaRPr lang="en-US" dirty="0"/>
          </a:p>
          <a:p>
            <a:pPr>
              <a:lnSpc>
                <a:spcPct val="100000"/>
              </a:lnSpc>
            </a:pPr>
            <a:r>
              <a:rPr lang="en-US" dirty="0"/>
              <a:t>Limitations in Washington State on how local governments can provide financial assistance to people</a:t>
            </a:r>
          </a:p>
          <a:p>
            <a:pPr>
              <a:lnSpc>
                <a:spcPct val="100000"/>
              </a:lnSpc>
            </a:pPr>
            <a:r>
              <a:rPr lang="en-US" u="sng" dirty="0"/>
              <a:t>One option for local governments</a:t>
            </a:r>
            <a:r>
              <a:rPr lang="en-US" dirty="0"/>
              <a:t>: Be a resource/clearinghouse of information related to:</a:t>
            </a:r>
          </a:p>
          <a:p>
            <a:pPr lvl="1">
              <a:lnSpc>
                <a:spcPct val="100000"/>
              </a:lnSpc>
            </a:pPr>
            <a:r>
              <a:rPr lang="en-US" dirty="0"/>
              <a:t>Financing options available to people wanting to rent out an existing ADU or construct a new ADU</a:t>
            </a:r>
          </a:p>
          <a:p>
            <a:pPr lvl="1">
              <a:lnSpc>
                <a:spcPct val="100000"/>
              </a:lnSpc>
            </a:pPr>
            <a:r>
              <a:rPr lang="en-US" dirty="0"/>
              <a:t>Potential tax benefits of renting out an ADU</a:t>
            </a:r>
          </a:p>
          <a:p>
            <a:endParaRPr lang="en-US" dirty="0"/>
          </a:p>
        </p:txBody>
      </p:sp>
    </p:spTree>
    <p:extLst>
      <p:ext uri="{BB962C8B-B14F-4D97-AF65-F5344CB8AC3E}">
        <p14:creationId xmlns:p14="http://schemas.microsoft.com/office/powerpoint/2010/main" val="11382021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77133-F242-0C79-E1AF-14F8B17D20B9}"/>
              </a:ext>
            </a:extLst>
          </p:cNvPr>
          <p:cNvSpPr>
            <a:spLocks noGrp="1"/>
          </p:cNvSpPr>
          <p:nvPr>
            <p:ph type="title"/>
          </p:nvPr>
        </p:nvSpPr>
        <p:spPr/>
        <p:txBody>
          <a:bodyPr>
            <a:normAutofit fontScale="90000"/>
          </a:bodyPr>
          <a:lstStyle/>
          <a:p>
            <a:r>
              <a:rPr lang="en-US" dirty="0"/>
              <a:t>D. Other Programmatic Elements to Consider</a:t>
            </a:r>
          </a:p>
        </p:txBody>
      </p:sp>
      <p:sp>
        <p:nvSpPr>
          <p:cNvPr id="3" name="Content Placeholder 2">
            <a:extLst>
              <a:ext uri="{FF2B5EF4-FFF2-40B4-BE49-F238E27FC236}">
                <a16:creationId xmlns:a16="http://schemas.microsoft.com/office/drawing/2014/main" id="{4C3883D7-110C-CF65-4C00-C5B936A40A32}"/>
              </a:ext>
            </a:extLst>
          </p:cNvPr>
          <p:cNvSpPr>
            <a:spLocks noGrp="1"/>
          </p:cNvSpPr>
          <p:nvPr>
            <p:ph idx="1"/>
          </p:nvPr>
        </p:nvSpPr>
        <p:spPr/>
        <p:txBody>
          <a:bodyPr>
            <a:normAutofit/>
          </a:bodyPr>
          <a:lstStyle/>
          <a:p>
            <a:pPr marL="0" indent="0">
              <a:lnSpc>
                <a:spcPct val="100000"/>
              </a:lnSpc>
              <a:buNone/>
            </a:pPr>
            <a:r>
              <a:rPr lang="en-US" b="1" dirty="0"/>
              <a:t>5. Create a program to encourage legalization of unpermitted ADUs</a:t>
            </a:r>
            <a:endParaRPr lang="en-US" dirty="0"/>
          </a:p>
          <a:p>
            <a:pPr>
              <a:lnSpc>
                <a:spcPct val="100000"/>
              </a:lnSpc>
            </a:pPr>
            <a:r>
              <a:rPr lang="en-US" dirty="0"/>
              <a:t>There are many unpermitted accessory units in communities throughout our State</a:t>
            </a:r>
          </a:p>
          <a:p>
            <a:pPr>
              <a:lnSpc>
                <a:spcPct val="100000"/>
              </a:lnSpc>
            </a:pPr>
            <a:r>
              <a:rPr lang="en-US" u="sng" dirty="0"/>
              <a:t>Goal</a:t>
            </a:r>
            <a:r>
              <a:rPr lang="en-US" dirty="0"/>
              <a:t>: Allow existing unpermitted ADUs to get approval as legal ADUs, subject to applicable requirements </a:t>
            </a:r>
          </a:p>
          <a:p>
            <a:pPr lvl="1">
              <a:lnSpc>
                <a:spcPct val="100000"/>
              </a:lnSpc>
            </a:pPr>
            <a:r>
              <a:rPr lang="en-US" dirty="0"/>
              <a:t>For example, fire and health/safety standards must be addressed before legalization is allowed to occur</a:t>
            </a:r>
          </a:p>
        </p:txBody>
      </p:sp>
    </p:spTree>
    <p:extLst>
      <p:ext uri="{BB962C8B-B14F-4D97-AF65-F5344CB8AC3E}">
        <p14:creationId xmlns:p14="http://schemas.microsoft.com/office/powerpoint/2010/main" val="39568821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8B8BC-4954-9897-FD4F-85A8D29D6865}"/>
              </a:ext>
            </a:extLst>
          </p:cNvPr>
          <p:cNvSpPr>
            <a:spLocks noGrp="1"/>
          </p:cNvSpPr>
          <p:nvPr>
            <p:ph type="title"/>
          </p:nvPr>
        </p:nvSpPr>
        <p:spPr/>
        <p:txBody>
          <a:bodyPr>
            <a:normAutofit fontScale="90000"/>
          </a:bodyPr>
          <a:lstStyle/>
          <a:p>
            <a:r>
              <a:rPr lang="en-US" dirty="0"/>
              <a:t>D. Other Programmatic Elements to Consider</a:t>
            </a:r>
          </a:p>
        </p:txBody>
      </p:sp>
      <p:sp>
        <p:nvSpPr>
          <p:cNvPr id="3" name="Content Placeholder 2">
            <a:extLst>
              <a:ext uri="{FF2B5EF4-FFF2-40B4-BE49-F238E27FC236}">
                <a16:creationId xmlns:a16="http://schemas.microsoft.com/office/drawing/2014/main" id="{003EA2D8-1EBE-F0E6-FDC3-EA351025B3C6}"/>
              </a:ext>
            </a:extLst>
          </p:cNvPr>
          <p:cNvSpPr>
            <a:spLocks noGrp="1"/>
          </p:cNvSpPr>
          <p:nvPr>
            <p:ph idx="1"/>
          </p:nvPr>
        </p:nvSpPr>
        <p:spPr>
          <a:xfrm>
            <a:off x="838201" y="1825625"/>
            <a:ext cx="6851904" cy="4351338"/>
          </a:xfrm>
        </p:spPr>
        <p:txBody>
          <a:bodyPr>
            <a:normAutofit fontScale="92500" lnSpcReduction="20000"/>
          </a:bodyPr>
          <a:lstStyle/>
          <a:p>
            <a:pPr marL="0" indent="0">
              <a:lnSpc>
                <a:spcPct val="100000"/>
              </a:lnSpc>
              <a:buNone/>
            </a:pPr>
            <a:r>
              <a:rPr lang="en-US" b="1" dirty="0"/>
              <a:t>6. Provide pre-approved ADU plans</a:t>
            </a:r>
            <a:endParaRPr lang="en-US" dirty="0"/>
          </a:p>
          <a:p>
            <a:pPr>
              <a:lnSpc>
                <a:spcPct val="100000"/>
              </a:lnSpc>
            </a:pPr>
            <a:r>
              <a:rPr lang="en-US" dirty="0"/>
              <a:t>Reduces the time needed to review plans, since they have already been “pre-approved”</a:t>
            </a:r>
          </a:p>
          <a:p>
            <a:pPr>
              <a:lnSpc>
                <a:spcPct val="100000"/>
              </a:lnSpc>
            </a:pPr>
            <a:r>
              <a:rPr lang="en-US" dirty="0"/>
              <a:t>An increasingly popular approach</a:t>
            </a:r>
          </a:p>
          <a:p>
            <a:pPr>
              <a:lnSpc>
                <a:spcPct val="100000"/>
              </a:lnSpc>
            </a:pPr>
            <a:r>
              <a:rPr lang="en-US" dirty="0"/>
              <a:t>Some issues to consider:</a:t>
            </a:r>
          </a:p>
          <a:p>
            <a:pPr lvl="1">
              <a:lnSpc>
                <a:spcPct val="100000"/>
              </a:lnSpc>
            </a:pPr>
            <a:r>
              <a:rPr lang="en-US" dirty="0"/>
              <a:t>Need architects willing to participate in such a program</a:t>
            </a:r>
          </a:p>
          <a:p>
            <a:pPr lvl="1">
              <a:lnSpc>
                <a:spcPct val="100000"/>
              </a:lnSpc>
            </a:pPr>
            <a:r>
              <a:rPr lang="en-US" dirty="0"/>
              <a:t>Even small changes to a pre-approved plan may result in the need for an individual review of the revised ADU plan (reducing the savings in review time)</a:t>
            </a:r>
          </a:p>
          <a:p>
            <a:endParaRPr lang="en-US" dirty="0"/>
          </a:p>
        </p:txBody>
      </p:sp>
      <p:sp>
        <p:nvSpPr>
          <p:cNvPr id="5" name="TextBox 4">
            <a:extLst>
              <a:ext uri="{FF2B5EF4-FFF2-40B4-BE49-F238E27FC236}">
                <a16:creationId xmlns:a16="http://schemas.microsoft.com/office/drawing/2014/main" id="{13082E7F-5C79-EF2C-EACC-DB60FD1D6D0B}"/>
              </a:ext>
            </a:extLst>
          </p:cNvPr>
          <p:cNvSpPr txBox="1"/>
          <p:nvPr/>
        </p:nvSpPr>
        <p:spPr>
          <a:xfrm>
            <a:off x="8087362" y="5646258"/>
            <a:ext cx="3266435" cy="230832"/>
          </a:xfrm>
          <a:prstGeom prst="rect">
            <a:avLst/>
          </a:prstGeom>
          <a:noFill/>
        </p:spPr>
        <p:txBody>
          <a:bodyPr wrap="square" rtlCol="0">
            <a:spAutoFit/>
          </a:bodyPr>
          <a:lstStyle/>
          <a:p>
            <a:pPr algn="ctr"/>
            <a:r>
              <a:rPr lang="en-US" sz="900" dirty="0"/>
              <a:t>Credit: Syndicate Smith Architect.</a:t>
            </a:r>
          </a:p>
        </p:txBody>
      </p:sp>
      <p:pic>
        <p:nvPicPr>
          <p:cNvPr id="10" name="Picture 9">
            <a:extLst>
              <a:ext uri="{FF2B5EF4-FFF2-40B4-BE49-F238E27FC236}">
                <a16:creationId xmlns:a16="http://schemas.microsoft.com/office/drawing/2014/main" id="{E0AA6DD3-844B-6309-346B-50F43D1E6A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87363" y="3808888"/>
            <a:ext cx="3266435" cy="1837370"/>
          </a:xfrm>
          <a:prstGeom prst="rect">
            <a:avLst/>
          </a:prstGeom>
        </p:spPr>
      </p:pic>
      <p:pic>
        <p:nvPicPr>
          <p:cNvPr id="11" name="Picture 10">
            <a:extLst>
              <a:ext uri="{FF2B5EF4-FFF2-40B4-BE49-F238E27FC236}">
                <a16:creationId xmlns:a16="http://schemas.microsoft.com/office/drawing/2014/main" id="{43373D7B-B928-B962-2F40-8BCF6D32BD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7363" y="1872490"/>
            <a:ext cx="3266435" cy="1837370"/>
          </a:xfrm>
          <a:prstGeom prst="rect">
            <a:avLst/>
          </a:prstGeom>
        </p:spPr>
      </p:pic>
    </p:spTree>
    <p:extLst>
      <p:ext uri="{BB962C8B-B14F-4D97-AF65-F5344CB8AC3E}">
        <p14:creationId xmlns:p14="http://schemas.microsoft.com/office/powerpoint/2010/main" val="3454102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71E13-C401-6041-910B-0DD3C3955D11}"/>
              </a:ext>
            </a:extLst>
          </p:cNvPr>
          <p:cNvSpPr>
            <a:spLocks noGrp="1"/>
          </p:cNvSpPr>
          <p:nvPr>
            <p:ph type="title"/>
          </p:nvPr>
        </p:nvSpPr>
        <p:spPr/>
        <p:txBody>
          <a:bodyPr/>
          <a:lstStyle/>
          <a:p>
            <a:r>
              <a:rPr lang="en-US" dirty="0"/>
              <a:t>New Commerce ADU Guidance (June ‘23)</a:t>
            </a:r>
          </a:p>
        </p:txBody>
      </p:sp>
      <p:sp>
        <p:nvSpPr>
          <p:cNvPr id="3" name="Content Placeholder 2">
            <a:extLst>
              <a:ext uri="{FF2B5EF4-FFF2-40B4-BE49-F238E27FC236}">
                <a16:creationId xmlns:a16="http://schemas.microsoft.com/office/drawing/2014/main" id="{9688EF96-3284-11AA-7E5F-6D4B96CF6D55}"/>
              </a:ext>
            </a:extLst>
          </p:cNvPr>
          <p:cNvSpPr>
            <a:spLocks noGrp="1"/>
          </p:cNvSpPr>
          <p:nvPr>
            <p:ph idx="1"/>
          </p:nvPr>
        </p:nvSpPr>
        <p:spPr>
          <a:xfrm>
            <a:off x="838199" y="1825625"/>
            <a:ext cx="6825343" cy="4351338"/>
          </a:xfrm>
        </p:spPr>
        <p:txBody>
          <a:bodyPr>
            <a:normAutofit fontScale="92500" lnSpcReduction="20000"/>
          </a:bodyPr>
          <a:lstStyle/>
          <a:p>
            <a:pPr>
              <a:lnSpc>
                <a:spcPct val="100000"/>
              </a:lnSpc>
              <a:spcAft>
                <a:spcPts val="1200"/>
              </a:spcAft>
            </a:pPr>
            <a:r>
              <a:rPr lang="en-US" dirty="0"/>
              <a:t>New Requirements for Cities/Growth Areas</a:t>
            </a:r>
          </a:p>
          <a:p>
            <a:pPr>
              <a:lnSpc>
                <a:spcPct val="100000"/>
              </a:lnSpc>
              <a:spcAft>
                <a:spcPts val="1200"/>
              </a:spcAft>
            </a:pPr>
            <a:r>
              <a:rPr lang="en-US" dirty="0"/>
              <a:t>Recommendations &amp; Key Considerations</a:t>
            </a:r>
          </a:p>
          <a:p>
            <a:pPr>
              <a:lnSpc>
                <a:spcPct val="100000"/>
              </a:lnSpc>
              <a:spcAft>
                <a:spcPts val="1200"/>
              </a:spcAft>
            </a:pPr>
            <a:r>
              <a:rPr lang="en-US" dirty="0"/>
              <a:t>Other Programmatic Elements to Consider</a:t>
            </a:r>
          </a:p>
          <a:p>
            <a:pPr>
              <a:lnSpc>
                <a:spcPct val="100000"/>
              </a:lnSpc>
              <a:spcAft>
                <a:spcPts val="1200"/>
              </a:spcAft>
            </a:pPr>
            <a:r>
              <a:rPr lang="en-US" dirty="0"/>
              <a:t>Recorded Webinars</a:t>
            </a:r>
          </a:p>
          <a:p>
            <a:pPr>
              <a:lnSpc>
                <a:spcPct val="100000"/>
              </a:lnSpc>
              <a:spcAft>
                <a:spcPts val="1200"/>
              </a:spcAft>
            </a:pPr>
            <a:r>
              <a:rPr lang="en-US" dirty="0"/>
              <a:t>PowerPoint Slides</a:t>
            </a:r>
          </a:p>
          <a:p>
            <a:endParaRPr lang="en-US" dirty="0"/>
          </a:p>
          <a:p>
            <a:pPr marL="0" indent="0">
              <a:lnSpc>
                <a:spcPts val="3200"/>
              </a:lnSpc>
              <a:buNone/>
            </a:pPr>
            <a:r>
              <a:rPr lang="en-US" sz="2800" dirty="0">
                <a:solidFill>
                  <a:srgbClr val="0070C0"/>
                </a:solidFill>
                <a:hlinkClick r:id="rId3">
                  <a:extLst>
                    <a:ext uri="{A12FA001-AC4F-418D-AE19-62706E023703}">
                      <ahyp:hlinkClr xmlns:ahyp="http://schemas.microsoft.com/office/drawing/2018/hyperlinkcolor" xmlns="" val="tx"/>
                    </a:ext>
                  </a:extLst>
                </a:hlinkClick>
              </a:rPr>
              <a:t>Guidance for Accessory Dwelling Units in Washington State</a:t>
            </a:r>
            <a:endParaRPr lang="en-US" sz="2800" i="1" dirty="0">
              <a:solidFill>
                <a:srgbClr val="0070C0"/>
              </a:solidFill>
            </a:endParaRPr>
          </a:p>
          <a:p>
            <a:endParaRPr lang="en-US" dirty="0"/>
          </a:p>
        </p:txBody>
      </p:sp>
      <p:pic>
        <p:nvPicPr>
          <p:cNvPr id="4" name="Picture 3">
            <a:extLst>
              <a:ext uri="{FF2B5EF4-FFF2-40B4-BE49-F238E27FC236}">
                <a16:creationId xmlns:a16="http://schemas.microsoft.com/office/drawing/2014/main" id="{7894830F-4DB7-99BC-CD08-CDCFAF1B870B}"/>
              </a:ext>
            </a:extLst>
          </p:cNvPr>
          <p:cNvPicPr>
            <a:picLocks noChangeAspect="1"/>
          </p:cNvPicPr>
          <p:nvPr/>
        </p:nvPicPr>
        <p:blipFill>
          <a:blip r:embed="rId4"/>
          <a:stretch>
            <a:fillRect/>
          </a:stretch>
        </p:blipFill>
        <p:spPr>
          <a:xfrm>
            <a:off x="7872682" y="1727289"/>
            <a:ext cx="3481118" cy="4548010"/>
          </a:xfrm>
          <a:prstGeom prst="rect">
            <a:avLst/>
          </a:prstGeom>
        </p:spPr>
      </p:pic>
      <p:sp>
        <p:nvSpPr>
          <p:cNvPr id="5" name="Arrow: Right 4">
            <a:extLst>
              <a:ext uri="{FF2B5EF4-FFF2-40B4-BE49-F238E27FC236}">
                <a16:creationId xmlns:a16="http://schemas.microsoft.com/office/drawing/2014/main" id="{B51B71A9-B3E8-E09C-1820-9E91B9359217}"/>
              </a:ext>
            </a:extLst>
          </p:cNvPr>
          <p:cNvSpPr/>
          <p:nvPr/>
        </p:nvSpPr>
        <p:spPr>
          <a:xfrm>
            <a:off x="7167796" y="5495642"/>
            <a:ext cx="542260" cy="3101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664384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22ED4-03ED-4C59-5C17-6EC68653AF7E}"/>
              </a:ext>
            </a:extLst>
          </p:cNvPr>
          <p:cNvSpPr>
            <a:spLocks noGrp="1"/>
          </p:cNvSpPr>
          <p:nvPr>
            <p:ph type="title"/>
          </p:nvPr>
        </p:nvSpPr>
        <p:spPr/>
        <p:txBody>
          <a:bodyPr/>
          <a:lstStyle/>
          <a:p>
            <a:r>
              <a:rPr lang="en-US" dirty="0"/>
              <a:t>ADUs for Counties</a:t>
            </a:r>
          </a:p>
        </p:txBody>
      </p:sp>
      <p:sp>
        <p:nvSpPr>
          <p:cNvPr id="3" name="Content Placeholder 2">
            <a:extLst>
              <a:ext uri="{FF2B5EF4-FFF2-40B4-BE49-F238E27FC236}">
                <a16:creationId xmlns:a16="http://schemas.microsoft.com/office/drawing/2014/main" id="{880766CE-7288-8FDF-4528-0811235700C0}"/>
              </a:ext>
            </a:extLst>
          </p:cNvPr>
          <p:cNvSpPr>
            <a:spLocks noGrp="1"/>
          </p:cNvSpPr>
          <p:nvPr>
            <p:ph idx="1"/>
          </p:nvPr>
        </p:nvSpPr>
        <p:spPr/>
        <p:txBody>
          <a:bodyPr/>
          <a:lstStyle/>
          <a:p>
            <a:pPr marL="0" indent="0">
              <a:buNone/>
            </a:pPr>
            <a:r>
              <a:rPr lang="en-US" dirty="0"/>
              <a:t>GMA-planning counties must plan and provide regulatory frameworks for four land use categories in</a:t>
            </a:r>
            <a:r>
              <a:rPr lang="en-US" b="1" dirty="0"/>
              <a:t> decreasing order of intensity</a:t>
            </a:r>
            <a:r>
              <a:rPr lang="en-US" dirty="0"/>
              <a:t>:</a:t>
            </a:r>
            <a:br>
              <a:rPr lang="en-US" dirty="0"/>
            </a:br>
            <a:endParaRPr lang="en-US" sz="3200" dirty="0"/>
          </a:p>
          <a:p>
            <a:pPr marL="914400" lvl="1" indent="-457200">
              <a:buFont typeface="+mj-lt"/>
              <a:buAutoNum type="arabicPeriod"/>
            </a:pPr>
            <a:r>
              <a:rPr lang="en-US" sz="2800" dirty="0"/>
              <a:t>Unincorporated urban growth areas</a:t>
            </a:r>
          </a:p>
          <a:p>
            <a:pPr marL="914400" lvl="1" indent="-457200">
              <a:buFont typeface="+mj-lt"/>
              <a:buAutoNum type="arabicPeriod"/>
            </a:pPr>
            <a:r>
              <a:rPr lang="en-US" sz="2800" dirty="0"/>
              <a:t>Limited areas of more intense rural development (LAMIRDs)</a:t>
            </a:r>
          </a:p>
          <a:p>
            <a:pPr marL="914400" lvl="1" indent="-457200">
              <a:buFont typeface="+mj-lt"/>
              <a:buAutoNum type="arabicPeriod"/>
            </a:pPr>
            <a:r>
              <a:rPr lang="en-US" sz="2800" dirty="0"/>
              <a:t>Rural lands</a:t>
            </a:r>
          </a:p>
          <a:p>
            <a:pPr marL="914400" lvl="1" indent="-457200">
              <a:buFont typeface="+mj-lt"/>
              <a:buAutoNum type="arabicPeriod"/>
            </a:pPr>
            <a:r>
              <a:rPr lang="en-US" sz="2800" dirty="0"/>
              <a:t>Designated natural resource lands</a:t>
            </a:r>
          </a:p>
          <a:p>
            <a:endParaRPr lang="en-US" dirty="0"/>
          </a:p>
        </p:txBody>
      </p:sp>
    </p:spTree>
    <p:extLst>
      <p:ext uri="{BB962C8B-B14F-4D97-AF65-F5344CB8AC3E}">
        <p14:creationId xmlns:p14="http://schemas.microsoft.com/office/powerpoint/2010/main" val="2616833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398EF-09B2-6470-0ECB-7375C31BB0EF}"/>
              </a:ext>
            </a:extLst>
          </p:cNvPr>
          <p:cNvSpPr>
            <a:spLocks noGrp="1"/>
          </p:cNvSpPr>
          <p:nvPr>
            <p:ph type="title"/>
          </p:nvPr>
        </p:nvSpPr>
        <p:spPr/>
        <p:txBody>
          <a:bodyPr>
            <a:normAutofit fontScale="90000"/>
          </a:bodyPr>
          <a:lstStyle/>
          <a:p>
            <a:r>
              <a:rPr lang="en-US" dirty="0"/>
              <a:t>In Unincorporated Urban Growth Areas, HB 1337 (2023) Applies</a:t>
            </a:r>
          </a:p>
        </p:txBody>
      </p:sp>
      <p:sp>
        <p:nvSpPr>
          <p:cNvPr id="3" name="Content Placeholder 2">
            <a:extLst>
              <a:ext uri="{FF2B5EF4-FFF2-40B4-BE49-F238E27FC236}">
                <a16:creationId xmlns:a16="http://schemas.microsoft.com/office/drawing/2014/main" id="{6C5E9F26-F585-6BC4-6725-B0532D630613}"/>
              </a:ext>
            </a:extLst>
          </p:cNvPr>
          <p:cNvSpPr>
            <a:spLocks noGrp="1"/>
          </p:cNvSpPr>
          <p:nvPr>
            <p:ph idx="1"/>
          </p:nvPr>
        </p:nvSpPr>
        <p:spPr>
          <a:xfrm>
            <a:off x="4151087" y="1786270"/>
            <a:ext cx="7202713" cy="4423144"/>
          </a:xfrm>
        </p:spPr>
        <p:txBody>
          <a:bodyPr>
            <a:normAutofit fontScale="70000" lnSpcReduction="20000"/>
          </a:bodyPr>
          <a:lstStyle/>
          <a:p>
            <a:pPr marL="0" indent="0">
              <a:lnSpc>
                <a:spcPct val="110000"/>
              </a:lnSpc>
              <a:buNone/>
            </a:pPr>
            <a:r>
              <a:rPr lang="en-US" sz="3400" dirty="0"/>
              <a:t>Local governments must, </a:t>
            </a:r>
            <a:r>
              <a:rPr lang="en-US" sz="3400" b="1" dirty="0"/>
              <a:t>6 months after the periodic update due date:</a:t>
            </a:r>
            <a:endParaRPr lang="en-US" sz="3400" dirty="0"/>
          </a:p>
          <a:p>
            <a:pPr>
              <a:lnSpc>
                <a:spcPct val="110000"/>
              </a:lnSpc>
            </a:pPr>
            <a:r>
              <a:rPr lang="en-US" sz="3400" dirty="0"/>
              <a:t>Allow at least two ADUs per lot in all GMA urban growth areas</a:t>
            </a:r>
          </a:p>
          <a:p>
            <a:pPr>
              <a:lnSpc>
                <a:spcPct val="110000"/>
              </a:lnSpc>
            </a:pPr>
            <a:r>
              <a:rPr lang="en-US" sz="3400" dirty="0"/>
              <a:t>May not require the owner to occupy the property</a:t>
            </a:r>
          </a:p>
          <a:p>
            <a:pPr>
              <a:lnSpc>
                <a:spcPct val="110000"/>
              </a:lnSpc>
            </a:pPr>
            <a:r>
              <a:rPr lang="en-US" sz="3400" dirty="0"/>
              <a:t>Allow the sale of ADUs as independent units</a:t>
            </a:r>
          </a:p>
          <a:p>
            <a:pPr>
              <a:lnSpc>
                <a:spcPct val="110000"/>
              </a:lnSpc>
            </a:pPr>
            <a:r>
              <a:rPr lang="en-US" sz="3400" dirty="0"/>
              <a:t>Allow an ADU of at least 1,000 square feet and must adjust zoning to be consistent with HB 1337</a:t>
            </a:r>
          </a:p>
          <a:p>
            <a:pPr>
              <a:lnSpc>
                <a:spcPct val="110000"/>
              </a:lnSpc>
            </a:pPr>
            <a:r>
              <a:rPr lang="en-US" sz="3400" dirty="0"/>
              <a:t>Set consistent parking requirements based on distance from transit and lot size</a:t>
            </a:r>
          </a:p>
          <a:p>
            <a:endParaRPr lang="en-US" dirty="0"/>
          </a:p>
        </p:txBody>
      </p:sp>
      <p:pic>
        <p:nvPicPr>
          <p:cNvPr id="4" name="Picture 3">
            <a:extLst>
              <a:ext uri="{FF2B5EF4-FFF2-40B4-BE49-F238E27FC236}">
                <a16:creationId xmlns:a16="http://schemas.microsoft.com/office/drawing/2014/main" id="{263CC5C8-CA1A-8176-0001-6D1D4655EF0E}"/>
              </a:ext>
            </a:extLst>
          </p:cNvPr>
          <p:cNvPicPr>
            <a:picLocks noChangeAspect="1"/>
          </p:cNvPicPr>
          <p:nvPr/>
        </p:nvPicPr>
        <p:blipFill>
          <a:blip r:embed="rId3"/>
          <a:stretch>
            <a:fillRect/>
          </a:stretch>
        </p:blipFill>
        <p:spPr>
          <a:xfrm>
            <a:off x="838200" y="2415606"/>
            <a:ext cx="3043104" cy="3209697"/>
          </a:xfrm>
          <a:prstGeom prst="rect">
            <a:avLst/>
          </a:prstGeom>
        </p:spPr>
      </p:pic>
    </p:spTree>
    <p:extLst>
      <p:ext uri="{BB962C8B-B14F-4D97-AF65-F5344CB8AC3E}">
        <p14:creationId xmlns:p14="http://schemas.microsoft.com/office/powerpoint/2010/main" val="3818242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15708-7875-606F-42CF-46CB8DE76EE5}"/>
              </a:ext>
            </a:extLst>
          </p:cNvPr>
          <p:cNvSpPr>
            <a:spLocks noGrp="1"/>
          </p:cNvSpPr>
          <p:nvPr>
            <p:ph type="title"/>
          </p:nvPr>
        </p:nvSpPr>
        <p:spPr/>
        <p:txBody>
          <a:bodyPr>
            <a:normAutofit fontScale="90000"/>
          </a:bodyPr>
          <a:lstStyle/>
          <a:p>
            <a:r>
              <a:rPr lang="en-US" dirty="0"/>
              <a:t>In Unincorporated Urban Growth Areas, HB 1337 (2023) Applies (continued)</a:t>
            </a:r>
          </a:p>
        </p:txBody>
      </p:sp>
      <p:sp>
        <p:nvSpPr>
          <p:cNvPr id="3" name="Content Placeholder 2">
            <a:extLst>
              <a:ext uri="{FF2B5EF4-FFF2-40B4-BE49-F238E27FC236}">
                <a16:creationId xmlns:a16="http://schemas.microsoft.com/office/drawing/2014/main" id="{02F54174-45AC-6907-0E9F-73B633D726E8}"/>
              </a:ext>
            </a:extLst>
          </p:cNvPr>
          <p:cNvSpPr>
            <a:spLocks noGrp="1"/>
          </p:cNvSpPr>
          <p:nvPr>
            <p:ph idx="1"/>
          </p:nvPr>
        </p:nvSpPr>
        <p:spPr/>
        <p:txBody>
          <a:bodyPr>
            <a:normAutofit/>
          </a:bodyPr>
          <a:lstStyle/>
          <a:p>
            <a:r>
              <a:rPr lang="en-US" sz="2300" dirty="0"/>
              <a:t>May not charge more than 50% of impact fees charged for the principal unit</a:t>
            </a:r>
          </a:p>
          <a:p>
            <a:r>
              <a:rPr lang="en-US" sz="2300" dirty="0"/>
              <a:t>Allow ADUs on any lot that meets the minimum lot size required for the principal unit</a:t>
            </a:r>
          </a:p>
          <a:p>
            <a:r>
              <a:rPr lang="en-US" sz="2300" dirty="0"/>
              <a:t>May not require design review standards that are more restrictive than those for the principal unit</a:t>
            </a:r>
          </a:p>
          <a:p>
            <a:r>
              <a:rPr lang="en-US" sz="2300" dirty="0"/>
              <a:t>The new state law does not require ADUs to be allowed on lots with critical areas or their buffers</a:t>
            </a:r>
          </a:p>
          <a:p>
            <a:r>
              <a:rPr lang="en-US" sz="2300" dirty="0"/>
              <a:t>The new state law addresses covenants and restrictions, protecting any local government if they issue a permit for an ADU on a lot with a covenant restricting an ADU, from civil liability </a:t>
            </a:r>
          </a:p>
          <a:p>
            <a:r>
              <a:rPr lang="en-US" sz="2300" dirty="0"/>
              <a:t>Applies to all cities and their urban growth areas (UGAs)</a:t>
            </a:r>
          </a:p>
          <a:p>
            <a:endParaRPr lang="en-US" dirty="0"/>
          </a:p>
        </p:txBody>
      </p:sp>
    </p:spTree>
    <p:extLst>
      <p:ext uri="{BB962C8B-B14F-4D97-AF65-F5344CB8AC3E}">
        <p14:creationId xmlns:p14="http://schemas.microsoft.com/office/powerpoint/2010/main" val="3609713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DD519-6185-9CC3-F2BC-9937B7450049}"/>
              </a:ext>
            </a:extLst>
          </p:cNvPr>
          <p:cNvSpPr>
            <a:spLocks noGrp="1"/>
          </p:cNvSpPr>
          <p:nvPr>
            <p:ph type="title"/>
          </p:nvPr>
        </p:nvSpPr>
        <p:spPr/>
        <p:txBody>
          <a:bodyPr>
            <a:normAutofit fontScale="90000"/>
          </a:bodyPr>
          <a:lstStyle/>
          <a:p>
            <a:r>
              <a:rPr lang="en-US" dirty="0"/>
              <a:t>Benefits of Urban ADUs: Not the Same in Rural Areas</a:t>
            </a:r>
          </a:p>
        </p:txBody>
      </p:sp>
      <p:sp>
        <p:nvSpPr>
          <p:cNvPr id="3" name="Content Placeholder 2">
            <a:extLst>
              <a:ext uri="{FF2B5EF4-FFF2-40B4-BE49-F238E27FC236}">
                <a16:creationId xmlns:a16="http://schemas.microsoft.com/office/drawing/2014/main" id="{F0639E1A-C84C-BBA9-B7AC-25A3D632FD2B}"/>
              </a:ext>
            </a:extLst>
          </p:cNvPr>
          <p:cNvSpPr>
            <a:spLocks noGrp="1"/>
          </p:cNvSpPr>
          <p:nvPr>
            <p:ph idx="1"/>
          </p:nvPr>
        </p:nvSpPr>
        <p:spPr/>
        <p:txBody>
          <a:bodyPr/>
          <a:lstStyle/>
          <a:p>
            <a:r>
              <a:rPr lang="en-US" dirty="0"/>
              <a:t>Reducing climate impacts because an ADU tends to be smaller and use less energy than a traditional single-family home, and closer to</a:t>
            </a:r>
          </a:p>
          <a:p>
            <a:r>
              <a:rPr lang="en-US" dirty="0"/>
              <a:t>If sold separately, can provide housing that is typically more affordable than traditional single-family homes</a:t>
            </a:r>
          </a:p>
          <a:p>
            <a:r>
              <a:rPr lang="en-US" dirty="0"/>
              <a:t>Adding housing units without expanding urban growth areas</a:t>
            </a:r>
          </a:p>
          <a:p>
            <a:r>
              <a:rPr lang="en-US" dirty="0"/>
              <a:t>Correcting historic economic and racial exclusion by opening up single-family neighborhoods to more diverse housing and household types</a:t>
            </a:r>
          </a:p>
        </p:txBody>
      </p:sp>
    </p:spTree>
    <p:extLst>
      <p:ext uri="{BB962C8B-B14F-4D97-AF65-F5344CB8AC3E}">
        <p14:creationId xmlns:p14="http://schemas.microsoft.com/office/powerpoint/2010/main" val="451850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9E1F2-05EB-2821-1151-39D45A3216F4}"/>
              </a:ext>
            </a:extLst>
          </p:cNvPr>
          <p:cNvSpPr>
            <a:spLocks noGrp="1"/>
          </p:cNvSpPr>
          <p:nvPr>
            <p:ph type="title"/>
          </p:nvPr>
        </p:nvSpPr>
        <p:spPr/>
        <p:txBody>
          <a:bodyPr/>
          <a:lstStyle/>
          <a:p>
            <a:r>
              <a:rPr lang="en-US" dirty="0"/>
              <a:t>Concerns About ADUs in Rural Context</a:t>
            </a:r>
          </a:p>
        </p:txBody>
      </p:sp>
      <p:sp>
        <p:nvSpPr>
          <p:cNvPr id="3" name="Content Placeholder 2">
            <a:extLst>
              <a:ext uri="{FF2B5EF4-FFF2-40B4-BE49-F238E27FC236}">
                <a16:creationId xmlns:a16="http://schemas.microsoft.com/office/drawing/2014/main" id="{EE5E65F7-9977-331E-54A9-3A807B8871BE}"/>
              </a:ext>
            </a:extLst>
          </p:cNvPr>
          <p:cNvSpPr>
            <a:spLocks noGrp="1"/>
          </p:cNvSpPr>
          <p:nvPr>
            <p:ph idx="1"/>
          </p:nvPr>
        </p:nvSpPr>
        <p:spPr/>
        <p:txBody>
          <a:bodyPr>
            <a:normAutofit fontScale="92500" lnSpcReduction="10000"/>
          </a:bodyPr>
          <a:lstStyle/>
          <a:p>
            <a:r>
              <a:rPr lang="en-US" dirty="0"/>
              <a:t>Increased demand for emergency and other services</a:t>
            </a:r>
          </a:p>
          <a:p>
            <a:r>
              <a:rPr lang="en-US" dirty="0"/>
              <a:t>Increased traffic on county roads, and increase in emissions, decrease in safety</a:t>
            </a:r>
          </a:p>
          <a:p>
            <a:r>
              <a:rPr lang="en-US" dirty="0"/>
              <a:t>More housing and increased population in areas potentially prone to wildfires or other natural hazards</a:t>
            </a:r>
          </a:p>
          <a:p>
            <a:r>
              <a:rPr lang="en-US" dirty="0"/>
              <a:t>Impact on limited water supplies</a:t>
            </a:r>
          </a:p>
          <a:p>
            <a:r>
              <a:rPr lang="en-US" dirty="0"/>
              <a:t>Conflict with or decrease in land available for agriculture or other natural resource industries</a:t>
            </a:r>
          </a:p>
          <a:p>
            <a:r>
              <a:rPr lang="en-US" dirty="0"/>
              <a:t>The Growth Management Hearings Boards (GMHBs) have ruled against rural ADUs where they do not include specific criteria to curtail density</a:t>
            </a:r>
          </a:p>
          <a:p>
            <a:endParaRPr lang="en-US" dirty="0"/>
          </a:p>
          <a:p>
            <a:endParaRPr lang="en-US" dirty="0"/>
          </a:p>
        </p:txBody>
      </p:sp>
    </p:spTree>
    <p:extLst>
      <p:ext uri="{BB962C8B-B14F-4D97-AF65-F5344CB8AC3E}">
        <p14:creationId xmlns:p14="http://schemas.microsoft.com/office/powerpoint/2010/main" val="2661103507"/>
      </p:ext>
    </p:extLst>
  </p:cSld>
  <p:clrMapOvr>
    <a:masterClrMapping/>
  </p:clrMapOvr>
</p:sld>
</file>

<file path=ppt/theme/theme1.xml><?xml version="1.0" encoding="utf-8"?>
<a:theme xmlns:a="http://schemas.openxmlformats.org/drawingml/2006/main" name="Office Theme">
  <a:themeElements>
    <a:clrScheme name="Commerce Primary">
      <a:dk1>
        <a:srgbClr val="555555"/>
      </a:dk1>
      <a:lt1>
        <a:srgbClr val="FFFFFF"/>
      </a:lt1>
      <a:dk2>
        <a:srgbClr val="555555"/>
      </a:dk2>
      <a:lt2>
        <a:srgbClr val="E6E6E6"/>
      </a:lt2>
      <a:accent1>
        <a:srgbClr val="00BCE8"/>
      </a:accent1>
      <a:accent2>
        <a:srgbClr val="EA5F14"/>
      </a:accent2>
      <a:accent3>
        <a:srgbClr val="BBCE00"/>
      </a:accent3>
      <a:accent4>
        <a:srgbClr val="9B0059"/>
      </a:accent4>
      <a:accent5>
        <a:srgbClr val="6E767D"/>
      </a:accent5>
      <a:accent6>
        <a:srgbClr val="0A82A0"/>
      </a:accent6>
      <a:hlink>
        <a:srgbClr val="0A82A0"/>
      </a:hlink>
      <a:folHlink>
        <a:srgbClr val="6E767D"/>
      </a:folHlink>
    </a:clrScheme>
    <a:fontScheme name="Commerce Fonts">
      <a:majorFont>
        <a:latin typeface="Roboto Light"/>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D71C27E2452B74CA42ED7A2CE6E6A9D" ma:contentTypeVersion="1" ma:contentTypeDescription="Create a new document." ma:contentTypeScope="" ma:versionID="053b778cf922205d66970237c7f7ceec">
  <xsd:schema xmlns:xsd="http://www.w3.org/2001/XMLSchema" xmlns:xs="http://www.w3.org/2001/XMLSchema" xmlns:p="http://schemas.microsoft.com/office/2006/metadata/properties" xmlns:ns1="http://schemas.microsoft.com/sharepoint/v3" targetNamespace="http://schemas.microsoft.com/office/2006/metadata/properties" ma:root="true" ma:fieldsID="55d3c2ff1dfae606d6f8168c3878679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946DB8-1842-407B-BAD6-4EBB13B6DFF8}">
  <ds:schemaRefs>
    <ds:schemaRef ds:uri="http://schemas.microsoft.com/sharepoint/v3/contenttype/forms"/>
  </ds:schemaRefs>
</ds:datastoreItem>
</file>

<file path=customXml/itemProps2.xml><?xml version="1.0" encoding="utf-8"?>
<ds:datastoreItem xmlns:ds="http://schemas.openxmlformats.org/officeDocument/2006/customXml" ds:itemID="{DC3B0519-D60F-498E-9774-00347D182056}">
  <ds:schemaRefs>
    <ds:schemaRef ds:uri="http://schemas.microsoft.com/office/2006/documentManagement/types"/>
    <ds:schemaRef ds:uri="http://purl.org/dc/dcmitype/"/>
    <ds:schemaRef ds:uri="http://schemas.microsoft.com/office/2006/metadata/properties"/>
    <ds:schemaRef ds:uri="http://schemas.microsoft.com/sharepoint/v3"/>
    <ds:schemaRef ds:uri="http://schemas.microsoft.com/office/infopath/2007/PartnerControls"/>
    <ds:schemaRef ds:uri="http://schemas.openxmlformats.org/package/2006/metadata/core-properties"/>
    <ds:schemaRef ds:uri="http://purl.org/dc/terms/"/>
    <ds:schemaRef ds:uri="http://www.w3.org/XML/1998/namespace"/>
    <ds:schemaRef ds:uri="http://purl.org/dc/elements/1.1/"/>
  </ds:schemaRefs>
</ds:datastoreItem>
</file>

<file path=customXml/itemProps3.xml><?xml version="1.0" encoding="utf-8"?>
<ds:datastoreItem xmlns:ds="http://schemas.openxmlformats.org/officeDocument/2006/customXml" ds:itemID="{EFDE9F0E-D4A2-420A-8395-0446109BD9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1269</TotalTime>
  <Words>6592</Words>
  <Application>Microsoft Office PowerPoint</Application>
  <PresentationFormat>Widescreen</PresentationFormat>
  <Paragraphs>530</Paragraphs>
  <Slides>38</Slides>
  <Notes>38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Roboto Condensed</vt:lpstr>
      <vt:lpstr>Calibri</vt:lpstr>
      <vt:lpstr>Roboto Light</vt:lpstr>
      <vt:lpstr>Abril Fatface</vt:lpstr>
      <vt:lpstr>Arial</vt:lpstr>
      <vt:lpstr>Roboto</vt:lpstr>
      <vt:lpstr>Courier New</vt:lpstr>
      <vt:lpstr>Roboto Black</vt:lpstr>
      <vt:lpstr>Office Theme</vt:lpstr>
      <vt:lpstr>Accessory Dwelling Units</vt:lpstr>
      <vt:lpstr>Overview</vt:lpstr>
      <vt:lpstr>Definitions: RCW 36.70A.696</vt:lpstr>
      <vt:lpstr>New Commerce ADU Guidance (June ‘23)</vt:lpstr>
      <vt:lpstr>ADUs for Counties</vt:lpstr>
      <vt:lpstr>In Unincorporated Urban Growth Areas, HB 1337 (2023) Applies</vt:lpstr>
      <vt:lpstr>In Unincorporated Urban Growth Areas, HB 1337 (2023) Applies (continued)</vt:lpstr>
      <vt:lpstr>Benefits of Urban ADUs: Not the Same in Rural Areas</vt:lpstr>
      <vt:lpstr>Concerns About ADUs in Rural Context</vt:lpstr>
      <vt:lpstr>ADUs in Limited Areas of More Intense Rural Development (LAMIRDS)</vt:lpstr>
      <vt:lpstr>Considerations Outside Urban Growth Areas</vt:lpstr>
      <vt:lpstr>ADUs in Rural Areas</vt:lpstr>
      <vt:lpstr>ADUs in Natural Resource Lands</vt:lpstr>
      <vt:lpstr>Options for Rural and Resource Lands</vt:lpstr>
      <vt:lpstr>Comments and Questions</vt:lpstr>
      <vt:lpstr>For more information:</vt:lpstr>
      <vt:lpstr>PowerPoint Presentation</vt:lpstr>
      <vt:lpstr> More Slides with Details about:</vt:lpstr>
      <vt:lpstr>Requirements for Urban Growth Areas</vt:lpstr>
      <vt:lpstr>A. Requirements for Urban Growth Areas</vt:lpstr>
      <vt:lpstr>A. Requirements for Urban Growth Areas</vt:lpstr>
      <vt:lpstr>A. Requirements for Urban Growth Areas</vt:lpstr>
      <vt:lpstr>A. Requirements for Urban Growth Areas</vt:lpstr>
      <vt:lpstr>A. Requirements for Urban Growth Areas</vt:lpstr>
      <vt:lpstr>A. Requirements for Urban Growth Areas</vt:lpstr>
      <vt:lpstr>A. Requirements for Urban Growth Areas</vt:lpstr>
      <vt:lpstr>A. Requirements for Urban Growth Areas</vt:lpstr>
      <vt:lpstr>Recommendations for Urban Growth Areas</vt:lpstr>
      <vt:lpstr>B. Recommendations for Urban Growth Areas</vt:lpstr>
      <vt:lpstr>B. Recommendations for Urban Growth Areas</vt:lpstr>
      <vt:lpstr>B. Recommendations for Urban Growth Areas</vt:lpstr>
      <vt:lpstr>Other Programmatic Elements to Consider</vt:lpstr>
      <vt:lpstr>D. Other Programmatic Elements to Consider</vt:lpstr>
      <vt:lpstr>D. Other Programmatic Elements to Consider</vt:lpstr>
      <vt:lpstr>D. Other Programmatic Elements to Consider</vt:lpstr>
      <vt:lpstr>D. Other Programmatic Elements to Consider</vt:lpstr>
      <vt:lpstr>D. Other Programmatic Elements to Consider</vt:lpstr>
      <vt:lpstr>D. Other Programmatic Elements to Consider</vt:lpstr>
    </vt:vector>
  </TitlesOfParts>
  <Company>Washington State Department of Commerce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Dept of Commerce</dc:creator>
  <cp:lastModifiedBy>Catherine McCoy (COM)</cp:lastModifiedBy>
  <cp:revision>86</cp:revision>
  <dcterms:created xsi:type="dcterms:W3CDTF">2019-11-27T17:34:07Z</dcterms:created>
  <dcterms:modified xsi:type="dcterms:W3CDTF">2023-07-06T22:10:16Z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0x010100FD71C27E2452B74CA42ED7A2CE6E6A9D</vt:lpwstr>
  </property>
</Properties>
</file>