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</p:sldMasterIdLst>
  <p:notesMasterIdLst>
    <p:notesMasterId r:id="rId21"/>
  </p:notesMasterIdLst>
  <p:handoutMasterIdLst>
    <p:handoutMasterId r:id="rId22"/>
  </p:handoutMasterIdLst>
  <p:sldIdLst>
    <p:sldId id="470" r:id="rId6"/>
    <p:sldId id="810" r:id="rId7"/>
    <p:sldId id="728" r:id="rId8"/>
    <p:sldId id="821" r:id="rId9"/>
    <p:sldId id="822" r:id="rId10"/>
    <p:sldId id="814" r:id="rId11"/>
    <p:sldId id="817" r:id="rId12"/>
    <p:sldId id="818" r:id="rId13"/>
    <p:sldId id="819" r:id="rId14"/>
    <p:sldId id="808" r:id="rId15"/>
    <p:sldId id="803" r:id="rId16"/>
    <p:sldId id="784" r:id="rId17"/>
    <p:sldId id="823" r:id="rId18"/>
    <p:sldId id="816" r:id="rId19"/>
    <p:sldId id="82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DC1"/>
    <a:srgbClr val="3D6EB5"/>
    <a:srgbClr val="9AB6DE"/>
    <a:srgbClr val="678FCB"/>
    <a:srgbClr val="2E75B6"/>
    <a:srgbClr val="FF6600"/>
    <a:srgbClr val="F4B183"/>
    <a:srgbClr val="FFE699"/>
    <a:srgbClr val="C9D8ED"/>
    <a:srgbClr val="D6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78498" autoAdjust="0"/>
  </p:normalViewPr>
  <p:slideViewPr>
    <p:cSldViewPr>
      <p:cViewPr varScale="1">
        <p:scale>
          <a:sx n="99" d="100"/>
          <a:sy n="99" d="100"/>
        </p:scale>
        <p:origin x="23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notesViewPr>
    <p:cSldViewPr>
      <p:cViewPr varScale="1">
        <p:scale>
          <a:sx n="65" d="100"/>
          <a:sy n="65" d="100"/>
        </p:scale>
        <p:origin x="3125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2EE1D6-F80F-4F4D-909B-13C8DEB54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35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4E6499-57E7-4BDF-85D7-52CF05167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6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334000"/>
            <a:ext cx="5608320" cy="17557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C90A-EEFA-4293-B8AF-FA83498176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3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1C90A-EEFA-4293-B8AF-FA83498176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the rulemaking web page (just the citation that you searched for) appears as the third search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6499-57E7-4BDF-85D7-52CF05167A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Mention</a:t>
            </a:r>
            <a:r>
              <a:rPr lang="en-US" baseline="0" dirty="0" smtClean="0"/>
              <a:t> that the goal is not to change but to clarify and reflect established practice in the rule.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3A4F-333F-41C6-A5B6-218133473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RCW </a:t>
            </a:r>
            <a:r>
              <a:rPr lang="en-US" i="1" u="sng" dirty="0" smtClean="0"/>
              <a:t>70.105D.030(1)(b)</a:t>
            </a:r>
            <a:endParaRPr lang="en-US" i="1" u="sng" dirty="0"/>
          </a:p>
          <a:p>
            <a:endParaRPr lang="en-US" i="1" u="sng" dirty="0"/>
          </a:p>
          <a:p>
            <a:r>
              <a:rPr lang="en-US" i="0" baseline="0" dirty="0" smtClean="0"/>
              <a:t>This is the statutory requirement underlying the entire remedy selection process.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Disproportionate Cost Analysis (DCA) is defined in the MTCA Rule to carry out this key statutory requirement.</a:t>
            </a:r>
            <a:endParaRPr lang="en-US" i="0" dirty="0" smtClean="0"/>
          </a:p>
          <a:p>
            <a:endParaRPr lang="en-US" i="0" dirty="0" smtClean="0"/>
          </a:p>
          <a:p>
            <a:r>
              <a:rPr lang="en-US" i="0" dirty="0" smtClean="0"/>
              <a:t>The terms “permanent solution” and “practicable” are defined in the rule.</a:t>
            </a:r>
            <a:r>
              <a:rPr lang="en-US" i="0" baseline="0" dirty="0" smtClean="0"/>
              <a:t> 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3A4F-333F-41C6-A5B6-218133473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When estimating the benefits and costs of an alternative, identify and document: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How the alternative may </a:t>
            </a:r>
            <a:r>
              <a:rPr lang="en-US" sz="2400" b="1" dirty="0" smtClean="0"/>
              <a:t>benefit </a:t>
            </a:r>
            <a:r>
              <a:rPr lang="en-US" sz="2400" dirty="0" smtClean="0"/>
              <a:t>a highly impacted community by eliminating or mitigating the impacts of the site, and the degree to which benefits are </a:t>
            </a:r>
            <a:r>
              <a:rPr lang="en-US" sz="2400" b="1" dirty="0" smtClean="0"/>
              <a:t>equitably </a:t>
            </a:r>
            <a:r>
              <a:rPr lang="en-US" sz="2400" b="1" smtClean="0"/>
              <a:t>distributed</a:t>
            </a:r>
            <a:r>
              <a:rPr lang="en-US" sz="2400" smtClean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smtClean="0"/>
              <a:t>How </a:t>
            </a:r>
            <a:r>
              <a:rPr lang="en-US" sz="2400" dirty="0" smtClean="0"/>
              <a:t>the alternative may </a:t>
            </a:r>
            <a:r>
              <a:rPr lang="en-US" sz="2400" b="1" dirty="0" smtClean="0"/>
              <a:t>burden</a:t>
            </a:r>
            <a:r>
              <a:rPr lang="en-US" sz="2400" dirty="0" smtClean="0"/>
              <a:t> a highly impacted community during the cleanup process, and the degree to which burdens are </a:t>
            </a:r>
            <a:r>
              <a:rPr lang="en-US" sz="2400" b="1" dirty="0" smtClean="0"/>
              <a:t>equitably distributed</a:t>
            </a:r>
            <a:r>
              <a:rPr lang="en-US" sz="2400" dirty="0" smtClean="0"/>
              <a:t>. This may include consideration of cumulative impacts.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6499-57E7-4BDF-85D7-52CF05167A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6499-57E7-4BDF-85D7-52CF05167A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6499-57E7-4BDF-85D7-52CF05167A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3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6499-57E7-4BDF-85D7-52CF05167A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3A4F-333F-41C6-A5B6-218133473C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 the rulemaking web page (just the citation that you searched for) appears as the third search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E6499-57E7-4BDF-85D7-52CF05167A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B13E7-69BE-43AC-96DD-E03FDA016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AEB99-E31C-490A-A200-5660CA959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3B194-3404-40A9-8164-5144E2929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9914F1-B9B6-4DFE-A538-263E2BAC1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7778D6-7D13-4CCC-99D2-6B7C3A152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4DAA82-F53A-4158-BBD2-25E940B8E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911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22,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38026"/>
            <a:ext cx="472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313766-A1EA-4721-BBC7-16CD0E92E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454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034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83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97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E8285-7272-42A7-8D20-40E479AE4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2111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653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382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482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198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8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6FF5-A471-4F27-A86A-62486164F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5CCC-DECA-4A8A-967B-4B09BEE82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FF4AF-E432-4D90-A2BA-232F665D7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rgbClr val="9AB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678FCB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July 22,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245225"/>
            <a:ext cx="5105400" cy="476250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Cleanup Rule Update:  DCA Webinar for STAG Members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8C2D07A5-8FC6-4A05-B4B9-28A71437DD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4CAAB-7728-4C36-9C6E-5E350E0E3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2890-293B-4E24-A193-BEABC877F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5F3D-DB95-42E8-BF4F-ED6A5423C9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3D6EB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211" y="15945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July 22,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245225"/>
            <a:ext cx="510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2"/>
                </a:solidFill>
              </a:defRPr>
            </a:lvl1pPr>
          </a:lstStyle>
          <a:p>
            <a:fld id="{A314E1FB-8B68-4F48-A239-9744B2DCEE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fad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B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8FC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3766-A1EA-4721-BBC7-16CD0E92E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3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.wa.gov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zview.wa.gov/site/alias__1988/37514/default.aspx" TargetMode="External"/><Relationship Id="rId5" Type="http://schemas.openxmlformats.org/officeDocument/2006/relationships/hyperlink" Target="http://listserv.ecology.wa.gov/scripts/wa-ECOLOGY.exe?SUBED1=MTCA-SMS-RULE-UPDATE&amp;A=1" TargetMode="External"/><Relationship Id="rId4" Type="http://schemas.openxmlformats.org/officeDocument/2006/relationships/hyperlink" Target="https://ecology.wa.gov/Regulations-Permits/Laws-rules-rulemaking/Rulemaking/WAC-173-34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clinton.stanovsky@ecy.wa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090" y="3581400"/>
            <a:ext cx="8686800" cy="36903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Gill Sans MT" panose="020B0502020104020203" pitchFamily="34" charset="0"/>
              </a:rPr>
              <a:t>Clint Stanovsky, </a:t>
            </a:r>
            <a:r>
              <a:rPr lang="en-US" sz="2000" dirty="0">
                <a:solidFill>
                  <a:schemeClr val="bg2"/>
                </a:solidFill>
                <a:latin typeface="Gill Sans MT" panose="020B0502020104020203" pitchFamily="34" charset="0"/>
              </a:rPr>
              <a:t>MTCA Cleanup Rulemaking Lead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Michael Feldcamp</a:t>
            </a:r>
            <a:r>
              <a:rPr lang="en-US" sz="20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, Senior Legislative and Policy Analyst</a:t>
            </a:r>
            <a:endParaRPr lang="en-US" sz="2000" dirty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000" b="1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Washington </a:t>
            </a:r>
            <a:r>
              <a:rPr lang="en-US" sz="2000" b="1" dirty="0">
                <a:solidFill>
                  <a:schemeClr val="bg2"/>
                </a:solidFill>
                <a:latin typeface="Gill Sans MT" panose="020B0502020104020203" pitchFamily="34" charset="0"/>
              </a:rPr>
              <a:t>State Department of Ecology </a:t>
            </a:r>
            <a:endParaRPr lang="en-US" sz="2000" b="1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Gill Sans MT" panose="020B0502020104020203" pitchFamily="34" charset="0"/>
              </a:rPr>
              <a:t>T</a:t>
            </a:r>
            <a:r>
              <a:rPr lang="en-US" sz="20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oxics </a:t>
            </a:r>
            <a:r>
              <a:rPr lang="en-US" sz="2000" dirty="0">
                <a:solidFill>
                  <a:schemeClr val="bg2"/>
                </a:solidFill>
                <a:latin typeface="Gill Sans MT" panose="020B0502020104020203" pitchFamily="34" charset="0"/>
              </a:rPr>
              <a:t>Cleanup </a:t>
            </a:r>
            <a:r>
              <a:rPr lang="en-US" sz="20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Program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Gill Sans MT" panose="020B0502020104020203" pitchFamily="34" charset="0"/>
              </a:rPr>
              <a:t>Policy </a:t>
            </a:r>
            <a:r>
              <a:rPr lang="en-US" sz="2000" dirty="0">
                <a:solidFill>
                  <a:schemeClr val="bg2"/>
                </a:solidFill>
                <a:latin typeface="Gill Sans MT" panose="020B0502020104020203" pitchFamily="34" charset="0"/>
              </a:rPr>
              <a:t>&amp; Technical Support Unit</a:t>
            </a:r>
          </a:p>
          <a:p>
            <a:pPr lvl="0"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000" b="1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071" y="5302524"/>
            <a:ext cx="1270819" cy="141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274320"/>
            <a:ext cx="9144000" cy="2726820"/>
          </a:xfrm>
          <a:prstGeom prst="rect">
            <a:avLst/>
          </a:prstGeom>
          <a:solidFill>
            <a:srgbClr val="3D6EB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Stakeholder &amp; Tribal Advisory Group (STAG)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Disproportional Cost Analysis (DCA) in Remedy Selection</a:t>
            </a:r>
          </a:p>
          <a:p>
            <a:endParaRPr lang="en-US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DCA:  Webinar </a:t>
            </a:r>
            <a:r>
              <a:rPr lang="en-US" sz="3200" b="1" dirty="0">
                <a:solidFill>
                  <a:schemeClr val="tx1"/>
                </a:solidFill>
                <a:latin typeface="Gill Sans MT" panose="020B0502020104020203" pitchFamily="34" charset="0"/>
              </a:rPr>
              <a:t>for STAG Members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July 22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2020</a:t>
            </a:r>
            <a:endParaRPr lang="en-US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151"/>
            <a:ext cx="7391400" cy="595535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4812372"/>
            <a:ext cx="6934200" cy="769441"/>
          </a:xfrm>
          <a:prstGeom prst="rect">
            <a:avLst/>
          </a:prstGeom>
          <a:solidFill>
            <a:srgbClr val="3D6EB5"/>
          </a:solidFill>
          <a:ln w="666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9050">
                  <a:solidFill>
                    <a:schemeClr val="bg2"/>
                  </a:solidFill>
                </a:ln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</a:rPr>
              <a:t>Questions or comments? </a:t>
            </a:r>
            <a:endParaRPr lang="en-US" sz="4400" dirty="0">
              <a:ln w="19050">
                <a:solidFill>
                  <a:schemeClr val="bg2"/>
                </a:solidFill>
              </a:ln>
              <a:solidFill>
                <a:srgbClr val="FFC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45225"/>
            <a:ext cx="5334000" cy="476250"/>
          </a:xfrm>
        </p:spPr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761" y="264269"/>
            <a:ext cx="1150477" cy="128639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352433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or more information…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494" y="1967161"/>
            <a:ext cx="817070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bg2"/>
                </a:solidFill>
              </a:rPr>
              <a:t>Visit Ecology’s web page: </a:t>
            </a:r>
            <a:r>
              <a:rPr lang="en-US" sz="2000" b="1" dirty="0">
                <a:solidFill>
                  <a:schemeClr val="bg2"/>
                </a:solidFill>
                <a:hlinkClick r:id="rId3"/>
              </a:rPr>
              <a:t>https://</a:t>
            </a:r>
            <a:r>
              <a:rPr lang="en-US" sz="2000" b="1" dirty="0" smtClean="0">
                <a:solidFill>
                  <a:schemeClr val="bg2"/>
                </a:solidFill>
                <a:hlinkClick r:id="rId3"/>
              </a:rPr>
              <a:t>ecology.wa.gov</a:t>
            </a:r>
            <a:endParaRPr lang="en-US" sz="2000" b="1" dirty="0" smtClean="0">
              <a:solidFill>
                <a:schemeClr val="bg2"/>
              </a:solidFill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bg2"/>
                </a:solidFill>
              </a:rPr>
              <a:t>Search for “Chapter 173-340 WAC” and select the link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bg2"/>
                </a:solidFill>
              </a:rPr>
              <a:t>From the </a:t>
            </a:r>
            <a:r>
              <a:rPr lang="en-US" sz="2000" b="1" dirty="0" smtClean="0">
                <a:solidFill>
                  <a:schemeClr val="bg2"/>
                </a:solidFill>
                <a:hlinkClick r:id="rId4" tooltip="Link to Cleanup Rulemaking webpage on Ecology's website"/>
              </a:rPr>
              <a:t>Chapter 173-340 WAC rulemaking web page</a:t>
            </a:r>
            <a:r>
              <a:rPr lang="en-US" sz="2000" b="1" dirty="0" smtClean="0">
                <a:solidFill>
                  <a:schemeClr val="bg2"/>
                </a:solidFill>
              </a:rPr>
              <a:t>, follow links to: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</a:rPr>
              <a:t>Subscribe </a:t>
            </a:r>
            <a:r>
              <a:rPr lang="en-US" sz="2000" b="1" dirty="0">
                <a:solidFill>
                  <a:schemeClr val="bg2"/>
                </a:solidFill>
              </a:rPr>
              <a:t>to e-mail </a:t>
            </a:r>
            <a:r>
              <a:rPr lang="en-US" sz="2000" b="1" dirty="0" smtClean="0">
                <a:solidFill>
                  <a:schemeClr val="bg2"/>
                </a:solidFill>
              </a:rPr>
              <a:t>notifications</a:t>
            </a:r>
            <a:r>
              <a:rPr lang="en-US" sz="2000" b="1" dirty="0">
                <a:solidFill>
                  <a:schemeClr val="bg2"/>
                </a:solidFill>
              </a:rPr>
              <a:t/>
            </a:r>
            <a:br>
              <a:rPr lang="en-US" sz="2000" b="1" dirty="0">
                <a:solidFill>
                  <a:schemeClr val="bg2"/>
                </a:solidFill>
              </a:rPr>
            </a:br>
            <a:r>
              <a:rPr lang="en-US" sz="1600" b="1" dirty="0">
                <a:solidFill>
                  <a:schemeClr val="bg2"/>
                </a:solidFill>
                <a:hlinkClick r:id="rId5" tooltip="Link to email notifications on MTCA-SMS Rule Listserv"/>
              </a:rPr>
              <a:t>http://listserv.ecology.wa.gov/scripts/wa-ECOLOGY.exe?SUBED1=MTCA-SMS-RULE-UPDATE&amp;A=1</a:t>
            </a:r>
            <a:endParaRPr lang="en-US" sz="1600" b="1" dirty="0" smtClean="0">
              <a:solidFill>
                <a:schemeClr val="bg2"/>
              </a:solidFill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/>
                </a:solidFill>
              </a:rPr>
              <a:t>Stakeholder </a:t>
            </a:r>
            <a:r>
              <a:rPr lang="en-US" sz="2000" b="1" dirty="0">
                <a:solidFill>
                  <a:schemeClr val="bg2"/>
                </a:solidFill>
              </a:rPr>
              <a:t>and Tribal Advisory Group web </a:t>
            </a:r>
            <a:r>
              <a:rPr lang="en-US" sz="2000" b="1" dirty="0" smtClean="0">
                <a:solidFill>
                  <a:schemeClr val="bg2"/>
                </a:solidFill>
              </a:rPr>
              <a:t>page </a:t>
            </a:r>
            <a:r>
              <a:rPr lang="en-US" sz="1600" b="1" dirty="0">
                <a:solidFill>
                  <a:schemeClr val="bg2"/>
                </a:solidFill>
                <a:hlinkClick r:id="rId6" tooltip="Link to STAG website on EZView"/>
              </a:rPr>
              <a:t>https://www.ezview.wa.gov/site/alias__1988/37514/default.aspx</a:t>
            </a:r>
            <a:endParaRPr lang="en-US" sz="1600" b="1" dirty="0">
              <a:solidFill>
                <a:schemeClr val="bg2"/>
              </a:solidFill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74638"/>
            <a:ext cx="1032188" cy="11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7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533" y="3124200"/>
            <a:ext cx="8686800" cy="27432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lvl="0" fontAlgn="auto">
              <a:spcAft>
                <a:spcPts val="0"/>
              </a:spcAft>
              <a:defRPr/>
            </a:pPr>
            <a:endParaRPr lang="en-US" sz="2000" b="1" dirty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r>
              <a:rPr lang="en-US" sz="1900" dirty="0">
                <a:solidFill>
                  <a:schemeClr val="bg2"/>
                </a:solidFill>
              </a:rPr>
              <a:t>Clint Stanovsky MS</a:t>
            </a:r>
            <a:r>
              <a:rPr lang="en-US" sz="1900" dirty="0" smtClean="0">
                <a:solidFill>
                  <a:schemeClr val="bg2"/>
                </a:solidFill>
              </a:rPr>
              <a:t>, MPA</a:t>
            </a:r>
            <a:endParaRPr lang="en-US" sz="1900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  </a:t>
            </a:r>
          </a:p>
          <a:p>
            <a:r>
              <a:rPr lang="en-US" sz="1600" dirty="0">
                <a:solidFill>
                  <a:schemeClr val="bg2"/>
                </a:solidFill>
              </a:rPr>
              <a:t>Regulatory Analyst | Policy and Technical Support Unit</a:t>
            </a:r>
          </a:p>
          <a:p>
            <a:r>
              <a:rPr lang="en-US" sz="1600" dirty="0">
                <a:solidFill>
                  <a:schemeClr val="bg2"/>
                </a:solidFill>
              </a:rPr>
              <a:t>Toxics Cleanup Program</a:t>
            </a:r>
          </a:p>
          <a:p>
            <a:r>
              <a:rPr lang="en-US" sz="1600" dirty="0">
                <a:solidFill>
                  <a:schemeClr val="bg2"/>
                </a:solidFill>
              </a:rPr>
              <a:t>Washington Department of Ecology</a:t>
            </a:r>
          </a:p>
          <a:p>
            <a:r>
              <a:rPr lang="en-US" dirty="0">
                <a:solidFill>
                  <a:schemeClr val="bg2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bg2"/>
                </a:solidFill>
                <a:hlinkClick r:id="rId4" tooltip="Email address for Clint Stanovsky"/>
              </a:rPr>
              <a:t>clinton.stanovsky@ecy.wa.gov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office</a:t>
            </a:r>
            <a:r>
              <a:rPr lang="en-US" dirty="0">
                <a:solidFill>
                  <a:schemeClr val="bg2"/>
                </a:solidFill>
              </a:rPr>
              <a:t>: (360) </a:t>
            </a:r>
            <a:r>
              <a:rPr lang="en-US" dirty="0" smtClean="0">
                <a:solidFill>
                  <a:schemeClr val="bg2"/>
                </a:solidFill>
              </a:rPr>
              <a:t>407-7193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cell:    (</a:t>
            </a:r>
            <a:r>
              <a:rPr lang="en-US" dirty="0">
                <a:solidFill>
                  <a:schemeClr val="bg2"/>
                </a:solidFill>
              </a:rPr>
              <a:t>360</a:t>
            </a:r>
            <a:r>
              <a:rPr lang="en-US" dirty="0" smtClean="0">
                <a:solidFill>
                  <a:schemeClr val="bg2"/>
                </a:solidFill>
              </a:rPr>
              <a:t>) 742-9703</a:t>
            </a:r>
            <a:endParaRPr lang="en-US" dirty="0">
              <a:solidFill>
                <a:schemeClr val="bg2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2000" b="1" dirty="0" smtClean="0">
              <a:solidFill>
                <a:schemeClr val="bg2"/>
              </a:solidFill>
              <a:latin typeface="Gill Sans MT" panose="020B0502020104020203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333" y="1219200"/>
            <a:ext cx="9144000" cy="1828800"/>
          </a:xfrm>
          <a:prstGeom prst="rect">
            <a:avLst/>
          </a:prstGeom>
          <a:solidFill>
            <a:srgbClr val="3D6EB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88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Thanks!</a:t>
            </a:r>
            <a:endParaRPr lang="en-US" sz="54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4866788"/>
            <a:ext cx="1447800" cy="16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958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67" y="2693742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Extra slides for Q &amp;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3120"/>
            <a:ext cx="1032188" cy="11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39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Do I need to consider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environmental justice in the DCA?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YES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EJ must be considered when evaluating whether an alternative meets cleanup action requirements.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This includes when conducting a DCA to determine which cleanup action alternative is permanent to maximum extent practicable.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Reference: WAC </a:t>
            </a:r>
            <a:r>
              <a:rPr lang="en-US" sz="1400" dirty="0" smtClean="0">
                <a:solidFill>
                  <a:srgbClr val="000000"/>
                </a:solidFill>
              </a:rPr>
              <a:t>173-340-360(3)(d) </a:t>
            </a:r>
            <a:r>
              <a:rPr lang="en-US" sz="1400" dirty="0">
                <a:solidFill>
                  <a:srgbClr val="000000"/>
                </a:solidFill>
              </a:rPr>
              <a:t>in preliminary draft.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How do I consider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environmental justice in the DCA?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When estimating the benefits and costs of an alternative, identify and document: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How the alternative may </a:t>
            </a:r>
            <a:r>
              <a:rPr lang="en-US" sz="2400" b="1" dirty="0" smtClean="0"/>
              <a:t>benefit </a:t>
            </a:r>
            <a:r>
              <a:rPr lang="en-US" sz="2400" dirty="0" smtClean="0"/>
              <a:t>a highly impacted community by eliminating or mitigating the impacts of the site, </a:t>
            </a:r>
            <a:r>
              <a:rPr lang="en-US" sz="2400" dirty="0"/>
              <a:t>and the degree to which </a:t>
            </a:r>
            <a:r>
              <a:rPr lang="en-US" sz="2400" dirty="0" smtClean="0"/>
              <a:t>benefits </a:t>
            </a:r>
            <a:r>
              <a:rPr lang="en-US" sz="2400" dirty="0"/>
              <a:t>are </a:t>
            </a:r>
            <a:r>
              <a:rPr lang="en-US" sz="2400" b="1" dirty="0"/>
              <a:t>equitably distributed</a:t>
            </a:r>
            <a:r>
              <a:rPr lang="en-US" sz="24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How the alternative may </a:t>
            </a:r>
            <a:r>
              <a:rPr lang="en-US" sz="2400" b="1" dirty="0" smtClean="0"/>
              <a:t>burden</a:t>
            </a:r>
            <a:r>
              <a:rPr lang="en-US" sz="2400" dirty="0" smtClean="0"/>
              <a:t> a highly impacted community during the cleanup process, and the degree to which burdens are </a:t>
            </a:r>
            <a:r>
              <a:rPr lang="en-US" sz="2400" b="1" dirty="0" smtClean="0"/>
              <a:t>equitably distributed</a:t>
            </a:r>
            <a:r>
              <a:rPr lang="en-US" sz="2400" dirty="0" smtClean="0"/>
              <a:t>. This may include consideration of cumulative impacts.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Reference</a:t>
            </a:r>
            <a:r>
              <a:rPr lang="en-US" sz="1400" dirty="0">
                <a:solidFill>
                  <a:srgbClr val="000000"/>
                </a:solidFill>
              </a:rPr>
              <a:t>: WAC 173-340-360(3)(d) in preliminary draft.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Cleanup Rule Update:  DCA Webinar for STAG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2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37694"/>
            <a:ext cx="9144000" cy="1143000"/>
          </a:xfrm>
          <a:solidFill>
            <a:srgbClr val="678FCB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Preliminary</a:t>
            </a:r>
            <a:r>
              <a:rPr lang="en-US" sz="2800" b="1" kern="0" dirty="0" smtClean="0">
                <a:solidFill>
                  <a:schemeClr val="tx1"/>
                </a:solidFill>
              </a:rPr>
              <a:t> Rule Update</a:t>
            </a:r>
            <a:r>
              <a:rPr lang="en-US" sz="4400" b="1" kern="0" dirty="0" smtClean="0">
                <a:solidFill>
                  <a:schemeClr val="tx1"/>
                </a:solidFill>
              </a:rPr>
              <a:t/>
            </a:r>
            <a:br>
              <a:rPr lang="en-US" sz="4400" b="1" kern="0" dirty="0" smtClean="0">
                <a:solidFill>
                  <a:schemeClr val="tx1"/>
                </a:solidFill>
              </a:rPr>
            </a:br>
            <a:r>
              <a:rPr lang="en-US" sz="4400" b="1" kern="0" dirty="0" smtClean="0">
                <a:solidFill>
                  <a:schemeClr val="tx1"/>
                </a:solidFill>
              </a:rPr>
              <a:t>the Remedy Selection Process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45225"/>
            <a:ext cx="5562600" cy="476250"/>
          </a:xfrm>
        </p:spPr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835" y="423226"/>
            <a:ext cx="8228965" cy="56451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53000" y="4648201"/>
            <a:ext cx="2133600" cy="1434644"/>
          </a:xfrm>
          <a:prstGeom prst="ellipse">
            <a:avLst/>
          </a:prstGeom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13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 rot="21002081">
            <a:off x="414946" y="2385504"/>
            <a:ext cx="8314107" cy="25765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34290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/>
              <a:t>The Model Toxics Control Act says:</a:t>
            </a:r>
            <a:br>
              <a:rPr lang="en-US" sz="2400" u="sng" dirty="0" smtClean="0"/>
            </a:br>
            <a:r>
              <a:rPr lang="en-US" sz="2400" dirty="0" smtClean="0"/>
              <a:t> </a:t>
            </a:r>
            <a:br>
              <a:rPr lang="en-US" sz="2400" dirty="0" smtClean="0"/>
            </a:br>
            <a:r>
              <a:rPr lang="en-US" sz="2800" dirty="0" smtClean="0"/>
              <a:t>“In conducting, providing for, or requiring remedial action, the department shall </a:t>
            </a:r>
            <a:r>
              <a:rPr lang="en-US" sz="2800" b="1" dirty="0" smtClean="0">
                <a:solidFill>
                  <a:srgbClr val="FFC000"/>
                </a:solidFill>
              </a:rPr>
              <a:t>give preference to permanent solutions to the maximum extent practicable</a:t>
            </a:r>
            <a:r>
              <a:rPr lang="en-US" sz="2800" b="1" dirty="0" smtClean="0"/>
              <a:t> </a:t>
            </a:r>
            <a:r>
              <a:rPr lang="en-US" sz="2800" dirty="0" smtClean="0"/>
              <a:t>….”</a:t>
            </a:r>
            <a:endParaRPr lang="en-US" sz="2800" dirty="0"/>
          </a:p>
          <a:p>
            <a:pPr algn="r"/>
            <a:r>
              <a:rPr lang="en-US" sz="2400" u="sng" dirty="0" smtClean="0"/>
              <a:t>RCW</a:t>
            </a:r>
            <a:r>
              <a:rPr lang="en-US" sz="2000" u="sng" dirty="0" smtClean="0"/>
              <a:t> 70.105D.030(1)(b)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2312"/>
          </a:xfrm>
          <a:solidFill>
            <a:srgbClr val="3D6EB5"/>
          </a:solidFill>
        </p:spPr>
        <p:txBody>
          <a:bodyPr>
            <a:noAutofit/>
          </a:bodyPr>
          <a:lstStyle/>
          <a:p>
            <a:r>
              <a:rPr lang="en-US" sz="4000" b="1" kern="0" dirty="0">
                <a:solidFill>
                  <a:schemeClr val="tx1"/>
                </a:solidFill>
              </a:rPr>
              <a:t>Why </a:t>
            </a:r>
            <a:r>
              <a:rPr lang="en-US" sz="4000" b="1" kern="0" dirty="0" smtClean="0">
                <a:solidFill>
                  <a:schemeClr val="tx1"/>
                </a:solidFill>
              </a:rPr>
              <a:t>do I need to conduct a DCA?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45225"/>
            <a:ext cx="5410200" cy="476250"/>
          </a:xfrm>
        </p:spPr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How does DCA differ from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 simple Cost-Benefit Analysis?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DCA doesn’t simply seek the most “cost-effective” solution.</a:t>
            </a:r>
            <a:r>
              <a:rPr lang="en-US" sz="2800" dirty="0"/>
              <a:t> 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Instead</a:t>
            </a:r>
            <a:r>
              <a:rPr lang="en-US" sz="2400" dirty="0"/>
              <a:t>, DCA seeks the most permanent solution that is cost effective (maximum feasible </a:t>
            </a:r>
            <a:r>
              <a:rPr lang="en-US" sz="2400" dirty="0" smtClean="0"/>
              <a:t>permanence).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DCA proceeds by repeating pairwise comparisons of more-permanent with less-permanent alternatives</a:t>
            </a:r>
            <a:r>
              <a:rPr lang="en-US" sz="2400" dirty="0" smtClean="0"/>
              <a:t>,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Rejecting </a:t>
            </a:r>
            <a:r>
              <a:rPr lang="en-US" sz="2000" dirty="0"/>
              <a:t>more-permanent alternatives for which incremental </a:t>
            </a:r>
            <a:r>
              <a:rPr lang="en-US" sz="2000" dirty="0" smtClean="0"/>
              <a:t>costs </a:t>
            </a:r>
            <a:r>
              <a:rPr lang="en-US" sz="2000" dirty="0"/>
              <a:t>are greater than incremental </a:t>
            </a:r>
            <a:r>
              <a:rPr lang="en-US" sz="2000" dirty="0" smtClean="0"/>
              <a:t>benefits.</a:t>
            </a:r>
          </a:p>
          <a:p>
            <a:pPr lvl="2">
              <a:spcBef>
                <a:spcPts val="1200"/>
              </a:spcBef>
            </a:pPr>
            <a:r>
              <a:rPr lang="en-US" sz="2000" dirty="0"/>
              <a:t>Stopping after identifying the first feasible more-permanent </a:t>
            </a:r>
            <a:r>
              <a:rPr lang="en-US" sz="2000" dirty="0" smtClean="0"/>
              <a:t>alternative. </a:t>
            </a:r>
            <a:endParaRPr lang="en-US" sz="2000" dirty="0"/>
          </a:p>
          <a:p>
            <a:pPr lvl="2">
              <a:spcBef>
                <a:spcPts val="1200"/>
              </a:spcBef>
            </a:pPr>
            <a:endParaRPr lang="en-US" sz="2000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How does DCA differ from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 simple Cost-Benefit Analysis?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10" y="1594576"/>
            <a:ext cx="849739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Benefits and costs cannot all be “quantified” and compared directly using the same units</a:t>
            </a:r>
            <a:r>
              <a:rPr lang="en-US" sz="2800" b="1" dirty="0" smtClean="0"/>
              <a:t>.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(Cost $ / Benefit $) &lt; 1 doesn’t </a:t>
            </a:r>
            <a:r>
              <a:rPr lang="en-US" sz="2400" dirty="0" smtClean="0"/>
              <a:t>work.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Instead, for each pair of alternatives, we must </a:t>
            </a:r>
            <a:r>
              <a:rPr lang="en-US" sz="2400" dirty="0" smtClean="0"/>
              <a:t>compare: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Differences </a:t>
            </a:r>
            <a:r>
              <a:rPr lang="en-US" sz="2000" dirty="0"/>
              <a:t>in quantified </a:t>
            </a:r>
            <a:r>
              <a:rPr lang="en-US" sz="2000" dirty="0" smtClean="0"/>
              <a:t>estimates of costs, with …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Differences </a:t>
            </a:r>
            <a:r>
              <a:rPr lang="en-US" sz="2000" dirty="0"/>
              <a:t>in qualitative estimates of </a:t>
            </a:r>
            <a:r>
              <a:rPr lang="en-US" sz="2000" dirty="0" smtClean="0"/>
              <a:t>degree </a:t>
            </a:r>
            <a:r>
              <a:rPr lang="en-US" sz="2000" dirty="0"/>
              <a:t>of benefits</a:t>
            </a:r>
            <a:r>
              <a:rPr lang="en-US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Qualitative estimates </a:t>
            </a:r>
            <a:r>
              <a:rPr lang="en-US" sz="2400" dirty="0"/>
              <a:t>rely on “best professional judgement.” </a:t>
            </a:r>
            <a:r>
              <a:rPr lang="en-US" sz="2400" dirty="0" smtClean="0"/>
              <a:t>These </a:t>
            </a:r>
            <a:r>
              <a:rPr lang="en-US" sz="2400" dirty="0"/>
              <a:t>must </a:t>
            </a:r>
            <a:r>
              <a:rPr lang="en-US" sz="2400" dirty="0" smtClean="0"/>
              <a:t>be: 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/>
              <a:t>Reasoned,  consistent, and clearly documented.</a:t>
            </a:r>
            <a:endParaRPr lang="en-US" sz="2000" dirty="0"/>
          </a:p>
          <a:p>
            <a:pPr lvl="2">
              <a:spcBef>
                <a:spcPts val="1200"/>
              </a:spcBef>
            </a:pPr>
            <a:endParaRPr lang="en-US" sz="2000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9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How do I conduct a DCA?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Step 1: </a:t>
            </a:r>
            <a:r>
              <a:rPr lang="en-US" dirty="0" smtClean="0"/>
              <a:t>Estimate costs and benefits of each alternative.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Use seven specified criteria to estimate.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Estimates may be quantitative, but will often be qualitative and require the use of best professional judgment.  Qualitative benefits may be weighted.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Estimates must reflect benefits and burdens on highly impacted communities. </a:t>
            </a:r>
            <a:endParaRPr lang="en-US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 smtClean="0"/>
              <a:t>Reference: WAC 173-340-360(5)(c)(</a:t>
            </a:r>
            <a:r>
              <a:rPr lang="en-US" sz="1400" dirty="0" err="1" smtClean="0"/>
              <a:t>i</a:t>
            </a:r>
            <a:r>
              <a:rPr lang="en-US" sz="1400" dirty="0" smtClean="0"/>
              <a:t>) and (3)(d) in preliminary draft.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Cleanup Rule Update:  DCA Webinar for STAG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0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do I conduct a DCA?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Step 2: </a:t>
            </a:r>
            <a:r>
              <a:rPr lang="en-US" dirty="0" smtClean="0"/>
              <a:t>Rank alternatives by degree of permanence. 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Determine whether alternative is “permanent” based on definition in WAC 173-340-200.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Determine relative degree of permanence based on criteria in WAC 173-340-360(5)(d)(ii).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400" dirty="0" smtClean="0"/>
              <a:t>Reference: WAC </a:t>
            </a:r>
            <a:r>
              <a:rPr lang="en-US" sz="1400" dirty="0"/>
              <a:t>173-340-360(5)(c</a:t>
            </a:r>
            <a:r>
              <a:rPr lang="en-US" sz="1400" dirty="0" smtClean="0"/>
              <a:t>)(ii</a:t>
            </a:r>
            <a:r>
              <a:rPr lang="en-US" sz="1400" dirty="0"/>
              <a:t>) in preliminary draft.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0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do I conduct a DCA?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Step 3: </a:t>
            </a:r>
            <a:r>
              <a:rPr lang="en-US" dirty="0" smtClean="0"/>
              <a:t>Identify the initial baseline alternative for the DCA.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If only 1 permanent alternative remains, use that alternative.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If more than 1 permanent alternative remains, use most practicable alternative.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If no permanent alternative remains, use alternative with the highest degree of permanence.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Reference: WAC 173-340-360(5)(c)(</a:t>
            </a:r>
            <a:r>
              <a:rPr lang="en-US" sz="1400" dirty="0" smtClean="0">
                <a:solidFill>
                  <a:srgbClr val="000000"/>
                </a:solidFill>
              </a:rPr>
              <a:t>iii) </a:t>
            </a:r>
            <a:r>
              <a:rPr lang="en-US" sz="1400" dirty="0">
                <a:solidFill>
                  <a:srgbClr val="000000"/>
                </a:solidFill>
              </a:rPr>
              <a:t>in preliminary draft.</a:t>
            </a:r>
          </a:p>
          <a:p>
            <a:pPr marL="57150" indent="0">
              <a:spcBef>
                <a:spcPts val="1800"/>
              </a:spcBef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Cleanup Rule Update:  DCA Webinar for STAG Members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6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90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do I conduct a DCA?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Step 4: </a:t>
            </a:r>
            <a:r>
              <a:rPr lang="en-US" dirty="0" smtClean="0"/>
              <a:t>Conduct a DCA of the ranked list of alternatives.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/>
              <a:t>Compare</a:t>
            </a:r>
            <a:r>
              <a:rPr lang="en-US" sz="2400" dirty="0" smtClean="0"/>
              <a:t> costs and benefits of baseline alternative with next most permanent alternative.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/>
              <a:t>Determine</a:t>
            </a:r>
            <a:r>
              <a:rPr lang="en-US" sz="2400" dirty="0" smtClean="0"/>
              <a:t> whether incremental cost substantially exceeds incremental degree of benefit.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If </a:t>
            </a:r>
            <a:r>
              <a:rPr lang="en-US" sz="2000" b="1" dirty="0" smtClean="0"/>
              <a:t>no</a:t>
            </a:r>
            <a:r>
              <a:rPr lang="en-US" sz="2000" dirty="0" smtClean="0"/>
              <a:t>, stop DCA. The baseline alternative is permanent to the maximum extent practicable.  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If </a:t>
            </a:r>
            <a:r>
              <a:rPr lang="en-US" sz="2000" b="1" dirty="0" smtClean="0"/>
              <a:t>yes</a:t>
            </a:r>
            <a:r>
              <a:rPr lang="en-US" sz="2000" dirty="0" smtClean="0"/>
              <a:t>, eliminate baseline alternative and continue DCA using next most permanent alternative as baseline.  </a:t>
            </a:r>
            <a:endParaRPr lang="en-US" sz="200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Reference: WAC 173-340-360(5)(c)(</a:t>
            </a:r>
            <a:r>
              <a:rPr lang="en-US" sz="1400" dirty="0" smtClean="0">
                <a:solidFill>
                  <a:srgbClr val="000000"/>
                </a:solidFill>
              </a:rPr>
              <a:t>iv) </a:t>
            </a:r>
            <a:r>
              <a:rPr lang="en-US" sz="1400" dirty="0">
                <a:solidFill>
                  <a:srgbClr val="000000"/>
                </a:solidFill>
              </a:rPr>
              <a:t>in preliminary draft.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Cleanup Rule Update:  DCA Webinar for STAG Members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8285-7272-42A7-8D20-40E479AE4B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9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0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0000"/>
      </a:hlink>
      <a:folHlink>
        <a:srgbClr val="00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le_x0020_Team_x0020_Document_x003f_ xmlns="9a018534-f7ea-4009-ae27-0681d51b7359">STAG</Rule_x0020_Team_x0020_Document_x003f_>
    <Type_x0020_of_x0020_Document xmlns="eb168b44-3072-4704-9040-1df68cee8b05" xsi:nil="true"/>
    <Template_x0020_Title xmlns="eb168b44-3072-4704-9040-1df68cee8b05" xsi:nil="true"/>
    <Packet_x0020_View xmlns="eb168b44-3072-4704-9040-1df68cee8b05">
      <Value>Approval</Value>
      <Value>Announcement</Value>
      <Value>Adoption</Value>
      <Value>Proposal</Value>
    </Packet_x0020_View>
    <Phase xmlns="eb168b44-3072-4704-9040-1df68cee8b05">
      <Value>Approval</Value>
      <Value>Announcement</Value>
      <Value>Proposal</Value>
      <Value>Adoption</Value>
    </Phase>
    <Author0 xmlns="a49d49ee-f1c9-46f8-800c-1f1e69c4d361">Stanovsky, Clint</Author0>
    <SharedWithUsers xmlns="eb168b44-3072-4704-9040-1df68cee8b05">
      <UserInfo>
        <DisplayName>Feldcamp, Michael (ECY)</DisplayName>
        <AccountId>187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5163EFF57F44E99CFB00CEB375B0E" ma:contentTypeVersion="7" ma:contentTypeDescription="Create a new document." ma:contentTypeScope="" ma:versionID="8151dbd25516169a0579ab5a458d9fed">
  <xsd:schema xmlns:xsd="http://www.w3.org/2001/XMLSchema" xmlns:xs="http://www.w3.org/2001/XMLSchema" xmlns:p="http://schemas.microsoft.com/office/2006/metadata/properties" xmlns:ns2="eb168b44-3072-4704-9040-1df68cee8b05" xmlns:ns3="9a018534-f7ea-4009-ae27-0681d51b7359" xmlns:ns4="a49d49ee-f1c9-46f8-800c-1f1e69c4d361" targetNamespace="http://schemas.microsoft.com/office/2006/metadata/properties" ma:root="true" ma:fieldsID="be42756b0e8bb307509f52f7d7105521" ns2:_="" ns3:_="" ns4:_="">
    <xsd:import namespace="eb168b44-3072-4704-9040-1df68cee8b05"/>
    <xsd:import namespace="9a018534-f7ea-4009-ae27-0681d51b7359"/>
    <xsd:import namespace="a49d49ee-f1c9-46f8-800c-1f1e69c4d361"/>
    <xsd:element name="properties">
      <xsd:complexType>
        <xsd:sequence>
          <xsd:element name="documentManagement">
            <xsd:complexType>
              <xsd:all>
                <xsd:element ref="ns2:Packet_x0020_View" minOccurs="0"/>
                <xsd:element ref="ns2:Phase" minOccurs="0"/>
                <xsd:element ref="ns2:Template_x0020_Title" minOccurs="0"/>
                <xsd:element ref="ns2:Type_x0020_of_x0020_Document" minOccurs="0"/>
                <xsd:element ref="ns3:Rule_x0020_Team_x0020_Document_x003f_" minOccurs="0"/>
                <xsd:element ref="ns2:SharedWithUsers" minOccurs="0"/>
                <xsd:element ref="ns4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68b44-3072-4704-9040-1df68cee8b05" elementFormDefault="qualified">
    <xsd:import namespace="http://schemas.microsoft.com/office/2006/documentManagement/types"/>
    <xsd:import namespace="http://schemas.microsoft.com/office/infopath/2007/PartnerControls"/>
    <xsd:element name="Packet_x0020_View" ma:index="8" nillable="true" ma:displayName="Packet View" ma:description="This column identifies which packet the document will appear." ma:internalName="Packet_x0020_View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Internal Vision/Scoping"/>
                    <xsd:enumeration value="Exploratory"/>
                    <xsd:enumeration value="Approval"/>
                    <xsd:enumeration value="Announcement"/>
                    <xsd:enumeration value="Adoption"/>
                    <xsd:enumeration value="Proposal"/>
                  </xsd:restriction>
                </xsd:simpleType>
              </xsd:element>
            </xsd:sequence>
          </xsd:extension>
        </xsd:complexContent>
      </xsd:complexType>
    </xsd:element>
    <xsd:element name="Phase" ma:index="9" nillable="true" ma:displayName="Phase" ma:default="Approval" ma:internalName="Pha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Vision &amp; Scope"/>
                    <xsd:enumeration value="Exploratory"/>
                    <xsd:enumeration value="Approval"/>
                    <xsd:enumeration value="Announcement"/>
                    <xsd:enumeration value="Proposal"/>
                    <xsd:enumeration value="Adoption"/>
                  </xsd:restriction>
                </xsd:simpleType>
              </xsd:element>
            </xsd:sequence>
          </xsd:extension>
        </xsd:complexContent>
      </xsd:complexType>
    </xsd:element>
    <xsd:element name="Template_x0020_Title" ma:index="10" nillable="true" ma:displayName="Template Title" ma:internalName="Template_x0020_Title">
      <xsd:simpleType>
        <xsd:restriction base="dms:Text">
          <xsd:maxLength value="255"/>
        </xsd:restriction>
      </xsd:simpleType>
    </xsd:element>
    <xsd:element name="Type_x0020_of_x0020_Document" ma:index="11" nillable="true" ma:displayName="Type of Document" ma:format="Dropdown" ma:internalName="Type_x0020_of_x0020_Document">
      <xsd:simpleType>
        <xsd:restriction base="dms:Choice">
          <xsd:enumeration value="Email"/>
          <xsd:enumeration value="Template"/>
          <xsd:enumeration value="Other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18534-f7ea-4009-ae27-0681d51b7359" elementFormDefault="qualified">
    <xsd:import namespace="http://schemas.microsoft.com/office/2006/documentManagement/types"/>
    <xsd:import namespace="http://schemas.microsoft.com/office/infopath/2007/PartnerControls"/>
    <xsd:element name="Rule_x0020_Team_x0020_Document_x003f_" ma:index="12" nillable="true" ma:displayName="Rule Team Doc Type" ma:default="Not Elsewhere Classified" ma:description="Categories added for team use during rule making" ma:format="Dropdown" ma:internalName="Rule_x0020_Team_x0020_Document_x003f_">
      <xsd:simpleType>
        <xsd:restriction base="dms:Choice">
          <xsd:enumeration value="Team Organization &amp; Planning"/>
          <xsd:enumeration value="Team Meetings &amp; Agendas"/>
          <xsd:enumeration value="TCP Briefings &amp; Communicatons"/>
          <xsd:enumeration value="Communications"/>
          <xsd:enumeration value="Rule Comments – AGO"/>
          <xsd:enumeration value="Rule Comments – STAG"/>
          <xsd:enumeration value="Rule Comments – TCP staff"/>
          <xsd:enumeration value="STAG"/>
          <xsd:enumeration value="STAG Facilitation Contract"/>
          <xsd:enumeration value="STAG Review Documents"/>
          <xsd:enumeration value="External Presentations"/>
          <xsd:enumeration value="Workgroup: Other Process &amp; Admin"/>
          <xsd:enumeration value="Workgroup: Remedy Selection &amp; DCA"/>
          <xsd:enumeration value="Workgroup: Inst. Controls/Periodic Review/Fin. Assurances"/>
          <xsd:enumeration value="Workgroup: LUST Process"/>
          <xsd:enumeration value="Workgroup: Biennial Program Planning and Reporting"/>
          <xsd:enumeration value="Scoping"/>
          <xsd:enumeration value="Draft Rule Changes"/>
          <xsd:enumeration value="Environmental Justice"/>
          <xsd:enumeration value="Not Elsewhere Classified"/>
          <xsd:enumeration value="Other Programs and Agencies"/>
          <xsd:enumeration value="Government Relations Docs and Form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d49ee-f1c9-46f8-800c-1f1e69c4d361" elementFormDefault="qualified">
    <xsd:import namespace="http://schemas.microsoft.com/office/2006/documentManagement/types"/>
    <xsd:import namespace="http://schemas.microsoft.com/office/infopath/2007/PartnerControls"/>
    <xsd:element name="Author0" ma:index="14" nillable="true" ma:displayName="Author" ma:description="Author name:  Last, First" ma:internalName="Author0">
      <xsd:simpleType>
        <xsd:restriction base="dms:Text">
          <xsd:maxLength value="2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14B532-B854-4E14-8EDB-AEBCC8B2B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53F76-565B-4C00-8B86-4CF851DF806C}">
  <ds:schemaRefs>
    <ds:schemaRef ds:uri="http://schemas.microsoft.com/office/2006/metadata/properties"/>
    <ds:schemaRef ds:uri="a49d49ee-f1c9-46f8-800c-1f1e69c4d361"/>
    <ds:schemaRef ds:uri="http://purl.org/dc/terms/"/>
    <ds:schemaRef ds:uri="eb168b44-3072-4704-9040-1df68cee8b0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a018534-f7ea-4009-ae27-0681d51b735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52E614-CC80-47B2-8F41-F626C4543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168b44-3072-4704-9040-1df68cee8b05"/>
    <ds:schemaRef ds:uri="9a018534-f7ea-4009-ae27-0681d51b7359"/>
    <ds:schemaRef ds:uri="a49d49ee-f1c9-46f8-800c-1f1e69c4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19833</TotalTime>
  <Words>1222</Words>
  <Application>Microsoft Office PowerPoint</Application>
  <PresentationFormat>On-screen Show (4:3)</PresentationFormat>
  <Paragraphs>153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Gill Sans MT</vt:lpstr>
      <vt:lpstr>Ink Free</vt:lpstr>
      <vt:lpstr>Default Design</vt:lpstr>
      <vt:lpstr>Custom Design</vt:lpstr>
      <vt:lpstr>PowerPoint Presentation</vt:lpstr>
      <vt:lpstr>Preliminary Rule Update the Remedy Selection Process</vt:lpstr>
      <vt:lpstr>Why do I need to conduct a DCA?</vt:lpstr>
      <vt:lpstr>How does DCA differ from a simple Cost-Benefit Analysis?</vt:lpstr>
      <vt:lpstr>How does DCA differ from a simple Cost-Benefit Analysis?</vt:lpstr>
      <vt:lpstr>How do I conduct a DCA?</vt:lpstr>
      <vt:lpstr>How do I conduct a DCA?</vt:lpstr>
      <vt:lpstr>How do I conduct a DCA?</vt:lpstr>
      <vt:lpstr>How do I conduct a DCA?</vt:lpstr>
      <vt:lpstr>PowerPoint Presentation</vt:lpstr>
      <vt:lpstr>For more information…</vt:lpstr>
      <vt:lpstr>PowerPoint Presentation</vt:lpstr>
      <vt:lpstr>Extra slides for Q &amp; A</vt:lpstr>
      <vt:lpstr>Do I need to consider  environmental justice in the DCA? </vt:lpstr>
      <vt:lpstr>How do I consider  environmental justice in the DCA? </vt:lpstr>
    </vt:vector>
  </TitlesOfParts>
  <Company>Port of Bellingham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 SHARP Tool Webinar - 1/8/2020</dc:title>
  <dc:creator>carolync</dc:creator>
  <cp:lastModifiedBy>Stanovsky, Clint (ECY)</cp:lastModifiedBy>
  <cp:revision>1428</cp:revision>
  <cp:lastPrinted>2019-10-07T19:57:51Z</cp:lastPrinted>
  <dcterms:created xsi:type="dcterms:W3CDTF">2008-04-17T14:22:35Z</dcterms:created>
  <dcterms:modified xsi:type="dcterms:W3CDTF">2020-07-21T23:55:09Z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0x010100EE75163EFF57F44E99CFB00CEB375B0E</vt:lpwstr>
  </property>
</Properties>
</file>