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3" r:id="rId4"/>
    <p:sldId id="276" r:id="rId5"/>
    <p:sldId id="277" r:id="rId6"/>
    <p:sldId id="279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6" r:id="rId15"/>
    <p:sldId id="280" r:id="rId16"/>
    <p:sldId id="292" r:id="rId17"/>
    <p:sldId id="293" r:id="rId18"/>
    <p:sldId id="289" r:id="rId19"/>
    <p:sldId id="290" r:id="rId20"/>
    <p:sldId id="294" r:id="rId21"/>
    <p:sldId id="295" r:id="rId22"/>
    <p:sldId id="291" r:id="rId23"/>
    <p:sldId id="278" r:id="rId24"/>
    <p:sldId id="274" r:id="rId25"/>
    <p:sldId id="275" r:id="rId26"/>
    <p:sldId id="258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97FE66-B7C6-4380-CED1-C88CDE4EE344}" name="Scott Boettcher" initials="SB" userId="S::scottb@sbgh-partners.com::67e7d7a2-fff8-4780-afb1-a0f7fae0ba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CA40C5-5F92-462A-AF01-559B3859FDB7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151E9D-6DDB-421A-89FE-B27C505E5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2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33D0-1F84-01AE-5B9B-A41330366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BD727-5E44-70EF-A1B4-D7B516A79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6B613-908A-A641-94FA-92849078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9F35-0437-4CB8-A405-9F4F0C3DBB30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3FCAA-35BE-E0D2-2290-6667AB7A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8CE31-C869-2755-D766-772E06F5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3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EF20-F6FC-9DF1-93B7-3B6876FB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119E2-8FB1-D18C-5010-37131474D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D31F0-1753-C2E8-0CC5-5D7F2558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B9FD-2AD4-4CA6-9DFA-B3597B49DFD7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0D19-A03E-51C2-E1E8-74ED917A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4B7D-58CE-B59B-308F-638DA631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3A2A4-7801-3DB7-17AB-1F8F1978B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73A71-2FDD-4214-3D46-9300B1E1C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6817C-5162-DD01-B4BF-78271305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A56FC-E3DA-4A1A-852F-117266A49003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E0C8-1F7D-66FF-8455-FF3F35FB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47F0-7480-C4AE-8EA8-E80C2460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4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9576-5C37-C809-8502-C60A0A01F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7FB61-FB62-A5D3-9268-F778F419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C23A2-8EDF-AFFC-F049-10C7380C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50E5-14FA-4C61-A6D4-4874045B6F7D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3C3F9-02EC-386D-254C-3D33B1E7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F09F8-1E3E-5318-6893-7838D25A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1155-9AAA-F3BE-4DA5-FA0CA4C6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AF25E-F707-7EC8-D83C-A1ACFC55B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30473-ED9A-1E8B-FE35-DFC3B097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5395-133E-46E5-9A44-FB56411026F2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7724C-FDDA-9294-6471-62CECD59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84285-0718-C7AC-9520-8654BC40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03AD-FA70-7D5F-B57F-3435F88B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C6C3-C66D-DBEB-B5A9-962F791A9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08DAB-16C2-A910-0113-3FED46FAD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4E3F8-6D8B-80D4-042D-3E1663DE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8225-DAE8-4181-A6F0-0808F5D15552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F9FEA-4789-6556-07FA-18E0E6B3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70750-0FC0-5D96-CF9D-FF2BAC0A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10A9-DA26-FB18-E4F3-C4136478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F8DCB-A462-7AE5-1F3A-97784F05B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70184-CB93-4009-E9F7-44CA47F51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8876E-2265-292A-C317-85BC41B84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29FCB-2C45-6D66-8BFA-F3AD329EE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31A546-3F59-46C1-5EB3-C82AD2D3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BECC6-8ADA-44EC-83DE-E0688E759C49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25254-BA31-34DA-0DD7-0FA2BBD6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87F56-901A-1AAB-032A-4A1563EF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257B-116C-37B0-10FE-6806EBE0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695EF-CBFE-1515-5DD7-F37689EC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F5F6-496E-4DB8-B682-7134DBD83BE2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F7657-08FE-D738-31DE-012289E3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8B636-BABB-E220-C80E-71BC6997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81D54-88E1-CC1B-B47C-041DC698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8731-EE7A-4E80-9A7A-BC6BB3E20924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4D7AB-41D2-D9FC-567C-D4019B15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AFDFA-5A12-DF00-5A0C-8FDEC06B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05AF-907C-E32C-5921-76DD5286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BE12-8778-EBBD-1B29-CE62B3A50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6CFA3-E1BC-0D1B-3BA6-CDD192E70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5F7B4-D0AE-C0DE-F426-E26FE7D1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F28C-19CA-4F49-A5E8-C27BD3978AEC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B6425-E47E-98AF-4CC5-823AF9D9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BDED7-17B3-CE54-CB28-3042EB1E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8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C913-F912-6EF3-B643-114E18E6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9A124-8C63-1D88-26AA-3FC7A683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83639-EFE0-DF40-30E8-1F42B66D4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40D32-EC17-3A84-5E34-6A4F9CD4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A8D55-CE3E-429B-B473-4C3EAA5B1FF7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499EF-955C-7260-BA2B-DAE4221A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104AB-9DC0-7527-1773-51FF96D6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DF5ED-72FB-8BD7-21E0-CF64226C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169ED-CB0F-0EEF-9EEE-DF6DF4F0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46EC-B241-57F3-8E03-F5AA3D20D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81E3B-2941-4004-8F1D-70EF4A86481C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F7C4-DBD2-576C-518D-CDA526AF5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Connor Creek Community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DE42-8481-0FE3-4BE7-D07CF8B55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05C5A-34FE-4FA3-8D4A-72FEB7CF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engine.google.com/timelapse/" TargetMode="External"/><Relationship Id="rId5" Type="http://schemas.openxmlformats.org/officeDocument/2006/relationships/hyperlink" Target="https://earth.google.com/web/@47.09727206,-124.16423931,13.71565556a,17716.72554546d,35y,360h,0t,0r/data=ChI6EAgBEQAAAAAAAOA_GMMPIAE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ezview.wa.gov/Portals/_2006/Documents/Documents/Hidden%20Coast%20Final%2083111.pdf" TargetMode="Externa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ysharbor.us/departments/public_services/planning_division/planning_information/comprehensive_plan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ezview.wa.gov/Portals/_2006/Documents/Documents/How%20to%20Navigate%20the%20Connor%20Creek%20Flood%20Project%20Interactive%20Map%20--%201-17-2024.pdf" TargetMode="External"/><Relationship Id="rId4" Type="http://schemas.openxmlformats.org/officeDocument/2006/relationships/hyperlink" Target="https://arcg.is/0eaKb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cl/fi/tu68q0smwy9621grjs4xv/JW-11-15-2023-DJI_0555.MP4?rlkey=aho0tv4jvyetti7unostrkdep&amp;dl=0" TargetMode="External"/><Relationship Id="rId3" Type="http://schemas.openxmlformats.org/officeDocument/2006/relationships/hyperlink" Target="https://www.ezview.wa.gov/Portals/_2006/Documents/Photos/January%203%2C%202021.mpeg" TargetMode="External"/><Relationship Id="rId7" Type="http://schemas.openxmlformats.org/officeDocument/2006/relationships/hyperlink" Target="https://www.dropbox.com/scl/fi/z5mh8tysgute9muq8e8y0/JW-11-15-2023-DJI_0554.MP4?rlkey=kbl6htausd0tysvzhfa9xfcrq&amp;dl=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Portals/_2006/Documents/Documents/55774.3gp" TargetMode="External"/><Relationship Id="rId5" Type="http://schemas.openxmlformats.org/officeDocument/2006/relationships/hyperlink" Target="https://www.ezview.wa.gov/Portals/_2006/Documents/Documents/55767.3gp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ezview.wa.gov/Portals/_2006/Documents/Photos/Video.mov" TargetMode="External"/><Relationship Id="rId9" Type="http://schemas.openxmlformats.org/officeDocument/2006/relationships/hyperlink" Target="https://www.ezview.wa.gov/DesktopDefault.aspx?alias=2006&amp;PageID=3785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b@sbgh-partners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ezview.wa.gov/site/alias__2006/37852/library.asp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lidarportal.dnr.wa.gov/#47.07366:-124.13392:14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sdot.public.ms2soft.com/tcds/tsearch.asp?loc=Wsdot&amp;mod=TCDS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tcd.fhwa.dot.gov/htm/2009/part2/fig2c_06_longdesc.htm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hehalis.onerain.com/sensor/?site_id=24631&amp;site=01fd47cb-3203-4be3-9c68-ba0afb33e72c&amp;device_id=2&amp;device=a20a0921-9f9d-4b9f-95a3-ffba752569d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sdot.wa.gov/construction-planning/search-projects/sr-109-hoquiam-ocean-city-remove-fish-barrier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.google.com/web/@47.09727206,-124.16423931,13.71565556a,17716.72554546d,35y,360h,0t,0r/data=ChI6EAgBEQAAAAAAAOA_GMMPIAE" TargetMode="External"/><Relationship Id="rId13" Type="http://schemas.openxmlformats.org/officeDocument/2006/relationships/image" Target="../media/image4.png"/><Relationship Id="rId3" Type="http://schemas.openxmlformats.org/officeDocument/2006/relationships/hyperlink" Target="https://wsg.washington.edu/community-outreach/hazard-resilience-and-climate-adaptation/king-tides/calendar/" TargetMode="External"/><Relationship Id="rId7" Type="http://schemas.openxmlformats.org/officeDocument/2006/relationships/hyperlink" Target="https://www.ezview.wa.gov/Portals/_2006/Documents/Documents/How%20to%20Navigate%20the%20Connor%20Creek%20Flood%20Project%20Interactive%20Map%20--%201-17-2024.pdf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tidesandcurrents.noaa.gov/noaatideannual.html?id=94411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g.is/0eaKb1" TargetMode="External"/><Relationship Id="rId11" Type="http://schemas.openxmlformats.org/officeDocument/2006/relationships/hyperlink" Target="https://www.dropbox.com/scl/fi/tu68q0smwy9621grjs4xv/JW-11-15-2023-DJI_0555.MP4?rlkey=aho0tv4jvyetti7unostrkdep&amp;dl=0" TargetMode="External"/><Relationship Id="rId5" Type="http://schemas.openxmlformats.org/officeDocument/2006/relationships/hyperlink" Target="https://www.ezview.wa.gov/Portals/_2006/Documents/Documents/Ocean%20Beach%20Road%20Traffic%20Counts_JCB%201-04-2024.xlsx" TargetMode="External"/><Relationship Id="rId10" Type="http://schemas.openxmlformats.org/officeDocument/2006/relationships/hyperlink" Target="https://www.dropbox.com/scl/fi/z5mh8tysgute9muq8e8y0/JW-11-15-2023-DJI_0554.MP4?rlkey=kbl6htausd0tysvzhfa9xfcrq&amp;dl=0" TargetMode="External"/><Relationship Id="rId4" Type="http://schemas.openxmlformats.org/officeDocument/2006/relationships/hyperlink" Target="https://wsdot.public.ms2soft.com/tcds/tsearch.asp?loc=Wsdot&amp;mod=TCDS" TargetMode="External"/><Relationship Id="rId9" Type="http://schemas.openxmlformats.org/officeDocument/2006/relationships/hyperlink" Target="https://www.ezview.wa.gov/Portals/_2006/Documents/Documents/Tracker_Opportunities_OCB_30August23.xlsx" TargetMode="External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50F1-9FC3-21D3-E4EB-D31A25890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8227"/>
            <a:ext cx="12192000" cy="7925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Connor Creek Flooding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4470B-0D56-299D-8FB1-F70EB4713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1888"/>
            <a:ext cx="12192000" cy="14522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Community Meeting</a:t>
            </a:r>
          </a:p>
          <a:p>
            <a:r>
              <a:rPr lang="en-US" dirty="0">
                <a:solidFill>
                  <a:srgbClr val="0070C0"/>
                </a:solidFill>
              </a:rPr>
              <a:t>Ocean Shores Outdoor Recreation Club</a:t>
            </a:r>
          </a:p>
          <a:p>
            <a:r>
              <a:rPr lang="en-US" dirty="0">
                <a:solidFill>
                  <a:srgbClr val="0070C0"/>
                </a:solidFill>
              </a:rPr>
              <a:t>January 18, 2024 -- 6:00 PM</a:t>
            </a:r>
          </a:p>
        </p:txBody>
      </p:sp>
      <p:pic>
        <p:nvPicPr>
          <p:cNvPr id="12" name="Picture 11" descr="A flooded street with trees and cars&#10;&#10;Description automatically generated">
            <a:extLst>
              <a:ext uri="{FF2B5EF4-FFF2-40B4-BE49-F238E27FC236}">
                <a16:creationId xmlns:a16="http://schemas.microsoft.com/office/drawing/2014/main" id="{94257962-7366-AED9-7E94-F161511C8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25490"/>
          <a:stretch/>
        </p:blipFill>
        <p:spPr>
          <a:xfrm>
            <a:off x="255738" y="1990165"/>
            <a:ext cx="3563228" cy="38465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flooded street with houses and trees&#10;&#10;Description automatically generated">
            <a:extLst>
              <a:ext uri="{FF2B5EF4-FFF2-40B4-BE49-F238E27FC236}">
                <a16:creationId xmlns:a16="http://schemas.microsoft.com/office/drawing/2014/main" id="{F3A58CB4-3444-25B9-BA88-E7568C1C4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 b="12287"/>
          <a:stretch/>
        </p:blipFill>
        <p:spPr>
          <a:xfrm>
            <a:off x="5559316" y="2744085"/>
            <a:ext cx="6464987" cy="35050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1F45A5-ED85-2FA6-EB6D-9A265B49789F}"/>
              </a:ext>
            </a:extLst>
          </p:cNvPr>
          <p:cNvSpPr txBox="1"/>
          <p:nvPr/>
        </p:nvSpPr>
        <p:spPr>
          <a:xfrm>
            <a:off x="3841790" y="3667027"/>
            <a:ext cx="1142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 12-05-2023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25A0F-58F3-78F2-9396-1D29B9A9D394}"/>
              </a:ext>
            </a:extLst>
          </p:cNvPr>
          <p:cNvSpPr txBox="1"/>
          <p:nvPr/>
        </p:nvSpPr>
        <p:spPr>
          <a:xfrm>
            <a:off x="3940405" y="5652936"/>
            <a:ext cx="161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ym typeface="Wingdings" panose="05000000000000000000" pitchFamily="2" charset="2"/>
              </a:rPr>
              <a:t>12-06-2023 </a:t>
            </a:r>
            <a:endParaRPr lang="en-US" sz="1200" dirty="0"/>
          </a:p>
        </p:txBody>
      </p:sp>
      <p:pic>
        <p:nvPicPr>
          <p:cNvPr id="4" name="Picture 3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1D28047-6822-060B-F419-973999CE1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D9D8CE-5A31-5AA4-E7E6-DC430DE8B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A54D2F-790C-ACA2-A39C-DD0E0BE14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959"/>
            <a:ext cx="12192000" cy="43830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4281FD-F2F0-10BF-F935-D81E3A40C6E7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C044039-CB15-7B95-E06A-2D97E3E8525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6C5890-954F-FD05-285A-A0E8A7A61F9E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#4</a:t>
              </a:r>
            </a:p>
          </p:txBody>
        </p:sp>
      </p:grpSp>
      <p:pic>
        <p:nvPicPr>
          <p:cNvPr id="9" name="Picture 8" descr="A logo of grays harbor county&#10;&#10;Description automatically generated">
            <a:extLst>
              <a:ext uri="{FF2B5EF4-FFF2-40B4-BE49-F238E27FC236}">
                <a16:creationId xmlns:a16="http://schemas.microsoft.com/office/drawing/2014/main" id="{820A6F7D-9141-7E25-FA81-2F019070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12" name="Picture 11" descr="A flooded street with trees and a car&#10;&#10;Description automatically generated">
            <a:extLst>
              <a:ext uri="{FF2B5EF4-FFF2-40B4-BE49-F238E27FC236}">
                <a16:creationId xmlns:a16="http://schemas.microsoft.com/office/drawing/2014/main" id="{B245E8AC-2EB1-9931-7DE4-F4994643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3" b="30722"/>
          <a:stretch/>
        </p:blipFill>
        <p:spPr>
          <a:xfrm>
            <a:off x="1033872" y="5351672"/>
            <a:ext cx="2006536" cy="1463040"/>
          </a:xfrm>
          <a:prstGeom prst="rect">
            <a:avLst/>
          </a:prstGeom>
        </p:spPr>
      </p:pic>
      <p:pic>
        <p:nvPicPr>
          <p:cNvPr id="14" name="Picture 13" descr="A flooded road with rvs and houses&#10;&#10;Description automatically generated">
            <a:extLst>
              <a:ext uri="{FF2B5EF4-FFF2-40B4-BE49-F238E27FC236}">
                <a16:creationId xmlns:a16="http://schemas.microsoft.com/office/drawing/2014/main" id="{92BACE2D-926D-1F9D-EB15-5403FC641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9"/>
          <a:stretch/>
        </p:blipFill>
        <p:spPr>
          <a:xfrm>
            <a:off x="3229580" y="5351672"/>
            <a:ext cx="2655095" cy="1463040"/>
          </a:xfrm>
          <a:prstGeom prst="rect">
            <a:avLst/>
          </a:prstGeom>
        </p:spPr>
      </p:pic>
      <p:pic>
        <p:nvPicPr>
          <p:cNvPr id="16" name="Picture 15" descr="A flooded area with trees and a fence&#10;&#10;Description automatically generated">
            <a:extLst>
              <a:ext uri="{FF2B5EF4-FFF2-40B4-BE49-F238E27FC236}">
                <a16:creationId xmlns:a16="http://schemas.microsoft.com/office/drawing/2014/main" id="{1160DF3A-B550-2E1C-63E4-27E1661E4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46" y="5351672"/>
            <a:ext cx="1950720" cy="14630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9C2603-5499-58D3-BE8D-ED038F8633BB}"/>
              </a:ext>
            </a:extLst>
          </p:cNvPr>
          <p:cNvSpPr txBox="1"/>
          <p:nvPr/>
        </p:nvSpPr>
        <p:spPr>
          <a:xfrm>
            <a:off x="5813088" y="5944693"/>
            <a:ext cx="1301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 12-06-2023 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CA1428-0525-2800-D6E0-7C03BECEE57D}"/>
              </a:ext>
            </a:extLst>
          </p:cNvPr>
          <p:cNvSpPr txBox="1"/>
          <p:nvPr/>
        </p:nvSpPr>
        <p:spPr>
          <a:xfrm>
            <a:off x="25764" y="5479021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12-05-2023 </a:t>
            </a:r>
            <a:endParaRPr lang="en-US" sz="1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384C57D-3750-DF75-8A13-40A25227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10</a:t>
            </a:fld>
            <a:r>
              <a:rPr lang="en-US" dirty="0"/>
              <a:t> of 26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3067672-B68F-7BB7-AFDA-6F9E0686E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5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F2A117-1F0D-8D59-23CD-58C09498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748"/>
            <a:ext cx="12192000" cy="43663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23A825-C2AD-BE55-317E-00C60CEDBE31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30CF2E9-1052-C598-C579-55E1A64897CF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17E48E-A518-6DEF-9747-089D5F185035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#5</a:t>
              </a:r>
            </a:p>
          </p:txBody>
        </p:sp>
      </p:grpSp>
      <p:pic>
        <p:nvPicPr>
          <p:cNvPr id="10" name="Picture 9" descr="A truck driving through a flooded area&#10;&#10;Description automatically generated">
            <a:extLst>
              <a:ext uri="{FF2B5EF4-FFF2-40B4-BE49-F238E27FC236}">
                <a16:creationId xmlns:a16="http://schemas.microsoft.com/office/drawing/2014/main" id="{4FA76540-72F1-61ED-30CD-74144E4C1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46" y="5327867"/>
            <a:ext cx="3248380" cy="1463040"/>
          </a:xfrm>
          <a:prstGeom prst="rect">
            <a:avLst/>
          </a:prstGeom>
        </p:spPr>
      </p:pic>
      <p:pic>
        <p:nvPicPr>
          <p:cNvPr id="11" name="Picture 10" descr="A logo of grays harbor county&#10;&#10;Description automatically generated">
            <a:extLst>
              <a:ext uri="{FF2B5EF4-FFF2-40B4-BE49-F238E27FC236}">
                <a16:creationId xmlns:a16="http://schemas.microsoft.com/office/drawing/2014/main" id="{0823D63E-8B50-0196-4000-1E3DE2B9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14" name="Picture 13" descr="A fence in a flooded area&#10;&#10;Description automatically generated">
            <a:extLst>
              <a:ext uri="{FF2B5EF4-FFF2-40B4-BE49-F238E27FC236}">
                <a16:creationId xmlns:a16="http://schemas.microsoft.com/office/drawing/2014/main" id="{DC13F2C2-DE6C-6389-FBF5-918E0F569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59" y="5327867"/>
            <a:ext cx="3251200" cy="1463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E0FE89-F4E4-5FED-AA6A-2E0CFAD1CD27}"/>
              </a:ext>
            </a:extLst>
          </p:cNvPr>
          <p:cNvSpPr txBox="1"/>
          <p:nvPr/>
        </p:nvSpPr>
        <p:spPr>
          <a:xfrm>
            <a:off x="4312925" y="5920888"/>
            <a:ext cx="1334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ym typeface="Wingdings" panose="05000000000000000000" pitchFamily="2" charset="2"/>
              </a:rPr>
              <a:t> 12-10-2023 </a:t>
            </a:r>
            <a:endParaRPr lang="en-US" sz="1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7AB4E33-06F3-FD5E-4084-263F90BC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11</a:t>
            </a:fld>
            <a:r>
              <a:rPr lang="en-US" dirty="0"/>
              <a:t> of 26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9562600-CCF6-E987-782C-64E409BF5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69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13B2-FF49-88CF-435C-BBDFE8BB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A8FF3-9F34-2719-41B7-5BF07E4B7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761"/>
            <a:ext cx="12192000" cy="43851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C7FBF0D-3725-2EF6-7396-2549493814BF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1D9DBC-1613-1892-6E54-632E84A4E93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C5FFAE-A29E-B6DE-BB3B-5977B9AED93F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#6</a:t>
              </a:r>
            </a:p>
          </p:txBody>
        </p:sp>
      </p:grpSp>
      <p:pic>
        <p:nvPicPr>
          <p:cNvPr id="9" name="Picture 8" descr="A logo of grays harbor county&#10;&#10;Description automatically generated">
            <a:extLst>
              <a:ext uri="{FF2B5EF4-FFF2-40B4-BE49-F238E27FC236}">
                <a16:creationId xmlns:a16="http://schemas.microsoft.com/office/drawing/2014/main" id="{4C2FDE84-F384-09F9-46B8-597EBCF60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FE7EC7C-B554-9F5E-97B1-9D93B845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12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67BB841-3054-6F89-045B-FA01F3E2F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13B2-FF49-88CF-435C-BBDFE8BB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B683C-44A8-9DB6-8199-E8CC1D5A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291"/>
            <a:ext cx="12192000" cy="26098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EF7479-9B7F-1FED-1640-EF02717FF126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5D62F0C-C6A8-F110-99AC-3DF6F337A3D6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6F8C27-A7BE-6969-7F0F-8A6CB599F960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#7</a:t>
              </a:r>
            </a:p>
          </p:txBody>
        </p:sp>
      </p:grpSp>
      <p:pic>
        <p:nvPicPr>
          <p:cNvPr id="9" name="Picture 8" descr="A logo of grays harbor county&#10;&#10;Description automatically generated">
            <a:extLst>
              <a:ext uri="{FF2B5EF4-FFF2-40B4-BE49-F238E27FC236}">
                <a16:creationId xmlns:a16="http://schemas.microsoft.com/office/drawing/2014/main" id="{5040C107-FE8F-0634-1FE4-C0DFD01C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ACE862A-1FE1-17D0-0B28-442E5ABF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13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27A4F96-27B7-A917-BC64-98DE58862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35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5D62F0C-C6A8-F110-99AC-3DF6F337A3D6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FF0000"/>
                </a:solidFill>
              </a:rPr>
              <a:t>Flooding</a:t>
            </a:r>
            <a:r>
              <a:rPr lang="en-US" b="1" dirty="0"/>
              <a:t>)</a:t>
            </a:r>
          </a:p>
        </p:txBody>
      </p:sp>
      <p:pic>
        <p:nvPicPr>
          <p:cNvPr id="9" name="Picture 8" descr="A logo of grays harbor county&#10;&#10;Description automatically generated">
            <a:extLst>
              <a:ext uri="{FF2B5EF4-FFF2-40B4-BE49-F238E27FC236}">
                <a16:creationId xmlns:a16="http://schemas.microsoft.com/office/drawing/2014/main" id="{5040C107-FE8F-0634-1FE4-C0DFD01C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CF917D-B01F-3745-E859-056E802FE230}"/>
              </a:ext>
            </a:extLst>
          </p:cNvPr>
          <p:cNvSpPr txBox="1"/>
          <p:nvPr/>
        </p:nvSpPr>
        <p:spPr>
          <a:xfrm>
            <a:off x="2864090" y="4154667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 </a:t>
            </a:r>
            <a:r>
              <a:rPr lang="en-US" sz="1200" dirty="0">
                <a:solidFill>
                  <a:srgbClr val="0070C0"/>
                </a:solidFill>
                <a:sym typeface="Wingdings" panose="05000000000000000000" pitchFamily="2" charset="2"/>
              </a:rPr>
              <a:t>1-05-2021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2" name="Picture 11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EDCC671F-AC76-81DA-84BF-FFB77907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5" y="3893270"/>
            <a:ext cx="2669945" cy="1990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D28620-2F16-D5C9-2AC8-5ABC1BA35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52" y="974632"/>
            <a:ext cx="2646138" cy="2700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237871-9408-220B-4392-3C03DA4649C6}"/>
              </a:ext>
            </a:extLst>
          </p:cNvPr>
          <p:cNvSpPr txBox="1"/>
          <p:nvPr/>
        </p:nvSpPr>
        <p:spPr>
          <a:xfrm>
            <a:off x="2776806" y="1266972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 </a:t>
            </a:r>
            <a:r>
              <a:rPr lang="en-US" sz="1200" dirty="0">
                <a:solidFill>
                  <a:srgbClr val="0070C0"/>
                </a:solidFill>
                <a:sym typeface="Wingdings" panose="05000000000000000000" pitchFamily="2" charset="2"/>
              </a:rPr>
              <a:t>1-03-2021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7" name="Picture 16" descr="A flooded area with trailers and trees&#10;&#10;Description automatically generated">
            <a:extLst>
              <a:ext uri="{FF2B5EF4-FFF2-40B4-BE49-F238E27FC236}">
                <a16:creationId xmlns:a16="http://schemas.microsoft.com/office/drawing/2014/main" id="{6FFF5033-6488-4425-514A-08DA1B1B1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83" y="404158"/>
            <a:ext cx="3005689" cy="40075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62DF28-031A-2BAA-C243-7EC9155245CF}"/>
              </a:ext>
            </a:extLst>
          </p:cNvPr>
          <p:cNvSpPr txBox="1"/>
          <p:nvPr/>
        </p:nvSpPr>
        <p:spPr>
          <a:xfrm>
            <a:off x="7963753" y="2155965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12-28-2022</a:t>
            </a:r>
            <a:r>
              <a:rPr lang="en-US" sz="1200" dirty="0">
                <a:sym typeface="Wingdings" panose="05000000000000000000" pitchFamily="2" charset="2"/>
              </a:rPr>
              <a:t> </a:t>
            </a:r>
            <a:endParaRPr lang="en-US" sz="1200" dirty="0"/>
          </a:p>
        </p:txBody>
      </p:sp>
      <p:pic>
        <p:nvPicPr>
          <p:cNvPr id="20" name="Picture 19" descr="A house in water with lights&#10;&#10;Description automatically generated">
            <a:extLst>
              <a:ext uri="{FF2B5EF4-FFF2-40B4-BE49-F238E27FC236}">
                <a16:creationId xmlns:a16="http://schemas.microsoft.com/office/drawing/2014/main" id="{76B5BF02-AA9C-8056-F98C-F9CA1F062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4" y="1140275"/>
            <a:ext cx="3563332" cy="26724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C005D-EFA5-3D84-7D4B-2FFD666D9ECE}"/>
              </a:ext>
            </a:extLst>
          </p:cNvPr>
          <p:cNvSpPr txBox="1"/>
          <p:nvPr/>
        </p:nvSpPr>
        <p:spPr>
          <a:xfrm>
            <a:off x="3008178" y="2339974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Wingdings" panose="05000000000000000000" pitchFamily="2" charset="2"/>
              </a:rPr>
              <a:t>1-07-2022</a:t>
            </a:r>
            <a:r>
              <a:rPr lang="en-US" sz="1200" dirty="0">
                <a:sym typeface="Wingdings" panose="05000000000000000000" pitchFamily="2" charset="2"/>
              </a:rPr>
              <a:t> </a:t>
            </a:r>
            <a:endParaRPr lang="en-US" sz="1200" dirty="0"/>
          </a:p>
        </p:txBody>
      </p:sp>
      <p:pic>
        <p:nvPicPr>
          <p:cNvPr id="23" name="Picture 22" descr="A flooded road with cars and a pipe&#10;&#10;Description automatically generated">
            <a:extLst>
              <a:ext uri="{FF2B5EF4-FFF2-40B4-BE49-F238E27FC236}">
                <a16:creationId xmlns:a16="http://schemas.microsoft.com/office/drawing/2014/main" id="{B302B0C8-4A5E-38E0-BFBB-AC0E5ED9A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4" y="3930177"/>
            <a:ext cx="2653464" cy="19900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2AF744-8D77-2C57-9B8E-3F9608BD1B37}"/>
              </a:ext>
            </a:extLst>
          </p:cNvPr>
          <p:cNvSpPr txBox="1"/>
          <p:nvPr/>
        </p:nvSpPr>
        <p:spPr>
          <a:xfrm>
            <a:off x="3021311" y="5089169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Wingdings" panose="05000000000000000000" pitchFamily="2" charset="2"/>
              </a:rPr>
              <a:t>1-07-2022</a:t>
            </a:r>
            <a:r>
              <a:rPr lang="en-US" sz="1200" dirty="0">
                <a:sym typeface="Wingdings" panose="05000000000000000000" pitchFamily="2" charset="2"/>
              </a:rPr>
              <a:t> </a:t>
            </a:r>
            <a:endParaRPr lang="en-US" sz="1200" dirty="0"/>
          </a:p>
        </p:txBody>
      </p:sp>
      <p:pic>
        <p:nvPicPr>
          <p:cNvPr id="26" name="Picture 25" descr="A red car parked on grass&#10;&#10;Description automatically generated">
            <a:extLst>
              <a:ext uri="{FF2B5EF4-FFF2-40B4-BE49-F238E27FC236}">
                <a16:creationId xmlns:a16="http://schemas.microsoft.com/office/drawing/2014/main" id="{1B4A7A2A-895E-4185-1F51-F45515B0C7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r="6288" b="11953"/>
          <a:stretch/>
        </p:blipFill>
        <p:spPr>
          <a:xfrm>
            <a:off x="6799842" y="4556136"/>
            <a:ext cx="5286430" cy="18394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C345B2-BE4B-18F3-1B9E-CAD60F55C7C4}"/>
              </a:ext>
            </a:extLst>
          </p:cNvPr>
          <p:cNvSpPr txBox="1"/>
          <p:nvPr/>
        </p:nvSpPr>
        <p:spPr>
          <a:xfrm>
            <a:off x="5707952" y="6087361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1-13-2023</a:t>
            </a:r>
            <a:r>
              <a:rPr lang="en-US" sz="1200" dirty="0">
                <a:sym typeface="Wingdings" panose="05000000000000000000" pitchFamily="2" charset="2"/>
              </a:rPr>
              <a:t> </a:t>
            </a:r>
            <a:endParaRPr lang="en-US" sz="12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9AA0AD-3991-B626-46A1-51344D47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14</a:t>
            </a:fld>
            <a:r>
              <a:rPr lang="en-US" dirty="0"/>
              <a:t> of 26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6EE794D-9DD3-6332-51DD-C1A8A9227A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0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7030A0"/>
                </a:solidFill>
              </a:rPr>
              <a:t>Plans/Studies</a:t>
            </a:r>
            <a:r>
              <a:rPr lang="en-US" b="1" dirty="0"/>
              <a:t>)</a:t>
            </a:r>
          </a:p>
        </p:txBody>
      </p:sp>
      <p:pic>
        <p:nvPicPr>
          <p:cNvPr id="9" name="Picture 8" descr="A close-up of a notebook&#10;&#10;Description automatically generated">
            <a:extLst>
              <a:ext uri="{FF2B5EF4-FFF2-40B4-BE49-F238E27FC236}">
                <a16:creationId xmlns:a16="http://schemas.microsoft.com/office/drawing/2014/main" id="{307C3515-126E-86A6-F1C8-C4ECF4413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580" b="7973"/>
          <a:stretch/>
        </p:blipFill>
        <p:spPr>
          <a:xfrm rot="10800000">
            <a:off x="68409" y="882072"/>
            <a:ext cx="3936455" cy="49626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B1CF4-734F-1102-8DE0-E10E8340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991" y="882072"/>
            <a:ext cx="4114800" cy="496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54D16B-947A-E987-7BB2-65E8030B6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920" y="882072"/>
            <a:ext cx="3936458" cy="533775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Issued May 2001.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Evaluated 9 alternatives to control migration of Connor Creek mouth.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Recommended “Composite Migration Corridor” (alt. 6) to install sand filled geotextile containers to contain mouth to 1987 location (Chabot Rd).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Alternative not implemented.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Did not address chronic flooding.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4C7A5-3E0C-4543-AD32-663DD944555E}"/>
              </a:ext>
            </a:extLst>
          </p:cNvPr>
          <p:cNvSpPr txBox="1"/>
          <p:nvPr/>
        </p:nvSpPr>
        <p:spPr>
          <a:xfrm>
            <a:off x="4048992" y="5915845"/>
            <a:ext cx="411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Activate Timelapse </a:t>
            </a:r>
            <a:r>
              <a:rPr lang="en-US" sz="1800" dirty="0">
                <a:hlinkClick r:id="rId5"/>
              </a:rPr>
              <a:t>here</a:t>
            </a:r>
            <a:r>
              <a:rPr lang="en-US" dirty="0"/>
              <a:t> or </a:t>
            </a:r>
            <a:r>
              <a:rPr lang="en-US" dirty="0">
                <a:hlinkClick r:id="rId6"/>
              </a:rPr>
              <a:t>here</a:t>
            </a:r>
            <a:r>
              <a:rPr lang="en-US" sz="1800" dirty="0"/>
              <a:t>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E1B1465-BA49-23FC-660E-9B38CBA7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15</a:t>
            </a:fld>
            <a:r>
              <a:rPr lang="en-US" dirty="0"/>
              <a:t> of 26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D43DA90-B8EE-3EE6-F0EF-E883B4414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58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7030A0"/>
                </a:solidFill>
              </a:rPr>
              <a:t>Plans/Studies</a:t>
            </a:r>
            <a:r>
              <a:rPr lang="en-US" b="1" dirty="0"/>
              <a:t>)</a:t>
            </a:r>
          </a:p>
        </p:txBody>
      </p:sp>
      <p:pic>
        <p:nvPicPr>
          <p:cNvPr id="3" name="Picture 2" descr="A white background with text and a logo&#10;&#10;Description automatically generated">
            <a:extLst>
              <a:ext uri="{FF2B5EF4-FFF2-40B4-BE49-F238E27FC236}">
                <a16:creationId xmlns:a16="http://schemas.microsoft.com/office/drawing/2014/main" id="{8D594806-EF3A-B746-0A05-ABC24E57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" y="895676"/>
            <a:ext cx="5806372" cy="41445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map of the coast&#10;&#10;Description automatically generated">
            <a:extLst>
              <a:ext uri="{FF2B5EF4-FFF2-40B4-BE49-F238E27FC236}">
                <a16:creationId xmlns:a16="http://schemas.microsoft.com/office/drawing/2014/main" id="{CB983A06-9892-F673-BAD3-B09EC2F0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71" y="895676"/>
            <a:ext cx="6285972" cy="48493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CB0DFF-5F8D-80D1-6465-6D83BF239F49}"/>
              </a:ext>
            </a:extLst>
          </p:cNvPr>
          <p:cNvSpPr txBox="1">
            <a:spLocks/>
          </p:cNvSpPr>
          <p:nvPr/>
        </p:nvSpPr>
        <p:spPr>
          <a:xfrm>
            <a:off x="1034850" y="5274669"/>
            <a:ext cx="10864606" cy="15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/>
              <a:t>Issued June 2011 (see </a:t>
            </a:r>
            <a:r>
              <a:rPr lang="en-US" sz="2200" dirty="0">
                <a:hlinkClick r:id="rId5"/>
              </a:rPr>
              <a:t>here</a:t>
            </a:r>
            <a:r>
              <a:rPr lang="en-US" sz="22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Sets usage and travel vision for Hoquiam to </a:t>
            </a:r>
            <a:r>
              <a:rPr lang="en-US" sz="2200" dirty="0" err="1"/>
              <a:t>Tahola</a:t>
            </a:r>
            <a:r>
              <a:rPr lang="en-US" sz="22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Did not address chronic flooding.</a:t>
            </a:r>
          </a:p>
          <a:p>
            <a:pPr lvl="1"/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20BF0C3-258A-351C-6CB6-7AD4D054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16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503C5F2-093F-7083-1FFC-A9789154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6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7030A0"/>
                </a:solidFill>
              </a:rPr>
              <a:t>Plans/Studies</a:t>
            </a:r>
            <a:r>
              <a:rPr lang="en-US" b="1" dirty="0"/>
              <a:t>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0005E8-6C7D-379F-4ADA-B0EF0438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711" y="5309598"/>
            <a:ext cx="3990976" cy="134017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Issued July 1999 (see </a:t>
            </a:r>
            <a:r>
              <a:rPr lang="en-US" sz="2200" dirty="0">
                <a:hlinkClick r:id="rId3"/>
              </a:rPr>
              <a:t>here</a:t>
            </a:r>
            <a:r>
              <a:rPr lang="en-US" sz="22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Provides a baseline.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Out-of-date.</a:t>
            </a:r>
          </a:p>
          <a:p>
            <a:pPr lvl="1"/>
            <a:endParaRPr lang="en-US" dirty="0"/>
          </a:p>
        </p:txBody>
      </p:sp>
      <p:pic>
        <p:nvPicPr>
          <p:cNvPr id="11" name="Picture 10" descr="A list of a disaster plan&#10;&#10;Description automatically generated with medium confidence">
            <a:extLst>
              <a:ext uri="{FF2B5EF4-FFF2-40B4-BE49-F238E27FC236}">
                <a16:creationId xmlns:a16="http://schemas.microsoft.com/office/drawing/2014/main" id="{94009658-70E4-4D24-93F2-7E47439B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49" y="855209"/>
            <a:ext cx="6810446" cy="4439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93C8BE-0EB1-ED4A-8D1D-AE9DDD767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4" y="855209"/>
            <a:ext cx="3818170" cy="49907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85EDE86-BDA7-0F69-B7AC-96856119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17</a:t>
            </a:fld>
            <a:r>
              <a:rPr lang="en-US" dirty="0"/>
              <a:t> of 26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B8A59D1-3E5C-101F-5337-8609AFABA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8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Mapping</a:t>
            </a:r>
            <a:r>
              <a:rPr lang="en-US" b="1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16C5B-41B4-88C4-4E1F-BCB4DD38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76" y="842562"/>
            <a:ext cx="4497048" cy="53121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882FA3-F60C-EC79-CDBF-FC31631B4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124" y="848844"/>
            <a:ext cx="4796123" cy="557803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Grays Harbor County web-based map with zoomable on/off layers.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See </a:t>
            </a:r>
            <a:r>
              <a:rPr lang="en-US" sz="2000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https://arcg.is/0eaKb1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Layers: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Parcels.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Infrastructure (wells,</a:t>
            </a:r>
          </a:p>
          <a:p>
            <a:pPr marL="457200" lvl="1" indent="0">
              <a:buNone/>
            </a:pPr>
            <a:r>
              <a:rPr lang="en-US" sz="2000" dirty="0"/>
              <a:t>    bridges, roads).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Water (wetlands, streams).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Tsunami.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Conner Creek watershed.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Citizen photo uploads.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See instructions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.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D2EF4212-AEF5-36D2-A5F2-DA82FFAD96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r="17752"/>
          <a:stretch/>
        </p:blipFill>
        <p:spPr>
          <a:xfrm>
            <a:off x="9104058" y="2259106"/>
            <a:ext cx="3018192" cy="37859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EA642EB-EDBA-A80F-BF8B-56EE84AA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18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C7880B3-F0E8-76CD-B022-4DB7453D3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0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FFC000"/>
                </a:solidFill>
              </a:rPr>
              <a:t>Photo/Drone/Imagery</a:t>
            </a:r>
            <a:r>
              <a:rPr lang="en-US" b="1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95FA51-A0D1-4243-E22E-C96E36FA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67" y="1029919"/>
            <a:ext cx="11598678" cy="4781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u="sng" dirty="0">
                <a:solidFill>
                  <a:srgbClr val="0070C0"/>
                </a:solidFill>
              </a:rPr>
              <a:t>Video</a:t>
            </a:r>
          </a:p>
          <a:p>
            <a:r>
              <a:rPr lang="en-US" sz="2200" dirty="0"/>
              <a:t>1/03/2021 Video (GHFD#7) -- </a:t>
            </a:r>
            <a:r>
              <a:rPr lang="en-US" sz="2200" dirty="0">
                <a:hlinkClick r:id="rId3"/>
              </a:rPr>
              <a:t>here</a:t>
            </a:r>
            <a:endParaRPr lang="en-US" sz="2200" dirty="0"/>
          </a:p>
          <a:p>
            <a:r>
              <a:rPr lang="en-US" sz="2200" dirty="0"/>
              <a:t>2021 or 2022 Video (Grays Harbor Public Utilities</a:t>
            </a:r>
            <a:r>
              <a:rPr lang="en-US" sz="2200"/>
              <a:t>) -- </a:t>
            </a:r>
            <a:r>
              <a:rPr lang="en-US" sz="2200" dirty="0">
                <a:hlinkClick r:id="rId4"/>
              </a:rPr>
              <a:t>here</a:t>
            </a:r>
            <a:endParaRPr lang="en-US" sz="2200" dirty="0"/>
          </a:p>
          <a:p>
            <a:r>
              <a:rPr lang="en-US" sz="2200" dirty="0"/>
              <a:t>12/05/2023 Video (Wendy) -- </a:t>
            </a:r>
            <a:r>
              <a:rPr lang="en-US" sz="2200" dirty="0">
                <a:hlinkClick r:id="rId5"/>
              </a:rPr>
              <a:t>here</a:t>
            </a:r>
            <a:endParaRPr lang="en-US" sz="2200" dirty="0"/>
          </a:p>
          <a:p>
            <a:r>
              <a:rPr lang="en-US" sz="2200" dirty="0"/>
              <a:t>12/10/2023 Video (Wendy) -- </a:t>
            </a:r>
            <a:r>
              <a:rPr lang="en-US" sz="2200" dirty="0">
                <a:hlinkClick r:id="rId6"/>
              </a:rPr>
              <a:t>here</a:t>
            </a:r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>
                <a:solidFill>
                  <a:srgbClr val="0070C0"/>
                </a:solidFill>
              </a:rPr>
              <a:t>Drone Footage</a:t>
            </a:r>
          </a:p>
          <a:p>
            <a:r>
              <a:rPr lang="en-US" sz="2200" dirty="0"/>
              <a:t>11/15/2023 Drone (Jim Weber) -- </a:t>
            </a:r>
            <a:r>
              <a:rPr lang="en-US" sz="2200" dirty="0">
                <a:hlinkClick r:id="rId7"/>
              </a:rPr>
              <a:t>here 1</a:t>
            </a:r>
            <a:r>
              <a:rPr lang="en-US" sz="2200" dirty="0"/>
              <a:t> and </a:t>
            </a:r>
            <a:r>
              <a:rPr lang="en-US" sz="2200" dirty="0">
                <a:hlinkClick r:id="rId8"/>
              </a:rPr>
              <a:t>here 2</a:t>
            </a:r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>
                <a:solidFill>
                  <a:srgbClr val="0070C0"/>
                </a:solidFill>
              </a:rPr>
              <a:t>Photo Footage</a:t>
            </a:r>
          </a:p>
          <a:p>
            <a:r>
              <a:rPr lang="en-US" sz="2200" dirty="0"/>
              <a:t>Photo -- </a:t>
            </a:r>
            <a:r>
              <a:rPr lang="en-US" sz="2200" dirty="0">
                <a:hlinkClick r:id="rId9"/>
              </a:rPr>
              <a:t>here</a:t>
            </a:r>
            <a:endParaRPr lang="en-US" sz="22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1755269-E19C-6CE1-6F24-EE0733A6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19</a:t>
            </a:fld>
            <a:r>
              <a:rPr lang="en-US" dirty="0"/>
              <a:t> of 26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F5F7963-A66D-E9EC-607E-E91835C702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B8EEF-8D58-17CD-F8CD-1F32D59B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</a:t>
            </a:fld>
            <a:r>
              <a:rPr lang="en-US" dirty="0"/>
              <a:t> of 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C2AACB-CB16-776C-E9DA-EBB3EB086CE8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Today’s Presentation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1B3DA88-9C7F-18E5-4B9E-576224B0D1D3}"/>
              </a:ext>
            </a:extLst>
          </p:cNvPr>
          <p:cNvSpPr txBox="1">
            <a:spLocks/>
          </p:cNvSpPr>
          <p:nvPr/>
        </p:nvSpPr>
        <p:spPr>
          <a:xfrm>
            <a:off x="-1" y="1272146"/>
            <a:ext cx="12192000" cy="2156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>
              <a:buFont typeface="+mj-lt"/>
              <a:buAutoNum type="alphaUcPeriod"/>
            </a:pPr>
            <a:r>
              <a:rPr lang="en-US" sz="2200" dirty="0">
                <a:solidFill>
                  <a:srgbClr val="0070C0"/>
                </a:solidFill>
              </a:rPr>
              <a:t>Provide update on </a:t>
            </a:r>
            <a:r>
              <a:rPr lang="en-US" sz="2200" u="sng" dirty="0"/>
              <a:t>activities</a:t>
            </a:r>
            <a:r>
              <a:rPr lang="en-US" sz="2200" dirty="0">
                <a:solidFill>
                  <a:srgbClr val="0070C0"/>
                </a:solidFill>
              </a:rPr>
              <a:t> since last meeting (9-28-2023).</a:t>
            </a:r>
          </a:p>
          <a:p>
            <a:pPr marL="514350" indent="-514350">
              <a:buFont typeface="+mj-lt"/>
              <a:buAutoNum type="alphaU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lphaUcPeriod"/>
            </a:pPr>
            <a:r>
              <a:rPr lang="en-US" sz="2200" dirty="0">
                <a:solidFill>
                  <a:srgbClr val="0070C0"/>
                </a:solidFill>
              </a:rPr>
              <a:t>Discuss/set </a:t>
            </a:r>
            <a:r>
              <a:rPr lang="en-US" sz="2200" u="sng" dirty="0"/>
              <a:t>next steps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461963" indent="-461963">
              <a:buFont typeface="+mj-lt"/>
              <a:buAutoNum type="alphaU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lphaUcPeriod"/>
            </a:pPr>
            <a:r>
              <a:rPr lang="en-US" sz="2200" dirty="0">
                <a:solidFill>
                  <a:srgbClr val="0070C0"/>
                </a:solidFill>
              </a:rPr>
              <a:t>Leave you with additional </a:t>
            </a:r>
            <a:r>
              <a:rPr lang="en-US" sz="2200" u="sng" dirty="0"/>
              <a:t>resources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5B1FC4F-32E7-831B-F3FC-6A6D9D2A3CA7}"/>
              </a:ext>
            </a:extLst>
          </p:cNvPr>
          <p:cNvSpPr txBox="1">
            <a:spLocks/>
          </p:cNvSpPr>
          <p:nvPr/>
        </p:nvSpPr>
        <p:spPr>
          <a:xfrm>
            <a:off x="4512297" y="4775250"/>
            <a:ext cx="3167405" cy="15312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Scott Boettcher</a:t>
            </a:r>
          </a:p>
          <a:p>
            <a:pPr marL="0" indent="0" algn="ctr">
              <a:buNone/>
            </a:pPr>
            <a:r>
              <a:rPr lang="en-US" sz="1800" dirty="0"/>
              <a:t>SBGH-Partners</a:t>
            </a:r>
          </a:p>
          <a:p>
            <a:pPr marL="0" indent="0" algn="ctr">
              <a:buNone/>
            </a:pPr>
            <a:r>
              <a:rPr lang="en-US" sz="1800" dirty="0"/>
              <a:t>360/480-6600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  <a:hlinkClick r:id="rId3"/>
              </a:rPr>
              <a:t>scottb@sbgh-partners.com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FD0B06B-DED4-0953-73D4-40A45B04B771}"/>
              </a:ext>
            </a:extLst>
          </p:cNvPr>
          <p:cNvSpPr txBox="1">
            <a:spLocks/>
          </p:cNvSpPr>
          <p:nvPr/>
        </p:nvSpPr>
        <p:spPr>
          <a:xfrm>
            <a:off x="0" y="3730664"/>
            <a:ext cx="12192000" cy="90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Link to this presentation:</a:t>
            </a:r>
          </a:p>
          <a:p>
            <a:pPr marL="0" indent="0" algn="ctr">
              <a:buNone/>
            </a:pPr>
            <a:r>
              <a:rPr lang="en-US" sz="1800" i="1" dirty="0">
                <a:hlinkClick r:id="rId4"/>
              </a:rPr>
              <a:t>Connor Creek Community Meeting 1-18-2024</a:t>
            </a:r>
            <a:endParaRPr lang="en-US" sz="18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D946EDE-AB5C-D94B-DD70-3175B5303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27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FFC000"/>
                </a:solidFill>
              </a:rPr>
              <a:t>Photo/Drone/Imagery</a:t>
            </a:r>
            <a:r>
              <a:rPr lang="en-US" b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35EF61-1006-3671-E3E4-D1442617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64" y="955520"/>
            <a:ext cx="5418185" cy="4873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D6E17-DD52-471B-30FF-71FE1919C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075" y="955520"/>
            <a:ext cx="4504764" cy="5375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5BE08-04A0-63CF-636A-6669CDBAA469}"/>
              </a:ext>
            </a:extLst>
          </p:cNvPr>
          <p:cNvSpPr txBox="1"/>
          <p:nvPr/>
        </p:nvSpPr>
        <p:spPr>
          <a:xfrm>
            <a:off x="5635855" y="1514377"/>
            <a:ext cx="161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sym typeface="Wingdings" panose="05000000000000000000" pitchFamily="2" charset="2"/>
              </a:rPr>
              <a:t> 1935 (org. 1927)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CEE42-1C33-B159-8E5D-C0DD470EA333}"/>
              </a:ext>
            </a:extLst>
          </p:cNvPr>
          <p:cNvSpPr txBox="1"/>
          <p:nvPr/>
        </p:nvSpPr>
        <p:spPr>
          <a:xfrm>
            <a:off x="5731105" y="4509940"/>
            <a:ext cx="161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70C0"/>
                </a:solidFill>
                <a:sym typeface="Wingdings" panose="05000000000000000000" pitchFamily="2" charset="2"/>
              </a:rPr>
              <a:t>1944 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97D08D4-C087-C3B4-3443-A0F05DFD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20</a:t>
            </a:fld>
            <a:r>
              <a:rPr lang="en-US" dirty="0"/>
              <a:t> of 26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2D9DDEA-2CA6-C8E7-1889-DCB95E9A4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6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FFC000"/>
                </a:solidFill>
              </a:rPr>
              <a:t>Photo/Drone/Imagery</a:t>
            </a:r>
            <a:r>
              <a:rPr lang="en-US" b="1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FE580-63C7-0B91-1C1F-7DE36E63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14" y="926407"/>
            <a:ext cx="7008575" cy="5504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B189C-DB1C-A14D-1D7E-B519CD19D51F}"/>
              </a:ext>
            </a:extLst>
          </p:cNvPr>
          <p:cNvSpPr txBox="1"/>
          <p:nvPr/>
        </p:nvSpPr>
        <p:spPr>
          <a:xfrm>
            <a:off x="8356506" y="2587297"/>
            <a:ext cx="369261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linkClick r:id="rId4"/>
              </a:rPr>
              <a:t>https://lidarportal.dnr.wa.gov/#47.07366:-124.13392:14</a:t>
            </a:r>
            <a:endParaRPr lang="en-US" sz="2200" dirty="0"/>
          </a:p>
          <a:p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585E548-711F-308F-1882-E26E9AFE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21</a:t>
            </a:fld>
            <a:r>
              <a:rPr lang="en-US" dirty="0"/>
              <a:t> of 26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ADBC4BA-158C-328E-3CF8-43E914F39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6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9A9FC-0A8C-DC5A-08AA-AACBFC23A702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Other Documentation</a:t>
            </a:r>
            <a:r>
              <a:rPr lang="en-US" b="1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95FA51-A0D1-4243-E22E-C96E36FA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96" y="1856168"/>
            <a:ext cx="3921464" cy="859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2,408 two-way daily vehicle trips in 2022 (</a:t>
            </a:r>
            <a:r>
              <a:rPr lang="en-US" sz="2200" dirty="0">
                <a:hlinkClick r:id="rId3"/>
              </a:rPr>
              <a:t>Location ID CS07522</a:t>
            </a:r>
            <a:r>
              <a:rPr lang="en-US" sz="2200" dirty="0"/>
              <a:t>) </a:t>
            </a:r>
            <a:r>
              <a:rPr lang="en-US" sz="2200" dirty="0">
                <a:sym typeface="Wingdings" panose="05000000000000000000" pitchFamily="2" charset="2"/>
              </a:rPr>
              <a:t>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7" name="Picture 6" descr="A yellow sign next to a fence&#10;&#10;Description automatically generated">
            <a:extLst>
              <a:ext uri="{FF2B5EF4-FFF2-40B4-BE49-F238E27FC236}">
                <a16:creationId xmlns:a16="http://schemas.microsoft.com/office/drawing/2014/main" id="{0494A982-3BA9-FFB8-EB83-077F62C27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93" y="1130833"/>
            <a:ext cx="2377440" cy="3169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28EB7-CC7A-9E44-55C4-572B88B37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382" y="878925"/>
            <a:ext cx="2946263" cy="537474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68B3D3D-0ACB-A261-32D8-EA8E4C11F71D}"/>
              </a:ext>
            </a:extLst>
          </p:cNvPr>
          <p:cNvSpPr txBox="1">
            <a:spLocks/>
          </p:cNvSpPr>
          <p:nvPr/>
        </p:nvSpPr>
        <p:spPr>
          <a:xfrm>
            <a:off x="4511961" y="4638367"/>
            <a:ext cx="3289622" cy="1139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ym typeface="Wingdings" panose="05000000000000000000" pitchFamily="2" charset="2"/>
              </a:rPr>
              <a:t> </a:t>
            </a:r>
            <a:r>
              <a:rPr lang="en-US" sz="2200" dirty="0"/>
              <a:t>WSDOT will soon install flood warning and flood depth </a:t>
            </a:r>
            <a:r>
              <a:rPr lang="en-US" sz="2200" dirty="0">
                <a:hlinkClick r:id="rId6"/>
              </a:rPr>
              <a:t>signs</a:t>
            </a:r>
            <a:r>
              <a:rPr lang="en-US" sz="2200" dirty="0"/>
              <a:t> on SR109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6E6D7B-12FD-6482-6D2D-CF2E40856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093" y="4304777"/>
            <a:ext cx="2377440" cy="236169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E175CB0-6DB8-4C98-4753-DFC9EC24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22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183CC7D-3323-719C-520B-544C86A4E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6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3.  Ideas/Possible Solutions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9525DB-20D6-0DC6-98D2-8F283F29A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804361"/>
              </p:ext>
            </p:extLst>
          </p:nvPr>
        </p:nvGraphicFramePr>
        <p:xfrm>
          <a:off x="143436" y="913985"/>
          <a:ext cx="11932023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2493">
                  <a:extLst>
                    <a:ext uri="{9D8B030D-6E8A-4147-A177-3AD203B41FA5}">
                      <a16:colId xmlns:a16="http://schemas.microsoft.com/office/drawing/2014/main" val="583880594"/>
                    </a:ext>
                  </a:extLst>
                </a:gridCol>
                <a:gridCol w="5199530">
                  <a:extLst>
                    <a:ext uri="{9D8B030D-6E8A-4147-A177-3AD203B41FA5}">
                      <a16:colId xmlns:a16="http://schemas.microsoft.com/office/drawing/2014/main" val="3706859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Implementation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Planning Ideas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956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1.  Drainage/Conveyance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--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Develop Connor Creek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drainage plan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Locate/evaluate existing drainage infrastructure (public/private).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Determine drainage volumes and needs (today/future).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Factor in tidal effects.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Determine alignments, rights-of-way, property acquisition needs.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Develop DRAFT and FINAL plan.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5.  North Beach Future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-- Assess the importance of flood hazard reduction to the future of North Beach and evaluate the extent to which current flooding hinders that vision.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5"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6.  Past Planning/Studies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– Review/update existing plans, e.g., 1999 North Beach Flood Hazard Management Plan.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961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2.  Drainage/Conveyance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--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Consider formation of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drainage district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Review operations/history/experience of GH Drainage District #1.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Review formation process.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Determine scope (regular drainage system maintenance).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Evaluate benefits vs. costs, e.g., entities have longevity, can apply for grants.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7.  Documentation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-- Correlate/document/map flooding frequency/duration with weather/creek conditions to better “tell the story.”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593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</a:rPr>
                        <a:t>3.  Emergency Response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--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Investigate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first responder needs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(equipment, signage, flood tracking and warning, etc.).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8.  Funding </a:t>
                      </a:r>
                      <a:r>
                        <a:rPr lang="en-US" sz="1600" dirty="0"/>
                        <a:t>– Identify funding programs.  Seek input/perspective from GHCOG, GHCD, OCB, FEMA.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656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  Infrastructure (Gaging)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--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Install </a:t>
                      </a:r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stream and weather station gages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to document and inform about flooding conditions.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9.  Flood Warning </a:t>
                      </a:r>
                      <a:r>
                        <a:rPr lang="en-US" sz="1600" b="0" dirty="0"/>
                        <a:t>-- Explore neighboring </a:t>
                      </a:r>
                      <a:r>
                        <a:rPr lang="en-US" sz="1600" b="0" dirty="0">
                          <a:hlinkClick r:id="rId3"/>
                        </a:rPr>
                        <a:t>Chehalis River Basin Flood Warning System</a:t>
                      </a:r>
                      <a:r>
                        <a:rPr lang="en-US" sz="1600" b="0" dirty="0"/>
                        <a:t> and consider partnerships.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334904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6596AAE-C8E7-978D-5B94-262F9579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23</a:t>
            </a:fld>
            <a:r>
              <a:rPr lang="en-US" dirty="0"/>
              <a:t> of 26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5A4CCD9-69DD-F6FF-3D82-19AFEF3D5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1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A69CF2-62D5-C9E4-1B46-77C761AA117B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B.  Discuss Next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944C5-49F1-21E8-1264-10A97B8B254F}"/>
              </a:ext>
            </a:extLst>
          </p:cNvPr>
          <p:cNvSpPr txBox="1"/>
          <p:nvPr/>
        </p:nvSpPr>
        <p:spPr>
          <a:xfrm>
            <a:off x="1" y="1206915"/>
            <a:ext cx="121919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Need Two Groups – </a:t>
            </a:r>
            <a:r>
              <a:rPr lang="en-US" sz="2200" u="sng" dirty="0"/>
              <a:t>Implementation Group</a:t>
            </a:r>
            <a:r>
              <a:rPr lang="en-US" sz="2200" dirty="0">
                <a:solidFill>
                  <a:srgbClr val="0070C0"/>
                </a:solidFill>
              </a:rPr>
              <a:t> and </a:t>
            </a:r>
            <a:r>
              <a:rPr lang="en-US" sz="2200" u="sng" dirty="0"/>
              <a:t>Planning Group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Next Meeting – </a:t>
            </a:r>
            <a:r>
              <a:rPr lang="en-US" sz="2200" dirty="0"/>
              <a:t>March 21, 2024 (6-8 PM, OSORC and Zoom)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/>
          </a:p>
          <a:p>
            <a:pPr marL="919163" lvl="1" indent="-461963">
              <a:buFont typeface="Wingdings" panose="05000000000000000000" pitchFamily="2" charset="2"/>
              <a:buChar char="ü"/>
            </a:pPr>
            <a:r>
              <a:rPr lang="en-US" sz="2200" dirty="0"/>
              <a:t>Updates from </a:t>
            </a:r>
            <a:r>
              <a:rPr lang="en-US" sz="2200" u="sng" dirty="0"/>
              <a:t>Implementation Group</a:t>
            </a:r>
            <a:r>
              <a:rPr lang="en-US" sz="2200" dirty="0"/>
              <a:t> and </a:t>
            </a:r>
            <a:r>
              <a:rPr lang="en-US" sz="2200" u="sng" dirty="0"/>
              <a:t>Planning Group</a:t>
            </a:r>
          </a:p>
          <a:p>
            <a:pPr marL="919163" lvl="1" indent="-461963">
              <a:buFont typeface="Wingdings" panose="05000000000000000000" pitchFamily="2" charset="2"/>
              <a:buChar char="ü"/>
            </a:pPr>
            <a:endParaRPr lang="en-US" sz="2200" u="sng" dirty="0"/>
          </a:p>
          <a:p>
            <a:pPr marL="919163" lvl="1" indent="-461963">
              <a:buFont typeface="Wingdings" panose="05000000000000000000" pitchFamily="2" charset="2"/>
              <a:buChar char="ü"/>
            </a:pPr>
            <a:r>
              <a:rPr lang="en-US" sz="2200" dirty="0"/>
              <a:t>Update from WSDOT regarding </a:t>
            </a:r>
            <a:r>
              <a:rPr lang="en-US" sz="2200" u="sng" dirty="0"/>
              <a:t>SR109 Closures/Detours Summer 2024 </a:t>
            </a:r>
            <a:r>
              <a:rPr lang="en-US" sz="2200" dirty="0"/>
              <a:t>(read more </a:t>
            </a:r>
            <a:r>
              <a:rPr lang="en-US" sz="2200" dirty="0">
                <a:hlinkClick r:id="rId3"/>
              </a:rPr>
              <a:t>here</a:t>
            </a:r>
            <a:r>
              <a:rPr lang="en-US" sz="22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63EF26-1410-7B19-A4C8-0359AEE117E4}"/>
              </a:ext>
            </a:extLst>
          </p:cNvPr>
          <p:cNvSpPr txBox="1"/>
          <p:nvPr/>
        </p:nvSpPr>
        <p:spPr>
          <a:xfrm>
            <a:off x="6290551" y="4071779"/>
            <a:ext cx="4663440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Planning Group: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Ground truth planning ideas.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Cost-out, prioritize/sequence for  next meeting.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3-4 meetings.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08FBF-98B5-8D65-7128-2A763256408D}"/>
              </a:ext>
            </a:extLst>
          </p:cNvPr>
          <p:cNvSpPr txBox="1"/>
          <p:nvPr/>
        </p:nvSpPr>
        <p:spPr>
          <a:xfrm>
            <a:off x="1078569" y="4071779"/>
            <a:ext cx="4663440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Implementation Group: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Ground truth implementation ideas.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Cost-out, prioritize/sequence for  next meeting.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3-4 meetings.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CA3BA2E-D0A7-DE1E-3116-AABEF4D4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24</a:t>
            </a:fld>
            <a:r>
              <a:rPr lang="en-US" dirty="0"/>
              <a:t> of 26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BC4F29-9D62-0BCD-C25F-0F43E7CD8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8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C300D-73CC-0E65-CED1-462ED87C355F}"/>
              </a:ext>
            </a:extLst>
          </p:cNvPr>
          <p:cNvSpPr txBox="1"/>
          <p:nvPr/>
        </p:nvSpPr>
        <p:spPr>
          <a:xfrm>
            <a:off x="65612" y="893194"/>
            <a:ext cx="120485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dirty="0"/>
              <a:t>Westport Tidal Predictions –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pPr marL="461963" indent="-461963">
              <a:buFont typeface="+mj-lt"/>
              <a:buAutoNum type="arabicPeriod"/>
            </a:pPr>
            <a:endParaRPr lang="en-US" dirty="0"/>
          </a:p>
          <a:p>
            <a:pPr marL="461963" indent="-461963">
              <a:buFont typeface="+mj-lt"/>
              <a:buAutoNum type="arabicPeriod"/>
            </a:pPr>
            <a:r>
              <a:rPr lang="en-US" dirty="0"/>
              <a:t>King Tides Calendar --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  <a:p>
            <a:pPr marL="461963" indent="-461963">
              <a:buFont typeface="+mj-lt"/>
              <a:buAutoNum type="arabicPeriod"/>
            </a:pPr>
            <a:endParaRPr lang="en-US" dirty="0"/>
          </a:p>
          <a:p>
            <a:pPr marL="461963" indent="-461963">
              <a:buFont typeface="+mj-lt"/>
              <a:buAutoNum type="arabicPeriod"/>
            </a:pPr>
            <a:r>
              <a:rPr lang="en-US" dirty="0"/>
              <a:t>WSDOT SR109 Traffic Counts (enter Location ID CS07522) -- </a:t>
            </a:r>
            <a:r>
              <a:rPr lang="en-US" dirty="0">
                <a:hlinkClick r:id="rId4"/>
              </a:rPr>
              <a:t>here</a:t>
            </a:r>
            <a:endParaRPr lang="en-US" dirty="0"/>
          </a:p>
          <a:p>
            <a:pPr marL="461963" indent="-461963">
              <a:buFont typeface="+mj-lt"/>
              <a:buAutoNum type="arabicPeriod"/>
            </a:pPr>
            <a:endParaRPr lang="en-US" dirty="0"/>
          </a:p>
          <a:p>
            <a:pPr marL="461963" indent="-461963">
              <a:buFont typeface="+mj-lt"/>
              <a:buAutoNum type="arabicPeriod"/>
            </a:pPr>
            <a:r>
              <a:rPr lang="en-US" dirty="0"/>
              <a:t>GHC Ocean Beach Rd. Traffic Counts -- </a:t>
            </a:r>
            <a:r>
              <a:rPr lang="en-US" dirty="0">
                <a:hlinkClick r:id="rId5"/>
              </a:rPr>
              <a:t>here</a:t>
            </a:r>
            <a:endParaRPr lang="en-US" dirty="0"/>
          </a:p>
          <a:p>
            <a:pPr marL="461963" indent="-461963">
              <a:buFont typeface="+mj-lt"/>
              <a:buAutoNum type="arabicPeriod"/>
            </a:pPr>
            <a:endParaRPr lang="en-US" dirty="0"/>
          </a:p>
          <a:p>
            <a:pPr marL="461963" indent="-461963">
              <a:buFont typeface="+mj-lt"/>
              <a:buAutoNum type="arabicPeriod"/>
            </a:pPr>
            <a:r>
              <a:rPr lang="en-US" dirty="0"/>
              <a:t>GHC Conner Creek Project Web Map:</a:t>
            </a:r>
          </a:p>
          <a:p>
            <a:pPr marL="919163" lvl="1" indent="-461963">
              <a:buFont typeface="Arial" panose="020B0604020202020204" pitchFamily="34" charset="0"/>
              <a:buChar char="•"/>
            </a:pPr>
            <a:r>
              <a:rPr lang="en-US" dirty="0"/>
              <a:t>Map -- </a:t>
            </a:r>
            <a:r>
              <a:rPr lang="en-US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  <a:hlinkClick r:id="rId6"/>
              </a:rPr>
              <a:t>here</a:t>
            </a: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Instructions -- </a:t>
            </a:r>
            <a:r>
              <a:rPr lang="en-US" dirty="0">
                <a:effectLst/>
                <a:ea typeface="Aptos" panose="020B0004020202020204" pitchFamily="34" charset="0"/>
                <a:cs typeface="Aptos" panose="020B0004020202020204" pitchFamily="34" charset="0"/>
                <a:hlinkClick r:id="rId7"/>
              </a:rPr>
              <a:t>here</a:t>
            </a:r>
            <a:endParaRPr lang="en-US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61963" indent="-461963">
              <a:buFont typeface="+mj-lt"/>
              <a:buAutoNum type="arabicPeriod"/>
            </a:pPr>
            <a:endParaRPr lang="en-US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dirty="0">
                <a:ea typeface="Aptos" panose="020B0004020202020204" pitchFamily="34" charset="0"/>
                <a:cs typeface="Aptos" panose="020B0004020202020204" pitchFamily="34" charset="0"/>
              </a:rPr>
              <a:t>Connor Creek Migration Imagery (Google Timelapse) -- </a:t>
            </a:r>
            <a:r>
              <a:rPr lang="en-US" dirty="0">
                <a:ea typeface="Aptos" panose="020B0004020202020204" pitchFamily="34" charset="0"/>
                <a:cs typeface="Aptos" panose="020B0004020202020204" pitchFamily="34" charset="0"/>
                <a:hlinkClick r:id="rId8"/>
              </a:rPr>
              <a:t>here</a:t>
            </a: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61963" indent="-461963">
              <a:buFont typeface="+mj-lt"/>
              <a:buAutoNum type="arabicPeriod"/>
            </a:pP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dirty="0">
                <a:ea typeface="Aptos" panose="020B0004020202020204" pitchFamily="34" charset="0"/>
                <a:cs typeface="Aptos" panose="020B0004020202020204" pitchFamily="34" charset="0"/>
              </a:rPr>
              <a:t>Funding Opportunities (8-30-2023) – </a:t>
            </a:r>
            <a:r>
              <a:rPr lang="en-US" dirty="0">
                <a:ea typeface="Aptos" panose="020B0004020202020204" pitchFamily="34" charset="0"/>
                <a:cs typeface="Aptos" panose="020B0004020202020204" pitchFamily="34" charset="0"/>
                <a:hlinkClick r:id="rId9"/>
              </a:rPr>
              <a:t>here</a:t>
            </a: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61963" indent="-461963">
              <a:buFont typeface="+mj-lt"/>
              <a:buAutoNum type="arabicPeriod"/>
            </a:pPr>
            <a:endParaRPr lang="en-US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dirty="0"/>
              <a:t>Drone Footage following Event #3 (Jim Weber, 11-15-2023) -- </a:t>
            </a:r>
            <a:r>
              <a:rPr lang="en-US" dirty="0">
                <a:hlinkClick r:id="rId10"/>
              </a:rPr>
              <a:t>here 1</a:t>
            </a:r>
            <a:r>
              <a:rPr lang="en-US" dirty="0"/>
              <a:t> and </a:t>
            </a:r>
            <a:r>
              <a:rPr lang="en-US" dirty="0">
                <a:hlinkClick r:id="rId11"/>
              </a:rPr>
              <a:t>here 2</a:t>
            </a:r>
            <a:endParaRPr lang="en-US" dirty="0"/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C.  Additional Resources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BE4EF6A-BC3A-A868-09BE-CC35630D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25</a:t>
            </a:fld>
            <a:r>
              <a:rPr lang="en-US" dirty="0"/>
              <a:t> of 26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4B5E5D0-0612-7431-6A48-D469B4619A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3C146E-CC02-B0BB-E35B-7AB82D048A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6166" y="1535106"/>
            <a:ext cx="4046190" cy="4553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A71198-D4E2-823F-DABD-41D9F970C543}"/>
              </a:ext>
            </a:extLst>
          </p:cNvPr>
          <p:cNvSpPr txBox="1"/>
          <p:nvPr/>
        </p:nvSpPr>
        <p:spPr>
          <a:xfrm>
            <a:off x="8086166" y="1159033"/>
            <a:ext cx="40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Grays Harbor Drainage District #1</a:t>
            </a:r>
          </a:p>
        </p:txBody>
      </p:sp>
    </p:spTree>
    <p:extLst>
      <p:ext uri="{BB962C8B-B14F-4D97-AF65-F5344CB8AC3E}">
        <p14:creationId xmlns:p14="http://schemas.microsoft.com/office/powerpoint/2010/main" val="2487853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f grays harbor county&#10;&#10;Description automatically generated">
            <a:extLst>
              <a:ext uri="{FF2B5EF4-FFF2-40B4-BE49-F238E27FC236}">
                <a16:creationId xmlns:a16="http://schemas.microsoft.com/office/drawing/2014/main" id="{9DE0D365-7F12-946B-8920-C824EC399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97C858-835C-B4AD-CBF0-8ED85174A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576763"/>
              </p:ext>
            </p:extLst>
          </p:nvPr>
        </p:nvGraphicFramePr>
        <p:xfrm>
          <a:off x="131975" y="864635"/>
          <a:ext cx="1199089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271">
                  <a:extLst>
                    <a:ext uri="{9D8B030D-6E8A-4147-A177-3AD203B41FA5}">
                      <a16:colId xmlns:a16="http://schemas.microsoft.com/office/drawing/2014/main" val="743881580"/>
                    </a:ext>
                  </a:extLst>
                </a:gridCol>
                <a:gridCol w="4793067">
                  <a:extLst>
                    <a:ext uri="{9D8B030D-6E8A-4147-A177-3AD203B41FA5}">
                      <a16:colId xmlns:a16="http://schemas.microsoft.com/office/drawing/2014/main" val="2188324355"/>
                    </a:ext>
                  </a:extLst>
                </a:gridCol>
                <a:gridCol w="5707557">
                  <a:extLst>
                    <a:ext uri="{9D8B030D-6E8A-4147-A177-3AD203B41FA5}">
                      <a16:colId xmlns:a16="http://schemas.microsoft.com/office/drawing/2014/main" val="4002339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Major Discussion Themes/Topics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127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10/05/2023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Luke Crooks (OSORC)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778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10/16/2023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 Talevich, </a:t>
                      </a:r>
                      <a:r>
                        <a:rPr lang="en-US" sz="1400" dirty="0"/>
                        <a:t>Kyle Scott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 County Utilities)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Infrastructure</a:t>
                      </a:r>
                      <a:r>
                        <a:rPr lang="en-US" sz="1400" dirty="0"/>
                        <a:t> (protection/access)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466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10/16/2023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Mike </a:t>
                      </a:r>
                      <a:r>
                        <a:rPr lang="en-US" sz="1400" dirty="0" err="1"/>
                        <a:t>Wichers</a:t>
                      </a:r>
                      <a:r>
                        <a:rPr lang="en-US" sz="1400" dirty="0"/>
                        <a:t> (Homeowner)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740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10/16/2023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Vladimir Shepsis (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Applied Ocean Energy Co.)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Past Planning/Studies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(coastal geomorphology)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177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10/16/2023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Stan Sturgeon (Sturgeon Trailer Harbor)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019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11/15/2023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Bill Scott, Tricia Sorenson (WSDOT Maintenance)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SR109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(travel, maintenance)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228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11/21/2023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Brandon Carman, Amy Spoon (WDFW)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645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12/01/2023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Lynette Buffington (Greater Grays Harbor)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North Beach Future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58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12/06/2023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Jim Weber (OSORC, Drone enthusiast)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Documentation </a:t>
                      </a:r>
                      <a:r>
                        <a:rPr lang="en-US" sz="1400" dirty="0"/>
                        <a:t>(flooding pictures/drone)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04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12/07/2023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Matt </a:t>
                      </a:r>
                      <a:r>
                        <a:rPr lang="en-US" sz="1400" dirty="0" err="1"/>
                        <a:t>Reichenberger</a:t>
                      </a:r>
                      <a:r>
                        <a:rPr lang="en-US" sz="1400" dirty="0"/>
                        <a:t> (GH Drainage District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  <a:r>
                        <a:rPr lang="en-US" sz="1400" dirty="0"/>
                        <a:t> (managing, operating drainage district)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1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12/08/2023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Stan Sturgeon (Sturgeon Trailer Harbor)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37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12/13/2023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Chief Stephanie Selin (GHFD#7)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/>
                          </a:solidFill>
                        </a:rPr>
                        <a:t>Emergency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763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12/13/2023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Lisa </a:t>
                      </a:r>
                      <a:r>
                        <a:rPr lang="en-US" sz="1400" dirty="0" err="1"/>
                        <a:t>McElliot</a:t>
                      </a:r>
                      <a:r>
                        <a:rPr lang="en-US" sz="1400" dirty="0"/>
                        <a:t> (Pacific Beach Business Owner)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SR109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(travel)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104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12/21/2023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Stephen Poulakos (Seabrook)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North Beach Future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Past Planning/Studies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00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12/26/2023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LJ Robinson (Kiewit Project Manager)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SR109</a:t>
                      </a:r>
                      <a:r>
                        <a:rPr lang="en-US" sz="1400" dirty="0"/>
                        <a:t> (Summer 2024 fish passage projects)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75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1/10/2024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Mike Nordin (Grays Harbor Conservation District)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Drainage/Conveyance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78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1/17/2024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Vicki Cummings (Grays Harbor Council of Governments)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North Beach Future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Past Planning/Studies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742262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13B2-FF49-88CF-435C-BBDFE8BB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Connor Creek Community Meeting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E9173A-3896-591B-A90D-F58A39364B29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Attachment A – Meetings/Conversations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887B43A-F6F6-B2A0-F3CD-AEB02A76C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3239C76-C677-5EEE-053C-726BA2D6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26</a:t>
            </a:fld>
            <a:r>
              <a:rPr lang="en-US" dirty="0"/>
              <a:t> of 26</a:t>
            </a:r>
          </a:p>
        </p:txBody>
      </p:sp>
    </p:spTree>
    <p:extLst>
      <p:ext uri="{BB962C8B-B14F-4D97-AF65-F5344CB8AC3E}">
        <p14:creationId xmlns:p14="http://schemas.microsoft.com/office/powerpoint/2010/main" val="305497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C300D-73CC-0E65-CED1-462ED87C355F}"/>
              </a:ext>
            </a:extLst>
          </p:cNvPr>
          <p:cNvSpPr txBox="1"/>
          <p:nvPr/>
        </p:nvSpPr>
        <p:spPr>
          <a:xfrm>
            <a:off x="1" y="1206915"/>
            <a:ext cx="121919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Held </a:t>
            </a:r>
            <a:r>
              <a:rPr lang="en-US" sz="2200" u="sng" dirty="0"/>
              <a:t>conversations</a:t>
            </a:r>
            <a:r>
              <a:rPr lang="en-US" sz="2200" dirty="0">
                <a:solidFill>
                  <a:srgbClr val="0070C0"/>
                </a:solidFill>
              </a:rPr>
              <a:t> with many people.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Collected and reviewed much </a:t>
            </a:r>
            <a:r>
              <a:rPr lang="en-US" sz="2200" u="sng" dirty="0"/>
              <a:t>information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pPr marL="461963" indent="-461963">
              <a:buFont typeface="+mj-lt"/>
              <a:buAutoNum type="arabicPeriod"/>
            </a:pPr>
            <a:endParaRPr lang="en-US" sz="2200" u="sng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</a:rPr>
              <a:t>Generated a list of </a:t>
            </a:r>
            <a:r>
              <a:rPr lang="en-US" sz="2200" u="sng" dirty="0"/>
              <a:t>ideas/possible solutions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A.  Activities Since Last Meeting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51B58F-4B04-BEA5-5F63-5826822B3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723" y="3268494"/>
            <a:ext cx="8568923" cy="249028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Problem . . 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/>
              <a:t>     “Connor Creek presents a chronic, complex, and historically unaddressed flooding problem adversely affecting North Beach residents, visitors, businesses, and emergency responders alike.”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07DADF4-B157-9C3B-AE19-A1DE1B6BC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69" y="6320138"/>
            <a:ext cx="2390987" cy="36576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0950917-E90A-E80C-D7BE-E81E245C6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3</a:t>
            </a:fld>
            <a:r>
              <a:rPr lang="en-US" dirty="0"/>
              <a:t> of 26</a:t>
            </a:r>
          </a:p>
        </p:txBody>
      </p:sp>
    </p:spTree>
    <p:extLst>
      <p:ext uri="{BB962C8B-B14F-4D97-AF65-F5344CB8AC3E}">
        <p14:creationId xmlns:p14="http://schemas.microsoft.com/office/powerpoint/2010/main" val="155615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C300D-73CC-0E65-CED1-462ED87C355F}"/>
              </a:ext>
            </a:extLst>
          </p:cNvPr>
          <p:cNvSpPr txBox="1"/>
          <p:nvPr/>
        </p:nvSpPr>
        <p:spPr>
          <a:xfrm>
            <a:off x="1622612" y="836416"/>
            <a:ext cx="892440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Major </a:t>
            </a:r>
            <a:r>
              <a:rPr lang="en-US" sz="2200" u="sng" dirty="0"/>
              <a:t>themes/topics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70C0"/>
                </a:solidFill>
              </a:rPr>
              <a:t>from </a:t>
            </a:r>
            <a:r>
              <a:rPr lang="en-US" sz="2200" u="sng" dirty="0"/>
              <a:t>17 meetings</a:t>
            </a:r>
            <a:r>
              <a:rPr lang="en-US" sz="2200" dirty="0"/>
              <a:t>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7030A0"/>
                </a:solidFill>
              </a:rPr>
              <a:t>Drainage/Conveyance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accent2"/>
                </a:solidFill>
              </a:rPr>
              <a:t>Emergency Response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7030A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</a:rPr>
              <a:t>Infrastructure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SR109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200" b="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C00000"/>
                </a:solidFill>
              </a:rPr>
              <a:t>Past Planning/Studies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B050"/>
                </a:solidFill>
              </a:rPr>
              <a:t>North Beach Future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</a:rPr>
              <a:t>Documentation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1.  Conversations</a:t>
            </a:r>
          </a:p>
        </p:txBody>
      </p:sp>
      <p:pic>
        <p:nvPicPr>
          <p:cNvPr id="12" name="Picture 11" descr="A map of the ocean city&#10;&#10;Description automatically generated">
            <a:extLst>
              <a:ext uri="{FF2B5EF4-FFF2-40B4-BE49-F238E27FC236}">
                <a16:creationId xmlns:a16="http://schemas.microsoft.com/office/drawing/2014/main" id="{EAC2E05E-098A-6793-B1D2-FD21CF899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36" y="856757"/>
            <a:ext cx="3706366" cy="54623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3DD288F-AAFB-2FCE-D43A-6D3BAF064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4</a:t>
            </a:fld>
            <a:r>
              <a:rPr lang="en-US" dirty="0"/>
              <a:t> of 26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9A96F19-4D3F-9920-AADF-341F1F94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2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C300D-73CC-0E65-CED1-462ED87C355F}"/>
              </a:ext>
            </a:extLst>
          </p:cNvPr>
          <p:cNvSpPr txBox="1"/>
          <p:nvPr/>
        </p:nvSpPr>
        <p:spPr>
          <a:xfrm>
            <a:off x="1348033" y="1206915"/>
            <a:ext cx="1084396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Collected and reviewed much </a:t>
            </a:r>
            <a:r>
              <a:rPr lang="en-US" sz="2200" u="sng" dirty="0"/>
              <a:t>information</a:t>
            </a:r>
            <a:r>
              <a:rPr lang="en-US" sz="2200" dirty="0">
                <a:solidFill>
                  <a:srgbClr val="0070C0"/>
                </a:solidFill>
              </a:rPr>
              <a:t>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</a:rPr>
              <a:t>Flooding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2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7030A0"/>
                </a:solidFill>
              </a:rPr>
              <a:t>Plans/Studies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7030A0"/>
              </a:solidFill>
            </a:endParaRPr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Mapping</a:t>
            </a:r>
            <a:endParaRPr lang="en-US" sz="2200" dirty="0"/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2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C000"/>
                </a:solidFill>
              </a:rPr>
              <a:t>Photo/Drone/Imagery</a:t>
            </a:r>
            <a:endParaRPr lang="en-US" sz="2200" b="1" dirty="0">
              <a:solidFill>
                <a:srgbClr val="7030A0"/>
              </a:solidFill>
            </a:endParaRP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Other Documentation</a:t>
            </a: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</a:t>
            </a:r>
          </a:p>
        </p:txBody>
      </p:sp>
      <p:pic>
        <p:nvPicPr>
          <p:cNvPr id="12" name="Picture 11" descr="A truck parked in a flooded area&#10;&#10;Description automatically generated">
            <a:extLst>
              <a:ext uri="{FF2B5EF4-FFF2-40B4-BE49-F238E27FC236}">
                <a16:creationId xmlns:a16="http://schemas.microsoft.com/office/drawing/2014/main" id="{D6DABCFA-614A-4176-2F6D-928618595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7152" y="794068"/>
            <a:ext cx="5590096" cy="4192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F54A85-F18E-05C1-E1FF-0B5AE7608E9C}"/>
              </a:ext>
            </a:extLst>
          </p:cNvPr>
          <p:cNvSpPr txBox="1"/>
          <p:nvPr/>
        </p:nvSpPr>
        <p:spPr>
          <a:xfrm>
            <a:off x="7885914" y="5700663"/>
            <a:ext cx="419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Grays Harbor County Utilities Department</a:t>
            </a:r>
          </a:p>
          <a:p>
            <a:pPr algn="ctr"/>
            <a:r>
              <a:rPr lang="en-US" sz="1600" dirty="0"/>
              <a:t>Water Well, 1-07-2022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C96C68-A33E-5FAA-0572-EFE51ECB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5</a:t>
            </a:fld>
            <a:r>
              <a:rPr lang="en-US" dirty="0"/>
              <a:t> of 26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0C99BE1-BC4C-7C56-036C-A2B0E7E91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2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D8F4-27BF-83FA-2863-D7F4205F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34C6FFA3-EB68-C659-4B77-FD968FD4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75BF59-CE80-14F8-3BA7-8B05B3159DF5}"/>
              </a:ext>
            </a:extLst>
          </p:cNvPr>
          <p:cNvSpPr txBox="1">
            <a:spLocks/>
          </p:cNvSpPr>
          <p:nvPr/>
        </p:nvSpPr>
        <p:spPr>
          <a:xfrm>
            <a:off x="-1" y="208227"/>
            <a:ext cx="12192000" cy="79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2.  Information (</a:t>
            </a:r>
            <a:r>
              <a:rPr lang="en-US" b="1" dirty="0">
                <a:solidFill>
                  <a:srgbClr val="FF0000"/>
                </a:solidFill>
              </a:rPr>
              <a:t>Flooding</a:t>
            </a:r>
            <a:r>
              <a:rPr lang="en-US" b="1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29338-762E-69D9-A527-6C9D11845298}"/>
              </a:ext>
            </a:extLst>
          </p:cNvPr>
          <p:cNvSpPr txBox="1"/>
          <p:nvPr/>
        </p:nvSpPr>
        <p:spPr>
          <a:xfrm>
            <a:off x="1" y="1018651"/>
            <a:ext cx="121919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+mj-lt"/>
              <a:buAutoNum type="arabicPeriod"/>
            </a:pPr>
            <a:r>
              <a:rPr lang="en-US" sz="2200" u="sng" dirty="0"/>
              <a:t>Five “King Tide” events </a:t>
            </a:r>
            <a:r>
              <a:rPr lang="en-US" sz="2200" dirty="0">
                <a:solidFill>
                  <a:srgbClr val="0070C0"/>
                </a:solidFill>
              </a:rPr>
              <a:t>(10.4 ft and greater) since last community meeting (9/28/2023).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u="sng" dirty="0"/>
              <a:t>Two additional “Tides of Concern” events </a:t>
            </a:r>
            <a:r>
              <a:rPr lang="en-US" sz="2200" dirty="0">
                <a:solidFill>
                  <a:srgbClr val="0070C0"/>
                </a:solidFill>
              </a:rPr>
              <a:t>(9.5 ft and greater).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u="sng" dirty="0"/>
              <a:t>Seven events </a:t>
            </a:r>
            <a:r>
              <a:rPr lang="en-US" sz="2200" u="sng" dirty="0" err="1"/>
              <a:t>totalling</a:t>
            </a:r>
            <a:r>
              <a:rPr lang="en-US" sz="2200" u="sng" dirty="0"/>
              <a:t> 75 out of 121 days </a:t>
            </a:r>
            <a:r>
              <a:rPr lang="en-US" sz="2200" dirty="0">
                <a:solidFill>
                  <a:srgbClr val="0070C0"/>
                </a:solidFill>
              </a:rPr>
              <a:t>(62% </a:t>
            </a:r>
            <a:r>
              <a:rPr lang="en-US" sz="2200">
                <a:solidFill>
                  <a:srgbClr val="0070C0"/>
                </a:solidFill>
              </a:rPr>
              <a:t>of those days</a:t>
            </a:r>
            <a:r>
              <a:rPr lang="en-US" sz="2200" dirty="0">
                <a:solidFill>
                  <a:srgbClr val="0070C0"/>
                </a:solidFill>
              </a:rPr>
              <a:t>)!</a:t>
            </a:r>
          </a:p>
          <a:p>
            <a:pPr marL="461963" indent="-461963">
              <a:buFont typeface="+mj-lt"/>
              <a:buAutoNum type="arabicPeriod"/>
            </a:pPr>
            <a:endParaRPr lang="en-US" sz="2200" dirty="0">
              <a:solidFill>
                <a:srgbClr val="0070C0"/>
              </a:solidFill>
            </a:endParaRPr>
          </a:p>
          <a:p>
            <a:pPr marL="461963" indent="-461963">
              <a:buFont typeface="+mj-lt"/>
              <a:buAutoNum type="arabicPeriod"/>
            </a:pPr>
            <a:r>
              <a:rPr lang="en-US" sz="2200" u="sng" dirty="0"/>
              <a:t>8% of all tides annually are 9.5 ft and greater </a:t>
            </a:r>
            <a:r>
              <a:rPr lang="en-US" sz="2200" dirty="0">
                <a:solidFill>
                  <a:srgbClr val="0070C0"/>
                </a:solidFill>
              </a:rPr>
              <a:t>(Westport Station).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DB542C-90D8-96CA-30A7-7E909E0FB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53" y="3576409"/>
            <a:ext cx="5279641" cy="2758274"/>
          </a:xfrm>
          <a:prstGeom prst="rect">
            <a:avLst/>
          </a:prstGeom>
        </p:spPr>
      </p:pic>
      <p:pic>
        <p:nvPicPr>
          <p:cNvPr id="16" name="Picture 15" descr="A car driving on a flooded road&#10;&#10;Description automatically generated">
            <a:extLst>
              <a:ext uri="{FF2B5EF4-FFF2-40B4-BE49-F238E27FC236}">
                <a16:creationId xmlns:a16="http://schemas.microsoft.com/office/drawing/2014/main" id="{945444EF-1DE8-8E41-2E6F-F48E51D5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69" y="1556495"/>
            <a:ext cx="3363695" cy="44672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EC613D-0A57-4026-A9D0-683818CE4742}"/>
              </a:ext>
            </a:extLst>
          </p:cNvPr>
          <p:cNvSpPr txBox="1"/>
          <p:nvPr/>
        </p:nvSpPr>
        <p:spPr>
          <a:xfrm>
            <a:off x="7607455" y="5301505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12-27-2022 </a:t>
            </a:r>
            <a:endParaRPr lang="en-US" sz="1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4158E81-A424-C391-CA03-6060ABCB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6</a:t>
            </a:fld>
            <a:r>
              <a:rPr lang="en-US" dirty="0"/>
              <a:t> of 26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BD5AD10-BF25-0FB2-0734-31F9AD5AA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13B2-FF49-88CF-435C-BBDFE8BB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250DC-FA76-E1C1-8E17-1235DFFB5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641"/>
            <a:ext cx="12192000" cy="34667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365DA2C-DC91-DADC-E1AB-754274B0A44D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BB3961D2-B031-8B9E-7F13-7D302D1C006B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E62D1B-582D-6CCD-AEBB-0320789C5180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#1</a:t>
              </a:r>
            </a:p>
          </p:txBody>
        </p:sp>
      </p:grpSp>
      <p:pic>
        <p:nvPicPr>
          <p:cNvPr id="8" name="Picture 7" descr="A logo of grays harbor county&#10;&#10;Description automatically generated">
            <a:extLst>
              <a:ext uri="{FF2B5EF4-FFF2-40B4-BE49-F238E27FC236}">
                <a16:creationId xmlns:a16="http://schemas.microsoft.com/office/drawing/2014/main" id="{E3408DFB-57F8-E926-42C6-8A7DE0F3F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58A15BB-ED85-FE16-C15C-89628F83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7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529AC02-4F17-0CA8-A532-18E34C4A9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8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13B2-FF49-88CF-435C-BBDFE8BB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Connor Creek Community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AFC0B-6FC3-4D68-8CB2-D4D30EB2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401"/>
            <a:ext cx="12192000" cy="3823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B144C7-3281-E253-22A1-C87D7C32667D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DE94B994-1DCF-01B3-855F-B05AF09EFFFF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4D92F0-E32F-6356-4BB5-6546411AF316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#2</a:t>
              </a:r>
            </a:p>
          </p:txBody>
        </p:sp>
      </p:grpSp>
      <p:pic>
        <p:nvPicPr>
          <p:cNvPr id="10" name="Picture 9" descr="A logo of grays harbor county&#10;&#10;Description automatically generated">
            <a:extLst>
              <a:ext uri="{FF2B5EF4-FFF2-40B4-BE49-F238E27FC236}">
                <a16:creationId xmlns:a16="http://schemas.microsoft.com/office/drawing/2014/main" id="{115E7912-6056-C967-9731-F1B2755F0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A21808-8868-931D-FA24-DFE17D96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8</a:t>
            </a:fld>
            <a:r>
              <a:rPr lang="en-US" dirty="0"/>
              <a:t> of 26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D45157D-23FD-448F-DA9B-281DBE016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31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9495FA-5989-1C3E-15D0-BCD84A78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627"/>
            <a:ext cx="12192000" cy="38158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FAC651-4D9B-69A6-5B0E-4F3C8E607A44}"/>
              </a:ext>
            </a:extLst>
          </p:cNvPr>
          <p:cNvGrpSpPr/>
          <p:nvPr/>
        </p:nvGrpSpPr>
        <p:grpSpPr>
          <a:xfrm>
            <a:off x="-1" y="208227"/>
            <a:ext cx="12192000" cy="792565"/>
            <a:chOff x="-1" y="208227"/>
            <a:chExt cx="12192000" cy="792565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C2A9AFF-2F84-9C73-55A9-ED279548841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08227"/>
              <a:ext cx="12192000" cy="7925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/>
                <a:t>2.  Information (</a:t>
              </a:r>
              <a:r>
                <a:rPr lang="en-US" b="1" dirty="0">
                  <a:solidFill>
                    <a:srgbClr val="FF0000"/>
                  </a:solidFill>
                </a:rPr>
                <a:t>Flooding</a:t>
              </a:r>
              <a:r>
                <a:rPr lang="en-US" b="1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02D39D-E15C-BFAC-51D3-72928572673B}"/>
                </a:ext>
              </a:extLst>
            </p:cNvPr>
            <p:cNvSpPr txBox="1"/>
            <p:nvPr/>
          </p:nvSpPr>
          <p:spPr>
            <a:xfrm>
              <a:off x="10909953" y="373677"/>
              <a:ext cx="12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Event #3</a:t>
              </a:r>
            </a:p>
          </p:txBody>
        </p:sp>
      </p:grpSp>
      <p:pic>
        <p:nvPicPr>
          <p:cNvPr id="9" name="Picture 8" descr="A logo of grays harbor county&#10;&#10;Description automatically generated">
            <a:extLst>
              <a:ext uri="{FF2B5EF4-FFF2-40B4-BE49-F238E27FC236}">
                <a16:creationId xmlns:a16="http://schemas.microsoft.com/office/drawing/2014/main" id="{A23B9CEA-3AB5-46D9-E5E5-C284F8C82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5883368"/>
            <a:ext cx="910336" cy="914400"/>
          </a:xfrm>
          <a:prstGeom prst="rect">
            <a:avLst/>
          </a:prstGeom>
        </p:spPr>
      </p:pic>
      <p:pic>
        <p:nvPicPr>
          <p:cNvPr id="12" name="Picture 11" descr="A flooded road with signs&#10;&#10;Description automatically generated">
            <a:extLst>
              <a:ext uri="{FF2B5EF4-FFF2-40B4-BE49-F238E27FC236}">
                <a16:creationId xmlns:a16="http://schemas.microsoft.com/office/drawing/2014/main" id="{0136EB1A-F946-6AAB-1437-52D28FEDD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0" y="4809112"/>
            <a:ext cx="4267201" cy="1920240"/>
          </a:xfrm>
          <a:prstGeom prst="rect">
            <a:avLst/>
          </a:prstGeom>
        </p:spPr>
      </p:pic>
      <p:pic>
        <p:nvPicPr>
          <p:cNvPr id="14" name="Picture 13" descr="A flooded street with grass and trees&#10;&#10;Description automatically generated">
            <a:extLst>
              <a:ext uri="{FF2B5EF4-FFF2-40B4-BE49-F238E27FC236}">
                <a16:creationId xmlns:a16="http://schemas.microsoft.com/office/drawing/2014/main" id="{475A31EA-1F57-738E-1908-8BDAA94E4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2" y="4809112"/>
            <a:ext cx="426720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DF5588-A838-7840-0988-710C06D05E46}"/>
              </a:ext>
            </a:extLst>
          </p:cNvPr>
          <p:cNvSpPr txBox="1"/>
          <p:nvPr/>
        </p:nvSpPr>
        <p:spPr>
          <a:xfrm>
            <a:off x="-1" y="5630733"/>
            <a:ext cx="1091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11-11-2023 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58370-21FF-E7E8-96CD-C68D78C23386}"/>
              </a:ext>
            </a:extLst>
          </p:cNvPr>
          <p:cNvSpPr txBox="1"/>
          <p:nvPr/>
        </p:nvSpPr>
        <p:spPr>
          <a:xfrm>
            <a:off x="9624987" y="5630733"/>
            <a:ext cx="1110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ym typeface="Wingdings" panose="05000000000000000000" pitchFamily="2" charset="2"/>
              </a:rPr>
              <a:t> 11-16-2023</a:t>
            </a:r>
            <a:endParaRPr lang="en-US" sz="1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42A290E-44E5-B8D1-8EEC-4070AA5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37964" cy="365125"/>
          </a:xfrm>
        </p:spPr>
        <p:txBody>
          <a:bodyPr/>
          <a:lstStyle/>
          <a:p>
            <a:fld id="{19F05C5A-34FE-4FA3-8D4A-72FEB7CF9AF6}" type="slidenum">
              <a:rPr lang="en-US" smtClean="0"/>
              <a:t>9</a:t>
            </a:fld>
            <a:r>
              <a:rPr lang="en-US" dirty="0"/>
              <a:t> of 26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BECD6C3-4D7B-9BA3-F631-8F4B6F0C7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03" y="6427718"/>
            <a:ext cx="23909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31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1532</Words>
  <Application>Microsoft Office PowerPoint</Application>
  <PresentationFormat>Widescreen</PresentationFormat>
  <Paragraphs>299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Wingdings</vt:lpstr>
      <vt:lpstr>Office Theme</vt:lpstr>
      <vt:lpstr>Connor Creek Flooding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Connor Creek Flooding</dc:title>
  <dc:creator>Scott Boettcher</dc:creator>
  <cp:lastModifiedBy>Scott Boettcher</cp:lastModifiedBy>
  <cp:revision>162</cp:revision>
  <cp:lastPrinted>2024-01-17T22:12:22Z</cp:lastPrinted>
  <dcterms:created xsi:type="dcterms:W3CDTF">2024-01-09T21:50:08Z</dcterms:created>
  <dcterms:modified xsi:type="dcterms:W3CDTF">2024-01-18T16:22:37Z</dcterms:modified>
</cp:coreProperties>
</file>