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3" r:id="rId4"/>
    <p:sldId id="276" r:id="rId5"/>
    <p:sldId id="277" r:id="rId6"/>
    <p:sldId id="279" r:id="rId7"/>
    <p:sldId id="297" r:id="rId8"/>
    <p:sldId id="299" r:id="rId9"/>
    <p:sldId id="298" r:id="rId10"/>
    <p:sldId id="300" r:id="rId11"/>
    <p:sldId id="274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97FE66-B7C6-4380-CED1-C88CDE4EE344}" name="Scott Boettcher" initials="SB" userId="S::scottb@sbgh-partners.com::67e7d7a2-fff8-4780-afb1-a0f7fae0ba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CA40C5-5F92-462A-AF01-559B3859FDB7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151E9D-6DDB-421A-89FE-B27C505E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2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33D0-1F84-01AE-5B9B-A41330366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BD727-5E44-70EF-A1B4-D7B516A79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6B613-908A-A641-94FA-92849078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9F35-0437-4CB8-A405-9F4F0C3DBB30}" type="datetime1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3FCAA-35BE-E0D2-2290-6667AB7A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8CE31-C869-2755-D766-772E06F5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3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EF20-F6FC-9DF1-93B7-3B6876FB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119E2-8FB1-D18C-5010-37131474D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D31F0-1753-C2E8-0CC5-5D7F2558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B9FD-2AD4-4CA6-9DFA-B3597B49DFD7}" type="datetime1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00D19-A03E-51C2-E1E8-74ED917A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4B7D-58CE-B59B-308F-638DA631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6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63A2A4-7801-3DB7-17AB-1F8F1978B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873A71-2FDD-4214-3D46-9300B1E1C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6817C-5162-DD01-B4BF-78271305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56FC-E3DA-4A1A-852F-117266A49003}" type="datetime1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9E0C8-1F7D-66FF-8455-FF3F35FB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47F0-7480-C4AE-8EA8-E80C2460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34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9576-5C37-C809-8502-C60A0A01F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7FB61-FB62-A5D3-9268-F778F419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C23A2-8EDF-AFFC-F049-10C7380C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50E5-14FA-4C61-A6D4-4874045B6F7D}" type="datetime1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3C3F9-02EC-386D-254C-3D33B1E7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09F8-1E3E-5318-6893-7838D25A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1155-9AAA-F3BE-4DA5-FA0CA4C6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AF25E-F707-7EC8-D83C-A1ACFC55B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30473-ED9A-1E8B-FE35-DFC3B097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5395-133E-46E5-9A44-FB56411026F2}" type="datetime1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7724C-FDDA-9294-6471-62CECD59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84285-0718-C7AC-9520-8654BC40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8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03AD-FA70-7D5F-B57F-3435F88B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C6C3-C66D-DBEB-B5A9-962F791A9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08DAB-16C2-A910-0113-3FED46FAD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4E3F8-6D8B-80D4-042D-3E1663DE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8225-DAE8-4181-A6F0-0808F5D15552}" type="datetime1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F9FEA-4789-6556-07FA-18E0E6B3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70750-0FC0-5D96-CF9D-FF2BAC0A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2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10A9-DA26-FB18-E4F3-C4136478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8DCB-A462-7AE5-1F3A-97784F05B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70184-CB93-4009-E9F7-44CA47F51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8876E-2265-292A-C317-85BC41B84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29FCB-2C45-6D66-8BFA-F3AD329EE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31A546-3F59-46C1-5EB3-C82AD2D3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BECC6-8ADA-44EC-83DE-E0688E759C49}" type="datetime1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25254-BA31-34DA-0DD7-0FA2BBD6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87F56-901A-1AAB-032A-4A1563EF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257B-116C-37B0-10FE-6806EBE0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E695EF-CBFE-1515-5DD7-F37689EC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F5F6-496E-4DB8-B682-7134DBD83BE2}" type="datetime1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F7657-08FE-D738-31DE-012289E3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8B636-BABB-E220-C80E-71BC6997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1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81D54-88E1-CC1B-B47C-041DC698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8731-EE7A-4E80-9A7A-BC6BB3E20924}" type="datetime1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4D7AB-41D2-D9FC-567C-D4019B15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AFDFA-5A12-DF00-5A0C-8FDEC06B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05AF-907C-E32C-5921-76DD5286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BE12-8778-EBBD-1B29-CE62B3A50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6CFA3-E1BC-0D1B-3BA6-CDD192E70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5F7B4-D0AE-C0DE-F426-E26FE7D19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F28C-19CA-4F49-A5E8-C27BD3978AEC}" type="datetime1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B6425-E47E-98AF-4CC5-823AF9D9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BDED7-17B3-CE54-CB28-3042EB1E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8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C913-F912-6EF3-B643-114E18E6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9A124-8C63-1D88-26AA-3FC7A683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83639-EFE0-DF40-30E8-1F42B66D4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40D32-EC17-3A84-5E34-6A4F9CD4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A8D55-CE3E-429B-B473-4C3EAA5B1FF7}" type="datetime1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499EF-955C-7260-BA2B-DAE4221A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04AB-9DC0-7527-1773-51FF96D6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DF5ED-72FB-8BD7-21E0-CF64226C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169ED-CB0F-0EEF-9EEE-DF6DF4F0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A46EC-B241-57F3-8E03-F5AA3D20D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81E3B-2941-4004-8F1D-70EF4A86481C}" type="datetime1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F7C4-DBD2-576C-518D-CDA526AF5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DE42-8481-0FE3-4BE7-D07CF8B55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hc-gis.maps.arcgis.com/apps/mapviewer/index.html?webmap=42569ca5e62d44c684d56dba489a9605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2006/Documents/Documents/1997%20FCZD%20Ref%203-21-2024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content.govdelivery.com/accounts/WADOC/bulletins/3917d7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b@sbgh-partners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ezview.wa.gov/DesktopDefault.aspx?alias=2006&amp;PageID=3785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2006/Documents/Documents/Dunes%20Estates%2C%20Inc%20Civil%20Design%20for%20Wetland%20Mitgation%20reduced.pdf" TargetMode="External"/><Relationship Id="rId7" Type="http://schemas.openxmlformats.org/officeDocument/2006/relationships/image" Target="../media/image9.jpeg"/><Relationship Id="rId2" Type="http://schemas.openxmlformats.org/officeDocument/2006/relationships/hyperlink" Target="https://www.ezview.wa.gov/Portals/_2006/Documents/Documents/Wetland%20Mitigation%20Plan%20Dunes%20Estate%2008-23-2006_reduc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ezview.wa.gov/Portals/_2006/Documents/Documents/Dunes%20Estates%20Mitigation%20Monitoring%20Year%206%20Monitoring%20Report%20VWA%2010-2007-0032%2012-2013%20reduced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hc-gis.maps.arcgis.com/apps/mapviewer/index.html?webmap=42569ca5e62d44c684d56dba489a9605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leg.wa.gov/rcw/default.aspx?cite=85.15" TargetMode="External"/><Relationship Id="rId13" Type="http://schemas.openxmlformats.org/officeDocument/2006/relationships/hyperlink" Target="https://app.leg.wa.gov/rcw/default.aspx?cite=86.13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app.leg.wa.gov/rcw/default.aspx?cite=85.08" TargetMode="External"/><Relationship Id="rId12" Type="http://schemas.openxmlformats.org/officeDocument/2006/relationships/hyperlink" Target="https://app.leg.wa.gov/rcw/default.aspx?cite=86.0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leg.wa.gov/rcw/default.aspx?cite=85.06" TargetMode="External"/><Relationship Id="rId11" Type="http://schemas.openxmlformats.org/officeDocument/2006/relationships/hyperlink" Target="https://app.leg.wa.gov/rcw/default.aspx?cite=85.24" TargetMode="External"/><Relationship Id="rId5" Type="http://schemas.openxmlformats.org/officeDocument/2006/relationships/hyperlink" Target="https://app.leg.wa.gov/rcw/default.aspx?cite=85.05" TargetMode="External"/><Relationship Id="rId15" Type="http://schemas.openxmlformats.org/officeDocument/2006/relationships/hyperlink" Target="https://mrsc.org/explore-topics/government-organization/special-districts/special-purpose-district-types#drainage" TargetMode="External"/><Relationship Id="rId10" Type="http://schemas.openxmlformats.org/officeDocument/2006/relationships/hyperlink" Target="https://app.leg.wa.gov/rcw/default.aspx?cite=85.22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app.leg.wa.gov/rcw/default.aspx?cite=85.20" TargetMode="External"/><Relationship Id="rId14" Type="http://schemas.openxmlformats.org/officeDocument/2006/relationships/hyperlink" Target="https://app.leg.wa.gov/rcw/default.aspx?cite=86.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50F1-9FC3-21D3-E4EB-D31A25890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8227"/>
            <a:ext cx="12192000" cy="7925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Connor Creek Flooding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470B-0D56-299D-8FB1-F70EB4713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1888"/>
            <a:ext cx="12192000" cy="14522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Community Meeting</a:t>
            </a:r>
          </a:p>
          <a:p>
            <a:r>
              <a:rPr lang="en-US" dirty="0">
                <a:solidFill>
                  <a:srgbClr val="0070C0"/>
                </a:solidFill>
              </a:rPr>
              <a:t>Ocean Shores Outdoor Recreation Club</a:t>
            </a:r>
          </a:p>
          <a:p>
            <a:r>
              <a:rPr lang="en-US" dirty="0">
                <a:solidFill>
                  <a:srgbClr val="0070C0"/>
                </a:solidFill>
              </a:rPr>
              <a:t>March 21, 2024 -- 6:00 PM</a:t>
            </a:r>
          </a:p>
        </p:txBody>
      </p:sp>
      <p:pic>
        <p:nvPicPr>
          <p:cNvPr id="12" name="Picture 11" descr="A flooded street with trees and cars&#10;&#10;Description automatically generated">
            <a:extLst>
              <a:ext uri="{FF2B5EF4-FFF2-40B4-BE49-F238E27FC236}">
                <a16:creationId xmlns:a16="http://schemas.microsoft.com/office/drawing/2014/main" id="{94257962-7366-AED9-7E94-F161511C8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25490"/>
          <a:stretch/>
        </p:blipFill>
        <p:spPr>
          <a:xfrm>
            <a:off x="255738" y="1990165"/>
            <a:ext cx="3563228" cy="38465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1F45A5-ED85-2FA6-EB6D-9A265B49789F}"/>
              </a:ext>
            </a:extLst>
          </p:cNvPr>
          <p:cNvSpPr txBox="1"/>
          <p:nvPr/>
        </p:nvSpPr>
        <p:spPr>
          <a:xfrm>
            <a:off x="3841790" y="3667027"/>
            <a:ext cx="1142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 12-05-2023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25A0F-58F3-78F2-9396-1D29B9A9D394}"/>
              </a:ext>
            </a:extLst>
          </p:cNvPr>
          <p:cNvSpPr txBox="1"/>
          <p:nvPr/>
        </p:nvSpPr>
        <p:spPr>
          <a:xfrm>
            <a:off x="3940405" y="5652936"/>
            <a:ext cx="1421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ym typeface="Wingdings" panose="05000000000000000000" pitchFamily="2" charset="2"/>
              </a:rPr>
              <a:t>2-13-2024 </a:t>
            </a:r>
            <a:endParaRPr lang="en-US" sz="1200" dirty="0"/>
          </a:p>
        </p:txBody>
      </p:sp>
      <p:pic>
        <p:nvPicPr>
          <p:cNvPr id="4" name="Picture 3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1D28047-6822-060B-F419-973999CE1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D9D8CE-5A31-5AA4-E7E6-DC430DE8B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7" name="Picture 6" descr="A road with trees and a blue sky&#10;&#10;Description automatically generated">
            <a:extLst>
              <a:ext uri="{FF2B5EF4-FFF2-40B4-BE49-F238E27FC236}">
                <a16:creationId xmlns:a16="http://schemas.microsoft.com/office/drawing/2014/main" id="{567B0E0D-E24F-6519-7FAF-0DD4A0856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1295" r="6349" b="39489"/>
          <a:stretch/>
        </p:blipFill>
        <p:spPr>
          <a:xfrm>
            <a:off x="5384619" y="2462720"/>
            <a:ext cx="5888455" cy="34235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50496F-498D-855A-83F5-4DB795715EC7}"/>
              </a:ext>
            </a:extLst>
          </p:cNvPr>
          <p:cNvSpPr txBox="1"/>
          <p:nvPr/>
        </p:nvSpPr>
        <p:spPr>
          <a:xfrm>
            <a:off x="5655061" y="5836751"/>
            <a:ext cx="510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Thank you WSDOT!</a:t>
            </a:r>
          </a:p>
        </p:txBody>
      </p:sp>
    </p:spTree>
    <p:extLst>
      <p:ext uri="{BB962C8B-B14F-4D97-AF65-F5344CB8AC3E}">
        <p14:creationId xmlns:p14="http://schemas.microsoft.com/office/powerpoint/2010/main" val="42523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A69CF2-62D5-C9E4-1B46-77C761AA117B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B. Perspective on Formation of a Drainage District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944C5-49F1-21E8-1264-10A97B8B254F}"/>
              </a:ext>
            </a:extLst>
          </p:cNvPr>
          <p:cNvSpPr txBox="1"/>
          <p:nvPr/>
        </p:nvSpPr>
        <p:spPr>
          <a:xfrm>
            <a:off x="349627" y="866367"/>
            <a:ext cx="570828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Possible</a:t>
            </a:r>
            <a:r>
              <a:rPr lang="en-US" sz="3200" b="1" dirty="0"/>
              <a:t> Goals by Solution Area</a:t>
            </a:r>
          </a:p>
          <a:p>
            <a:pPr marL="461963" indent="-461963">
              <a:buFont typeface="+mj-lt"/>
              <a:buAutoNum type="arabicPeriod" startAt="4"/>
            </a:pPr>
            <a:endParaRPr lang="en-US" sz="2200" dirty="0"/>
          </a:p>
          <a:p>
            <a:pPr marL="914400" lvl="1" indent="-457200">
              <a:buFont typeface="+mj-lt"/>
              <a:buAutoNum type="alphaLcPeriod"/>
            </a:pPr>
            <a:r>
              <a:rPr lang="en-US" sz="2200" b="1" dirty="0"/>
              <a:t>Uplands:</a:t>
            </a:r>
            <a:r>
              <a:rPr lang="en-US" sz="2200" dirty="0"/>
              <a:t> Slow, moderate, and/or reduce/redirect flow.</a:t>
            </a:r>
          </a:p>
          <a:p>
            <a:pPr marL="914400" lvl="1" indent="-457200">
              <a:buFont typeface="+mj-lt"/>
              <a:buAutoNum type="alphaLcPeriod"/>
            </a:pPr>
            <a:endParaRPr lang="en-US" sz="2200" dirty="0"/>
          </a:p>
          <a:p>
            <a:pPr marL="914400" lvl="1" indent="-457200">
              <a:buFont typeface="+mj-lt"/>
              <a:buAutoNum type="alphaLcPeriod"/>
            </a:pPr>
            <a:r>
              <a:rPr lang="en-US" sz="2200" b="1" dirty="0"/>
              <a:t>SR109 Corridor: </a:t>
            </a:r>
            <a:r>
              <a:rPr lang="en-US" sz="2200" dirty="0"/>
              <a:t>Improve conveyance, evacuation (via public parcels, ROW).</a:t>
            </a:r>
          </a:p>
          <a:p>
            <a:pPr marL="914400" lvl="1" indent="-457200">
              <a:buFont typeface="+mj-lt"/>
              <a:buAutoNum type="alphaLcPeriod"/>
            </a:pPr>
            <a:endParaRPr lang="en-US" sz="2200" dirty="0"/>
          </a:p>
          <a:p>
            <a:pPr marL="914400" lvl="1" indent="-457200">
              <a:buFont typeface="+mj-lt"/>
              <a:buAutoNum type="alphaLcPeriod"/>
            </a:pPr>
            <a:r>
              <a:rPr lang="en-US" sz="2200" b="1" dirty="0"/>
              <a:t>Through the Dunes:</a:t>
            </a:r>
            <a:r>
              <a:rPr lang="en-US" sz="2200" dirty="0"/>
              <a:t> Reinstate high-flow, overflow.</a:t>
            </a:r>
          </a:p>
          <a:p>
            <a:pPr lvl="1"/>
            <a:r>
              <a:rPr lang="en-US" sz="2200" dirty="0"/>
              <a:t> 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2200" b="1" dirty="0"/>
              <a:t>Mitigation Site: </a:t>
            </a:r>
            <a:r>
              <a:rPr lang="en-US" sz="2200" dirty="0"/>
              <a:t>Enhance wetland water storage (hotter summers).</a:t>
            </a:r>
          </a:p>
          <a:p>
            <a:pPr marL="914400" lvl="1" indent="-457200">
              <a:buFont typeface="+mj-lt"/>
              <a:buAutoNum type="alphaLcPeriod" startAt="4"/>
            </a:pPr>
            <a:endParaRPr lang="en-US" sz="2200" dirty="0"/>
          </a:p>
          <a:p>
            <a:pPr marL="914400" lvl="1" indent="-457200">
              <a:buFont typeface="+mj-lt"/>
              <a:buAutoNum type="alphaLcPeriod" startAt="4"/>
            </a:pPr>
            <a:r>
              <a:rPr lang="en-US" sz="2200" b="1" dirty="0"/>
              <a:t>King Tides: </a:t>
            </a:r>
            <a:r>
              <a:rPr lang="en-US" sz="2200" dirty="0"/>
              <a:t>Evacuate high-flows at historic overflow points.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A3BA2E-D0A7-DE1E-3116-AABEF4D4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10</a:t>
            </a:fld>
            <a:r>
              <a:rPr lang="en-US" dirty="0"/>
              <a:t> of 11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BC4F29-9D62-0BCD-C25F-0F43E7CD8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2D19F-F59F-2300-7798-86A110BE5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923" y="865762"/>
            <a:ext cx="6098233" cy="55878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DCF65-E058-E77E-7496-14C4D8EFC7A9}"/>
              </a:ext>
            </a:extLst>
          </p:cNvPr>
          <p:cNvSpPr txBox="1"/>
          <p:nvPr/>
        </p:nvSpPr>
        <p:spPr>
          <a:xfrm>
            <a:off x="9318830" y="6084277"/>
            <a:ext cx="309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interactive map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811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A69CF2-62D5-C9E4-1B46-77C761AA117B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C.  Schedule and Next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944C5-49F1-21E8-1264-10A97B8B254F}"/>
              </a:ext>
            </a:extLst>
          </p:cNvPr>
          <p:cNvSpPr txBox="1"/>
          <p:nvPr/>
        </p:nvSpPr>
        <p:spPr>
          <a:xfrm>
            <a:off x="7162800" y="874044"/>
            <a:ext cx="5029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ROW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Secure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 gages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 gage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 status of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1997 Flood Control Zone District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(reference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here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Implementation Group</a:t>
            </a:r>
            <a:r>
              <a:rPr lang="en-US" sz="2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evaluate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preferred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drainage/flood district type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area/boundary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Refine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 opportunities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(e.g., 3/20/2024 Public Works Board announcement,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here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A3BA2E-D0A7-DE1E-3116-AABEF4D4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11</a:t>
            </a:fld>
            <a:r>
              <a:rPr lang="en-US" dirty="0"/>
              <a:t> of 11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BC4F29-9D62-0BCD-C25F-0F43E7CD8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B2C3F-3266-51A5-447D-68B96BD7EA3E}"/>
              </a:ext>
            </a:extLst>
          </p:cNvPr>
          <p:cNvSpPr txBox="1"/>
          <p:nvPr/>
        </p:nvSpPr>
        <p:spPr>
          <a:xfrm>
            <a:off x="1053772" y="866610"/>
            <a:ext cx="6109028" cy="5324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5/16/2024 (Community meeting): </a:t>
            </a:r>
            <a:r>
              <a:rPr lang="en-US" sz="2000" dirty="0"/>
              <a:t>Recommend preferred district type and service area.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7/18/2024 (Community meeting): </a:t>
            </a:r>
            <a:r>
              <a:rPr lang="en-US" sz="2000" dirty="0"/>
              <a:t>Present outreach and partnership building materials.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Aug-Dec 2024: </a:t>
            </a:r>
            <a:r>
              <a:rPr lang="en-US" sz="2000" dirty="0"/>
              <a:t>Formation of district.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Aug-Dec 2024: </a:t>
            </a:r>
            <a:r>
              <a:rPr lang="en-US" sz="2000" dirty="0"/>
              <a:t>Outreach and partnership building.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Aug-Dec 2024: </a:t>
            </a:r>
            <a:r>
              <a:rPr lang="en-US" sz="2000" dirty="0"/>
              <a:t>Formation and submittal of legislative and grant funding requests.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Jan-May 2025: </a:t>
            </a:r>
            <a:r>
              <a:rPr lang="en-US" sz="2000" dirty="0"/>
              <a:t>Legislative session.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July-Dec 2025: </a:t>
            </a:r>
            <a:r>
              <a:rPr lang="en-US" sz="2000" dirty="0"/>
              <a:t>Hire expertise; Develop flood/drainage plan; Secure permits/funding for Phase I projects.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B8EEF-8D58-17CD-F8CD-1F32D59B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</a:t>
            </a:fld>
            <a:r>
              <a:rPr lang="en-US" dirty="0"/>
              <a:t> of 11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C2AACB-CB16-776C-E9DA-EBB3EB086CE8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Today’s Presentation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1B3DA88-9C7F-18E5-4B9E-576224B0D1D3}"/>
              </a:ext>
            </a:extLst>
          </p:cNvPr>
          <p:cNvSpPr txBox="1">
            <a:spLocks/>
          </p:cNvSpPr>
          <p:nvPr/>
        </p:nvSpPr>
        <p:spPr>
          <a:xfrm>
            <a:off x="-1" y="1272146"/>
            <a:ext cx="12192000" cy="2156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>
              <a:buFont typeface="+mj-lt"/>
              <a:buAutoNum type="alphaUcPeriod"/>
            </a:pPr>
            <a:r>
              <a:rPr lang="en-US" sz="2200" dirty="0">
                <a:solidFill>
                  <a:srgbClr val="0070C0"/>
                </a:solidFill>
              </a:rPr>
              <a:t>Provide update on </a:t>
            </a:r>
            <a:r>
              <a:rPr lang="en-US" sz="2200" u="sng" dirty="0"/>
              <a:t>activities</a:t>
            </a:r>
            <a:r>
              <a:rPr lang="en-US" sz="2200" dirty="0">
                <a:solidFill>
                  <a:srgbClr val="0070C0"/>
                </a:solidFill>
              </a:rPr>
              <a:t> since last meeting (1-18-2024).</a:t>
            </a:r>
          </a:p>
          <a:p>
            <a:pPr marL="514350" indent="-514350">
              <a:buFont typeface="+mj-lt"/>
              <a:buAutoNum type="alphaU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lphaUcPeriod"/>
            </a:pPr>
            <a:r>
              <a:rPr lang="en-US" sz="2200" dirty="0">
                <a:solidFill>
                  <a:srgbClr val="0070C0"/>
                </a:solidFill>
              </a:rPr>
              <a:t>Discuss Connor Creek Implementation Group </a:t>
            </a:r>
            <a:r>
              <a:rPr lang="en-US" sz="2200" u="sng" dirty="0"/>
              <a:t>perspective</a:t>
            </a:r>
            <a:r>
              <a:rPr lang="en-US" sz="2200" dirty="0">
                <a:solidFill>
                  <a:srgbClr val="0070C0"/>
                </a:solidFill>
              </a:rPr>
              <a:t> on formation of a </a:t>
            </a:r>
            <a:r>
              <a:rPr lang="en-US" sz="2200" u="sng" dirty="0"/>
              <a:t>drainage district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pPr marL="461963" indent="-461963">
              <a:buFont typeface="+mj-lt"/>
              <a:buAutoNum type="alphaU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lphaUcPeriod"/>
            </a:pPr>
            <a:r>
              <a:rPr lang="en-US" sz="2200" dirty="0">
                <a:solidFill>
                  <a:srgbClr val="0070C0"/>
                </a:solidFill>
              </a:rPr>
              <a:t>Discuss </a:t>
            </a:r>
            <a:r>
              <a:rPr lang="en-US" sz="2200" u="sng" dirty="0"/>
              <a:t>schedule</a:t>
            </a:r>
            <a:r>
              <a:rPr lang="en-US" sz="2200" dirty="0">
                <a:solidFill>
                  <a:srgbClr val="0070C0"/>
                </a:solidFill>
              </a:rPr>
              <a:t> and </a:t>
            </a:r>
            <a:r>
              <a:rPr lang="en-US" sz="2200" u="sng" dirty="0"/>
              <a:t>next steps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5B1FC4F-32E7-831B-F3FC-6A6D9D2A3CA7}"/>
              </a:ext>
            </a:extLst>
          </p:cNvPr>
          <p:cNvSpPr txBox="1">
            <a:spLocks/>
          </p:cNvSpPr>
          <p:nvPr/>
        </p:nvSpPr>
        <p:spPr>
          <a:xfrm>
            <a:off x="4512297" y="4775250"/>
            <a:ext cx="3167405" cy="15312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Scott Boettcher</a:t>
            </a:r>
          </a:p>
          <a:p>
            <a:pPr marL="0" indent="0" algn="ctr">
              <a:buNone/>
            </a:pPr>
            <a:r>
              <a:rPr lang="en-US" sz="1800" dirty="0"/>
              <a:t>SBGH-Partners</a:t>
            </a:r>
          </a:p>
          <a:p>
            <a:pPr marL="0" indent="0" algn="ctr">
              <a:buNone/>
            </a:pPr>
            <a:r>
              <a:rPr lang="en-US" sz="1800" dirty="0"/>
              <a:t>360/480-6600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  <a:hlinkClick r:id="rId3"/>
              </a:rPr>
              <a:t>scottb@sbgh-partners.com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FD0B06B-DED4-0953-73D4-40A45B04B771}"/>
              </a:ext>
            </a:extLst>
          </p:cNvPr>
          <p:cNvSpPr txBox="1">
            <a:spLocks/>
          </p:cNvSpPr>
          <p:nvPr/>
        </p:nvSpPr>
        <p:spPr>
          <a:xfrm>
            <a:off x="0" y="3730664"/>
            <a:ext cx="12192000" cy="901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Link to this presentation:</a:t>
            </a:r>
          </a:p>
          <a:p>
            <a:pPr marL="0" indent="0" algn="ctr">
              <a:buNone/>
            </a:pPr>
            <a:r>
              <a:rPr lang="en-US" sz="1800" i="1" dirty="0">
                <a:hlinkClick r:id="rId4"/>
              </a:rPr>
              <a:t>Connor Creek Community Meeting 3-21-2024</a:t>
            </a:r>
            <a:endParaRPr lang="en-US" sz="18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D946EDE-AB5C-D94B-DD70-3175B5303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2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A.  Activities Since Last Meeting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51B58F-4B04-BEA5-5F63-5826822B3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659" y="1904485"/>
            <a:ext cx="8568923" cy="293169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Updated Problem statement . . 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/>
              <a:t>     “Connor Creek presents a chronic, complex, and historically unaddressed flooding problem adversely affecting North Beach residents, visitors, businesses, and emergency responders alike</a:t>
            </a:r>
            <a:r>
              <a:rPr lang="en-US" sz="2400" i="1" u="sng" dirty="0">
                <a:solidFill>
                  <a:srgbClr val="0070C0"/>
                </a:solidFill>
              </a:rPr>
              <a:t> that has steadily gotten worse since about 1987</a:t>
            </a:r>
            <a:r>
              <a:rPr lang="en-US" sz="2400" i="1" dirty="0"/>
              <a:t>.”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07DADF4-B157-9C3B-AE19-A1DE1B6BC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69" y="6320138"/>
            <a:ext cx="2390987" cy="36576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0950917-E90A-E80C-D7BE-E81E245C6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3</a:t>
            </a:fld>
            <a:r>
              <a:rPr lang="en-US" dirty="0"/>
              <a:t> of 11</a:t>
            </a:r>
          </a:p>
        </p:txBody>
      </p:sp>
    </p:spTree>
    <p:extLst>
      <p:ext uri="{BB962C8B-B14F-4D97-AF65-F5344CB8AC3E}">
        <p14:creationId xmlns:p14="http://schemas.microsoft.com/office/powerpoint/2010/main" val="155615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A1.  Flood Signs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3DD288F-AAFB-2FCE-D43A-6D3BAF064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4</a:t>
            </a:fld>
            <a:r>
              <a:rPr lang="en-US" dirty="0"/>
              <a:t> of 11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9A96F19-4D3F-9920-AADF-341F1F945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4" name="Picture 3" descr="A road with trees and a blue sky&#10;&#10;Description automatically generated">
            <a:extLst>
              <a:ext uri="{FF2B5EF4-FFF2-40B4-BE49-F238E27FC236}">
                <a16:creationId xmlns:a16="http://schemas.microsoft.com/office/drawing/2014/main" id="{FDE15B05-3C99-D3BA-83E5-F49AD9261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5087" r="1260" b="29298"/>
          <a:stretch/>
        </p:blipFill>
        <p:spPr>
          <a:xfrm>
            <a:off x="1510971" y="3712716"/>
            <a:ext cx="3581352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road sign on a street&#10;&#10;Description automatically generated">
            <a:extLst>
              <a:ext uri="{FF2B5EF4-FFF2-40B4-BE49-F238E27FC236}">
                <a16:creationId xmlns:a16="http://schemas.microsoft.com/office/drawing/2014/main" id="{E97A9566-A154-8B62-B79C-994301EAB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b="17898"/>
          <a:stretch/>
        </p:blipFill>
        <p:spPr>
          <a:xfrm>
            <a:off x="360309" y="964764"/>
            <a:ext cx="2849505" cy="265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road with signs on it&#10;&#10;Description automatically generated">
            <a:extLst>
              <a:ext uri="{FF2B5EF4-FFF2-40B4-BE49-F238E27FC236}">
                <a16:creationId xmlns:a16="http://schemas.microsoft.com/office/drawing/2014/main" id="{C8889D58-D4A2-08C7-1471-5039903A72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4" b="35387"/>
          <a:stretch/>
        </p:blipFill>
        <p:spPr>
          <a:xfrm>
            <a:off x="7854165" y="964764"/>
            <a:ext cx="3966606" cy="265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A road with a yellow pole&#10;&#10;Description automatically generated">
            <a:extLst>
              <a:ext uri="{FF2B5EF4-FFF2-40B4-BE49-F238E27FC236}">
                <a16:creationId xmlns:a16="http://schemas.microsoft.com/office/drawing/2014/main" id="{B52F2DF3-56AD-3391-2BCB-884B6ACA8A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 b="40910"/>
          <a:stretch/>
        </p:blipFill>
        <p:spPr>
          <a:xfrm>
            <a:off x="6539767" y="3712716"/>
            <a:ext cx="4679177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00E884-03E1-0A6E-5F76-5A23504A6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045" y="1122314"/>
            <a:ext cx="3979889" cy="8229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B6C63B-174B-A9D9-04AA-AB25C93189EE}"/>
              </a:ext>
            </a:extLst>
          </p:cNvPr>
          <p:cNvSpPr txBox="1"/>
          <p:nvPr/>
        </p:nvSpPr>
        <p:spPr>
          <a:xfrm>
            <a:off x="3542044" y="2274997"/>
            <a:ext cx="3979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Thank you WSDOT!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2-23-2024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2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C300D-73CC-0E65-CED1-462ED87C355F}"/>
              </a:ext>
            </a:extLst>
          </p:cNvPr>
          <p:cNvSpPr txBox="1"/>
          <p:nvPr/>
        </p:nvSpPr>
        <p:spPr>
          <a:xfrm>
            <a:off x="143436" y="874328"/>
            <a:ext cx="476922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1-24-2024: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Walked </a:t>
            </a:r>
            <a:r>
              <a:rPr lang="en-US" sz="2200" dirty="0">
                <a:solidFill>
                  <a:schemeClr val="accent2"/>
                </a:solidFill>
              </a:rPr>
              <a:t>old, high-flow drainage course </a:t>
            </a:r>
            <a:r>
              <a:rPr lang="en-US" sz="2200" dirty="0">
                <a:solidFill>
                  <a:srgbClr val="0070C0"/>
                </a:solidFill>
              </a:rPr>
              <a:t>south of OCORC with several community members.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Walked Dunes Estate </a:t>
            </a:r>
            <a:r>
              <a:rPr lang="en-US" sz="2200" dirty="0">
                <a:solidFill>
                  <a:srgbClr val="FF0000"/>
                </a:solidFill>
              </a:rPr>
              <a:t>mitigation site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Observed drainage pipe between OCORC and mitigation site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Collected mitigation plans and documents.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Mitigation Plan, </a:t>
            </a:r>
            <a:r>
              <a:rPr lang="en-US" sz="2200" dirty="0">
                <a:solidFill>
                  <a:srgbClr val="0070C0"/>
                </a:solidFill>
                <a:hlinkClick r:id="rId2"/>
              </a:rPr>
              <a:t>here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Mitigation Design, </a:t>
            </a:r>
            <a:r>
              <a:rPr lang="en-US" sz="2200" dirty="0">
                <a:solidFill>
                  <a:srgbClr val="0070C0"/>
                </a:solidFill>
                <a:hlinkClick r:id="rId3"/>
              </a:rPr>
              <a:t>here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Monitoring Report, </a:t>
            </a:r>
            <a:r>
              <a:rPr lang="en-US" sz="2200" dirty="0">
                <a:solidFill>
                  <a:srgbClr val="0070C0"/>
                </a:solidFill>
                <a:hlinkClick r:id="rId4"/>
              </a:rPr>
              <a:t>here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A2.  Drainage Through The Dunes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C96C68-A33E-5FAA-0572-EFE51ECB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5</a:t>
            </a:fld>
            <a:r>
              <a:rPr lang="en-US" dirty="0"/>
              <a:t> of 11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0C99BE1-BC4C-7C56-036C-A2B0E7E91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4" name="Picture 3" descr="Aerial view of a beach&#10;&#10;Description automatically generated">
            <a:extLst>
              <a:ext uri="{FF2B5EF4-FFF2-40B4-BE49-F238E27FC236}">
                <a16:creationId xmlns:a16="http://schemas.microsoft.com/office/drawing/2014/main" id="{A6290FCB-4C74-A1B5-5555-F29CE4E46B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3"/>
          <a:stretch/>
        </p:blipFill>
        <p:spPr>
          <a:xfrm>
            <a:off x="4883136" y="1214587"/>
            <a:ext cx="7237145" cy="4334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84E7F4-47D4-ACC7-076D-ADDF8EF887CD}"/>
              </a:ext>
            </a:extLst>
          </p:cNvPr>
          <p:cNvSpPr txBox="1"/>
          <p:nvPr/>
        </p:nvSpPr>
        <p:spPr>
          <a:xfrm>
            <a:off x="4883136" y="5548003"/>
            <a:ext cx="7237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ym typeface="Wingdings" panose="05000000000000000000" pitchFamily="2" charset="2"/>
              </a:rPr>
              <a:t>Ocean Shores Outdoor Recreation Club (OCORC) 5-10-1997</a:t>
            </a:r>
            <a:endParaRPr lang="en-US" sz="12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3B83C5C-4421-B588-401B-A1C20B12C0E0}"/>
              </a:ext>
            </a:extLst>
          </p:cNvPr>
          <p:cNvSpPr/>
          <p:nvPr/>
        </p:nvSpPr>
        <p:spPr>
          <a:xfrm rot="16732061">
            <a:off x="7417902" y="4399605"/>
            <a:ext cx="925464" cy="27699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8C0DA2-08B3-F045-4F09-2805D21127C8}"/>
              </a:ext>
            </a:extLst>
          </p:cNvPr>
          <p:cNvSpPr/>
          <p:nvPr/>
        </p:nvSpPr>
        <p:spPr>
          <a:xfrm>
            <a:off x="8281098" y="1649323"/>
            <a:ext cx="3839183" cy="792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2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A3.  Connor Creek Implementation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29338-762E-69D9-A527-6C9D11845298}"/>
              </a:ext>
            </a:extLst>
          </p:cNvPr>
          <p:cNvSpPr txBox="1"/>
          <p:nvPr/>
        </p:nvSpPr>
        <p:spPr>
          <a:xfrm>
            <a:off x="50757" y="914063"/>
            <a:ext cx="93711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Meeting #1 -- 2/15/2024: </a:t>
            </a:r>
            <a:r>
              <a:rPr lang="en-US" sz="2200" dirty="0"/>
              <a:t>Met at OSORC with Matthew Reichenberger (DD No. 1 Commissioner) to learn ins/outs, pros/cons of operating/maintaining DD No. 1.</a:t>
            </a:r>
            <a:endParaRPr lang="en-US" sz="2200" dirty="0">
              <a:solidFill>
                <a:srgbClr val="0070C0"/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b="1" dirty="0">
                <a:solidFill>
                  <a:srgbClr val="FF0000"/>
                </a:solidFill>
              </a:rPr>
              <a:t>Meeting #2 – 3/16/2024: </a:t>
            </a:r>
            <a:r>
              <a:rPr lang="en-US" sz="2200" dirty="0"/>
              <a:t>Made site visit of DD No. 1 (Grayland) and walked maintained ditch out to tide gates at Elk river estuary.</a:t>
            </a:r>
            <a:endParaRPr lang="en-US" sz="2200" dirty="0">
              <a:solidFill>
                <a:srgbClr val="0070C0"/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Meeting #3 – 3/19/2024: </a:t>
            </a:r>
            <a:r>
              <a:rPr lang="en-US" sz="2200" dirty="0"/>
              <a:t>Held virtual follow-up meeting with team.</a:t>
            </a:r>
          </a:p>
          <a:p>
            <a:endParaRPr lang="en-US" sz="2200" dirty="0"/>
          </a:p>
          <a:p>
            <a:r>
              <a:rPr lang="en-US" sz="2200" dirty="0"/>
              <a:t>Thank you, Stan &amp; Vicki Hutton, Michelle Wiley,</a:t>
            </a:r>
          </a:p>
          <a:p>
            <a:r>
              <a:rPr lang="en-US" sz="2200" dirty="0"/>
              <a:t>Stan Sturgeon, Matthew Reichenberger!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4158E81-A424-C391-CA03-6060ABCB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6</a:t>
            </a:fld>
            <a:r>
              <a:rPr lang="en-US" dirty="0"/>
              <a:t> of 11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BD5AD10-BF25-0FB2-0734-31F9AD5A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2853D0-B855-61F2-E8E5-0AB48B75C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94"/>
          <a:stretch/>
        </p:blipFill>
        <p:spPr>
          <a:xfrm>
            <a:off x="9314329" y="914062"/>
            <a:ext cx="2788004" cy="4779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stream running through a grassy area&#10;&#10;Description automatically generated">
            <a:extLst>
              <a:ext uri="{FF2B5EF4-FFF2-40B4-BE49-F238E27FC236}">
                <a16:creationId xmlns:a16="http://schemas.microsoft.com/office/drawing/2014/main" id="{4E8005C8-5517-13A4-C89D-64FCE28F8D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24093" b="14998"/>
          <a:stretch/>
        </p:blipFill>
        <p:spPr>
          <a:xfrm>
            <a:off x="1510972" y="4391938"/>
            <a:ext cx="3226971" cy="23452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A river running through a grassy area&#10;&#10;Description automatically generated">
            <a:extLst>
              <a:ext uri="{FF2B5EF4-FFF2-40B4-BE49-F238E27FC236}">
                <a16:creationId xmlns:a16="http://schemas.microsoft.com/office/drawing/2014/main" id="{49C9C3F9-086C-DBBF-1D8F-E816E870DA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9" r="6323" b="12997"/>
          <a:stretch/>
        </p:blipFill>
        <p:spPr>
          <a:xfrm>
            <a:off x="5528688" y="3935505"/>
            <a:ext cx="3490389" cy="21532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809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A4.  Public Parcels, Connor Creek Watershed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4158E81-A424-C391-CA03-6060ABCB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7</a:t>
            </a:fld>
            <a:r>
              <a:rPr lang="en-US" dirty="0"/>
              <a:t> of 11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BD5AD10-BF25-0FB2-0734-31F9AD5A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EFE5B-3D6E-5381-34E3-3DFB350F0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87" r="4535" b="5178"/>
          <a:stretch/>
        </p:blipFill>
        <p:spPr>
          <a:xfrm>
            <a:off x="5722053" y="865423"/>
            <a:ext cx="6180596" cy="55817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5CE168-A03E-6AF3-1D1C-79D07E824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38574"/>
              </p:ext>
            </p:extLst>
          </p:nvPr>
        </p:nvGraphicFramePr>
        <p:xfrm>
          <a:off x="990352" y="865423"/>
          <a:ext cx="4567861" cy="5194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9020">
                  <a:extLst>
                    <a:ext uri="{9D8B030D-6E8A-4147-A177-3AD203B41FA5}">
                      <a16:colId xmlns:a16="http://schemas.microsoft.com/office/drawing/2014/main" val="1032639241"/>
                    </a:ext>
                  </a:extLst>
                </a:gridCol>
                <a:gridCol w="3298841">
                  <a:extLst>
                    <a:ext uri="{9D8B030D-6E8A-4147-A177-3AD203B41FA5}">
                      <a16:colId xmlns:a16="http://schemas.microsoft.com/office/drawing/2014/main" val="2466437529"/>
                    </a:ext>
                  </a:extLst>
                </a:gridCol>
              </a:tblGrid>
              <a:tr h="1997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anose="020B0503020204020204" pitchFamily="34" charset="0"/>
                        </a:rPr>
                        <a:t>PARCEL #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anose="020B0503020204020204" pitchFamily="34" charset="0"/>
                        </a:rPr>
                        <a:t>OWNER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959424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788000100000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FIRE DISTRICT #7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041586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788000200001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FIRE DISTRICT #7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392534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181201000000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566918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181202310000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43926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181211100000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819553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181212120000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645397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191132330000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010083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191225110000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050262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191234340020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319766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191235210000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417856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191236100000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311783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730502300000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426324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787501700000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514598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787501800000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654136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787502000000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214156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787502100000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94854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787502400000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466798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787502600000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217714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787502700000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781372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787502800000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229403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787503000000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079349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787503100000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G H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9983501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181210330010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OCEAN SHORES OUTDOOR REC CLUB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998079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181210210010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STATE OF WASHINGTON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506779"/>
                  </a:ext>
                </a:extLst>
              </a:tr>
              <a:tr h="199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  <a:latin typeface="Corbel" panose="020B0503020204020204" pitchFamily="34" charset="0"/>
                        </a:rPr>
                        <a:t>191236300000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anose="020B0503020204020204" pitchFamily="34" charset="0"/>
                        </a:rPr>
                        <a:t>STATE OF WASHINGTON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969" marR="5969" marT="596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2103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A29338-762E-69D9-A527-6C9D11845298}"/>
              </a:ext>
            </a:extLst>
          </p:cNvPr>
          <p:cNvSpPr txBox="1"/>
          <p:nvPr/>
        </p:nvSpPr>
        <p:spPr>
          <a:xfrm>
            <a:off x="8875769" y="5775497"/>
            <a:ext cx="309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interactive map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  <a:p>
            <a:r>
              <a:rPr lang="en-US" dirty="0"/>
              <a:t>[Note: Add public ROW next.]</a:t>
            </a:r>
          </a:p>
        </p:txBody>
      </p:sp>
    </p:spTree>
    <p:extLst>
      <p:ext uri="{BB962C8B-B14F-4D97-AF65-F5344CB8AC3E}">
        <p14:creationId xmlns:p14="http://schemas.microsoft.com/office/powerpoint/2010/main" val="301560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A69CF2-62D5-C9E4-1B46-77C761AA117B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B. Perspective on Formation of a Drainage District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A3BA2E-D0A7-DE1E-3116-AABEF4D4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8</a:t>
            </a:fld>
            <a:r>
              <a:rPr lang="en-US" dirty="0"/>
              <a:t> of 11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BC4F29-9D62-0BCD-C25F-0F43E7CD8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B92139-E564-6D67-9305-2C0A6E628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805072"/>
              </p:ext>
            </p:extLst>
          </p:nvPr>
        </p:nvGraphicFramePr>
        <p:xfrm>
          <a:off x="428017" y="1361549"/>
          <a:ext cx="1143972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864">
                  <a:extLst>
                    <a:ext uri="{9D8B030D-6E8A-4147-A177-3AD203B41FA5}">
                      <a16:colId xmlns:a16="http://schemas.microsoft.com/office/drawing/2014/main" val="1534891270"/>
                    </a:ext>
                  </a:extLst>
                </a:gridCol>
                <a:gridCol w="5719864">
                  <a:extLst>
                    <a:ext uri="{9D8B030D-6E8A-4147-A177-3AD203B41FA5}">
                      <a16:colId xmlns:a16="http://schemas.microsoft.com/office/drawing/2014/main" val="802170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Con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336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/>
                        <a:t>It’s a legal, public “entity” (eligible to apply for public funding, empowered to implement its charge, etc.).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22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/>
                        <a:t>It works (DD No. 1 has operated since 1930s).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22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/>
                        <a:t>Assessments are low (or at least can be).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22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2200" dirty="0"/>
                        <a:t>DD No. 1 is a good analog (low lying coastal environment).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 panose="020F0502020204030204" pitchFamily="34" charset="0"/>
                        <a:buChar char="×"/>
                      </a:pPr>
                      <a:r>
                        <a:rPr lang="en-US" sz="2200" dirty="0"/>
                        <a:t>There’s an administrative burden (for Commissioners).</a:t>
                      </a:r>
                    </a:p>
                    <a:p>
                      <a:pPr marL="285750" indent="-285750">
                        <a:buFont typeface="Calibri" panose="020F0502020204030204" pitchFamily="34" charset="0"/>
                        <a:buChar char="×"/>
                      </a:pPr>
                      <a:endParaRPr lang="en-US" sz="2200" dirty="0"/>
                    </a:p>
                    <a:p>
                      <a:pPr marL="285750" indent="-285750">
                        <a:buFont typeface="Calibri" panose="020F0502020204030204" pitchFamily="34" charset="0"/>
                        <a:buChar char="×"/>
                      </a:pPr>
                      <a:r>
                        <a:rPr lang="en-US" sz="2200" dirty="0"/>
                        <a:t>There’s a personal responsibility burden (for Commissioners).</a:t>
                      </a:r>
                    </a:p>
                    <a:p>
                      <a:pPr marL="285750" indent="-285750">
                        <a:buFont typeface="Calibri" panose="020F0502020204030204" pitchFamily="34" charset="0"/>
                        <a:buChar char="×"/>
                      </a:pPr>
                      <a:endParaRPr lang="en-US" sz="2200" dirty="0"/>
                    </a:p>
                    <a:p>
                      <a:pPr marL="285750" indent="-285750">
                        <a:buFont typeface="Calibri" panose="020F0502020204030204" pitchFamily="34" charset="0"/>
                        <a:buChar char="×"/>
                      </a:pPr>
                      <a:r>
                        <a:rPr lang="en-US" sz="2200" dirty="0"/>
                        <a:t>Assessments are </a:t>
                      </a:r>
                      <a:r>
                        <a:rPr lang="en-US" sz="2200"/>
                        <a:t>always unpopular</a:t>
                      </a:r>
                      <a:r>
                        <a:rPr lang="en-US" sz="2200" dirty="0"/>
                        <a:t>.</a:t>
                      </a:r>
                    </a:p>
                    <a:p>
                      <a:pPr marL="285750" indent="-285750">
                        <a:buFont typeface="Calibri" panose="020F0502020204030204" pitchFamily="34" charset="0"/>
                        <a:buChar char="×"/>
                      </a:pPr>
                      <a:endParaRPr lang="en-US" sz="2200" dirty="0"/>
                    </a:p>
                    <a:p>
                      <a:pPr marL="285750" indent="-285750">
                        <a:buFont typeface="Calibri" panose="020F0502020204030204" pitchFamily="34" charset="0"/>
                        <a:buChar char="×"/>
                      </a:pPr>
                      <a:r>
                        <a:rPr lang="en-US" sz="2200" dirty="0"/>
                        <a:t>It takes time to set-up and efficiently operate/maintain.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24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97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A69CF2-62D5-C9E4-1B46-77C761AA117B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B. Perspective on Formation of a Drainage District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944C5-49F1-21E8-1264-10A97B8B254F}"/>
              </a:ext>
            </a:extLst>
          </p:cNvPr>
          <p:cNvSpPr txBox="1"/>
          <p:nvPr/>
        </p:nvSpPr>
        <p:spPr>
          <a:xfrm>
            <a:off x="362115" y="2328426"/>
            <a:ext cx="2743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Which</a:t>
            </a:r>
            <a:r>
              <a:rPr lang="en-US" sz="3200" b="1" dirty="0"/>
              <a:t> type drainage/flood district?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A3BA2E-D0A7-DE1E-3116-AABEF4D4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9</a:t>
            </a:fld>
            <a:r>
              <a:rPr lang="en-US" dirty="0"/>
              <a:t> of 11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BC4F29-9D62-0BCD-C25F-0F43E7CD8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0FCD24-FD57-BF3E-3193-52407B126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88" y="830423"/>
            <a:ext cx="4710813" cy="5963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3A27ACC-C645-A8DA-36D1-E8DA96269BF0}"/>
              </a:ext>
            </a:extLst>
          </p:cNvPr>
          <p:cNvSpPr txBox="1"/>
          <p:nvPr/>
        </p:nvSpPr>
        <p:spPr>
          <a:xfrm>
            <a:off x="9537129" y="985256"/>
            <a:ext cx="127813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RCW 85.05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RCW 85.06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RCW 85.08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RCW 85.15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RCW 85.20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RCW 85.22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RCW 85.24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RCW 86.09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RCW 86.13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4"/>
              </a:rPr>
              <a:t>RCW 86.15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77C703-0580-C941-0C43-AF5FE8282D8A}"/>
              </a:ext>
            </a:extLst>
          </p:cNvPr>
          <p:cNvSpPr txBox="1"/>
          <p:nvPr/>
        </p:nvSpPr>
        <p:spPr>
          <a:xfrm>
            <a:off x="1652255" y="6171684"/>
            <a:ext cx="2029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Source: MSRC </a:t>
            </a:r>
            <a:r>
              <a:rPr lang="en-US" sz="1600" dirty="0">
                <a:hlinkClick r:id="rId15"/>
              </a:rPr>
              <a:t>here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4131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868</Words>
  <Application>Microsoft Office PowerPoint</Application>
  <PresentationFormat>Widescreen</PresentationFormat>
  <Paragraphs>200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Wingdings</vt:lpstr>
      <vt:lpstr>Office Theme</vt:lpstr>
      <vt:lpstr>Connor Creek Flooding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Connor Creek Flooding</dc:title>
  <dc:creator>Scott Boettcher</dc:creator>
  <cp:lastModifiedBy>Scott Boettcher</cp:lastModifiedBy>
  <cp:revision>224</cp:revision>
  <cp:lastPrinted>2024-01-17T22:12:22Z</cp:lastPrinted>
  <dcterms:created xsi:type="dcterms:W3CDTF">2024-01-09T21:50:08Z</dcterms:created>
  <dcterms:modified xsi:type="dcterms:W3CDTF">2024-03-21T14:30:26Z</dcterms:modified>
</cp:coreProperties>
</file>