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276" r:id="rId5"/>
    <p:sldId id="277" r:id="rId6"/>
    <p:sldId id="279" r:id="rId7"/>
    <p:sldId id="297" r:id="rId8"/>
    <p:sldId id="299" r:id="rId9"/>
    <p:sldId id="298" r:id="rId10"/>
    <p:sldId id="301" r:id="rId11"/>
    <p:sldId id="303" r:id="rId12"/>
    <p:sldId id="302" r:id="rId13"/>
    <p:sldId id="274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97FE66-B7C6-4380-CED1-C88CDE4EE344}" name="Scott Boettcher" initials="SB" userId="S::scottb@sbgh-partners.com::67e7d7a2-fff8-4780-afb1-a0f7fae0ba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CA40C5-5F92-462A-AF01-559B3859FDB7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151E9D-6DDB-421A-89FE-B27C505E5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5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33D0-1F84-01AE-5B9B-A41330366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BD727-5E44-70EF-A1B4-D7B516A79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6B613-908A-A641-94FA-92849078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AD1C-200E-4A8A-B92E-367ED59D9751}" type="datetime1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3FCAA-35BE-E0D2-2290-6667AB7A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8CE31-C869-2755-D766-772E06F5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3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EF20-F6FC-9DF1-93B7-3B6876FB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119E2-8FB1-D18C-5010-37131474D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D31F0-1753-C2E8-0CC5-5D7F2558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1DA1-2BC0-4353-B842-5FBF2E9E6394}" type="datetime1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00D19-A03E-51C2-E1E8-74ED917A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4B7D-58CE-B59B-308F-638DA631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6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3A2A4-7801-3DB7-17AB-1F8F1978B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873A71-2FDD-4214-3D46-9300B1E1C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6817C-5162-DD01-B4BF-78271305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800-FDC8-428D-9BAD-6BA2F07AB55D}" type="datetime1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9E0C8-1F7D-66FF-8455-FF3F35FB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C47F0-7480-C4AE-8EA8-E80C2460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3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9576-5C37-C809-8502-C60A0A01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7FB61-FB62-A5D3-9268-F778F419A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C23A2-8EDF-AFFC-F049-10C7380C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B45E-2028-4A5F-AE2B-9358A50C2630}" type="datetime1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3C3F9-02EC-386D-254C-3D33B1E7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F09F8-1E3E-5318-6893-7838D25A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2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1155-9AAA-F3BE-4DA5-FA0CA4C6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AF25E-F707-7EC8-D83C-A1ACFC55B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30473-ED9A-1E8B-FE35-DFC3B097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A2C3-4541-47E7-B439-3C1A0774515B}" type="datetime1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7724C-FDDA-9294-6471-62CECD59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84285-0718-C7AC-9520-8654BC40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8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403AD-FA70-7D5F-B57F-3435F88B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C6C3-C66D-DBEB-B5A9-962F791A9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08DAB-16C2-A910-0113-3FED46FAD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4E3F8-6D8B-80D4-042D-3E1663DE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E532-0B8F-412C-966F-EED3207EF986}" type="datetime1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F9FEA-4789-6556-07FA-18E0E6B3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70750-0FC0-5D96-CF9D-FF2BAC0A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2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10A9-DA26-FB18-E4F3-C4136478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F8DCB-A462-7AE5-1F3A-97784F05B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70184-CB93-4009-E9F7-44CA47F51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8876E-2265-292A-C317-85BC41B84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429FCB-2C45-6D66-8BFA-F3AD329EE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31A546-3F59-46C1-5EB3-C82AD2D3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D7A6-0720-41CC-854E-6C4A5C04C37D}" type="datetime1">
              <a:rPr lang="en-US" smtClean="0"/>
              <a:t>4/9/2024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25254-BA31-34DA-0DD7-0FA2BBD6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87F56-901A-1AAB-032A-4A1563EF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257B-116C-37B0-10FE-6806EBE0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E695EF-CBFE-1515-5DD7-F37689EC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8131-247E-4BF5-8815-81B6F1F68E64}" type="datetime1">
              <a:rPr lang="en-US" smtClean="0"/>
              <a:t>4/9/2024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F7657-08FE-D738-31DE-012289E3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8B636-BABB-E220-C80E-71BC6997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1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C81D54-88E1-CC1B-B47C-041DC698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AD08-C56C-458A-B235-3922E601A2B8}" type="datetime1">
              <a:rPr lang="en-US" smtClean="0"/>
              <a:t>4/9/2024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4D7AB-41D2-D9FC-567C-D4019B15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AFDFA-5A12-DF00-5A0C-8FDEC06B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4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05AF-907C-E32C-5921-76DD52860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BE12-8778-EBBD-1B29-CE62B3A50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6CFA3-E1BC-0D1B-3BA6-CDD192E70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5F7B4-D0AE-C0DE-F426-E26FE7D1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20F5-0A0C-4E86-A2DC-F94E0C6FF77D}" type="datetime1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B6425-E47E-98AF-4CC5-823AF9D9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BDED7-17B3-CE54-CB28-3042EB1E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8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C913-F912-6EF3-B643-114E18E6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9A124-8C63-1D88-26AA-3FC7A6839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83639-EFE0-DF40-30E8-1F42B66D4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40D32-EC17-3A84-5E34-6A4F9CD4B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2B4D-A6F7-4E4B-A2F1-AA2CC1EA12A6}" type="datetime1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499EF-955C-7260-BA2B-DAE4221A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104AB-9DC0-7527-1773-51FF96D6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3DF5ED-72FB-8BD7-21E0-CF64226C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169ED-CB0F-0EEF-9EEE-DF6DF4F0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A46EC-B241-57F3-8E03-F5AA3D20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F9D97-C72C-4A88-936B-02208812138D}" type="datetime1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FF7C4-DBD2-576C-518D-CDA526AF5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Connor Creek Implementation Team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1DE42-8481-0FE3-4BE7-D07CF8B55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2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rth.google.com/web/@47.11579408,-124.1763912,3.41779126a,4125.29784153d,35y,0h,0t,0r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mrsc.org/explore-topics/government-organization/special-districts/special-purpose-district-types#draina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b@sbgh-partner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zview.wa.gov/Portals/_2006/Documents/Documents/1997%20FCZD%20Ref%203-21-2024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ghc-gis.maps.arcgis.com/apps/mapviewer/index.html?webmap=42569ca5e62d44c684d56dba489a960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leg.wa.gov/rcw/default.aspx?cite=85.15" TargetMode="External"/><Relationship Id="rId13" Type="http://schemas.openxmlformats.org/officeDocument/2006/relationships/hyperlink" Target="https://app.leg.wa.gov/rcw/default.aspx?cite=86.13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app.leg.wa.gov/rcw/default.aspx?cite=85.08" TargetMode="External"/><Relationship Id="rId12" Type="http://schemas.openxmlformats.org/officeDocument/2006/relationships/hyperlink" Target="https://app.leg.wa.gov/rcw/default.aspx?cite=86.0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leg.wa.gov/rcw/default.aspx?cite=85.06" TargetMode="External"/><Relationship Id="rId11" Type="http://schemas.openxmlformats.org/officeDocument/2006/relationships/hyperlink" Target="https://app.leg.wa.gov/rcw/default.aspx?cite=85.24" TargetMode="External"/><Relationship Id="rId5" Type="http://schemas.openxmlformats.org/officeDocument/2006/relationships/hyperlink" Target="https://app.leg.wa.gov/rcw/default.aspx?cite=85.05" TargetMode="External"/><Relationship Id="rId15" Type="http://schemas.openxmlformats.org/officeDocument/2006/relationships/hyperlink" Target="https://mrsc.org/explore-topics/government-organization/special-districts/special-purpose-district-types#drainage" TargetMode="External"/><Relationship Id="rId10" Type="http://schemas.openxmlformats.org/officeDocument/2006/relationships/hyperlink" Target="https://app.leg.wa.gov/rcw/default.aspx?cite=85.22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app.leg.wa.gov/rcw/default.aspx?cite=85.20" TargetMode="External"/><Relationship Id="rId14" Type="http://schemas.openxmlformats.org/officeDocument/2006/relationships/hyperlink" Target="https://app.leg.wa.gov/rcw/default.aspx?cite=86.1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.leg.wa.gov/RCW/default.aspx?cite=86.15.020" TargetMode="External"/><Relationship Id="rId4" Type="http://schemas.openxmlformats.org/officeDocument/2006/relationships/hyperlink" Target="https://mrsc.org/explore-topics/government-organization/special-districts/flood-control-distric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50F1-9FC3-21D3-E4EB-D31A25890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8227"/>
            <a:ext cx="12192000" cy="7925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Connor Creek Implementation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4470B-0D56-299D-8FB1-F70EB4713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06970"/>
            <a:ext cx="12192000" cy="2895336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00B050"/>
                </a:solidFill>
              </a:rPr>
              <a:t>Flood Control Zone District Considerations</a:t>
            </a:r>
          </a:p>
          <a:p>
            <a:r>
              <a:rPr lang="en-US" dirty="0">
                <a:solidFill>
                  <a:srgbClr val="0070C0"/>
                </a:solidFill>
              </a:rPr>
              <a:t>Grays Harbor County</a:t>
            </a:r>
          </a:p>
          <a:p>
            <a:r>
              <a:rPr lang="en-US" dirty="0">
                <a:solidFill>
                  <a:srgbClr val="0070C0"/>
                </a:solidFill>
              </a:rPr>
              <a:t>Commissioner Vickie Raines</a:t>
            </a:r>
          </a:p>
          <a:p>
            <a:r>
              <a:rPr lang="en-US" dirty="0">
                <a:solidFill>
                  <a:srgbClr val="0070C0"/>
                </a:solidFill>
              </a:rPr>
              <a:t>4-09-2024 (2:15 PM to 3:00 PM)</a:t>
            </a:r>
          </a:p>
        </p:txBody>
      </p:sp>
      <p:pic>
        <p:nvPicPr>
          <p:cNvPr id="4" name="Picture 3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1D28047-6822-060B-F419-973999CE1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FD9D8CE-5A31-5AA4-E7E6-DC430DE8B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BEF22A-0962-037B-37BE-8D524B276E76}"/>
              </a:ext>
            </a:extLst>
          </p:cNvPr>
          <p:cNvSpPr txBox="1"/>
          <p:nvPr/>
        </p:nvSpPr>
        <p:spPr>
          <a:xfrm>
            <a:off x="0" y="458624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-- Implementation Team -- </a:t>
            </a:r>
          </a:p>
          <a:p>
            <a:pPr algn="ctr"/>
            <a:r>
              <a:rPr lang="en-US" dirty="0"/>
              <a:t>Stan Sturgeon</a:t>
            </a:r>
          </a:p>
          <a:p>
            <a:pPr algn="ctr"/>
            <a:r>
              <a:rPr lang="en-US" dirty="0"/>
              <a:t>Vicki Hutton</a:t>
            </a:r>
          </a:p>
          <a:p>
            <a:pPr algn="ctr"/>
            <a:r>
              <a:rPr lang="en-US" dirty="0"/>
              <a:t>Stan Hutton</a:t>
            </a:r>
          </a:p>
          <a:p>
            <a:pPr algn="ctr"/>
            <a:r>
              <a:rPr lang="en-US" dirty="0"/>
              <a:t>Michelle Wiley</a:t>
            </a:r>
          </a:p>
          <a:p>
            <a:pPr algn="ctr"/>
            <a:r>
              <a:rPr lang="en-US" dirty="0"/>
              <a:t>Gary Clarke</a:t>
            </a:r>
          </a:p>
        </p:txBody>
      </p:sp>
    </p:spTree>
    <p:extLst>
      <p:ext uri="{BB962C8B-B14F-4D97-AF65-F5344CB8AC3E}">
        <p14:creationId xmlns:p14="http://schemas.microsoft.com/office/powerpoint/2010/main" val="42523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D8F4-27BF-83FA-2863-D7F4205F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6FFA3-EB68-C659-4B77-FD968FD4E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CA3BA2E-D0A7-DE1E-3116-AABEF4D4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10</a:t>
            </a:fld>
            <a:r>
              <a:rPr lang="en-US" dirty="0"/>
              <a:t> of 11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BC4F29-9D62-0BCD-C25F-0F43E7CD8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BD0EA2-2232-F4B8-1E42-58A1839F1DCC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B2. Expanded FCZD Boundary (scale . . .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41AC7-3A19-EE54-D4E8-8E1BD9AE8A5A}"/>
              </a:ext>
            </a:extLst>
          </p:cNvPr>
          <p:cNvSpPr txBox="1"/>
          <p:nvPr/>
        </p:nvSpPr>
        <p:spPr>
          <a:xfrm>
            <a:off x="380643" y="1767980"/>
            <a:ext cx="37522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Initial Expanded FCZD:</a:t>
            </a:r>
          </a:p>
          <a:p>
            <a:endParaRPr lang="en-US" sz="2200" b="1" dirty="0"/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Existing FCZD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/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Connor Creek Watershed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/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Dunes Estates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E9AF2A-AA6E-AA1D-0A2D-DF9D2BDA6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520" y="988946"/>
            <a:ext cx="6113929" cy="5438772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D4E3E86-251B-3CA0-D675-A7BDC66F9315}"/>
              </a:ext>
            </a:extLst>
          </p:cNvPr>
          <p:cNvSpPr/>
          <p:nvPr/>
        </p:nvSpPr>
        <p:spPr>
          <a:xfrm>
            <a:off x="263527" y="3663507"/>
            <a:ext cx="2390025" cy="66644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40229A-E7B8-38DA-FB93-4B79F5F6D0E7}"/>
              </a:ext>
            </a:extLst>
          </p:cNvPr>
          <p:cNvSpPr/>
          <p:nvPr/>
        </p:nvSpPr>
        <p:spPr>
          <a:xfrm>
            <a:off x="4593620" y="5736579"/>
            <a:ext cx="2390025" cy="66644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D8F4-27BF-83FA-2863-D7F4205F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6FFA3-EB68-C659-4B77-FD968FD4E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CA3BA2E-D0A7-DE1E-3116-AABEF4D4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11</a:t>
            </a:fld>
            <a:r>
              <a:rPr lang="en-US" dirty="0"/>
              <a:t> of 11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BC4F29-9D62-0BCD-C25F-0F43E7CD8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42E215-695A-E34C-5CB6-FC97B14AD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435" y="784045"/>
            <a:ext cx="4222083" cy="5662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45BD7F-9523-818F-7E34-FA1670F7B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154" y="784045"/>
            <a:ext cx="3791722" cy="56982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5E6563-6762-92F4-D3E8-87475A617DF4}"/>
              </a:ext>
            </a:extLst>
          </p:cNvPr>
          <p:cNvSpPr txBox="1"/>
          <p:nvPr/>
        </p:nvSpPr>
        <p:spPr>
          <a:xfrm>
            <a:off x="201465" y="2418948"/>
            <a:ext cx="3468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linkClick r:id="rId6"/>
              </a:rPr>
              <a:t>https://earth.google.com/web/@47.11579408,-124.1763912,3.41779126a,4125.29784153d,35y,0h,0t,0r</a:t>
            </a:r>
            <a:endParaRPr lang="en-US" sz="22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2846E-1B0C-F0E1-8EEF-3B8A495300F5}"/>
              </a:ext>
            </a:extLst>
          </p:cNvPr>
          <p:cNvSpPr txBox="1">
            <a:spLocks/>
          </p:cNvSpPr>
          <p:nvPr/>
        </p:nvSpPr>
        <p:spPr>
          <a:xfrm>
            <a:off x="-1" y="140131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B2.  Expanded FCZD Boundary (bridges . . . 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01957E-2F7D-20AC-5352-8F458406ED30}"/>
              </a:ext>
            </a:extLst>
          </p:cNvPr>
          <p:cNvSpPr/>
          <p:nvPr/>
        </p:nvSpPr>
        <p:spPr>
          <a:xfrm>
            <a:off x="4232811" y="883869"/>
            <a:ext cx="1386698" cy="4729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E7F532-1051-F6D5-0304-331F828BBB2E}"/>
              </a:ext>
            </a:extLst>
          </p:cNvPr>
          <p:cNvSpPr/>
          <p:nvPr/>
        </p:nvSpPr>
        <p:spPr>
          <a:xfrm>
            <a:off x="4246314" y="2807741"/>
            <a:ext cx="1386698" cy="4729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CD5CC3-D496-B7B0-BC15-E3038AB8B37B}"/>
              </a:ext>
            </a:extLst>
          </p:cNvPr>
          <p:cNvSpPr/>
          <p:nvPr/>
        </p:nvSpPr>
        <p:spPr>
          <a:xfrm>
            <a:off x="4380317" y="3443607"/>
            <a:ext cx="1386698" cy="4729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35ABFF-54C2-E819-6170-C2E7C40DB6FC}"/>
              </a:ext>
            </a:extLst>
          </p:cNvPr>
          <p:cNvSpPr/>
          <p:nvPr/>
        </p:nvSpPr>
        <p:spPr>
          <a:xfrm>
            <a:off x="4709301" y="5343590"/>
            <a:ext cx="1386698" cy="4729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4EF1A6-0C85-1E7B-7CB5-C3187AF0B92A}"/>
              </a:ext>
            </a:extLst>
          </p:cNvPr>
          <p:cNvSpPr/>
          <p:nvPr/>
        </p:nvSpPr>
        <p:spPr>
          <a:xfrm>
            <a:off x="8124026" y="1067588"/>
            <a:ext cx="1386698" cy="4729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8743F4-DBD8-19D5-6C64-2CFC7EE677E9}"/>
              </a:ext>
            </a:extLst>
          </p:cNvPr>
          <p:cNvSpPr/>
          <p:nvPr/>
        </p:nvSpPr>
        <p:spPr>
          <a:xfrm>
            <a:off x="8487778" y="2334759"/>
            <a:ext cx="1386698" cy="4729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163971-E6DF-FA32-686A-60E155A38DD2}"/>
              </a:ext>
            </a:extLst>
          </p:cNvPr>
          <p:cNvSpPr/>
          <p:nvPr/>
        </p:nvSpPr>
        <p:spPr>
          <a:xfrm>
            <a:off x="8942884" y="3365439"/>
            <a:ext cx="1386698" cy="4729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664E9ED-1BC9-D1C5-FCA4-6B92CC351D51}"/>
              </a:ext>
            </a:extLst>
          </p:cNvPr>
          <p:cNvSpPr/>
          <p:nvPr/>
        </p:nvSpPr>
        <p:spPr>
          <a:xfrm>
            <a:off x="8923539" y="4076419"/>
            <a:ext cx="1386698" cy="4729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536D2D-32FD-41CF-973A-5EE211498597}"/>
              </a:ext>
            </a:extLst>
          </p:cNvPr>
          <p:cNvSpPr/>
          <p:nvPr/>
        </p:nvSpPr>
        <p:spPr>
          <a:xfrm>
            <a:off x="9480177" y="5730086"/>
            <a:ext cx="1386698" cy="4729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A33E0A-9C4C-4ACC-944C-5921308A434A}"/>
              </a:ext>
            </a:extLst>
          </p:cNvPr>
          <p:cNvSpPr/>
          <p:nvPr/>
        </p:nvSpPr>
        <p:spPr>
          <a:xfrm>
            <a:off x="9318812" y="5172388"/>
            <a:ext cx="1386698" cy="4729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1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D8F4-27BF-83FA-2863-D7F4205F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6FFA3-EB68-C659-4B77-FD968FD4E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CA3BA2E-D0A7-DE1E-3116-AABEF4D4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12</a:t>
            </a:fld>
            <a:r>
              <a:rPr lang="en-US" dirty="0"/>
              <a:t> of 11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BC4F29-9D62-0BCD-C25F-0F43E7CD8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A77C703-0580-C941-0C43-AF5FE8282D8A}"/>
              </a:ext>
            </a:extLst>
          </p:cNvPr>
          <p:cNvSpPr txBox="1"/>
          <p:nvPr/>
        </p:nvSpPr>
        <p:spPr>
          <a:xfrm>
            <a:off x="1652255" y="6171684"/>
            <a:ext cx="2029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Source: MSRC </a:t>
            </a:r>
            <a:r>
              <a:rPr lang="en-US" sz="1600" dirty="0">
                <a:hlinkClick r:id="rId4"/>
              </a:rPr>
              <a:t>here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D0EA2-2232-F4B8-1E42-58A1839F1DCC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B3.  Longer-Term (further expand)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F43FA-5E40-2C9A-82FF-4C8CCD9E4F0D}"/>
              </a:ext>
            </a:extLst>
          </p:cNvPr>
          <p:cNvSpPr txBox="1"/>
          <p:nvPr/>
        </p:nvSpPr>
        <p:spPr>
          <a:xfrm>
            <a:off x="349626" y="1989872"/>
            <a:ext cx="49613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FFC000"/>
                </a:solidFill>
              </a:rPr>
              <a:t>Longer-Term:</a:t>
            </a:r>
          </a:p>
          <a:p>
            <a:endParaRPr lang="en-US" sz="2200" dirty="0">
              <a:solidFill>
                <a:srgbClr val="FFC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dirty="0"/>
              <a:t>Expand further northward to Seabrook or Pacific Beach.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dirty="0"/>
              <a:t>Convert county-led and administered FCZD to locally-led and administered Flood Control District or Drainage District.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6FD684-93AE-F4B7-3C8F-33D3D041E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994" y="959094"/>
            <a:ext cx="6737570" cy="50571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1EF3FA-93DB-178A-2074-E607786EF733}"/>
              </a:ext>
            </a:extLst>
          </p:cNvPr>
          <p:cNvSpPr txBox="1"/>
          <p:nvPr/>
        </p:nvSpPr>
        <p:spPr>
          <a:xfrm>
            <a:off x="5310995" y="6016216"/>
            <a:ext cx="673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Stephen Poulakas (Seabrook), 3/25/2024</a:t>
            </a:r>
          </a:p>
        </p:txBody>
      </p:sp>
    </p:spTree>
    <p:extLst>
      <p:ext uri="{BB962C8B-B14F-4D97-AF65-F5344CB8AC3E}">
        <p14:creationId xmlns:p14="http://schemas.microsoft.com/office/powerpoint/2010/main" val="380514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D8F4-27BF-83FA-2863-D7F4205F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6FFA3-EB68-C659-4B77-FD968FD4E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2A69CF2-62D5-C9E4-1B46-77C761AA117B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</a:rPr>
              <a:t>C.  Options/Next Steps – Expanded FCZD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944C5-49F1-21E8-1264-10A97B8B254F}"/>
              </a:ext>
            </a:extLst>
          </p:cNvPr>
          <p:cNvSpPr txBox="1"/>
          <p:nvPr/>
        </p:nvSpPr>
        <p:spPr>
          <a:xfrm>
            <a:off x="4388032" y="959812"/>
            <a:ext cx="7530736" cy="53245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 B -- “Petition of Electors”</a:t>
            </a:r>
          </a:p>
          <a:p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1 – Secure petition format from County Auditor.</a:t>
            </a:r>
          </a:p>
          <a:p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2 – Secure signatures from 25% of electors in Expanded FCZD.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1996 FCZD = 145 total voters (</a:t>
            </a:r>
            <a:r>
              <a:rPr lang="en-US" sz="20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37 voters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Connor Creek Watershed = 281 total voters (</a:t>
            </a:r>
            <a:r>
              <a:rPr lang="en-US" sz="20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 voters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Dunes Estates = ?? Total voters (</a:t>
            </a:r>
            <a:r>
              <a:rPr lang="en-US" sz="20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?? voters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25%)</a:t>
            </a:r>
          </a:p>
          <a:p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3 – Deliver signed petition to County Auditor.</a:t>
            </a:r>
          </a:p>
          <a:p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4 – Auditor has 45 days to certify petition and deliver to BOCC.</a:t>
            </a:r>
          </a:p>
          <a:p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5 – BOCC has 40 days to act on resolution creating (expanding) FCZD as brought by petition.</a:t>
            </a:r>
          </a:p>
          <a:p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6 – Done.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CA3BA2E-D0A7-DE1E-3116-AABEF4D4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13</a:t>
            </a:fld>
            <a:r>
              <a:rPr lang="en-US" dirty="0"/>
              <a:t> of 11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BC4F29-9D62-0BCD-C25F-0F43E7CD8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4B2C3F-3266-51A5-447D-68B96BD7EA3E}"/>
              </a:ext>
            </a:extLst>
          </p:cNvPr>
          <p:cNvSpPr txBox="1"/>
          <p:nvPr/>
        </p:nvSpPr>
        <p:spPr>
          <a:xfrm>
            <a:off x="526888" y="970928"/>
            <a:ext cx="378513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Option A -- “Motion of the Board”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Step 1 – BOCC initiates creation (expansion) of FCZD by resolution.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Step 2 – Done.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21B80B-FEF3-265D-3B80-B1AEED4121BE}"/>
              </a:ext>
            </a:extLst>
          </p:cNvPr>
          <p:cNvSpPr txBox="1"/>
          <p:nvPr/>
        </p:nvSpPr>
        <p:spPr>
          <a:xfrm>
            <a:off x="526887" y="3255026"/>
            <a:ext cx="3785138" cy="2462213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highlight>
                  <a:srgbClr val="FFFF00"/>
                </a:highlight>
              </a:rPr>
              <a:t>-- Immediate GOAL -- </a:t>
            </a:r>
          </a:p>
          <a:p>
            <a:r>
              <a:rPr lang="en-US" sz="2200" dirty="0"/>
              <a:t>Funding ASAP for: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Comprehensive watershed flood mitigation investment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SR109 drainage ditch maintenance</a:t>
            </a:r>
          </a:p>
        </p:txBody>
      </p:sp>
    </p:spTree>
    <p:extLst>
      <p:ext uri="{BB962C8B-B14F-4D97-AF65-F5344CB8AC3E}">
        <p14:creationId xmlns:p14="http://schemas.microsoft.com/office/powerpoint/2010/main" val="29372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B8EEF-8D58-17CD-F8CD-1F32D59B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2</a:t>
            </a:fld>
            <a:r>
              <a:rPr lang="en-US" dirty="0"/>
              <a:t> of 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D8F4-27BF-83FA-2863-D7F4205F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6FFA3-EB68-C659-4B77-FD968FD4E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1C2AACB-CB16-776C-E9DA-EBB3EB086CE8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Today’s Presentation/Discussion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B3DA88-9C7F-18E5-4B9E-576224B0D1D3}"/>
              </a:ext>
            </a:extLst>
          </p:cNvPr>
          <p:cNvSpPr txBox="1">
            <a:spLocks/>
          </p:cNvSpPr>
          <p:nvPr/>
        </p:nvSpPr>
        <p:spPr>
          <a:xfrm>
            <a:off x="-1" y="1272146"/>
            <a:ext cx="12192000" cy="2156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buClr>
                <a:schemeClr val="accent1"/>
              </a:buClr>
              <a:buFont typeface="+mj-lt"/>
              <a:buAutoNum type="alphaUcPeriod"/>
            </a:pPr>
            <a:r>
              <a:rPr lang="en-US" sz="2200" u="sng" dirty="0"/>
              <a:t>Status of 1996 FCZD </a:t>
            </a:r>
            <a:r>
              <a:rPr lang="en-US" sz="2200" dirty="0">
                <a:solidFill>
                  <a:srgbClr val="0070C0"/>
                </a:solidFill>
              </a:rPr>
              <a:t>reported at Last Community Meeting (3-21-2024)</a:t>
            </a:r>
          </a:p>
          <a:p>
            <a:pPr marL="514350" indent="-514350">
              <a:buFont typeface="+mj-lt"/>
              <a:buAutoNum type="alphaUcPeriod"/>
            </a:pPr>
            <a:endParaRPr lang="en-US" sz="2200" dirty="0">
              <a:solidFill>
                <a:srgbClr val="0070C0"/>
              </a:solidFill>
            </a:endParaRPr>
          </a:p>
          <a:p>
            <a:pPr marL="461963" indent="-461963">
              <a:buFont typeface="+mj-lt"/>
              <a:buAutoNum type="alphaUcPeriod"/>
            </a:pPr>
            <a:r>
              <a:rPr lang="en-US" sz="2200" dirty="0">
                <a:solidFill>
                  <a:srgbClr val="0070C0"/>
                </a:solidFill>
              </a:rPr>
              <a:t>Implementation Group’s Current Perspective on </a:t>
            </a:r>
            <a:r>
              <a:rPr lang="en-US" sz="2200" u="sng" dirty="0"/>
              <a:t>Preferred Type of “Entity”</a:t>
            </a:r>
          </a:p>
          <a:p>
            <a:pPr marL="461963" indent="-461963">
              <a:buFont typeface="+mj-lt"/>
              <a:buAutoNum type="alphaUcPeriod"/>
            </a:pPr>
            <a:endParaRPr lang="en-US" sz="2200" dirty="0">
              <a:solidFill>
                <a:srgbClr val="0070C0"/>
              </a:solidFill>
            </a:endParaRPr>
          </a:p>
          <a:p>
            <a:pPr marL="461963" indent="-461963">
              <a:buClr>
                <a:schemeClr val="accent1"/>
              </a:buClr>
              <a:buFont typeface="+mj-lt"/>
              <a:buAutoNum type="alphaUcPeriod"/>
            </a:pPr>
            <a:r>
              <a:rPr lang="en-US" sz="2200" u="sng" dirty="0"/>
              <a:t>Options</a:t>
            </a:r>
            <a:r>
              <a:rPr lang="en-US" sz="2200" dirty="0">
                <a:solidFill>
                  <a:srgbClr val="0070C0"/>
                </a:solidFill>
              </a:rPr>
              <a:t> and </a:t>
            </a:r>
            <a:r>
              <a:rPr lang="en-US" sz="2200" u="sng" dirty="0"/>
              <a:t>Next Steps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5B1FC4F-32E7-831B-F3FC-6A6D9D2A3CA7}"/>
              </a:ext>
            </a:extLst>
          </p:cNvPr>
          <p:cNvSpPr txBox="1">
            <a:spLocks/>
          </p:cNvSpPr>
          <p:nvPr/>
        </p:nvSpPr>
        <p:spPr>
          <a:xfrm>
            <a:off x="4512297" y="4775250"/>
            <a:ext cx="3167405" cy="15312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Scott Boettcher</a:t>
            </a:r>
          </a:p>
          <a:p>
            <a:pPr marL="0" indent="0" algn="ctr">
              <a:buNone/>
            </a:pPr>
            <a:r>
              <a:rPr lang="en-US" sz="1800" dirty="0"/>
              <a:t>SBGH-Partners</a:t>
            </a:r>
          </a:p>
          <a:p>
            <a:pPr marL="0" indent="0" algn="ctr">
              <a:buNone/>
            </a:pPr>
            <a:r>
              <a:rPr lang="en-US" sz="1800" dirty="0"/>
              <a:t>360/480-6600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  <a:hlinkClick r:id="rId3"/>
              </a:rPr>
              <a:t>scottb@sbgh-partners.com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D946EDE-AB5C-D94B-DD70-3175B5303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2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D8F4-27BF-83FA-2863-D7F4205F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6FFA3-EB68-C659-4B77-FD968FD4E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75BF59-CE80-14F8-3BA7-8B05B3159DF5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B050"/>
                </a:solidFill>
              </a:rPr>
              <a:t>Connor Creek Flooding Problem Statement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51B58F-4B04-BEA5-5F63-5826822B3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659" y="1904485"/>
            <a:ext cx="8568923" cy="293169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Updated Problem statement (3-21-2024 Community Meeting). . 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i="1" dirty="0"/>
              <a:t>     “Connor Creek presents a chronic, complex, and historically unaddressed flooding problem adversely affecting North Beach residents, visitors, businesses, and emergency responders alike</a:t>
            </a:r>
            <a:r>
              <a:rPr lang="en-US" sz="2400" i="1" u="sng" dirty="0">
                <a:solidFill>
                  <a:srgbClr val="0070C0"/>
                </a:solidFill>
              </a:rPr>
              <a:t> that has steadily gotten worse since about 1987</a:t>
            </a:r>
            <a:r>
              <a:rPr lang="en-US" sz="2400" i="1" dirty="0"/>
              <a:t>.”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07DADF4-B157-9C3B-AE19-A1DE1B6BC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69" y="6320138"/>
            <a:ext cx="2390987" cy="36576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0950917-E90A-E80C-D7BE-E81E245C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3</a:t>
            </a:fld>
            <a:r>
              <a:rPr lang="en-US" dirty="0"/>
              <a:t> of 11</a:t>
            </a:r>
          </a:p>
        </p:txBody>
      </p:sp>
    </p:spTree>
    <p:extLst>
      <p:ext uri="{BB962C8B-B14F-4D97-AF65-F5344CB8AC3E}">
        <p14:creationId xmlns:p14="http://schemas.microsoft.com/office/powerpoint/2010/main" val="155615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D8F4-27BF-83FA-2863-D7F4205F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6FFA3-EB68-C659-4B77-FD968FD4E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3DD288F-AAFB-2FCE-D43A-6D3BAF06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4</a:t>
            </a:fld>
            <a:r>
              <a:rPr lang="en-US" dirty="0"/>
              <a:t> of 11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9A96F19-4D3F-9920-AADF-341F1F945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2DB465-02BC-4021-5311-165B938D9C17}"/>
              </a:ext>
            </a:extLst>
          </p:cNvPr>
          <p:cNvSpPr txBox="1">
            <a:spLocks/>
          </p:cNvSpPr>
          <p:nvPr/>
        </p:nvSpPr>
        <p:spPr>
          <a:xfrm>
            <a:off x="152399" y="3606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</a:rPr>
              <a:t>A. Status of 1996 FCZD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CD6CF-5293-3EDF-3F69-953A4BA4FFE4}"/>
              </a:ext>
            </a:extLst>
          </p:cNvPr>
          <p:cNvSpPr txBox="1"/>
          <p:nvPr/>
        </p:nvSpPr>
        <p:spPr>
          <a:xfrm>
            <a:off x="286871" y="1271511"/>
            <a:ext cx="117616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/>
              <a:t>BOCC established local FCZD in July 1996 in response to a local petition.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/>
              <a:t>1996 FCZD served a corridor immediately north of the Connor Creek watershed focused on Connor Creek migration.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/>
              <a:t>1996 FCZD was “active” up until early 2000s (2002??, 2003??).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/>
              <a:t>1996 FCZD does not appear to have been dissolved and is assumed to still be “on-the-books.”</a:t>
            </a:r>
          </a:p>
          <a:p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432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D8F4-27BF-83FA-2863-D7F4205F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6FFA3-EB68-C659-4B77-FD968FD4E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75BF59-CE80-14F8-3BA7-8B05B3159DF5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A1.  Original Reference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DC96C68-A33E-5FAA-0572-EFE51ECB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5</a:t>
            </a:fld>
            <a:r>
              <a:rPr lang="en-US" dirty="0"/>
              <a:t> of 11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0C99BE1-BC4C-7C56-036C-A2B0E7E91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752025-8D2B-6CD8-B724-5F5F3C9EC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234" y="841906"/>
            <a:ext cx="5670081" cy="52093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DB4FE1-8DB3-3188-9D23-25953B36E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379" y="841906"/>
            <a:ext cx="4832580" cy="55908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7CD02C-67EB-9292-89AA-92083413CA62}"/>
              </a:ext>
            </a:extLst>
          </p:cNvPr>
          <p:cNvSpPr txBox="1"/>
          <p:nvPr/>
        </p:nvSpPr>
        <p:spPr>
          <a:xfrm>
            <a:off x="1313234" y="6060326"/>
            <a:ext cx="5670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https://www.ezview.wa.gov/Portals/_2006/Documents/Documents/1997%20FCZD%20Ref%203-21-2024.pdf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2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D8F4-27BF-83FA-2863-D7F4205F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6FFA3-EB68-C659-4B77-FD968FD4E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75BF59-CE80-14F8-3BA7-8B05B3159DF5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A2.  1996 Resolution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4158E81-A424-C391-CA03-6060ABCB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6</a:t>
            </a:fld>
            <a:r>
              <a:rPr lang="en-US" dirty="0"/>
              <a:t> of 11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BD5AD10-BF25-0FB2-0734-31F9AD5AA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416BC2-E2EF-E16D-4F79-FB77F3E2B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899" y="803943"/>
            <a:ext cx="4729930" cy="56237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809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D8F4-27BF-83FA-2863-D7F4205F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6FFA3-EB68-C659-4B77-FD968FD4E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75BF59-CE80-14F8-3BA7-8B05B3159DF5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A3.  1996 FCZD Boundary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4158E81-A424-C391-CA03-6060ABCB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7</a:t>
            </a:fld>
            <a:r>
              <a:rPr lang="en-US" dirty="0"/>
              <a:t> of 11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BD5AD10-BF25-0FB2-0734-31F9AD5AA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A29338-762E-69D9-A527-6C9D11845298}"/>
              </a:ext>
            </a:extLst>
          </p:cNvPr>
          <p:cNvSpPr txBox="1"/>
          <p:nvPr/>
        </p:nvSpPr>
        <p:spPr>
          <a:xfrm>
            <a:off x="9232209" y="245802"/>
            <a:ext cx="281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interactive map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87F04-B8C0-D393-AAD6-55DFC61DC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420" y="864266"/>
            <a:ext cx="3483830" cy="59292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BEF590-9EF6-EDE2-F76C-414852365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0484" y="835484"/>
            <a:ext cx="6365132" cy="56106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1560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D8F4-27BF-83FA-2863-D7F4205F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6FFA3-EB68-C659-4B77-FD968FD4E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2A69CF2-62D5-C9E4-1B46-77C761AA117B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</a:rPr>
              <a:t>B. Perspective on Preferred Type of “Entity”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CA3BA2E-D0A7-DE1E-3116-AABEF4D4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8</a:t>
            </a:fld>
            <a:r>
              <a:rPr lang="en-US" dirty="0"/>
              <a:t> of 11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BC4F29-9D62-0BCD-C25F-0F43E7CD8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D91EB3-33C9-35E5-0C4D-36F708470ECE}"/>
              </a:ext>
            </a:extLst>
          </p:cNvPr>
          <p:cNvSpPr txBox="1"/>
          <p:nvPr/>
        </p:nvSpPr>
        <p:spPr>
          <a:xfrm>
            <a:off x="294019" y="2328426"/>
            <a:ext cx="2743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Which</a:t>
            </a:r>
            <a:r>
              <a:rPr lang="en-US" sz="3200" b="1" dirty="0"/>
              <a:t> type drainage/flood district?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87E1A-0AD0-9363-0C8E-A7EF73A49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600" y="967736"/>
            <a:ext cx="4602336" cy="5825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6C06E7-7249-1806-B17F-5440284C5967}"/>
              </a:ext>
            </a:extLst>
          </p:cNvPr>
          <p:cNvSpPr txBox="1"/>
          <p:nvPr/>
        </p:nvSpPr>
        <p:spPr>
          <a:xfrm>
            <a:off x="8261964" y="985256"/>
            <a:ext cx="12781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RCW 85.05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RCW 85.06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RCW 85.08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8"/>
              </a:rPr>
              <a:t>RCW 85.15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9"/>
              </a:rPr>
              <a:t>RCW 85.20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0"/>
              </a:rPr>
              <a:t>RCW 85.22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1"/>
              </a:rPr>
              <a:t>RCW 85.24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2"/>
              </a:rPr>
              <a:t>RCW 86.09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3"/>
              </a:rPr>
              <a:t>RCW 86.13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4"/>
              </a:rPr>
              <a:t>RCW 86.15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9E32B7-E8C7-46D1-5114-4CFE95541A2B}"/>
              </a:ext>
            </a:extLst>
          </p:cNvPr>
          <p:cNvSpPr txBox="1"/>
          <p:nvPr/>
        </p:nvSpPr>
        <p:spPr>
          <a:xfrm>
            <a:off x="1167930" y="6171684"/>
            <a:ext cx="1823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Source: MSRC </a:t>
            </a:r>
            <a:r>
              <a:rPr lang="en-US" sz="1600" dirty="0">
                <a:hlinkClick r:id="rId15"/>
              </a:rPr>
              <a:t>here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9F075-437A-8F14-5921-CC356DAC8768}"/>
              </a:ext>
            </a:extLst>
          </p:cNvPr>
          <p:cNvSpPr txBox="1"/>
          <p:nvPr/>
        </p:nvSpPr>
        <p:spPr>
          <a:xfrm>
            <a:off x="10094125" y="1264438"/>
            <a:ext cx="1803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??????</a:t>
            </a:r>
          </a:p>
          <a:p>
            <a:r>
              <a:rPr lang="en-US" sz="8800" b="1" dirty="0"/>
              <a:t>???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052DD7-F202-67C4-863B-D1BF20DF2C42}"/>
              </a:ext>
            </a:extLst>
          </p:cNvPr>
          <p:cNvSpPr/>
          <p:nvPr/>
        </p:nvSpPr>
        <p:spPr>
          <a:xfrm>
            <a:off x="8153400" y="5883368"/>
            <a:ext cx="1386698" cy="472982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91C65A-08AF-D29B-BA20-776E6AB481EB}"/>
              </a:ext>
            </a:extLst>
          </p:cNvPr>
          <p:cNvSpPr/>
          <p:nvPr/>
        </p:nvSpPr>
        <p:spPr>
          <a:xfrm>
            <a:off x="8207682" y="4813810"/>
            <a:ext cx="1386698" cy="472982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6D241B-9540-7269-4AEF-C5975A2DEDC8}"/>
              </a:ext>
            </a:extLst>
          </p:cNvPr>
          <p:cNvSpPr/>
          <p:nvPr/>
        </p:nvSpPr>
        <p:spPr>
          <a:xfrm>
            <a:off x="8153400" y="1524059"/>
            <a:ext cx="1386698" cy="472982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7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D8F4-27BF-83FA-2863-D7F4205F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Connor Creek Implementation Team</a:t>
            </a:r>
            <a:endParaRPr lang="en-US" dirty="0"/>
          </a:p>
        </p:txBody>
      </p:sp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6FFA3-EB68-C659-4B77-FD968FD4E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CA3BA2E-D0A7-DE1E-3116-AABEF4D4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9</a:t>
            </a:fld>
            <a:r>
              <a:rPr lang="en-US" dirty="0"/>
              <a:t> of 11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BC4F29-9D62-0BCD-C25F-0F43E7CD8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BD0EA2-2232-F4B8-1E42-58A1839F1DCC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B1.  Preferred Entity = Expanded FCZD (</a:t>
            </a:r>
            <a:r>
              <a:rPr lang="en-US" b="1" u="sng" dirty="0"/>
              <a:t>for now</a:t>
            </a:r>
            <a:r>
              <a:rPr lang="en-US" b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B1CE9F-FD93-338B-FEDA-6FE232E61F6D}"/>
              </a:ext>
            </a:extLst>
          </p:cNvPr>
          <p:cNvSpPr txBox="1"/>
          <p:nvPr/>
        </p:nvSpPr>
        <p:spPr>
          <a:xfrm>
            <a:off x="320698" y="1170192"/>
            <a:ext cx="97645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00B050"/>
                </a:solidFill>
              </a:rPr>
              <a:t>For Now . . . </a:t>
            </a:r>
            <a:endParaRPr lang="en-US" sz="2200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Seems </a:t>
            </a:r>
            <a:r>
              <a:rPr lang="en-US" sz="2200" b="1" u="sng" dirty="0">
                <a:highlight>
                  <a:srgbClr val="FFFF00"/>
                </a:highlight>
              </a:rPr>
              <a:t>most expedient </a:t>
            </a:r>
            <a:r>
              <a:rPr lang="en-US" sz="2200" dirty="0"/>
              <a:t>(and logical) given 1996 FCZD is still “on-the-books.”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Expanded FCZD would result in an entity with </a:t>
            </a:r>
            <a:r>
              <a:rPr lang="en-US" sz="2200" b="1" u="sng" dirty="0">
                <a:highlight>
                  <a:srgbClr val="FFFF00"/>
                </a:highlight>
              </a:rPr>
              <a:t>“standing” sooner </a:t>
            </a:r>
            <a:r>
              <a:rPr lang="en-US" sz="2200" dirty="0"/>
              <a:t>than forming new entity (e.g., drainage district).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u="sng" dirty="0">
                <a:highlight>
                  <a:srgbClr val="FFFF00"/>
                </a:highlight>
              </a:rPr>
              <a:t> </a:t>
            </a:r>
            <a:r>
              <a:rPr lang="en-US" sz="2200" b="1" u="sng" dirty="0">
                <a:highlight>
                  <a:srgbClr val="FFFF00"/>
                </a:highlight>
              </a:rPr>
              <a:t>Implementation structure </a:t>
            </a:r>
            <a:r>
              <a:rPr lang="en-US" sz="2200" dirty="0"/>
              <a:t>already exists (BOCC = supervisors; County engineer = lead; Contracting, advisory committee, funding, administrative implementation mechanisms already exist).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Several FCZDs are active in Western WA (including Pacific County) making a </a:t>
            </a:r>
            <a:r>
              <a:rPr lang="en-US" sz="2200" b="1" u="sng" dirty="0">
                <a:highlight>
                  <a:srgbClr val="FFFF00"/>
                </a:highlight>
              </a:rPr>
              <a:t>“community of peers.”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F7A8B-ABF7-B1F1-0B73-1F0291C42BF9}"/>
              </a:ext>
            </a:extLst>
          </p:cNvPr>
          <p:cNvSpPr txBox="1"/>
          <p:nvPr/>
        </p:nvSpPr>
        <p:spPr>
          <a:xfrm>
            <a:off x="10174941" y="1170192"/>
            <a:ext cx="1873623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Counties with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FCZDs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Chelan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Columbia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Cowlitz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Jefferson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Lewis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Mason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Pacific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Pierce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Skagit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Spokane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Walla Walla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Whatcom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Yakima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96831B-E7F1-7872-DECF-4C7F512170AC}"/>
              </a:ext>
            </a:extLst>
          </p:cNvPr>
          <p:cNvSpPr txBox="1"/>
          <p:nvPr/>
        </p:nvSpPr>
        <p:spPr>
          <a:xfrm>
            <a:off x="4038600" y="5527910"/>
            <a:ext cx="562526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https://app.leg.wa.gov/RCW/default.aspx?cite=86.15.020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31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3301</TotalTime>
  <Words>786</Words>
  <Application>Microsoft Office PowerPoint</Application>
  <PresentationFormat>Widescreen</PresentationFormat>
  <Paragraphs>154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Connor Creek Implementation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Connor Creek Flooding</dc:title>
  <dc:creator>Scott Boettcher</dc:creator>
  <cp:lastModifiedBy>Scott Boettcher</cp:lastModifiedBy>
  <cp:revision>270</cp:revision>
  <cp:lastPrinted>2024-01-17T22:12:22Z</cp:lastPrinted>
  <dcterms:created xsi:type="dcterms:W3CDTF">2024-01-09T21:50:08Z</dcterms:created>
  <dcterms:modified xsi:type="dcterms:W3CDTF">2024-04-09T13:53:12Z</dcterms:modified>
</cp:coreProperties>
</file>