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09" r:id="rId2"/>
    <p:sldId id="310" r:id="rId3"/>
    <p:sldId id="307" r:id="rId4"/>
    <p:sldId id="3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ttBoettcher\Dropbox\Other\Current\1-02-2024%20Priorities\Connor%20Creek%20Data\Imagery\Westport\Westport%20King%20Tides%202022-25%201-15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chemeClr val="tx1"/>
                </a:solidFill>
              </a:rPr>
              <a:t>Tides, Drainage, Clams</a:t>
            </a:r>
          </a:p>
          <a:p>
            <a:pPr>
              <a:defRPr/>
            </a:pPr>
            <a:r>
              <a:rPr lang="en-US" sz="1500" b="1" i="0" u="none" strike="noStrike" kern="1200" spc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23 King Tides (≥10.4)</a:t>
            </a:r>
            <a:r>
              <a:rPr lang="en-US" sz="15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1500" b="1" i="0" u="none" strike="noStrike" kern="1200" spc="0" baseline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59 Additional Problem High Tides (≥9.5)</a:t>
            </a:r>
            <a:r>
              <a:rPr lang="en-US" sz="1500" b="1" i="0" u="none" strike="noStrike" kern="1200" spc="0" baseline="0" dirty="0">
                <a:solidFill>
                  <a:schemeClr val="tx1"/>
                </a:solidFill>
              </a:rPr>
              <a:t>,</a:t>
            </a:r>
            <a:r>
              <a:rPr lang="en-US" sz="1500" b="1" i="0" u="none" strike="noStrike" kern="1200" spc="0" baseline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500" b="1" i="0" u="none" strike="noStrike" kern="1200" spc="0" baseline="0" dirty="0">
                <a:solidFill>
                  <a:srgbClr val="FFC000"/>
                </a:solidFill>
              </a:rPr>
              <a:t>15 Clam Tides</a:t>
            </a:r>
            <a:endParaRPr lang="en-US" sz="1500" b="1" i="0" u="none" strike="noStrike" kern="1200" spc="0" baseline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803559711286089E-2"/>
          <c:y val="0.1639079222353971"/>
          <c:w val="0.95560244422572183"/>
          <c:h val="0.62372790695250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Height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8-4469-93B1-016AA2A5E1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8-4469-93B1-016AA2A5E1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48-4469-93B1-016AA2A5E1B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48-4469-93B1-016AA2A5E1B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48-4469-93B1-016AA2A5E1BF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48-4469-93B1-016AA2A5E1B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48-4469-93B1-016AA2A5E1B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48-4469-93B1-016AA2A5E1BF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E48-4469-93B1-016AA2A5E1B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E48-4469-93B1-016AA2A5E1B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E48-4469-93B1-016AA2A5E1B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E48-4469-93B1-016AA2A5E1B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E48-4469-93B1-016AA2A5E1B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E48-4469-93B1-016AA2A5E1B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E48-4469-93B1-016AA2A5E1B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E48-4469-93B1-016AA2A5E1B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E48-4469-93B1-016AA2A5E1B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E48-4469-93B1-016AA2A5E1B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E48-4469-93B1-016AA2A5E1B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E48-4469-93B1-016AA2A5E1B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E48-4469-93B1-016AA2A5E1B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E48-4469-93B1-016AA2A5E1BF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E48-4469-93B1-016AA2A5E1B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E48-4469-93B1-016AA2A5E1B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E48-4469-93B1-016AA2A5E1BF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E48-4469-93B1-016AA2A5E1B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E48-4469-93B1-016AA2A5E1B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E48-4469-93B1-016AA2A5E1B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E48-4469-93B1-016AA2A5E1B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E48-4469-93B1-016AA2A5E1B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E48-4469-93B1-016AA2A5E1BF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5E48-4469-93B1-016AA2A5E1B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5E48-4469-93B1-016AA2A5E1B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5E48-4469-93B1-016AA2A5E1BF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5E48-4469-93B1-016AA2A5E1BF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5E48-4469-93B1-016AA2A5E1BF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5E48-4469-93B1-016AA2A5E1BF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5E48-4469-93B1-016AA2A5E1BF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5E48-4469-93B1-016AA2A5E1BF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5E48-4469-93B1-016AA2A5E1BF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5E48-4469-93B1-016AA2A5E1BF}"/>
              </c:ext>
            </c:extLst>
          </c:dPt>
          <c:dPt>
            <c:idx val="4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5E48-4469-93B1-016AA2A5E1BF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5E48-4469-93B1-016AA2A5E1BF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5E48-4469-93B1-016AA2A5E1BF}"/>
              </c:ext>
            </c:extLst>
          </c:dPt>
          <c:dPt>
            <c:idx val="4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5E48-4469-93B1-016AA2A5E1BF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5E48-4469-93B1-016AA2A5E1BF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5E48-4469-93B1-016AA2A5E1BF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5E48-4469-93B1-016AA2A5E1BF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5E48-4469-93B1-016AA2A5E1BF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5E48-4469-93B1-016AA2A5E1BF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5E48-4469-93B1-016AA2A5E1BF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5E48-4469-93B1-016AA2A5E1BF}"/>
              </c:ext>
            </c:extLst>
          </c:dPt>
          <c:dPt>
            <c:idx val="5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5E48-4469-93B1-016AA2A5E1BF}"/>
              </c:ext>
            </c:extLst>
          </c:dPt>
          <c:dPt>
            <c:idx val="5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5E48-4469-93B1-016AA2A5E1BF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5E48-4469-93B1-016AA2A5E1BF}"/>
              </c:ext>
            </c:extLst>
          </c:dPt>
          <c:dPt>
            <c:idx val="5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5E48-4469-93B1-016AA2A5E1BF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5E48-4469-93B1-016AA2A5E1BF}"/>
              </c:ext>
            </c:extLst>
          </c:dPt>
          <c:dPt>
            <c:idx val="5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5E48-4469-93B1-016AA2A5E1BF}"/>
              </c:ext>
            </c:extLst>
          </c:dPt>
          <c:dPt>
            <c:idx val="5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5E48-4469-93B1-016AA2A5E1BF}"/>
              </c:ext>
            </c:extLst>
          </c:dPt>
          <c:dPt>
            <c:idx val="5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5E48-4469-93B1-016AA2A5E1BF}"/>
              </c:ext>
            </c:extLst>
          </c:dPt>
          <c:dPt>
            <c:idx val="6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5E48-4469-93B1-016AA2A5E1BF}"/>
              </c:ext>
            </c:extLst>
          </c:dPt>
          <c:dPt>
            <c:idx val="6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5E48-4469-93B1-016AA2A5E1BF}"/>
              </c:ext>
            </c:extLst>
          </c:dPt>
          <c:dPt>
            <c:idx val="6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5E48-4469-93B1-016AA2A5E1BF}"/>
              </c:ext>
            </c:extLst>
          </c:dPt>
          <c:dPt>
            <c:idx val="6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5E48-4469-93B1-016AA2A5E1BF}"/>
              </c:ext>
            </c:extLst>
          </c:dPt>
          <c:dPt>
            <c:idx val="6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5E48-4469-93B1-016AA2A5E1BF}"/>
              </c:ext>
            </c:extLst>
          </c:dPt>
          <c:dPt>
            <c:idx val="6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5E48-4469-93B1-016AA2A5E1BF}"/>
              </c:ext>
            </c:extLst>
          </c:dPt>
          <c:dPt>
            <c:idx val="6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5E48-4469-93B1-016AA2A5E1BF}"/>
              </c:ext>
            </c:extLst>
          </c:dPt>
          <c:dPt>
            <c:idx val="6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5E48-4469-93B1-016AA2A5E1BF}"/>
              </c:ext>
            </c:extLst>
          </c:dPt>
          <c:dPt>
            <c:idx val="68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5E48-4469-93B1-016AA2A5E1BF}"/>
              </c:ext>
            </c:extLst>
          </c:dPt>
          <c:dPt>
            <c:idx val="69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5E48-4469-93B1-016AA2A5E1BF}"/>
              </c:ext>
            </c:extLst>
          </c:dPt>
          <c:dPt>
            <c:idx val="7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5E48-4469-93B1-016AA2A5E1BF}"/>
              </c:ext>
            </c:extLst>
          </c:dPt>
          <c:dPt>
            <c:idx val="7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5E48-4469-93B1-016AA2A5E1BF}"/>
              </c:ext>
            </c:extLst>
          </c:dPt>
          <c:dPt>
            <c:idx val="7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5E48-4469-93B1-016AA2A5E1BF}"/>
              </c:ext>
            </c:extLst>
          </c:dPt>
          <c:dPt>
            <c:idx val="7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5E48-4469-93B1-016AA2A5E1BF}"/>
              </c:ext>
            </c:extLst>
          </c:dPt>
          <c:dPt>
            <c:idx val="7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5E48-4469-93B1-016AA2A5E1BF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5E48-4469-93B1-016AA2A5E1BF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5E48-4469-93B1-016AA2A5E1BF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5E48-4469-93B1-016AA2A5E1BF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5E48-4469-93B1-016AA2A5E1BF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5E48-4469-93B1-016AA2A5E1BF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5E48-4469-93B1-016AA2A5E1BF}"/>
              </c:ext>
            </c:extLst>
          </c:dPt>
          <c:dPt>
            <c:idx val="8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5E48-4469-93B1-016AA2A5E1BF}"/>
              </c:ext>
            </c:extLst>
          </c:dPt>
          <c:dPt>
            <c:idx val="8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5E48-4469-93B1-016AA2A5E1BF}"/>
              </c:ext>
            </c:extLst>
          </c:dPt>
          <c:dPt>
            <c:idx val="8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5E48-4469-93B1-016AA2A5E1BF}"/>
              </c:ext>
            </c:extLst>
          </c:dPt>
          <c:dPt>
            <c:idx val="8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5E48-4469-93B1-016AA2A5E1BF}"/>
              </c:ext>
            </c:extLst>
          </c:dPt>
          <c:dPt>
            <c:idx val="8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5E48-4469-93B1-016AA2A5E1BF}"/>
              </c:ext>
            </c:extLst>
          </c:dPt>
          <c:dPt>
            <c:idx val="8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5E48-4469-93B1-016AA2A5E1BF}"/>
              </c:ext>
            </c:extLst>
          </c:dPt>
          <c:dPt>
            <c:idx val="8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5E48-4469-93B1-016AA2A5E1BF}"/>
              </c:ext>
            </c:extLst>
          </c:dPt>
          <c:dPt>
            <c:idx val="8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5E48-4469-93B1-016AA2A5E1BF}"/>
              </c:ext>
            </c:extLst>
          </c:dPt>
          <c:dPt>
            <c:idx val="8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5E48-4469-93B1-016AA2A5E1BF}"/>
              </c:ext>
            </c:extLst>
          </c:dPt>
          <c:dPt>
            <c:idx val="9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5E48-4469-93B1-016AA2A5E1BF}"/>
              </c:ext>
            </c:extLst>
          </c:dPt>
          <c:dPt>
            <c:idx val="9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5E48-4469-93B1-016AA2A5E1BF}"/>
              </c:ext>
            </c:extLst>
          </c:dPt>
          <c:dPt>
            <c:idx val="9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5E48-4469-93B1-016AA2A5E1BF}"/>
              </c:ext>
            </c:extLst>
          </c:dPt>
          <c:dPt>
            <c:idx val="9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5E48-4469-93B1-016AA2A5E1BF}"/>
              </c:ext>
            </c:extLst>
          </c:dPt>
          <c:dPt>
            <c:idx val="9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5E48-4469-93B1-016AA2A5E1BF}"/>
              </c:ext>
            </c:extLst>
          </c:dPt>
          <c:dPt>
            <c:idx val="9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5E48-4469-93B1-016AA2A5E1BF}"/>
              </c:ext>
            </c:extLst>
          </c:dPt>
          <c:dPt>
            <c:idx val="9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5E48-4469-93B1-016AA2A5E1BF}"/>
              </c:ext>
            </c:extLst>
          </c:dPt>
          <c:cat>
            <c:numRef>
              <c:f>Sheet3!$A$2:$A$98</c:f>
              <c:numCache>
                <c:formatCode>m/d/yyyy</c:formatCode>
                <c:ptCount val="97"/>
                <c:pt idx="0">
                  <c:v>45200</c:v>
                </c:pt>
                <c:pt idx="1">
                  <c:v>45201</c:v>
                </c:pt>
                <c:pt idx="2">
                  <c:v>45202</c:v>
                </c:pt>
                <c:pt idx="3">
                  <c:v>45226</c:v>
                </c:pt>
                <c:pt idx="4">
                  <c:v>45227</c:v>
                </c:pt>
                <c:pt idx="5">
                  <c:v>45227</c:v>
                </c:pt>
                <c:pt idx="6">
                  <c:v>45228</c:v>
                </c:pt>
                <c:pt idx="7">
                  <c:v>45229</c:v>
                </c:pt>
                <c:pt idx="8">
                  <c:v>45229</c:v>
                </c:pt>
                <c:pt idx="9">
                  <c:v>45230</c:v>
                </c:pt>
                <c:pt idx="10">
                  <c:v>45231</c:v>
                </c:pt>
                <c:pt idx="11">
                  <c:v>45242</c:v>
                </c:pt>
                <c:pt idx="12">
                  <c:v>45243</c:v>
                </c:pt>
                <c:pt idx="13">
                  <c:v>45244</c:v>
                </c:pt>
                <c:pt idx="14">
                  <c:v>45245</c:v>
                </c:pt>
                <c:pt idx="15">
                  <c:v>45246</c:v>
                </c:pt>
                <c:pt idx="16">
                  <c:v>45247</c:v>
                </c:pt>
                <c:pt idx="17">
                  <c:v>45253</c:v>
                </c:pt>
                <c:pt idx="18">
                  <c:v>45254</c:v>
                </c:pt>
                <c:pt idx="19">
                  <c:v>45254</c:v>
                </c:pt>
                <c:pt idx="20">
                  <c:v>45255</c:v>
                </c:pt>
                <c:pt idx="21">
                  <c:v>45256</c:v>
                </c:pt>
                <c:pt idx="22">
                  <c:v>45256</c:v>
                </c:pt>
                <c:pt idx="23">
                  <c:v>45257</c:v>
                </c:pt>
                <c:pt idx="24">
                  <c:v>45258</c:v>
                </c:pt>
                <c:pt idx="25">
                  <c:v>45258</c:v>
                </c:pt>
                <c:pt idx="26">
                  <c:v>45259</c:v>
                </c:pt>
                <c:pt idx="27">
                  <c:v>45260</c:v>
                </c:pt>
                <c:pt idx="28">
                  <c:v>45270</c:v>
                </c:pt>
                <c:pt idx="29">
                  <c:v>45271</c:v>
                </c:pt>
                <c:pt idx="30">
                  <c:v>45272</c:v>
                </c:pt>
                <c:pt idx="31">
                  <c:v>45273</c:v>
                </c:pt>
                <c:pt idx="32">
                  <c:v>45274</c:v>
                </c:pt>
                <c:pt idx="33">
                  <c:v>45275</c:v>
                </c:pt>
                <c:pt idx="34">
                  <c:v>45276</c:v>
                </c:pt>
                <c:pt idx="35">
                  <c:v>45281</c:v>
                </c:pt>
                <c:pt idx="36">
                  <c:v>45282</c:v>
                </c:pt>
                <c:pt idx="37">
                  <c:v>45283</c:v>
                </c:pt>
                <c:pt idx="38">
                  <c:v>45284</c:v>
                </c:pt>
                <c:pt idx="39">
                  <c:v>45285</c:v>
                </c:pt>
                <c:pt idx="40">
                  <c:v>45286</c:v>
                </c:pt>
                <c:pt idx="41">
                  <c:v>45286</c:v>
                </c:pt>
                <c:pt idx="42">
                  <c:v>45287</c:v>
                </c:pt>
                <c:pt idx="43">
                  <c:v>45288</c:v>
                </c:pt>
                <c:pt idx="44">
                  <c:v>45288</c:v>
                </c:pt>
                <c:pt idx="45">
                  <c:v>45289</c:v>
                </c:pt>
                <c:pt idx="46">
                  <c:v>45299</c:v>
                </c:pt>
                <c:pt idx="47">
                  <c:v>45300</c:v>
                </c:pt>
                <c:pt idx="48">
                  <c:v>45301</c:v>
                </c:pt>
                <c:pt idx="49">
                  <c:v>45302</c:v>
                </c:pt>
                <c:pt idx="50">
                  <c:v>45303</c:v>
                </c:pt>
                <c:pt idx="51">
                  <c:v>45304</c:v>
                </c:pt>
                <c:pt idx="52">
                  <c:v>45305</c:v>
                </c:pt>
                <c:pt idx="53">
                  <c:v>45307</c:v>
                </c:pt>
                <c:pt idx="54">
                  <c:v>45308</c:v>
                </c:pt>
                <c:pt idx="55">
                  <c:v>45309</c:v>
                </c:pt>
                <c:pt idx="56">
                  <c:v>45310</c:v>
                </c:pt>
                <c:pt idx="57">
                  <c:v>45311</c:v>
                </c:pt>
                <c:pt idx="58">
                  <c:v>45312</c:v>
                </c:pt>
                <c:pt idx="59">
                  <c:v>45313</c:v>
                </c:pt>
                <c:pt idx="60">
                  <c:v>45314</c:v>
                </c:pt>
                <c:pt idx="61">
                  <c:v>45315</c:v>
                </c:pt>
                <c:pt idx="62">
                  <c:v>45316</c:v>
                </c:pt>
                <c:pt idx="63">
                  <c:v>45317</c:v>
                </c:pt>
                <c:pt idx="64">
                  <c:v>45318</c:v>
                </c:pt>
                <c:pt idx="65">
                  <c:v>45328</c:v>
                </c:pt>
                <c:pt idx="66">
                  <c:v>45329</c:v>
                </c:pt>
                <c:pt idx="67">
                  <c:v>45329</c:v>
                </c:pt>
                <c:pt idx="68">
                  <c:v>45330</c:v>
                </c:pt>
                <c:pt idx="69">
                  <c:v>45330</c:v>
                </c:pt>
                <c:pt idx="70">
                  <c:v>45331</c:v>
                </c:pt>
                <c:pt idx="71">
                  <c:v>45332</c:v>
                </c:pt>
                <c:pt idx="72">
                  <c:v>45333</c:v>
                </c:pt>
                <c:pt idx="73">
                  <c:v>45333</c:v>
                </c:pt>
                <c:pt idx="74">
                  <c:v>45333</c:v>
                </c:pt>
                <c:pt idx="75">
                  <c:v>45334</c:v>
                </c:pt>
                <c:pt idx="76">
                  <c:v>45334</c:v>
                </c:pt>
                <c:pt idx="77">
                  <c:v>45335</c:v>
                </c:pt>
                <c:pt idx="78">
                  <c:v>45336</c:v>
                </c:pt>
                <c:pt idx="79">
                  <c:v>45337</c:v>
                </c:pt>
                <c:pt idx="80">
                  <c:v>45338</c:v>
                </c:pt>
                <c:pt idx="81">
                  <c:v>45345</c:v>
                </c:pt>
                <c:pt idx="82">
                  <c:v>45346</c:v>
                </c:pt>
                <c:pt idx="83">
                  <c:v>45358</c:v>
                </c:pt>
                <c:pt idx="84">
                  <c:v>45359</c:v>
                </c:pt>
                <c:pt idx="85">
                  <c:v>45360</c:v>
                </c:pt>
                <c:pt idx="86">
                  <c:v>45361</c:v>
                </c:pt>
                <c:pt idx="87">
                  <c:v>45361</c:v>
                </c:pt>
                <c:pt idx="88">
                  <c:v>45362</c:v>
                </c:pt>
                <c:pt idx="89">
                  <c:v>45362</c:v>
                </c:pt>
                <c:pt idx="90">
                  <c:v>45363</c:v>
                </c:pt>
                <c:pt idx="91">
                  <c:v>45364</c:v>
                </c:pt>
                <c:pt idx="92">
                  <c:v>45365</c:v>
                </c:pt>
                <c:pt idx="93">
                  <c:v>45366</c:v>
                </c:pt>
                <c:pt idx="94">
                  <c:v>45377</c:v>
                </c:pt>
                <c:pt idx="95">
                  <c:v>45380</c:v>
                </c:pt>
                <c:pt idx="96">
                  <c:v>45381</c:v>
                </c:pt>
              </c:numCache>
            </c:numRef>
          </c:cat>
          <c:val>
            <c:numRef>
              <c:f>Sheet3!$B$2:$B$98</c:f>
              <c:numCache>
                <c:formatCode>0.0</c:formatCode>
                <c:ptCount val="97"/>
                <c:pt idx="0">
                  <c:v>10.14</c:v>
                </c:pt>
                <c:pt idx="1">
                  <c:v>9.9499999999999993</c:v>
                </c:pt>
                <c:pt idx="2">
                  <c:v>9.5399999999999991</c:v>
                </c:pt>
                <c:pt idx="3">
                  <c:v>10.02</c:v>
                </c:pt>
                <c:pt idx="4">
                  <c:v>10.4</c:v>
                </c:pt>
                <c:pt idx="5">
                  <c:v>-1.21</c:v>
                </c:pt>
                <c:pt idx="6">
                  <c:v>10.55</c:v>
                </c:pt>
                <c:pt idx="7">
                  <c:v>10.46</c:v>
                </c:pt>
                <c:pt idx="8">
                  <c:v>-1.44</c:v>
                </c:pt>
                <c:pt idx="9">
                  <c:v>10.14</c:v>
                </c:pt>
                <c:pt idx="10">
                  <c:v>9.64</c:v>
                </c:pt>
                <c:pt idx="11">
                  <c:v>9.69</c:v>
                </c:pt>
                <c:pt idx="12">
                  <c:v>9.91</c:v>
                </c:pt>
                <c:pt idx="13">
                  <c:v>10.029999999999999</c:v>
                </c:pt>
                <c:pt idx="14">
                  <c:v>10.039999999999999</c:v>
                </c:pt>
                <c:pt idx="15">
                  <c:v>9.89</c:v>
                </c:pt>
                <c:pt idx="16">
                  <c:v>9.56</c:v>
                </c:pt>
                <c:pt idx="17">
                  <c:v>9.48</c:v>
                </c:pt>
                <c:pt idx="18">
                  <c:v>10.039999999999999</c:v>
                </c:pt>
                <c:pt idx="19">
                  <c:v>-7.0000000000000007E-2</c:v>
                </c:pt>
                <c:pt idx="20">
                  <c:v>10.44</c:v>
                </c:pt>
                <c:pt idx="21">
                  <c:v>10.65</c:v>
                </c:pt>
                <c:pt idx="22">
                  <c:v>-1.27</c:v>
                </c:pt>
                <c:pt idx="23">
                  <c:v>10.65</c:v>
                </c:pt>
                <c:pt idx="24">
                  <c:v>10.48</c:v>
                </c:pt>
                <c:pt idx="25">
                  <c:v>-1.22</c:v>
                </c:pt>
                <c:pt idx="26">
                  <c:v>10.15</c:v>
                </c:pt>
                <c:pt idx="27">
                  <c:v>9.6999999999999993</c:v>
                </c:pt>
                <c:pt idx="28">
                  <c:v>9.6999999999999993</c:v>
                </c:pt>
                <c:pt idx="29">
                  <c:v>10.050000000000001</c:v>
                </c:pt>
                <c:pt idx="30">
                  <c:v>10.34</c:v>
                </c:pt>
                <c:pt idx="31">
                  <c:v>10.51</c:v>
                </c:pt>
                <c:pt idx="32">
                  <c:v>10.54</c:v>
                </c:pt>
                <c:pt idx="33">
                  <c:v>10.35</c:v>
                </c:pt>
                <c:pt idx="34">
                  <c:v>9.92</c:v>
                </c:pt>
                <c:pt idx="35">
                  <c:v>9.4499999999999993</c:v>
                </c:pt>
                <c:pt idx="36">
                  <c:v>9.83</c:v>
                </c:pt>
                <c:pt idx="37">
                  <c:v>10.15</c:v>
                </c:pt>
                <c:pt idx="38">
                  <c:v>10.36</c:v>
                </c:pt>
                <c:pt idx="39">
                  <c:v>10.45</c:v>
                </c:pt>
                <c:pt idx="40">
                  <c:v>10.42</c:v>
                </c:pt>
                <c:pt idx="41">
                  <c:v>-0.9</c:v>
                </c:pt>
                <c:pt idx="42">
                  <c:v>10.29</c:v>
                </c:pt>
                <c:pt idx="43">
                  <c:v>10.050000000000001</c:v>
                </c:pt>
                <c:pt idx="44">
                  <c:v>-0.56999999999999995</c:v>
                </c:pt>
                <c:pt idx="45">
                  <c:v>9.6999999999999993</c:v>
                </c:pt>
                <c:pt idx="46">
                  <c:v>9.74</c:v>
                </c:pt>
                <c:pt idx="47">
                  <c:v>10.18</c:v>
                </c:pt>
                <c:pt idx="48">
                  <c:v>10.56</c:v>
                </c:pt>
                <c:pt idx="49">
                  <c:v>10.83</c:v>
                </c:pt>
                <c:pt idx="50">
                  <c:v>10.88</c:v>
                </c:pt>
                <c:pt idx="51">
                  <c:v>10.65</c:v>
                </c:pt>
                <c:pt idx="52">
                  <c:v>10.1</c:v>
                </c:pt>
                <c:pt idx="53">
                  <c:v>9.52</c:v>
                </c:pt>
                <c:pt idx="54">
                  <c:v>9.6</c:v>
                </c:pt>
                <c:pt idx="55">
                  <c:v>9.6300000000000008</c:v>
                </c:pt>
                <c:pt idx="56">
                  <c:v>9.6300000000000008</c:v>
                </c:pt>
                <c:pt idx="57">
                  <c:v>9.6300000000000008</c:v>
                </c:pt>
                <c:pt idx="58">
                  <c:v>9.69</c:v>
                </c:pt>
                <c:pt idx="59">
                  <c:v>9.7799999999999994</c:v>
                </c:pt>
                <c:pt idx="60">
                  <c:v>9.8699999999999992</c:v>
                </c:pt>
                <c:pt idx="61">
                  <c:v>9.92</c:v>
                </c:pt>
                <c:pt idx="62">
                  <c:v>9.89</c:v>
                </c:pt>
                <c:pt idx="63">
                  <c:v>9.75</c:v>
                </c:pt>
                <c:pt idx="64">
                  <c:v>9.4600000000000009</c:v>
                </c:pt>
                <c:pt idx="65">
                  <c:v>9.49</c:v>
                </c:pt>
                <c:pt idx="66">
                  <c:v>9.99</c:v>
                </c:pt>
                <c:pt idx="67">
                  <c:v>-0.67</c:v>
                </c:pt>
                <c:pt idx="68">
                  <c:v>10.45</c:v>
                </c:pt>
                <c:pt idx="69">
                  <c:v>-1.27</c:v>
                </c:pt>
                <c:pt idx="70">
                  <c:v>10.75</c:v>
                </c:pt>
                <c:pt idx="71">
                  <c:v>10.78</c:v>
                </c:pt>
                <c:pt idx="72">
                  <c:v>10.5</c:v>
                </c:pt>
                <c:pt idx="73">
                  <c:v>9.5</c:v>
                </c:pt>
                <c:pt idx="74">
                  <c:v>-1.29</c:v>
                </c:pt>
                <c:pt idx="75">
                  <c:v>9.9</c:v>
                </c:pt>
                <c:pt idx="76">
                  <c:v>9.86</c:v>
                </c:pt>
                <c:pt idx="77">
                  <c:v>10.07</c:v>
                </c:pt>
                <c:pt idx="78">
                  <c:v>10.1</c:v>
                </c:pt>
                <c:pt idx="79">
                  <c:v>9.9600000000000009</c:v>
                </c:pt>
                <c:pt idx="80">
                  <c:v>9.67</c:v>
                </c:pt>
                <c:pt idx="81">
                  <c:v>0.16</c:v>
                </c:pt>
                <c:pt idx="82">
                  <c:v>0.23</c:v>
                </c:pt>
                <c:pt idx="83">
                  <c:v>9.51</c:v>
                </c:pt>
                <c:pt idx="84">
                  <c:v>9.9499999999999993</c:v>
                </c:pt>
                <c:pt idx="85">
                  <c:v>10.199999999999999</c:v>
                </c:pt>
                <c:pt idx="86">
                  <c:v>10.199999999999999</c:v>
                </c:pt>
                <c:pt idx="87">
                  <c:v>9.4700000000000006</c:v>
                </c:pt>
                <c:pt idx="88">
                  <c:v>10</c:v>
                </c:pt>
                <c:pt idx="89">
                  <c:v>9.93</c:v>
                </c:pt>
                <c:pt idx="90">
                  <c:v>10.35</c:v>
                </c:pt>
                <c:pt idx="91">
                  <c:v>10.45</c:v>
                </c:pt>
                <c:pt idx="92">
                  <c:v>10.28</c:v>
                </c:pt>
                <c:pt idx="93">
                  <c:v>9.8800000000000008</c:v>
                </c:pt>
                <c:pt idx="94">
                  <c:v>0.78</c:v>
                </c:pt>
                <c:pt idx="95">
                  <c:v>0.46</c:v>
                </c:pt>
                <c:pt idx="96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2-5E48-4469-93B1-016AA2A5E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8"/>
        <c:axId val="414598608"/>
        <c:axId val="414596688"/>
      </c:barChart>
      <c:dateAx>
        <c:axId val="414598608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596688"/>
        <c:crosses val="autoZero"/>
        <c:auto val="0"/>
        <c:lblOffset val="100"/>
        <c:baseTimeUnit val="days"/>
      </c:dateAx>
      <c:valAx>
        <c:axId val="414596688"/>
        <c:scaling>
          <c:orientation val="minMax"/>
          <c:max val="11.5"/>
          <c:min val="-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59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0T23:59:3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3424 0 24575,'-3'1'0,"-1"0"0,1 0 0,0 0 0,0 1 0,0-1 0,0 1 0,0 0 0,0 0 0,0 0 0,1 0 0,-1 1 0,1-1 0,0 1 0,-4 3 0,-6 6 0,-166 149 0,-364 311 0,100-163 0,299-216 0,-379 227 0,-58 37 0,94 22 0,440-341 0,-268 229 0,307-261 0,0 1 0,-1-2 0,0 1 0,0-1 0,-14 7 0,20-11 0,1-1 0,0 1 0,-1-1 0,1 1 0,0-1 0,-1 0 0,1 0 0,-1 0 0,1 1 0,0-1 0,-1 0 0,1-1 0,-1 1 0,1 0 0,0 0 0,-1-1 0,1 1 0,0 0 0,-1-1 0,1 0 0,0 1 0,0-1 0,-1 0 0,1 1 0,0-1 0,0 0 0,0 0 0,0 0 0,0 0 0,0 0 0,0 0 0,0 0 0,1-1 0,-1 1 0,0 0 0,1 0 0,-1-1 0,0 1 0,1 0 0,0-1 0,-1 1 0,1 0 0,0-1 0,0 1 0,0-1 0,0 1 0,0-2 0,-3-26 0,1 0 0,2-1 0,5-46 0,0-14 0,-5-173-1365,0 240-5461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0T23:59:35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24575,'50'0'0,"18"-1"0,0 2 0,119 20 0,174 33-1365,-335-51-5461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0T23:59:39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2542 0 24575,'-5'1'0,"0"0"0,0 0 0,1 1 0,-1-1 0,0 1 0,1 0 0,-1 0 0,-7 6 0,-2 0 0,-472 301 0,357-219 0,0 7 0,-227 226 0,216-188 0,-623 526 0,747-646 0,0 1 0,0 1 0,2 0 0,0 1 0,1 0 0,-11 21 0,-34 45 0,9-20 0,2 3 0,-56 108 0,76-134 0,27-40 0,0-1 0,-1 1 0,1-1 0,0 1 0,-1-1 0,1 1 0,-1-1 0,1 0 0,-1 1 0,1-1 0,-1 0 0,1 1 0,-1-1 0,1 0 0,-1 0 0,0 0 0,1 1 0,-1-1 0,1 0 0,-1 0 0,0 0 0,1 0 0,-1 0 0,0 0 0,0-1 0,0 0 0,0 0 0,0 1 0,1-1 0,-1 0 0,1 0 0,-1 0 0,0 0 0,1 0 0,0 0 0,-1 0 0,1 0 0,0-1 0,-1 1 0,1 0 0,0 0 0,0 0 0,0 0 0,0-2 0,-25-147 27,14 97-491,3-1 0,-4-92 0,13 124-6362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0T23:59:41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24575,'5'0'0,"5"0"0,6 0 0,9 0 0,5 0 0,2 0 0,5 0 0,-1 0 0,4 0 0,0 0 0,-4 0 0,-2 0 0,-8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98021-43D5-4960-85B7-A1BFB86DA46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5D9A-074A-48AD-BE06-353F82260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5D9A-074A-48AD-BE06-353F82260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5D9A-074A-48AD-BE06-353F82260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D639-0522-74DC-5979-53DAD57C5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22D87-BCD5-FC12-8CD3-DC57BE059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0BE5-0F38-F948-55D8-7D260701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94457-9789-D781-57F5-55536C32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BC36-323C-6911-5F9E-91849B8D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7D16-93F9-367A-A45C-03A80BFB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5C742-4CB5-EED1-7077-E7D394AF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00A3-FC9A-6816-26FA-C3894740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6EE8-80EE-7A91-7362-09F28615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50C3-1BF2-BFFF-0F88-DD71FF71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6DC7B-321E-8B60-C3DE-6E367588A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5991D-FEB3-DC8E-B62D-3D21E6295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56B3-E090-3868-2724-28C9A822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A490-84B8-5973-40C7-23018F54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A243-80EF-D965-9C0B-8E0E06EF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5C09-3011-097A-5418-0782E065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08B9-EA66-B9E6-1EE8-7C5A8264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3EF6-B1F9-7BE1-76DA-7CB2BADC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CB6B-342D-B894-7045-4E345BA8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856BA-9A56-2C90-B614-AE16F386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6B03-86FA-D75D-0FAB-2767DA8D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E3361-2DA2-9152-723A-A3317E009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644D6-99AE-8745-641C-BDE199CC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D497-73DE-EB83-6A12-F3819D0D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13A7C-6EA9-344B-CDC0-FF83FD32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B354-7358-EEFD-5758-DB6D94E8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197C-CDE9-D017-887B-894B32934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0E84F-1083-7499-4DBA-5FBD8F9D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B82A-91AC-3C4D-77A2-24165354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0E0F3-93F7-9839-E0C8-C493A0CF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5D1EC-4E48-BE87-2DD8-B3B7A69C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A2CD-0F4E-F8D4-9074-0A975FD7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674F-2443-3161-B3BE-A3508860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B5DDB-218A-E00E-4298-80463D92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E4213-F64D-EAF3-0146-7A9BDF2BC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C15EC-E234-64D0-E793-94B37C140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4C845-010B-59CB-29F2-40291F83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89A7-DAFF-48A1-1B66-BE0AA224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2414F-D903-A4E0-4A38-5760B1A0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0D13-D9B2-5CD8-28DA-95FEE383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40658-6E32-EDC9-E6B4-91C3BFC0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D59E2-FBB3-62AA-884F-2BB35626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5B138-0367-D881-D493-A3764276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B54BE-8AD2-0082-95CE-775DC8B9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40F43-9EA0-F8E9-F602-AE52B15D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EFD77-EBEF-C232-7DB3-7D16A1D1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8BF2-F0DB-98ED-8666-5B6B7C8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BBDD-21D3-C0D7-6AE9-FE47C9F4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60E95-F28D-EEDE-7A92-06CE5F6BE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6F1ED-3857-748D-DFB3-FAF1A373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C9CF5-D51C-39B8-37BE-9B5D1D08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3D7BB-7A9C-F323-CD46-E02605A2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8B15-A563-AC35-B727-ACF0CEB8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8B82F-891E-9CF8-EFE1-880F152F6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CC6CB-E4BE-46A8-44A1-F01F8F6A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4E465-1566-1AE0-E971-B2F7F649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40371-D6D0-176C-18A3-4D5DEF76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 . . Re-Capturing the Clam . . 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8A361-6788-2D89-0F84-21C28878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D1BEE-C6E6-3809-E8C2-54D7572F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6B494-AF79-C9E6-F19F-E6C3986A9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64A4-A4F9-C911-9E0F-664ECE5A0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7/23/2024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F1568-7A64-CC0A-885B-D475CE91B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. . . Re-Capturing the Clam 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70E3-3B51-F08E-7924-E38E5CE91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3B997-0623-49AD-BB5A-D65EE1F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ghc-gis.maps.arcgis.com/home/webmap/viewer.html?webmap=42569ca5e62d44c684d56dba489a96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researchgate.net/publication/223905878_Regional_economic_impacts_of_razor_clam_beach_closures_due_to_harmful_algal_blooms_HABs_on_the_Pacific_coast_of_Washing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chart" Target="../charts/chart1.xml"/><Relationship Id="rId15" Type="http://schemas.openxmlformats.org/officeDocument/2006/relationships/image" Target="../media/image15.sv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customXml" Target="../ink/ink2.xml"/><Relationship Id="rId18" Type="http://schemas.openxmlformats.org/officeDocument/2006/relationships/image" Target="../media/image21.png"/><Relationship Id="rId3" Type="http://schemas.openxmlformats.org/officeDocument/2006/relationships/image" Target="cid:image008.png@01DAC799.A08586C0" TargetMode="External"/><Relationship Id="rId7" Type="http://schemas.openxmlformats.org/officeDocument/2006/relationships/image" Target="../media/image20.jpg"/><Relationship Id="rId12" Type="http://schemas.openxmlformats.org/officeDocument/2006/relationships/image" Target="../media/image180.png"/><Relationship Id="rId17" Type="http://schemas.openxmlformats.org/officeDocument/2006/relationships/customXml" Target="../ink/ink4.xml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5" Type="http://schemas.openxmlformats.org/officeDocument/2006/relationships/customXml" Target="../ink/ink3.xml"/><Relationship Id="rId10" Type="http://schemas.openxmlformats.org/officeDocument/2006/relationships/customXml" Target="../ink/ink1.xml"/><Relationship Id="rId19" Type="http://schemas.openxmlformats.org/officeDocument/2006/relationships/hyperlink" Target="https://www.ezview.wa.gov/Portals/_2006/Documents/Documents/Handout%20--%20NBFCZD%20Resolution%20(2024-056)%207-18-2024.pdf" TargetMode="External"/><Relationship Id="rId4" Type="http://schemas.openxmlformats.org/officeDocument/2006/relationships/image" Target="../media/image17.jpg"/><Relationship Id="rId9" Type="http://schemas.openxmlformats.org/officeDocument/2006/relationships/image" Target="../media/image2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zview.wa.gov/Portals/_2006/Documents/Documents/Hidden%20Coast%20Final%208311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zview.wa.gov/Portals/_2006/Documents/Documents/Supporting_ED_Element_-_APPROVE_AND_E-SIGN_RESOLUTION_ADOPTING_THE_2024_PROJEC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15.svg"/><Relationship Id="rId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hyperlink" Target="https://app.leg.wa.gov/RCW/default.aspx?cite=86.15.1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946EDE-AB5C-D94B-DD70-3175B5303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42AF8-FB61-79A6-E287-D6063389B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8" y="897501"/>
            <a:ext cx="3893168" cy="4823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738C0-6435-7429-1159-B08BCBD38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05" y="897502"/>
            <a:ext cx="5673339" cy="5436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9DA7CB-2022-ED67-8E69-2A09D59D26B7}"/>
              </a:ext>
            </a:extLst>
          </p:cNvPr>
          <p:cNvSpPr txBox="1"/>
          <p:nvPr/>
        </p:nvSpPr>
        <p:spPr>
          <a:xfrm>
            <a:off x="0" y="12652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North Beach Flood Control Funding Request</a:t>
            </a:r>
          </a:p>
          <a:p>
            <a:pPr algn="ctr"/>
            <a:r>
              <a:rPr lang="en-US" b="1" dirty="0"/>
              <a:t>Phase II – “Implement Drainage Improvements”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3DDBA-CA36-B08E-3AAE-4D9C79196CAE}"/>
              </a:ext>
            </a:extLst>
          </p:cNvPr>
          <p:cNvSpPr txBox="1"/>
          <p:nvPr/>
        </p:nvSpPr>
        <p:spPr>
          <a:xfrm>
            <a:off x="8504807" y="933020"/>
            <a:ext cx="110592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access web map.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629B2A-67A2-E775-10DB-329624B06E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9801224" y="57323"/>
            <a:ext cx="2312019" cy="640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ate Placeholder 17">
            <a:extLst>
              <a:ext uri="{FF2B5EF4-FFF2-40B4-BE49-F238E27FC236}">
                <a16:creationId xmlns:a16="http://schemas.microsoft.com/office/drawing/2014/main" id="{E77F45F4-86E1-46BE-5280-D9DEBC7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304" y="6427718"/>
            <a:ext cx="910336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7/23/2024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6666822-87B2-D6BF-694C-26C64FCE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690" y="6451600"/>
            <a:ext cx="642322" cy="365125"/>
          </a:xfrm>
        </p:spPr>
        <p:txBody>
          <a:bodyPr/>
          <a:lstStyle/>
          <a:p>
            <a:fld id="{C4A3B997-0623-49AD-BB5A-D65EE1F1E1D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</a:t>
            </a:fld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of 4</a:t>
            </a:r>
          </a:p>
        </p:txBody>
      </p:sp>
      <p:sp>
        <p:nvSpPr>
          <p:cNvPr id="10" name="Footer Placeholder 22">
            <a:extLst>
              <a:ext uri="{FF2B5EF4-FFF2-40B4-BE49-F238E27FC236}">
                <a16:creationId xmlns:a16="http://schemas.microsoft.com/office/drawing/2014/main" id="{D5F166A3-C702-01DD-D9BD-1EAB7629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75" y="6427718"/>
            <a:ext cx="2314575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. . Re-Capturing the Clam . . 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946EDE-AB5C-D94B-DD70-3175B5303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7B6808-EF8D-8FB8-0B9D-EF0464518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27987"/>
              </p:ext>
            </p:extLst>
          </p:nvPr>
        </p:nvGraphicFramePr>
        <p:xfrm>
          <a:off x="25312" y="1166967"/>
          <a:ext cx="11988700" cy="313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 descr="A car driving down a flooded road&#10;&#10;Description automatically generated">
            <a:extLst>
              <a:ext uri="{FF2B5EF4-FFF2-40B4-BE49-F238E27FC236}">
                <a16:creationId xmlns:a16="http://schemas.microsoft.com/office/drawing/2014/main" id="{765CC8DC-E023-4433-988C-4F3C838D7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20" y="4222989"/>
            <a:ext cx="1951696" cy="2103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3AE2B-B6A2-6A6D-6E2D-D5B581761974}"/>
              </a:ext>
            </a:extLst>
          </p:cNvPr>
          <p:cNvSpPr txBox="1"/>
          <p:nvPr/>
        </p:nvSpPr>
        <p:spPr>
          <a:xfrm>
            <a:off x="5828430" y="4232276"/>
            <a:ext cx="8866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12/05/2023</a:t>
            </a:r>
          </a:p>
        </p:txBody>
      </p:sp>
      <p:pic>
        <p:nvPicPr>
          <p:cNvPr id="10" name="Picture 9" descr="A flooded road with signs&#10;&#10;Description automatically generated">
            <a:extLst>
              <a:ext uri="{FF2B5EF4-FFF2-40B4-BE49-F238E27FC236}">
                <a16:creationId xmlns:a16="http://schemas.microsoft.com/office/drawing/2014/main" id="{0136EB1A-F946-6AAB-1437-52D28FEDD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74" y="5393920"/>
            <a:ext cx="2438401" cy="1097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flooded street with grass and trees&#10;&#10;Description automatically generated">
            <a:extLst>
              <a:ext uri="{FF2B5EF4-FFF2-40B4-BE49-F238E27FC236}">
                <a16:creationId xmlns:a16="http://schemas.microsoft.com/office/drawing/2014/main" id="{475A31EA-1F57-738E-1908-8BDAA94E4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" y="4222989"/>
            <a:ext cx="2438399" cy="1097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84DF5588-A838-7840-0988-710C06D05E46}"/>
              </a:ext>
            </a:extLst>
          </p:cNvPr>
          <p:cNvSpPr txBox="1"/>
          <p:nvPr/>
        </p:nvSpPr>
        <p:spPr>
          <a:xfrm>
            <a:off x="1521949" y="4224454"/>
            <a:ext cx="9369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ym typeface="Wingdings" panose="05000000000000000000" pitchFamily="2" charset="2"/>
              </a:rPr>
              <a:t>11-11-2023</a:t>
            </a:r>
            <a:endParaRPr lang="en-US" sz="1100" dirty="0"/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F0758370-21FF-E7E8-96CD-C68D78C23386}"/>
              </a:ext>
            </a:extLst>
          </p:cNvPr>
          <p:cNvSpPr txBox="1"/>
          <p:nvPr/>
        </p:nvSpPr>
        <p:spPr>
          <a:xfrm>
            <a:off x="3828136" y="5396166"/>
            <a:ext cx="8867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ym typeface="Wingdings" panose="05000000000000000000" pitchFamily="2" charset="2"/>
              </a:rPr>
              <a:t>11-16-2023</a:t>
            </a:r>
            <a:endParaRPr lang="en-US" sz="1100" dirty="0"/>
          </a:p>
        </p:txBody>
      </p:sp>
      <p:pic>
        <p:nvPicPr>
          <p:cNvPr id="14" name="Picture 13" descr="A flooded street with trees and a car&#10;&#10;Description automatically generated">
            <a:extLst>
              <a:ext uri="{FF2B5EF4-FFF2-40B4-BE49-F238E27FC236}">
                <a16:creationId xmlns:a16="http://schemas.microsoft.com/office/drawing/2014/main" id="{B245E8AC-2EB1-9931-7DE4-F4994643E1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30722"/>
          <a:stretch/>
        </p:blipFill>
        <p:spPr>
          <a:xfrm>
            <a:off x="6791861" y="4388080"/>
            <a:ext cx="2884397" cy="2103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53CA1428-0525-2800-D6E0-7C03BECEE57D}"/>
              </a:ext>
            </a:extLst>
          </p:cNvPr>
          <p:cNvSpPr txBox="1"/>
          <p:nvPr/>
        </p:nvSpPr>
        <p:spPr>
          <a:xfrm>
            <a:off x="8767129" y="4395904"/>
            <a:ext cx="8912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ym typeface="Wingdings" panose="05000000000000000000" pitchFamily="2" charset="2"/>
              </a:rPr>
              <a:t>12-05-2023</a:t>
            </a:r>
            <a:endParaRPr lang="en-US" sz="1100" dirty="0"/>
          </a:p>
        </p:txBody>
      </p:sp>
      <p:pic>
        <p:nvPicPr>
          <p:cNvPr id="16" name="Picture 15" descr="A truck driving through a flooded area&#10;&#10;Description automatically generated">
            <a:extLst>
              <a:ext uri="{FF2B5EF4-FFF2-40B4-BE49-F238E27FC236}">
                <a16:creationId xmlns:a16="http://schemas.microsoft.com/office/drawing/2014/main" id="{4FA76540-72F1-61ED-30CD-74144E4C1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04" y="4891000"/>
            <a:ext cx="2436284" cy="1097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29E0FE89-F4E4-5FED-AA6A-2E0CFAD1CD27}"/>
              </a:ext>
            </a:extLst>
          </p:cNvPr>
          <p:cNvSpPr txBox="1"/>
          <p:nvPr/>
        </p:nvSpPr>
        <p:spPr>
          <a:xfrm>
            <a:off x="11270280" y="4893362"/>
            <a:ext cx="8773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ym typeface="Wingdings" panose="05000000000000000000" pitchFamily="2" charset="2"/>
              </a:rPr>
              <a:t>12-10-2023</a:t>
            </a:r>
            <a:endParaRPr lang="en-US" sz="11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016D95-8950-1AD3-299C-73A04E835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1385" b="6108"/>
          <a:stretch/>
        </p:blipFill>
        <p:spPr>
          <a:xfrm>
            <a:off x="38661" y="374162"/>
            <a:ext cx="2032181" cy="822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A group of oysters on a grill&#10;&#10;Description automatically generated">
            <a:extLst>
              <a:ext uri="{FF2B5EF4-FFF2-40B4-BE49-F238E27FC236}">
                <a16:creationId xmlns:a16="http://schemas.microsoft.com/office/drawing/2014/main" id="{5368615F-7C19-42E1-58FD-8FDC44EC39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1158"/>
          <a:stretch/>
        </p:blipFill>
        <p:spPr>
          <a:xfrm>
            <a:off x="2120862" y="374162"/>
            <a:ext cx="1726673" cy="822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A beach with people and a body of water&#10;&#10;Description automatically generated">
            <a:extLst>
              <a:ext uri="{FF2B5EF4-FFF2-40B4-BE49-F238E27FC236}">
                <a16:creationId xmlns:a16="http://schemas.microsoft.com/office/drawing/2014/main" id="{31D97B3A-47AC-381D-ACC6-5DF8972103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37002"/>
          <a:stretch/>
        </p:blipFill>
        <p:spPr>
          <a:xfrm>
            <a:off x="3897555" y="374162"/>
            <a:ext cx="3429625" cy="822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Graphic 25" descr="Camera outline">
            <a:extLst>
              <a:ext uri="{FF2B5EF4-FFF2-40B4-BE49-F238E27FC236}">
                <a16:creationId xmlns:a16="http://schemas.microsoft.com/office/drawing/2014/main" id="{75999248-B6BD-41F6-BA65-8777520E74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24461" y="3385978"/>
            <a:ext cx="270009" cy="270009"/>
          </a:xfrm>
          <a:prstGeom prst="rect">
            <a:avLst/>
          </a:prstGeom>
        </p:spPr>
      </p:pic>
      <p:pic>
        <p:nvPicPr>
          <p:cNvPr id="27" name="Graphic 26" descr="Camera outline">
            <a:extLst>
              <a:ext uri="{FF2B5EF4-FFF2-40B4-BE49-F238E27FC236}">
                <a16:creationId xmlns:a16="http://schemas.microsoft.com/office/drawing/2014/main" id="{38BCF341-202B-5149-EF37-BD59208AFC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54967" y="3385978"/>
            <a:ext cx="270009" cy="270009"/>
          </a:xfrm>
          <a:prstGeom prst="rect">
            <a:avLst/>
          </a:prstGeom>
        </p:spPr>
      </p:pic>
      <p:pic>
        <p:nvPicPr>
          <p:cNvPr id="28" name="Graphic 27" descr="Camera outline">
            <a:extLst>
              <a:ext uri="{FF2B5EF4-FFF2-40B4-BE49-F238E27FC236}">
                <a16:creationId xmlns:a16="http://schemas.microsoft.com/office/drawing/2014/main" id="{7FB30D1C-AF05-939D-D9E5-6F2C869FD6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58036" y="3385978"/>
            <a:ext cx="270009" cy="270009"/>
          </a:xfrm>
          <a:prstGeom prst="rect">
            <a:avLst/>
          </a:prstGeom>
        </p:spPr>
      </p:pic>
      <p:pic>
        <p:nvPicPr>
          <p:cNvPr id="29" name="Graphic 28" descr="Camera outline">
            <a:extLst>
              <a:ext uri="{FF2B5EF4-FFF2-40B4-BE49-F238E27FC236}">
                <a16:creationId xmlns:a16="http://schemas.microsoft.com/office/drawing/2014/main" id="{76B15516-89ED-D229-1FAF-439584D847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61893" y="3385978"/>
            <a:ext cx="270009" cy="270009"/>
          </a:xfrm>
          <a:prstGeom prst="rect">
            <a:avLst/>
          </a:prstGeom>
        </p:spPr>
      </p:pic>
      <p:pic>
        <p:nvPicPr>
          <p:cNvPr id="31" name="Graphic 30" descr="Camera outline">
            <a:extLst>
              <a:ext uri="{FF2B5EF4-FFF2-40B4-BE49-F238E27FC236}">
                <a16:creationId xmlns:a16="http://schemas.microsoft.com/office/drawing/2014/main" id="{019650C5-C089-4F40-E4A2-D7B0D793F5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13940" y="3385978"/>
            <a:ext cx="270009" cy="270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90A0D8-091B-358E-6447-4712B9D45464}"/>
              </a:ext>
            </a:extLst>
          </p:cNvPr>
          <p:cNvSpPr txBox="1"/>
          <p:nvPr/>
        </p:nvSpPr>
        <p:spPr>
          <a:xfrm>
            <a:off x="7377200" y="46978"/>
            <a:ext cx="47894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2009 UW </a:t>
            </a:r>
            <a:r>
              <a:rPr lang="en-US" sz="1500" dirty="0">
                <a:hlinkClick r:id="rId16"/>
              </a:rPr>
              <a:t>study</a:t>
            </a:r>
            <a:r>
              <a:rPr lang="en-US" sz="1500" dirty="0"/>
              <a:t> -- Razor clamming positively impacts Grays Harbor, Paciﬁc counties.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/>
              <a:t>Average spent per party/per trip = $357    </a:t>
            </a:r>
            <a:r>
              <a:rPr lang="en-US" sz="1500" dirty="0">
                <a:solidFill>
                  <a:srgbClr val="0070C0"/>
                </a:solidFill>
              </a:rPr>
              <a:t>[$521 today]</a:t>
            </a: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/>
              <a:t>Total spent 2007-08 = $24.4M    </a:t>
            </a:r>
            <a:r>
              <a:rPr lang="en-US" sz="1500" dirty="0">
                <a:solidFill>
                  <a:srgbClr val="0070C0"/>
                </a:solidFill>
              </a:rPr>
              <a:t>[$35.6M today]</a:t>
            </a: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/>
              <a:t>Local jobs impact = 404 FTE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/>
              <a:t>Labor income = $12.6M    </a:t>
            </a:r>
            <a:r>
              <a:rPr lang="en-US" sz="1500" dirty="0">
                <a:solidFill>
                  <a:srgbClr val="0070C0"/>
                </a:solidFill>
              </a:rPr>
              <a:t>[$18.3M today]</a:t>
            </a:r>
            <a:endParaRPr lang="en-US" sz="1500" i="1" dirty="0">
              <a:cs typeface="Arial" panose="020B0604020202020204" pitchFamily="34" charset="0"/>
            </a:endParaRPr>
          </a:p>
        </p:txBody>
      </p:sp>
      <p:sp>
        <p:nvSpPr>
          <p:cNvPr id="19" name="Date Placeholder 17">
            <a:extLst>
              <a:ext uri="{FF2B5EF4-FFF2-40B4-BE49-F238E27FC236}">
                <a16:creationId xmlns:a16="http://schemas.microsoft.com/office/drawing/2014/main" id="{1C728CC1-D461-7F0C-1BDE-DFB6BC08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304" y="6427718"/>
            <a:ext cx="910336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7/23/2024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EA80844E-3094-5B91-38BF-C7E84BB4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690" y="6451600"/>
            <a:ext cx="642322" cy="365125"/>
          </a:xfrm>
        </p:spPr>
        <p:txBody>
          <a:bodyPr/>
          <a:lstStyle/>
          <a:p>
            <a:fld id="{C4A3B997-0623-49AD-BB5A-D65EE1F1E1D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2</a:t>
            </a:fld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of 4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19CD99-F558-0EBF-857B-7F116BBF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8036" y="6427718"/>
            <a:ext cx="2390987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. . Re-Capturing the Clam . . 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map of a beach&#10;&#10;Description automatically generated">
            <a:extLst>
              <a:ext uri="{FF2B5EF4-FFF2-40B4-BE49-F238E27FC236}">
                <a16:creationId xmlns:a16="http://schemas.microsoft.com/office/drawing/2014/main" id="{79DA6D12-E28B-6005-E559-5932222F04B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52" y="141936"/>
            <a:ext cx="3647224" cy="4206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Picture 21" descr="A flooded road with cars and buildings&#10;&#10;Description automatically generated">
            <a:extLst>
              <a:ext uri="{FF2B5EF4-FFF2-40B4-BE49-F238E27FC236}">
                <a16:creationId xmlns:a16="http://schemas.microsoft.com/office/drawing/2014/main" id="{8A88AAFA-326A-7B03-0EF5-1A6A66A53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60" y="4397038"/>
            <a:ext cx="3576320" cy="201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761FA-984E-063C-3462-F196F1A9E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451" y="4397038"/>
            <a:ext cx="2680149" cy="201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car driving down a wet road&#10;&#10;Description automatically generated">
            <a:extLst>
              <a:ext uri="{FF2B5EF4-FFF2-40B4-BE49-F238E27FC236}">
                <a16:creationId xmlns:a16="http://schemas.microsoft.com/office/drawing/2014/main" id="{1AD7FBE6-3D3C-4EEA-2913-EC60BE26E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71" y="4397038"/>
            <a:ext cx="2682239" cy="201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A flooded street with trees and cars&#10;&#10;Description automatically generated">
            <a:extLst>
              <a:ext uri="{FF2B5EF4-FFF2-40B4-BE49-F238E27FC236}">
                <a16:creationId xmlns:a16="http://schemas.microsoft.com/office/drawing/2014/main" id="{FA2F3873-D5D2-A252-D402-9C774A8DFB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25490"/>
          <a:stretch/>
        </p:blipFill>
        <p:spPr>
          <a:xfrm>
            <a:off x="1074300" y="4397038"/>
            <a:ext cx="1863489" cy="201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946EDE-AB5C-D94B-DD70-3175B53034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B42C9-FF3D-7CBB-CDBD-E937A98F1632}"/>
              </a:ext>
            </a:extLst>
          </p:cNvPr>
          <p:cNvSpPr txBox="1">
            <a:spLocks/>
          </p:cNvSpPr>
          <p:nvPr/>
        </p:nvSpPr>
        <p:spPr>
          <a:xfrm>
            <a:off x="329501" y="345264"/>
            <a:ext cx="7480900" cy="388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i="1" dirty="0"/>
              <a:t>     </a:t>
            </a:r>
            <a:r>
              <a:rPr lang="en-US" sz="2000" b="1" i="1" dirty="0">
                <a:solidFill>
                  <a:srgbClr val="7030A0"/>
                </a:solidFill>
              </a:rPr>
              <a:t>Problem Statement . . .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i="1" dirty="0"/>
              <a:t>“Connor Creek watershed (Ocean City) presents a chronic, complex, and </a:t>
            </a:r>
            <a:r>
              <a:rPr lang="en-US" sz="2000" i="1" u="heavy" dirty="0">
                <a:uFill>
                  <a:solidFill>
                    <a:srgbClr val="FF0000"/>
                  </a:solidFill>
                </a:uFill>
              </a:rPr>
              <a:t>historically unaddressed</a:t>
            </a:r>
            <a:r>
              <a:rPr lang="en-US" sz="2000" i="1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000" i="1" dirty="0"/>
              <a:t>flooding problem adversely affecting North Beach residents, visitors, businesses, and emergency responders alike that has steadily gotten worse since about 1987, serves as a microcosm of flooding issues </a:t>
            </a:r>
            <a:r>
              <a:rPr lang="en-US" sz="2000" i="1" dirty="0">
                <a:uFill>
                  <a:solidFill>
                    <a:srgbClr val="FF0000"/>
                  </a:solidFill>
                </a:uFill>
              </a:rPr>
              <a:t>up and down North Beach</a:t>
            </a:r>
            <a:r>
              <a:rPr lang="en-US" sz="2000" dirty="0"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n-US" sz="2000" i="1" dirty="0">
                <a:uFill>
                  <a:solidFill>
                    <a:srgbClr val="FF0000"/>
                  </a:solidFill>
                </a:uFill>
              </a:rPr>
              <a:t>warrants immediate and significant action, and -- in its solutions -- serves as a model for others.</a:t>
            </a:r>
            <a:r>
              <a:rPr lang="en-US" sz="2000" i="1" dirty="0"/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18289-A40A-01E7-2E81-026EDDC9BDD3}"/>
              </a:ext>
            </a:extLst>
          </p:cNvPr>
          <p:cNvSpPr txBox="1"/>
          <p:nvPr/>
        </p:nvSpPr>
        <p:spPr>
          <a:xfrm>
            <a:off x="1282912" y="4420383"/>
            <a:ext cx="16177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Ocean City, 12-05-2023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E93874-2C44-F911-9DEF-A31D5567A942}"/>
              </a:ext>
            </a:extLst>
          </p:cNvPr>
          <p:cNvSpPr txBox="1"/>
          <p:nvPr/>
        </p:nvSpPr>
        <p:spPr>
          <a:xfrm>
            <a:off x="5210116" y="4420383"/>
            <a:ext cx="133175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Copalis, 1-3-2022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A1783-126D-5446-0815-BC6BCA11EC20}"/>
              </a:ext>
            </a:extLst>
          </p:cNvPr>
          <p:cNvSpPr txBox="1"/>
          <p:nvPr/>
        </p:nvSpPr>
        <p:spPr>
          <a:xfrm>
            <a:off x="7829688" y="4420383"/>
            <a:ext cx="14487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Elk Creek, 3-25-2024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79565-FB17-6737-2AD4-5B16F412A6BC}"/>
              </a:ext>
            </a:extLst>
          </p:cNvPr>
          <p:cNvSpPr txBox="1"/>
          <p:nvPr/>
        </p:nvSpPr>
        <p:spPr>
          <a:xfrm>
            <a:off x="10691053" y="4420383"/>
            <a:ext cx="13120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Moclips, 1-4-2021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184DF04-B91D-1691-3643-4044C1DA8431}"/>
              </a:ext>
            </a:extLst>
          </p:cNvPr>
          <p:cNvGrpSpPr/>
          <p:nvPr/>
        </p:nvGrpSpPr>
        <p:grpSpPr>
          <a:xfrm>
            <a:off x="9463965" y="980910"/>
            <a:ext cx="1232640" cy="933120"/>
            <a:chOff x="9463965" y="980910"/>
            <a:chExt cx="1232640" cy="9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13528B-DB42-8461-7053-792328D9A131}"/>
                    </a:ext>
                  </a:extLst>
                </p14:cNvPr>
                <p14:cNvContentPartPr/>
                <p14:nvPr/>
              </p14:nvContentPartPr>
              <p14:xfrm>
                <a:off x="9463965" y="980910"/>
                <a:ext cx="1232640" cy="89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13528B-DB42-8461-7053-792328D9A1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55325" y="971910"/>
                  <a:ext cx="1250280" cy="9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CD6CF9-4E8D-9C1B-A757-61A1EF4BF437}"/>
                    </a:ext>
                  </a:extLst>
                </p14:cNvPr>
                <p14:cNvContentPartPr/>
                <p14:nvPr/>
              </p14:nvContentPartPr>
              <p14:xfrm>
                <a:off x="9496365" y="1885230"/>
                <a:ext cx="273960" cy="2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CD6CF9-4E8D-9C1B-A757-61A1EF4BF4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87365" y="1876590"/>
                  <a:ext cx="291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3C7115-9930-DFFE-532E-6A11168ED576}"/>
              </a:ext>
            </a:extLst>
          </p:cNvPr>
          <p:cNvGrpSpPr/>
          <p:nvPr/>
        </p:nvGrpSpPr>
        <p:grpSpPr>
          <a:xfrm>
            <a:off x="9819645" y="2390670"/>
            <a:ext cx="915480" cy="800640"/>
            <a:chOff x="9819645" y="2390670"/>
            <a:chExt cx="91548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C70000-9D69-2EDF-D27F-5030597BB2C9}"/>
                    </a:ext>
                  </a:extLst>
                </p14:cNvPr>
                <p14:cNvContentPartPr/>
                <p14:nvPr/>
              </p14:nvContentPartPr>
              <p14:xfrm>
                <a:off x="9819645" y="2390670"/>
                <a:ext cx="915480" cy="79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C70000-9D69-2EDF-D27F-5030597BB2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0645" y="2381670"/>
                  <a:ext cx="93312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96BCB5-C459-31E8-6839-A0B105861DBE}"/>
                    </a:ext>
                  </a:extLst>
                </p14:cNvPr>
                <p14:cNvContentPartPr/>
                <p14:nvPr/>
              </p14:nvContentPartPr>
              <p14:xfrm>
                <a:off x="9848805" y="3190950"/>
                <a:ext cx="13248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96BCB5-C459-31E8-6839-A0B105861D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39805" y="3181950"/>
                  <a:ext cx="15012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9A102905-5FC8-30F7-303C-2BB8839B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304" y="6427718"/>
            <a:ext cx="910336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7/23/2024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A5E74D7-1CA7-20CB-E694-7CC73C55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690" y="6451600"/>
            <a:ext cx="642322" cy="365125"/>
          </a:xfrm>
        </p:spPr>
        <p:txBody>
          <a:bodyPr/>
          <a:lstStyle/>
          <a:p>
            <a:fld id="{C4A3B997-0623-49AD-BB5A-D65EE1F1E1D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3</a:t>
            </a:fld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of 4</a:t>
            </a:r>
          </a:p>
        </p:txBody>
      </p:sp>
      <p:sp>
        <p:nvSpPr>
          <p:cNvPr id="5" name="Footer Placeholder 22">
            <a:extLst>
              <a:ext uri="{FF2B5EF4-FFF2-40B4-BE49-F238E27FC236}">
                <a16:creationId xmlns:a16="http://schemas.microsoft.com/office/drawing/2014/main" id="{BCAF8023-CA5C-6657-DAC1-61C66538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5850" y="6427718"/>
            <a:ext cx="2343287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. . Re-Capturing the Clam . . 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18887-E172-8E12-EEC6-665F12592A08}"/>
              </a:ext>
            </a:extLst>
          </p:cNvPr>
          <p:cNvSpPr txBox="1"/>
          <p:nvPr/>
        </p:nvSpPr>
        <p:spPr>
          <a:xfrm>
            <a:off x="10696605" y="1953913"/>
            <a:ext cx="96199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Ocean City Drainage District to be </a:t>
            </a:r>
            <a:r>
              <a:rPr lang="en-US" sz="1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en-US" sz="11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n-US" sz="1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-**-2024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BD2CD8-F1A7-0211-8D5E-895274134707}"/>
              </a:ext>
            </a:extLst>
          </p:cNvPr>
          <p:cNvSpPr txBox="1"/>
          <p:nvPr/>
        </p:nvSpPr>
        <p:spPr>
          <a:xfrm>
            <a:off x="10696572" y="625822"/>
            <a:ext cx="96012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NBFCZD </a:t>
            </a:r>
            <a:r>
              <a:rPr lang="en-US" sz="1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established</a:t>
            </a:r>
            <a:r>
              <a:rPr lang="en-US" sz="11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6-25-2024</a:t>
            </a:r>
          </a:p>
        </p:txBody>
      </p:sp>
    </p:spTree>
    <p:extLst>
      <p:ext uri="{BB962C8B-B14F-4D97-AF65-F5344CB8AC3E}">
        <p14:creationId xmlns:p14="http://schemas.microsoft.com/office/powerpoint/2010/main" val="291931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946EDE-AB5C-D94B-DD70-3175B5303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pic>
        <p:nvPicPr>
          <p:cNvPr id="5" name="Picture 4" descr="A car driving down a flooded road&#10;&#10;Description automatically generated">
            <a:extLst>
              <a:ext uri="{FF2B5EF4-FFF2-40B4-BE49-F238E27FC236}">
                <a16:creationId xmlns:a16="http://schemas.microsoft.com/office/drawing/2014/main" id="{2011E979-A5EF-24EF-3A52-139F579D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40" y="5053772"/>
            <a:ext cx="1315277" cy="1417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434B21-51D4-23A3-C9A9-22F06FCE3916}"/>
              </a:ext>
            </a:extLst>
          </p:cNvPr>
          <p:cNvSpPr txBox="1"/>
          <p:nvPr/>
        </p:nvSpPr>
        <p:spPr>
          <a:xfrm>
            <a:off x="6815790" y="5092032"/>
            <a:ext cx="9027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12/05/2023</a:t>
            </a:r>
          </a:p>
        </p:txBody>
      </p:sp>
      <p:pic>
        <p:nvPicPr>
          <p:cNvPr id="10" name="Picture 9" descr="A car driving through a flooded road&#10;&#10;Description automatically generated">
            <a:extLst>
              <a:ext uri="{FF2B5EF4-FFF2-40B4-BE49-F238E27FC236}">
                <a16:creationId xmlns:a16="http://schemas.microsoft.com/office/drawing/2014/main" id="{200017CD-C983-CA7B-6D21-9B88C7971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83" y="5053772"/>
            <a:ext cx="1389957" cy="1417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D2449B-F85F-0C7F-560B-113C485A377A}"/>
              </a:ext>
            </a:extLst>
          </p:cNvPr>
          <p:cNvSpPr txBox="1"/>
          <p:nvPr/>
        </p:nvSpPr>
        <p:spPr>
          <a:xfrm>
            <a:off x="2330114" y="5092032"/>
            <a:ext cx="8037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1/03/2021</a:t>
            </a:r>
          </a:p>
        </p:txBody>
      </p:sp>
      <p:pic>
        <p:nvPicPr>
          <p:cNvPr id="12" name="Picture 11" descr="A car driving down a flooded road&#10;&#10;Description automatically generated">
            <a:extLst>
              <a:ext uri="{FF2B5EF4-FFF2-40B4-BE49-F238E27FC236}">
                <a16:creationId xmlns:a16="http://schemas.microsoft.com/office/drawing/2014/main" id="{1C0BC08D-D5D0-6FFB-BCF2-A9687E8AA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44" y="5053772"/>
            <a:ext cx="1069592" cy="1417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400C84-985C-FDBA-5DD8-FB36D6BFBAEC}"/>
              </a:ext>
            </a:extLst>
          </p:cNvPr>
          <p:cNvSpPr txBox="1"/>
          <p:nvPr/>
        </p:nvSpPr>
        <p:spPr>
          <a:xfrm>
            <a:off x="4390737" y="5092032"/>
            <a:ext cx="90223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12/27/2022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4580522-67D5-352E-8D32-5FD5ED988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18581"/>
              </p:ext>
            </p:extLst>
          </p:nvPr>
        </p:nvGraphicFramePr>
        <p:xfrm>
          <a:off x="2611772" y="34770"/>
          <a:ext cx="5769733" cy="4984139"/>
        </p:xfrm>
        <a:graphic>
          <a:graphicData uri="http://schemas.openxmlformats.org/drawingml/2006/table">
            <a:tbl>
              <a:tblPr/>
              <a:tblGrid>
                <a:gridCol w="5064279">
                  <a:extLst>
                    <a:ext uri="{9D8B030D-6E8A-4147-A177-3AD203B41FA5}">
                      <a16:colId xmlns:a16="http://schemas.microsoft.com/office/drawing/2014/main" val="1764159461"/>
                    </a:ext>
                  </a:extLst>
                </a:gridCol>
                <a:gridCol w="705454">
                  <a:extLst>
                    <a:ext uri="{9D8B030D-6E8A-4147-A177-3AD203B41FA5}">
                      <a16:colId xmlns:a16="http://schemas.microsoft.com/office/drawing/2014/main" val="2723084155"/>
                    </a:ext>
                  </a:extLst>
                </a:gridCol>
              </a:tblGrid>
              <a:tr h="625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 II – “Implement Drainage Improvements”</a:t>
                      </a:r>
                    </a:p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2024/25,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SUPPLEMENTAL .09 REQUEST</a:t>
                      </a:r>
                    </a:p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693670"/>
                  </a:ext>
                </a:extLst>
              </a:tr>
              <a:tr h="208652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  Install Gages (one rain, one stream)</a:t>
                      </a:r>
                    </a:p>
                  </a:txBody>
                  <a:tcPr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$48K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13730"/>
                  </a:ext>
                </a:extLst>
              </a:tr>
              <a:tr h="417304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  Implement Drainage Improvements (culverts, derelict bridges, beavers)</a:t>
                      </a:r>
                    </a:p>
                  </a:txBody>
                  <a:tcPr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$150K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68259"/>
                  </a:ext>
                </a:extLst>
              </a:tr>
              <a:tr h="208652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  Manage, Coordinate, Oversee, Implement Project</a:t>
                      </a:r>
                    </a:p>
                  </a:txBody>
                  <a:tcPr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$48K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36470"/>
                  </a:ext>
                </a:extLst>
              </a:tr>
              <a:tr h="208652">
                <a:tc>
                  <a:txBody>
                    <a:bodyPr/>
                    <a:lstStyle/>
                    <a:p>
                      <a:pPr algn="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--&gt;</a:t>
                      </a:r>
                    </a:p>
                  </a:txBody>
                  <a:tcPr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$246K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38499"/>
                  </a:ext>
                </a:extLst>
              </a:tr>
              <a:tr h="12519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2024-25 flood season:</a:t>
                      </a:r>
                    </a:p>
                    <a:p>
                      <a:pPr marL="568325" marR="0" lvl="1" indent="-2794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Clear drainage obstructions, improve flow.</a:t>
                      </a:r>
                    </a:p>
                    <a:p>
                      <a:pPr marL="568325" marR="0" lvl="1" indent="-2794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 </a:t>
                      </a:r>
                      <a:r>
                        <a:rPr lang="en-US" sz="1400" dirty="0">
                          <a:latin typeface="+mn-lt"/>
                        </a:rPr>
                        <a:t>gages to monitor conditions, results.</a:t>
                      </a:r>
                    </a:p>
                    <a:p>
                      <a:pPr marL="568325" marR="0" lvl="1" indent="-2794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Establish Ocean City Drainage District to </a:t>
                      </a:r>
                      <a:r>
                        <a:rPr lang="en-US" sz="1400">
                          <a:latin typeface="+mn-lt"/>
                        </a:rPr>
                        <a:t>maintain improvements.</a:t>
                      </a:r>
                      <a:endParaRPr lang="en-US" sz="1400" dirty="0"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6271"/>
                  </a:ext>
                </a:extLst>
              </a:tr>
              <a:tr h="1997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latin typeface="+mn-lt"/>
                        </a:rPr>
                        <a:t>Off-cycle funding is needed to:</a:t>
                      </a:r>
                    </a:p>
                    <a:p>
                      <a:pPr marL="457200" lvl="1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+mn-lt"/>
                        </a:rPr>
                        <a:t>Sync </a:t>
                      </a:r>
                      <a:r>
                        <a:rPr lang="en-US" sz="1200" u="sng" dirty="0">
                          <a:latin typeface="+mn-lt"/>
                        </a:rPr>
                        <a:t>culvert clearing</a:t>
                      </a:r>
                      <a:r>
                        <a:rPr lang="en-US" sz="1200" u="none" dirty="0">
                          <a:latin typeface="+mn-lt"/>
                        </a:rPr>
                        <a:t> with </a:t>
                      </a:r>
                      <a:r>
                        <a:rPr lang="en-US" sz="1200" dirty="0">
                          <a:latin typeface="+mn-lt"/>
                        </a:rPr>
                        <a:t>WSDOT’s fall 2024 </a:t>
                      </a:r>
                      <a:r>
                        <a:rPr lang="en-US" sz="1200" u="sng" dirty="0">
                          <a:latin typeface="+mn-lt"/>
                        </a:rPr>
                        <a:t>ditch clearing</a:t>
                      </a:r>
                      <a:r>
                        <a:rPr lang="en-US" sz="1200" u="none" dirty="0">
                          <a:latin typeface="+mn-lt"/>
                        </a:rPr>
                        <a:t> activities.</a:t>
                      </a:r>
                    </a:p>
                    <a:p>
                      <a:pPr marL="457200" lvl="1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u="none" dirty="0">
                          <a:latin typeface="+mn-lt"/>
                        </a:rPr>
                        <a:t>Develop baseline data to </a:t>
                      </a:r>
                      <a:r>
                        <a:rPr lang="en-US" sz="1200" u="sng" dirty="0">
                          <a:latin typeface="+mn-lt"/>
                        </a:rPr>
                        <a:t>measure, monitor </a:t>
                      </a:r>
                      <a:r>
                        <a:rPr lang="en-US" sz="1200" u="none" dirty="0">
                          <a:latin typeface="+mn-lt"/>
                        </a:rPr>
                        <a:t>drainage improvement results.</a:t>
                      </a:r>
                    </a:p>
                    <a:p>
                      <a:pPr marL="457200" lvl="1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+mn-lt"/>
                        </a:rPr>
                        <a:t>Demonstrate </a:t>
                      </a:r>
                      <a:r>
                        <a:rPr lang="en-US" sz="1200" u="sng" dirty="0">
                          <a:latin typeface="+mn-lt"/>
                        </a:rPr>
                        <a:t>“skin-in-the-game”</a:t>
                      </a:r>
                      <a:r>
                        <a:rPr lang="en-US" sz="1200" dirty="0">
                          <a:latin typeface="+mn-lt"/>
                        </a:rPr>
                        <a:t> for Phase III request (State Capital Budget $).</a:t>
                      </a:r>
                    </a:p>
                    <a:p>
                      <a:pPr marL="457200" lvl="1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200" dirty="0"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200" i="0" dirty="0">
                          <a:latin typeface="+mn-lt"/>
                        </a:rPr>
                        <a:t>By implementing </a:t>
                      </a:r>
                      <a:r>
                        <a:rPr lang="en-US" sz="1200" i="0" dirty="0">
                          <a:latin typeface="+mn-lt"/>
                          <a:hlinkClick r:id="rId7"/>
                        </a:rPr>
                        <a:t>North Beach Flood Control Project</a:t>
                      </a:r>
                      <a:r>
                        <a:rPr lang="en-US" sz="1200" i="0" dirty="0">
                          <a:latin typeface="+mn-lt"/>
                        </a:rPr>
                        <a:t> (GHC Economic Development Plan), and addressing flooding hindering </a:t>
                      </a:r>
                      <a:r>
                        <a:rPr lang="en-US" sz="1200" i="0" dirty="0">
                          <a:latin typeface="Aptos" panose="020B0004020202020204" pitchFamily="34" charset="0"/>
                          <a:hlinkClick r:id="rId8"/>
                        </a:rPr>
                        <a:t>Hidden Coast Scenic Byway Plan</a:t>
                      </a:r>
                      <a:r>
                        <a:rPr lang="en-US" sz="1200" i="0" dirty="0"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1200" b="0" i="0" dirty="0">
                          <a:latin typeface="+mn-lt"/>
                        </a:rPr>
                        <a:t>RV parks, motels, campgrounds, and local businesses can stay open longer for clammers, vacationers, and recreationalists to come, stay, and spend.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8928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E41F62C-A22F-C6FE-ACF2-EC5F2248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18850"/>
              </p:ext>
            </p:extLst>
          </p:nvPr>
        </p:nvGraphicFramePr>
        <p:xfrm>
          <a:off x="48186" y="686380"/>
          <a:ext cx="2524991" cy="3840480"/>
        </p:xfrm>
        <a:graphic>
          <a:graphicData uri="http://schemas.openxmlformats.org/drawingml/2006/table">
            <a:tbl>
              <a:tblPr/>
              <a:tblGrid>
                <a:gridCol w="1913964">
                  <a:extLst>
                    <a:ext uri="{9D8B030D-6E8A-4147-A177-3AD203B41FA5}">
                      <a16:colId xmlns:a16="http://schemas.microsoft.com/office/drawing/2014/main" val="2468406212"/>
                    </a:ext>
                  </a:extLst>
                </a:gridCol>
                <a:gridCol w="611027">
                  <a:extLst>
                    <a:ext uri="{9D8B030D-6E8A-4147-A177-3AD203B41FA5}">
                      <a16:colId xmlns:a16="http://schemas.microsoft.com/office/drawing/2014/main" val="2934537282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 I – “Reconnaissance”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51264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2023/24, COMPLETED</a:t>
                      </a:r>
                    </a:p>
                    <a:p>
                      <a:pPr algn="ctr" rtl="0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3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  Project Scoping, Structuring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$25K 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71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--&gt;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$25K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23151"/>
                  </a:ext>
                </a:extLst>
              </a:tr>
              <a:tr h="202406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Developed governance, administrative structure.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Established North Beach Flood Control Zone District (NBFCZD).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Completed drainage assessments (Connor Creek, SR109).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200"/>
                        <a:buFont typeface="Aptos" panose="020B0004020202020204" pitchFamily="34" charset="0"/>
                        <a:buChar char="c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704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1485765-C8B2-7634-F239-FB5BB2FC8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57831"/>
              </p:ext>
            </p:extLst>
          </p:nvPr>
        </p:nvGraphicFramePr>
        <p:xfrm>
          <a:off x="8420100" y="686380"/>
          <a:ext cx="3724183" cy="298704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582629383"/>
                    </a:ext>
                  </a:extLst>
                </a:gridCol>
                <a:gridCol w="904783">
                  <a:extLst>
                    <a:ext uri="{9D8B030D-6E8A-4147-A177-3AD203B41FA5}">
                      <a16:colId xmlns:a16="http://schemas.microsoft.com/office/drawing/2014/main" val="849323136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 III – “Comprehensive Flood Planning”</a:t>
                      </a:r>
                    </a:p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2025/26, FUTURE REQUEST</a:t>
                      </a:r>
                    </a:p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287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  Develop NBFCZD Plan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TBD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82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  Implement Additional Drainage Improvements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TBD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550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  Manage, Oversee, Coordinate, Implement Project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TBD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75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--&gt;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~$650K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93515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Develop “comprehensive plan of development for flood control”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hlinkClick r:id="rId9"/>
                        </a:rPr>
                        <a:t>RCW 86.15.110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).</a:t>
                      </a:r>
                    </a:p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AF2D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18094"/>
                  </a:ext>
                </a:extLst>
              </a:tr>
            </a:tbl>
          </a:graphicData>
        </a:graphic>
      </p:graphicFrame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DC2E02F9-6CA1-66A9-9997-908FD7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304" y="6427718"/>
            <a:ext cx="910336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7/23/2024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7DAE119-7CD9-DA10-7690-6E1E968B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690" y="6451600"/>
            <a:ext cx="642322" cy="365125"/>
          </a:xfrm>
        </p:spPr>
        <p:txBody>
          <a:bodyPr/>
          <a:lstStyle/>
          <a:p>
            <a:fld id="{C4A3B997-0623-49AD-BB5A-D65EE1F1E1D6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4</a:t>
            </a:fld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of 4</a:t>
            </a:r>
          </a:p>
        </p:txBody>
      </p:sp>
      <p:sp>
        <p:nvSpPr>
          <p:cNvPr id="6" name="Footer Placeholder 22">
            <a:extLst>
              <a:ext uri="{FF2B5EF4-FFF2-40B4-BE49-F238E27FC236}">
                <a16:creationId xmlns:a16="http://schemas.microsoft.com/office/drawing/2014/main" id="{8BD68DE4-50CB-2E4C-4336-55008299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5851" y="6427718"/>
            <a:ext cx="2390986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. . Re-Capturing the Clam . . 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8822E-78AD-CF56-E8EF-A3E1E4EFEDFF}"/>
              </a:ext>
            </a:extLst>
          </p:cNvPr>
          <p:cNvSpPr txBox="1"/>
          <p:nvPr/>
        </p:nvSpPr>
        <p:spPr>
          <a:xfrm>
            <a:off x="8837121" y="5053770"/>
            <a:ext cx="1316736" cy="1417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??       ??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6834D-037A-78E6-429F-CC60FB8DFF9B}"/>
              </a:ext>
            </a:extLst>
          </p:cNvPr>
          <p:cNvSpPr txBox="1"/>
          <p:nvPr/>
        </p:nvSpPr>
        <p:spPr>
          <a:xfrm>
            <a:off x="9221231" y="5092032"/>
            <a:ext cx="9027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**/**/</a:t>
            </a:r>
            <a:r>
              <a:rPr lang="en-US" sz="1100" b="1" dirty="0"/>
              <a:t>2024</a:t>
            </a:r>
          </a:p>
        </p:txBody>
      </p:sp>
      <p:pic>
        <p:nvPicPr>
          <p:cNvPr id="15" name="Graphic 14" descr="Camera outline">
            <a:extLst>
              <a:ext uri="{FF2B5EF4-FFF2-40B4-BE49-F238E27FC236}">
                <a16:creationId xmlns:a16="http://schemas.microsoft.com/office/drawing/2014/main" id="{3B3EF0B2-577A-2552-0EAC-3979D0C044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0484" y="5627427"/>
            <a:ext cx="270009" cy="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6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552</Words>
  <Application>Microsoft Office PowerPoint</Application>
  <PresentationFormat>Widescreen</PresentationFormat>
  <Paragraphs>90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Arial Rounded MT Bold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Boettcher</dc:creator>
  <cp:lastModifiedBy>Scott Boettcher</cp:lastModifiedBy>
  <cp:revision>146</cp:revision>
  <dcterms:created xsi:type="dcterms:W3CDTF">2024-07-19T23:39:38Z</dcterms:created>
  <dcterms:modified xsi:type="dcterms:W3CDTF">2024-07-22T18:00:36Z</dcterms:modified>
</cp:coreProperties>
</file>