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315" r:id="rId2"/>
    <p:sldId id="340" r:id="rId3"/>
    <p:sldId id="341" r:id="rId4"/>
    <p:sldId id="343" r:id="rId5"/>
    <p:sldId id="342" r:id="rId6"/>
    <p:sldId id="256" r:id="rId7"/>
    <p:sldId id="327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97FE66-B7C6-4380-CED1-C88CDE4EE344}" name="Scott Boettcher" initials="SB" userId="S::scottb@sbgh-partners.com::67e7d7a2-fff8-4780-afb1-a0f7fae0ba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13:42:04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3424 0 24575,'-3'1'0,"-1"0"0,1 0 0,0 0 0,0 1 0,0-1 0,0 1 0,0 0 0,0 0 0,0 0 0,1 0 0,-1 1 0,1-1 0,0 1 0,-4 3 0,-6 6 0,-166 149 0,-364 311 0,100-163 0,299-216 0,-379 227 0,-58 37 0,94 22 0,440-341 0,-268 229 0,307-261 0,0 1 0,-1-2 0,0 1 0,0-1 0,-14 7 0,20-11 0,1-1 0,0 1 0,-1-1 0,1 1 0,0-1 0,-1 0 0,1 0 0,-1 0 0,1 1 0,0-1 0,-1 0 0,1-1 0,-1 1 0,1 0 0,0 0 0,-1-1 0,1 1 0,0 0 0,-1-1 0,1 0 0,0 1 0,0-1 0,-1 0 0,1 1 0,0-1 0,0 0 0,0 0 0,0 0 0,0 0 0,0 0 0,0 0 0,0 0 0,1-1 0,-1 1 0,0 0 0,1 0 0,-1-1 0,0 1 0,1 0 0,0-1 0,-1 1 0,1 0 0,0-1 0,0 1 0,0-1 0,0 1 0,0-2 0,-3-26 0,1 0 0,2-1 0,5-46 0,0-14 0,-5-173-1365,0 240-5461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13:42:04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24575,'50'0'0,"18"-1"0,0 2 0,119 20 0,174 33-1365,-335-51-5461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13:42:04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2542 0 24575,'-5'1'0,"0"0"0,0 0 0,1 1 0,-1-1 0,0 1 0,1 0 0,-1 0 0,-7 6 0,-2 0 0,-472 301 0,357-219 0,0 7 0,-227 226 0,216-188 0,-623 526 0,747-646 0,0 1 0,0 1 0,2 0 0,0 1 0,1 0 0,-11 21 0,-34 45 0,9-20 0,2 3 0,-56 108 0,76-134 0,27-40 0,0-1 0,-1 1 0,1-1 0,0 1 0,-1-1 0,1 1 0,-1-1 0,1 0 0,-1 1 0,1-1 0,-1 0 0,1 1 0,-1-1 0,1 0 0,-1 0 0,0 0 0,1 1 0,-1-1 0,1 0 0,-1 0 0,0 0 0,1 0 0,-1 0 0,0 0 0,0-1 0,0 0 0,0 0 0,0 1 0,1-1 0,-1 0 0,1 0 0,-1 0 0,0 0 0,1 0 0,0 0 0,-1 0 0,1 0 0,0-1 0,-1 1 0,1 0 0,0 0 0,0 0 0,0 0 0,0-2 0,-25-147 27,14 97-491,3-1 0,-4-92 0,13 124-6362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13:42:0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24575,'5'0'0,"5"0"0,6 0 0,9 0 0,5 0 0,2 0 0,5 0 0,-1 0 0,4 0 0,0 0 0,-4 0 0,-2 0 0,-8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A40C5-5F92-462A-AF01-559B3859FDB7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151E9D-6DDB-421A-89FE-B27C505E5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5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33D0-1F84-01AE-5B9B-A41330366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BD727-5E44-70EF-A1B4-D7B516A7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B613-908A-A641-94FA-92849078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DE8E-7316-47C2-B711-01164301D1C5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3FCAA-35BE-E0D2-2290-6667AB7A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CE31-C869-2755-D766-772E06F5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EF20-F6FC-9DF1-93B7-3B6876FB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119E2-8FB1-D18C-5010-37131474D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D31F0-1753-C2E8-0CC5-5D7F2558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DCB3C-B83E-4265-AB54-988AC3FF605B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0D19-A03E-51C2-E1E8-74ED917A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4B7D-58CE-B59B-308F-638DA631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3A2A4-7801-3DB7-17AB-1F8F1978B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73A71-2FDD-4214-3D46-9300B1E1C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6817C-5162-DD01-B4BF-78271305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D080-3208-4B37-80AF-10BBFCA00258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E0C8-1F7D-66FF-8455-FF3F35FB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47F0-7480-C4AE-8EA8-E80C2460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3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9576-5C37-C809-8502-C60A0A01F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FB61-FB62-A5D3-9268-F778F419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C23A2-8EDF-AFFC-F049-10C7380C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A233-737F-4E55-8F61-18174E811BA8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C3F9-02EC-386D-254C-3D33B1E7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9F8-1E3E-5318-6893-7838D25A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1155-9AAA-F3BE-4DA5-FA0CA4C6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AF25E-F707-7EC8-D83C-A1ACFC55B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30473-ED9A-1E8B-FE35-DFC3B097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8922-49F8-4D7A-8726-75C627A02607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7724C-FDDA-9294-6471-62CECD5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84285-0718-C7AC-9520-8654BC40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98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03AD-FA70-7D5F-B57F-3435F88B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C6C3-C66D-DBEB-B5A9-962F791A9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08DAB-16C2-A910-0113-3FED46FAD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E3F8-6D8B-80D4-042D-3E1663DE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2AB-90D6-4B28-B751-7846FDB68011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F9FEA-4789-6556-07FA-18E0E6B3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70750-0FC0-5D96-CF9D-FF2BAC0A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2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10A9-DA26-FB18-E4F3-C4136478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8DCB-A462-7AE5-1F3A-97784F05B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70184-CB93-4009-E9F7-44CA47F51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8876E-2265-292A-C317-85BC41B84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29FCB-2C45-6D66-8BFA-F3AD329EE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31A546-3F59-46C1-5EB3-C82AD2D3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6892-DF79-436C-A5F2-748D626CA885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25254-BA31-34DA-0DD7-0FA2BBD6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7F56-901A-1AAB-032A-4A1563EF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257B-116C-37B0-10FE-6806EBE0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695EF-CBFE-1515-5DD7-F37689EC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3E2B-7921-4921-885A-0F35C7C00DF4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F7657-08FE-D738-31DE-012289E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8B636-BABB-E220-C80E-71BC6997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1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81D54-88E1-CC1B-B47C-041DC698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A9B0-0EF8-40BD-8588-E993BEDBB415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4D7AB-41D2-D9FC-567C-D4019B1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AFDFA-5A12-DF00-5A0C-8FDEC06B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4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05AF-907C-E32C-5921-76DD5286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BE12-8778-EBBD-1B29-CE62B3A5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6CFA3-E1BC-0D1B-3BA6-CDD192E70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5F7B4-D0AE-C0DE-F426-E26FE7D1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BDE7-0CA4-45DF-A621-00059E22DF04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6425-E47E-98AF-4CC5-823AF9D9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BDED7-17B3-CE54-CB28-3042EB1E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C913-F912-6EF3-B643-114E18E6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9A124-8C63-1D88-26AA-3FC7A683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83639-EFE0-DF40-30E8-1F42B66D4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40D32-EC17-3A84-5E34-6A4F9CD4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A195-FE46-4D57-AE0A-329E75FEF8C6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499EF-955C-7260-BA2B-DAE4221A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04AB-9DC0-7527-1773-51FF96D6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DF5ED-72FB-8BD7-21E0-CF64226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169ED-CB0F-0EEF-9EEE-DF6DF4F0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46EC-B241-57F3-8E03-F5AA3D20D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223D3-35A7-4146-84C5-16F8E7B843CE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F7C4-DBD2-576C-518D-CDA526AF5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12-20-2024, Rep. Adam Bernbaum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DE42-8481-0FE3-4BE7-D07CF8B55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5C5A-34FE-4FA3-8D4A-72FEB7CF9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hyperlink" Target="https://earth.google.com/web/@47.09727206,-124.16423931,13.71565556a,17716.72554546d,35y,360h,0t,0r/data=ChI6EAgBEQAAAAAAAOA_GMMPIAE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2.xml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8.jpeg"/><Relationship Id="rId7" Type="http://schemas.openxmlformats.org/officeDocument/2006/relationships/image" Target="../media/image15.jpg"/><Relationship Id="rId12" Type="http://schemas.openxmlformats.org/officeDocument/2006/relationships/image" Target="../media/image180.png"/><Relationship Id="rId17" Type="http://schemas.openxmlformats.org/officeDocument/2006/relationships/customXml" Target="../ink/ink4.xml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24" Type="http://schemas.openxmlformats.org/officeDocument/2006/relationships/hyperlink" Target="https://apps.leg.wa.gov/rcw/default.aspx?cite=82.14.370" TargetMode="External"/><Relationship Id="rId5" Type="http://schemas.openxmlformats.org/officeDocument/2006/relationships/image" Target="../media/image13.png"/><Relationship Id="rId15" Type="http://schemas.openxmlformats.org/officeDocument/2006/relationships/customXml" Target="../ink/ink3.xml"/><Relationship Id="rId23" Type="http://schemas.openxmlformats.org/officeDocument/2006/relationships/image" Target="../media/image20.jpeg"/><Relationship Id="rId10" Type="http://schemas.openxmlformats.org/officeDocument/2006/relationships/customXml" Target="../ink/ink1.xml"/><Relationship Id="rId19" Type="http://schemas.openxmlformats.org/officeDocument/2006/relationships/hyperlink" Target="https://www.ezview.wa.gov/Portals/_2006/Documents/Documents/Handout%20--%20NBFCZD%20Resolution%20(2024-056)%207-18-2024.pdf" TargetMode="External"/><Relationship Id="rId4" Type="http://schemas.openxmlformats.org/officeDocument/2006/relationships/image" Target="../media/image12.jpg"/><Relationship Id="rId9" Type="http://schemas.openxmlformats.org/officeDocument/2006/relationships/image" Target="cid:image008.png@01DAC799.A08586C0" TargetMode="External"/><Relationship Id="rId14" Type="http://schemas.openxmlformats.org/officeDocument/2006/relationships/image" Target="../media/image19.png"/><Relationship Id="rId2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hyperlink" Target="https://app.leg.wa.gov/RCW/default.aspx?cite=86.15.11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hyperlink" Target="https://www.researchgate.net/publication/223905878_Regional_economic_impacts_of_razor_clam_beach_closures_due_to_harmful_algal_blooms_HABs_on_the_Pacific_coast_of_Washingto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jbecker@graysharbor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xpress.adobe.com/page/CJbYs6EOsZqVa/" TargetMode="External"/><Relationship Id="rId5" Type="http://schemas.openxmlformats.org/officeDocument/2006/relationships/hyperlink" Target="mailto:vraines@graysharbor.us" TargetMode="External"/><Relationship Id="rId4" Type="http://schemas.openxmlformats.org/officeDocument/2006/relationships/hyperlink" Target="mailto:scottb@sbgh-partner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50F1-9FC3-21D3-E4EB-D31A2589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227"/>
            <a:ext cx="12192000" cy="7925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North Beach/Ocean City Flood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470B-0D56-299D-8FB1-F70EB4713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09641"/>
            <a:ext cx="12192000" cy="1733547"/>
          </a:xfrm>
        </p:spPr>
        <p:txBody>
          <a:bodyPr>
            <a:normAutofit fontScale="62500" lnSpcReduction="20000"/>
          </a:bodyPr>
          <a:lstStyle/>
          <a:p>
            <a:r>
              <a:rPr lang="en-US" sz="6400" b="1" i="1" u="sng" dirty="0">
                <a:solidFill>
                  <a:srgbClr val="00B050"/>
                </a:solidFill>
              </a:rPr>
              <a:t>Problems</a:t>
            </a:r>
            <a:r>
              <a:rPr lang="en-US" sz="6400" b="1" i="1" dirty="0">
                <a:solidFill>
                  <a:srgbClr val="00B050"/>
                </a:solidFill>
              </a:rPr>
              <a:t>	</a:t>
            </a:r>
            <a:r>
              <a:rPr lang="en-US" sz="6400" b="1" i="1" u="sng" dirty="0">
                <a:solidFill>
                  <a:srgbClr val="00B050"/>
                </a:solidFill>
              </a:rPr>
              <a:t>Solutions</a:t>
            </a:r>
            <a:r>
              <a:rPr lang="en-US" sz="6400" b="1" i="1" dirty="0">
                <a:solidFill>
                  <a:srgbClr val="00B050"/>
                </a:solidFill>
              </a:rPr>
              <a:t>	</a:t>
            </a:r>
            <a:r>
              <a:rPr lang="en-US" sz="6400" b="1" i="1" u="sng" dirty="0">
                <a:solidFill>
                  <a:srgbClr val="00B050"/>
                </a:solidFill>
              </a:rPr>
              <a:t>Needs</a:t>
            </a:r>
            <a:r>
              <a:rPr lang="en-US" sz="6400" b="1" i="1" dirty="0">
                <a:solidFill>
                  <a:srgbClr val="00B050"/>
                </a:solidFill>
              </a:rPr>
              <a:t>	</a:t>
            </a:r>
            <a:r>
              <a:rPr lang="en-US" sz="6400" b="1" i="1" u="sng" dirty="0">
                <a:solidFill>
                  <a:srgbClr val="00B050"/>
                </a:solidFill>
              </a:rPr>
              <a:t>Opportunities</a:t>
            </a:r>
          </a:p>
          <a:p>
            <a:endParaRPr lang="en-US" sz="4400" b="1" dirty="0">
              <a:solidFill>
                <a:srgbClr val="00B050"/>
              </a:solidFill>
            </a:endParaRPr>
          </a:p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Rep. Adam Bernbaum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12-19-2024</a:t>
            </a:r>
          </a:p>
        </p:txBody>
      </p:sp>
      <p:pic>
        <p:nvPicPr>
          <p:cNvPr id="4" name="Picture 3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1D28047-6822-060B-F419-973999CE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D9D8CE-5A31-5AA4-E7E6-DC430DE8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3298170-B29B-61D7-9F83-00FF0827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</a:t>
            </a:fld>
            <a:r>
              <a:rPr lang="en-US" dirty="0"/>
              <a:t> of 7</a:t>
            </a:r>
          </a:p>
        </p:txBody>
      </p:sp>
      <p:pic>
        <p:nvPicPr>
          <p:cNvPr id="7" name="Picture 6" descr="A car driving through a flooded road&#10;&#10;Description automatically generated">
            <a:extLst>
              <a:ext uri="{FF2B5EF4-FFF2-40B4-BE49-F238E27FC236}">
                <a16:creationId xmlns:a16="http://schemas.microsoft.com/office/drawing/2014/main" id="{450C61AB-1AB4-6B6A-78F0-251170105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0"/>
          <a:stretch/>
        </p:blipFill>
        <p:spPr>
          <a:xfrm>
            <a:off x="1381516" y="3231719"/>
            <a:ext cx="5405718" cy="30796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5615B3-CAE1-B6A7-2A6E-BF6B36F588F4}"/>
              </a:ext>
            </a:extLst>
          </p:cNvPr>
          <p:cNvSpPr txBox="1"/>
          <p:nvPr/>
        </p:nvSpPr>
        <p:spPr>
          <a:xfrm>
            <a:off x="1381517" y="6318389"/>
            <a:ext cx="540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highlight>
                  <a:srgbClr val="FFFF00"/>
                </a:highlight>
              </a:rPr>
              <a:t>12-15-2024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2324D0-49DD-AF89-F4CF-D1B4BA221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378" y="1967230"/>
            <a:ext cx="3542516" cy="4389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361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94DA-8F38-7ED9-9ED2-28628B928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86AA20C-5A9C-6F90-80CC-965CD01C6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12F93F-6C73-831A-0FB6-A158E1609937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1154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00B050"/>
                </a:solidFill>
                <a:latin typeface="+mn-lt"/>
              </a:rPr>
              <a:t>Problems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454175A-DA10-66F9-32F9-7E825AC5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</a:t>
            </a:fld>
            <a:r>
              <a:rPr lang="en-US" dirty="0"/>
              <a:t> of 7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DAF7D3C-0E66-E986-52A6-00F0E171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33570E-E993-80D6-A9AF-2E08E361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DD99E-4FEE-38AA-CE15-B8DA48EB343E}"/>
              </a:ext>
            </a:extLst>
          </p:cNvPr>
          <p:cNvSpPr txBox="1"/>
          <p:nvPr/>
        </p:nvSpPr>
        <p:spPr>
          <a:xfrm>
            <a:off x="179390" y="1078579"/>
            <a:ext cx="355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 algn="ctr">
              <a:buFont typeface="Wingdings" panose="05000000000000000000" pitchFamily="2" charset="2"/>
              <a:buChar char="þ"/>
            </a:pPr>
            <a:r>
              <a:rPr lang="en-US" b="1" dirty="0"/>
              <a:t>Coast is changing.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088C2-3985-69C8-CFFF-287B57AAD6CF}"/>
              </a:ext>
            </a:extLst>
          </p:cNvPr>
          <p:cNvSpPr txBox="1"/>
          <p:nvPr/>
        </p:nvSpPr>
        <p:spPr>
          <a:xfrm>
            <a:off x="4201564" y="1078579"/>
            <a:ext cx="424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 algn="ctr">
              <a:buFont typeface="Wingdings" panose="05000000000000000000" pitchFamily="2" charset="2"/>
              <a:buChar char="þ"/>
            </a:pPr>
            <a:r>
              <a:rPr lang="en-US" b="1" dirty="0"/>
              <a:t>Flooding is chronic (and worsening).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FE187-3D21-FD4C-5946-99D05E31414C}"/>
              </a:ext>
            </a:extLst>
          </p:cNvPr>
          <p:cNvSpPr txBox="1"/>
          <p:nvPr/>
        </p:nvSpPr>
        <p:spPr>
          <a:xfrm>
            <a:off x="8687442" y="1078579"/>
            <a:ext cx="317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þ"/>
            </a:pPr>
            <a:r>
              <a:rPr lang="en-US" b="1" dirty="0"/>
              <a:t>Out-of-date plans are out-of-sync with future needs.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E7C8D-CC31-2C2E-9976-B5EBF0016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3" y="1584303"/>
            <a:ext cx="3553284" cy="4285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BCCCF-0D53-7A07-977D-69342B6B300B}"/>
              </a:ext>
            </a:extLst>
          </p:cNvPr>
          <p:cNvSpPr txBox="1"/>
          <p:nvPr/>
        </p:nvSpPr>
        <p:spPr>
          <a:xfrm>
            <a:off x="179390" y="5859665"/>
            <a:ext cx="355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/>
              <a:t>Activate </a:t>
            </a:r>
            <a:r>
              <a:rPr lang="en-US" dirty="0"/>
              <a:t>t</a:t>
            </a:r>
            <a:r>
              <a:rPr lang="en-US" sz="1800" dirty="0"/>
              <a:t>imelapse </a:t>
            </a:r>
            <a:r>
              <a:rPr lang="en-US" sz="1800" dirty="0">
                <a:hlinkClick r:id="rId5"/>
              </a:rPr>
              <a:t>here</a:t>
            </a:r>
            <a:r>
              <a:rPr lang="en-US" sz="1800" dirty="0"/>
              <a:t>.</a:t>
            </a:r>
          </a:p>
        </p:txBody>
      </p:sp>
      <p:pic>
        <p:nvPicPr>
          <p:cNvPr id="13" name="Picture 12" descr="A white background with text and a logo&#10;&#10;Description automatically generated">
            <a:extLst>
              <a:ext uri="{FF2B5EF4-FFF2-40B4-BE49-F238E27FC236}">
                <a16:creationId xmlns:a16="http://schemas.microsoft.com/office/drawing/2014/main" id="{1C18BD6B-2429-3EC7-C2B7-4FD27387B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72" y="4806670"/>
            <a:ext cx="2286000" cy="1631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4A45A8-EA3F-06D8-EA61-AA4319633C43}"/>
              </a:ext>
            </a:extLst>
          </p:cNvPr>
          <p:cNvSpPr txBox="1"/>
          <p:nvPr/>
        </p:nvSpPr>
        <p:spPr>
          <a:xfrm>
            <a:off x="10679153" y="5516678"/>
            <a:ext cx="85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highlight>
                  <a:srgbClr val="FFFF00"/>
                </a:highlight>
              </a:rPr>
              <a:t>June 2011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6FB40A-289F-D35F-444D-CCB45834B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772" y="1733388"/>
            <a:ext cx="2286000" cy="2988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F7E1B1-04C0-9213-E53D-A1F80E00E83A}"/>
              </a:ext>
            </a:extLst>
          </p:cNvPr>
          <p:cNvSpPr txBox="1"/>
          <p:nvPr/>
        </p:nvSpPr>
        <p:spPr>
          <a:xfrm>
            <a:off x="10662532" y="3202480"/>
            <a:ext cx="85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highlight>
                  <a:srgbClr val="FFFF00"/>
                </a:highlight>
              </a:rPr>
              <a:t>June 1999</a:t>
            </a:r>
          </a:p>
        </p:txBody>
      </p:sp>
      <p:pic>
        <p:nvPicPr>
          <p:cNvPr id="17" name="Picture 16" descr="A car driving down a flooded road&#10;&#10;Description automatically generated">
            <a:extLst>
              <a:ext uri="{FF2B5EF4-FFF2-40B4-BE49-F238E27FC236}">
                <a16:creationId xmlns:a16="http://schemas.microsoft.com/office/drawing/2014/main" id="{2011E979-A5EF-24EF-3A52-139F579D4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12" y="4008596"/>
            <a:ext cx="2036561" cy="2194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B2434B21-51D4-23A3-C9A9-22F06FCE3916}"/>
              </a:ext>
            </a:extLst>
          </p:cNvPr>
          <p:cNvSpPr txBox="1"/>
          <p:nvPr/>
        </p:nvSpPr>
        <p:spPr>
          <a:xfrm>
            <a:off x="4964132" y="4008596"/>
            <a:ext cx="9027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12/05/2023</a:t>
            </a:r>
          </a:p>
        </p:txBody>
      </p:sp>
      <p:pic>
        <p:nvPicPr>
          <p:cNvPr id="19" name="Picture 18" descr="A car driving through a flooded road&#10;&#10;Description automatically generated">
            <a:extLst>
              <a:ext uri="{FF2B5EF4-FFF2-40B4-BE49-F238E27FC236}">
                <a16:creationId xmlns:a16="http://schemas.microsoft.com/office/drawing/2014/main" id="{200017CD-C983-CA7B-6D21-9B88C7971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12" y="1704688"/>
            <a:ext cx="2152194" cy="2194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5BD2449B-F85F-0C7F-560B-113C485A377A}"/>
              </a:ext>
            </a:extLst>
          </p:cNvPr>
          <p:cNvSpPr txBox="1"/>
          <p:nvPr/>
        </p:nvSpPr>
        <p:spPr>
          <a:xfrm>
            <a:off x="5071440" y="1704688"/>
            <a:ext cx="80373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1/03/2021</a:t>
            </a:r>
          </a:p>
        </p:txBody>
      </p:sp>
      <p:pic>
        <p:nvPicPr>
          <p:cNvPr id="21" name="Picture 20" descr="A car driving down a flooded road&#10;&#10;Description automatically generated">
            <a:extLst>
              <a:ext uri="{FF2B5EF4-FFF2-40B4-BE49-F238E27FC236}">
                <a16:creationId xmlns:a16="http://schemas.microsoft.com/office/drawing/2014/main" id="{1C0BC08D-D5D0-6FFB-BCF2-A9687E8AA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20" y="1704688"/>
            <a:ext cx="1656143" cy="2194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A5400C84-985C-FDBA-5DD8-FB36D6BFBAEC}"/>
              </a:ext>
            </a:extLst>
          </p:cNvPr>
          <p:cNvSpPr txBox="1"/>
          <p:nvPr/>
        </p:nvSpPr>
        <p:spPr>
          <a:xfrm>
            <a:off x="7031299" y="1704688"/>
            <a:ext cx="9022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12/27/2022</a:t>
            </a:r>
          </a:p>
        </p:txBody>
      </p:sp>
      <p:pic>
        <p:nvPicPr>
          <p:cNvPr id="26" name="Picture 25" descr="A truck driving through a flooded street&#10;&#10;Description automatically generated">
            <a:extLst>
              <a:ext uri="{FF2B5EF4-FFF2-40B4-BE49-F238E27FC236}">
                <a16:creationId xmlns:a16="http://schemas.microsoft.com/office/drawing/2014/main" id="{6BEFA24B-E5DD-8B8B-4586-DC7CF8616A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0"/>
          <a:stretch/>
        </p:blipFill>
        <p:spPr>
          <a:xfrm>
            <a:off x="6544333" y="4004403"/>
            <a:ext cx="1772030" cy="2194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DC96834D-037A-78E6-429F-CC60FB8DFF9B}"/>
              </a:ext>
            </a:extLst>
          </p:cNvPr>
          <p:cNvSpPr txBox="1"/>
          <p:nvPr/>
        </p:nvSpPr>
        <p:spPr>
          <a:xfrm>
            <a:off x="6978988" y="4004403"/>
            <a:ext cx="9027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highlight>
                  <a:srgbClr val="FFFF00"/>
                </a:highlight>
              </a:rPr>
              <a:t>12/18/2024</a:t>
            </a:r>
          </a:p>
        </p:txBody>
      </p:sp>
    </p:spTree>
    <p:extLst>
      <p:ext uri="{BB962C8B-B14F-4D97-AF65-F5344CB8AC3E}">
        <p14:creationId xmlns:p14="http://schemas.microsoft.com/office/powerpoint/2010/main" val="269160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CFB50-9077-03E3-BED1-D6EACB8CC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C384F765-7190-F6B9-1F99-9716B76D3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7C73DB-CDB4-27FF-5CC6-703DD1639307}"/>
              </a:ext>
            </a:extLst>
          </p:cNvPr>
          <p:cNvSpPr txBox="1">
            <a:spLocks/>
          </p:cNvSpPr>
          <p:nvPr/>
        </p:nvSpPr>
        <p:spPr>
          <a:xfrm>
            <a:off x="298174" y="312586"/>
            <a:ext cx="11893824" cy="1154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00B050"/>
                </a:solidFill>
                <a:latin typeface="+mn-lt"/>
              </a:rPr>
              <a:t>Solutions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DCAD9AD-411F-6943-7AAF-1F288E9B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3</a:t>
            </a:fld>
            <a:r>
              <a:rPr lang="en-US" dirty="0"/>
              <a:t> of 7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E7345E6-4D7D-61BE-BEC1-CDF24C73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4B5D6-FB75-94C8-8398-A30F66C3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pic>
        <p:nvPicPr>
          <p:cNvPr id="2" name="Picture 1" descr="A flooded road with cars and buildings&#10;&#10;Description automatically generated">
            <a:extLst>
              <a:ext uri="{FF2B5EF4-FFF2-40B4-BE49-F238E27FC236}">
                <a16:creationId xmlns:a16="http://schemas.microsoft.com/office/drawing/2014/main" id="{7154A8F4-61C7-26D9-8C9F-764DDA3FF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03" y="4595818"/>
            <a:ext cx="32512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A809B-0763-9462-961F-812AFA1B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02" y="4595818"/>
            <a:ext cx="2436499" cy="182880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Picture 4" descr="A car driving down a wet road&#10;&#10;Description automatically generated">
            <a:extLst>
              <a:ext uri="{FF2B5EF4-FFF2-40B4-BE49-F238E27FC236}">
                <a16:creationId xmlns:a16="http://schemas.microsoft.com/office/drawing/2014/main" id="{39476F98-E031-BD70-96E0-EC4D37380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01" y="4595818"/>
            <a:ext cx="2438399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flooded street with trees and cars&#10;&#10;Description automatically generated">
            <a:extLst>
              <a:ext uri="{FF2B5EF4-FFF2-40B4-BE49-F238E27FC236}">
                <a16:creationId xmlns:a16="http://schemas.microsoft.com/office/drawing/2014/main" id="{138DAC33-FDEB-B2C0-8FB1-DE82624AAE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25490"/>
          <a:stretch/>
        </p:blipFill>
        <p:spPr>
          <a:xfrm>
            <a:off x="1140423" y="4595818"/>
            <a:ext cx="1694081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442B62-27D5-8988-9F97-5DED6009C5F0}"/>
              </a:ext>
            </a:extLst>
          </p:cNvPr>
          <p:cNvSpPr txBox="1"/>
          <p:nvPr/>
        </p:nvSpPr>
        <p:spPr>
          <a:xfrm>
            <a:off x="1178606" y="4595818"/>
            <a:ext cx="161771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ptos" panose="020B0004020202020204" pitchFamily="34" charset="0"/>
              </a:rPr>
              <a:t>Ocean City, 12-05-2023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FC572-494B-3C04-BB02-B990A03B022F}"/>
              </a:ext>
            </a:extLst>
          </p:cNvPr>
          <p:cNvSpPr txBox="1"/>
          <p:nvPr/>
        </p:nvSpPr>
        <p:spPr>
          <a:xfrm>
            <a:off x="4139614" y="4595818"/>
            <a:ext cx="133175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ptos" panose="020B0004020202020204" pitchFamily="34" charset="0"/>
              </a:rPr>
              <a:t>Copalis, 1-3-2022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34795-8ED4-26BC-F909-B66AF0E8DC90}"/>
              </a:ext>
            </a:extLst>
          </p:cNvPr>
          <p:cNvSpPr txBox="1"/>
          <p:nvPr/>
        </p:nvSpPr>
        <p:spPr>
          <a:xfrm>
            <a:off x="7225365" y="4595818"/>
            <a:ext cx="14487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ptos" panose="020B0004020202020204" pitchFamily="34" charset="0"/>
              </a:rPr>
              <a:t>Elk Creek, 3-25-2024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C885C-79B8-6E78-C542-55EC2AFF2FE5}"/>
              </a:ext>
            </a:extLst>
          </p:cNvPr>
          <p:cNvSpPr txBox="1"/>
          <p:nvPr/>
        </p:nvSpPr>
        <p:spPr>
          <a:xfrm>
            <a:off x="10053163" y="4595818"/>
            <a:ext cx="13120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ptos" panose="020B0004020202020204" pitchFamily="34" charset="0"/>
              </a:rPr>
              <a:t>Moclips, 1-4-2021</a:t>
            </a:r>
          </a:p>
        </p:txBody>
      </p:sp>
      <p:pic>
        <p:nvPicPr>
          <p:cNvPr id="15" name="Picture 14" descr="A map of a beach&#10;&#10;Description automatically generated">
            <a:extLst>
              <a:ext uri="{FF2B5EF4-FFF2-40B4-BE49-F238E27FC236}">
                <a16:creationId xmlns:a16="http://schemas.microsoft.com/office/drawing/2014/main" id="{99953104-9B7F-E33D-1A2D-1521BB38436D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" y="141936"/>
            <a:ext cx="3647224" cy="42062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11F4BDE-313C-CE25-EA98-C31BBB9A3105}"/>
              </a:ext>
            </a:extLst>
          </p:cNvPr>
          <p:cNvGrpSpPr/>
          <p:nvPr/>
        </p:nvGrpSpPr>
        <p:grpSpPr>
          <a:xfrm>
            <a:off x="1562379" y="980910"/>
            <a:ext cx="1232640" cy="933120"/>
            <a:chOff x="9463965" y="980910"/>
            <a:chExt cx="1232640" cy="93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20A90AB-4C37-D130-8BE4-05C0DA03F8BA}"/>
                    </a:ext>
                  </a:extLst>
                </p14:cNvPr>
                <p14:cNvContentPartPr/>
                <p14:nvPr/>
              </p14:nvContentPartPr>
              <p14:xfrm>
                <a:off x="9463965" y="980910"/>
                <a:ext cx="1232640" cy="894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213528B-DB42-8461-7053-792328D9A1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455325" y="971910"/>
                  <a:ext cx="1250280" cy="9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7DE12FE-E62B-9E64-0C86-169AA90BBBE9}"/>
                    </a:ext>
                  </a:extLst>
                </p14:cNvPr>
                <p14:cNvContentPartPr/>
                <p14:nvPr/>
              </p14:nvContentPartPr>
              <p14:xfrm>
                <a:off x="9496365" y="1885230"/>
                <a:ext cx="273960" cy="28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ACD6CF9-4E8D-9C1B-A757-61A1EF4BF43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487365" y="1876590"/>
                  <a:ext cx="29160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566347-185D-71E3-C578-4AA6F2AB6757}"/>
              </a:ext>
            </a:extLst>
          </p:cNvPr>
          <p:cNvGrpSpPr/>
          <p:nvPr/>
        </p:nvGrpSpPr>
        <p:grpSpPr>
          <a:xfrm>
            <a:off x="1918059" y="2390670"/>
            <a:ext cx="915480" cy="800640"/>
            <a:chOff x="9819645" y="2390670"/>
            <a:chExt cx="915480" cy="8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C1DCA9-BCCD-DCCA-6A05-96B49CE4BEA0}"/>
                    </a:ext>
                  </a:extLst>
                </p14:cNvPr>
                <p14:cNvContentPartPr/>
                <p14:nvPr/>
              </p14:nvContentPartPr>
              <p14:xfrm>
                <a:off x="9819645" y="2390670"/>
                <a:ext cx="915480" cy="799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5C70000-9D69-2EDF-D27F-5030597BB2C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10645" y="2381670"/>
                  <a:ext cx="933120" cy="81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C61C013-99DD-C849-EAA6-2CC4266A72AB}"/>
                    </a:ext>
                  </a:extLst>
                </p14:cNvPr>
                <p14:cNvContentPartPr/>
                <p14:nvPr/>
              </p14:nvContentPartPr>
              <p14:xfrm>
                <a:off x="9848805" y="3190950"/>
                <a:ext cx="1324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496BCB5-C459-31E8-6839-A0B105861DB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39805" y="3181950"/>
                  <a:ext cx="1501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D49543D-3C97-1B94-EBB2-621BCE3A0EB0}"/>
              </a:ext>
            </a:extLst>
          </p:cNvPr>
          <p:cNvSpPr txBox="1"/>
          <p:nvPr/>
        </p:nvSpPr>
        <p:spPr>
          <a:xfrm>
            <a:off x="2623930" y="1953913"/>
            <a:ext cx="1043632" cy="1954381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“FLOOD PROJECTS”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locally-led</a:t>
            </a:r>
            <a:r>
              <a:rPr lang="en-US" sz="1100" dirty="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drainage districts (Ocean City Drainage District to be </a:t>
            </a:r>
            <a:r>
              <a:rPr lang="en-US" sz="1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established</a:t>
            </a:r>
            <a:r>
              <a:rPr lang="en-US" sz="1100" dirty="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51BF2-6F2D-5263-BB7E-AF49C272E4FF}"/>
              </a:ext>
            </a:extLst>
          </p:cNvPr>
          <p:cNvSpPr txBox="1"/>
          <p:nvPr/>
        </p:nvSpPr>
        <p:spPr>
          <a:xfrm>
            <a:off x="2623930" y="625822"/>
            <a:ext cx="1031786" cy="1277273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“REGIONAL PLANNING” </a:t>
            </a:r>
            <a:r>
              <a:rPr lang="en-US" sz="1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county-led, </a:t>
            </a:r>
            <a:r>
              <a:rPr lang="en-US" sz="1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established</a:t>
            </a:r>
            <a:r>
              <a:rPr lang="en-US" sz="1100" dirty="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NBFCZD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6-25-2024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FE58A5-D23B-7272-F7E4-D46A4036868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132" t="24085" r="9776" b="6348"/>
          <a:stretch/>
        </p:blipFill>
        <p:spPr>
          <a:xfrm>
            <a:off x="9290195" y="133992"/>
            <a:ext cx="2838011" cy="210312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6" name="Picture 25" descr="A group of people in orange vests standing on the side of a road&#10;&#10;Description automatically generated">
            <a:extLst>
              <a:ext uri="{FF2B5EF4-FFF2-40B4-BE49-F238E27FC236}">
                <a16:creationId xmlns:a16="http://schemas.microsoft.com/office/drawing/2014/main" id="{EE876358-9B2C-6460-98F8-2AE1879AF9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20" y="2364905"/>
            <a:ext cx="2804160" cy="210312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7" name="Picture 26" descr="A road with signs on it&#10;&#10;Description automatically generated">
            <a:extLst>
              <a:ext uri="{FF2B5EF4-FFF2-40B4-BE49-F238E27FC236}">
                <a16:creationId xmlns:a16="http://schemas.microsoft.com/office/drawing/2014/main" id="{75458625-E510-F375-2E27-199FAAD7857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4474" r="35359" b="35387"/>
          <a:stretch/>
        </p:blipFill>
        <p:spPr>
          <a:xfrm>
            <a:off x="6964134" y="1505591"/>
            <a:ext cx="2262751" cy="283464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8" name="Picture 27" descr="A muddy field with trees and a cloudy sky&#10;&#10;Description automatically generated">
            <a:extLst>
              <a:ext uri="{FF2B5EF4-FFF2-40B4-BE49-F238E27FC236}">
                <a16:creationId xmlns:a16="http://schemas.microsoft.com/office/drawing/2014/main" id="{FD6BA791-2EFA-3802-53CF-0022CF1F83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4"/>
          <a:stretch/>
        </p:blipFill>
        <p:spPr>
          <a:xfrm rot="5400000">
            <a:off x="3857436" y="1434539"/>
            <a:ext cx="2977818" cy="31089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3AFBE7-F3F9-5B39-BCF8-C9120928E7CA}"/>
              </a:ext>
            </a:extLst>
          </p:cNvPr>
          <p:cNvSpPr txBox="1"/>
          <p:nvPr/>
        </p:nvSpPr>
        <p:spPr>
          <a:xfrm>
            <a:off x="7347795" y="160419"/>
            <a:ext cx="1800606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Rural county 0.09 economic development $$ (</a:t>
            </a:r>
            <a:r>
              <a:rPr lang="en-US" dirty="0">
                <a:hlinkClick r:id="rId24"/>
              </a:rPr>
              <a:t>RCW 82.14.370</a:t>
            </a:r>
            <a:r>
              <a:rPr lang="en-US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9888C4-7E0E-10B4-770F-FD4315A13F60}"/>
              </a:ext>
            </a:extLst>
          </p:cNvPr>
          <p:cNvSpPr txBox="1"/>
          <p:nvPr/>
        </p:nvSpPr>
        <p:spPr>
          <a:xfrm>
            <a:off x="3780072" y="160419"/>
            <a:ext cx="1374499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Every-other-month community meetings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0880F-7F10-536A-F23A-A6589163D539}"/>
              </a:ext>
            </a:extLst>
          </p:cNvPr>
          <p:cNvSpPr txBox="1"/>
          <p:nvPr/>
        </p:nvSpPr>
        <p:spPr>
          <a:xfrm>
            <a:off x="5209604" y="42546"/>
            <a:ext cx="2118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sym typeface="Wingdings" panose="05000000000000000000" pitchFamily="2" charset="2"/>
              </a:rPr>
              <a:t>          </a:t>
            </a:r>
            <a:endParaRPr lang="en-US" sz="3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9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DAC66-0DAF-C5E3-12DE-6DF227F0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078B9FBD-18AF-6B7F-D72A-083D3BC02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9E0B505-A5C2-34D0-C925-CC363F4FE4A7}"/>
              </a:ext>
            </a:extLst>
          </p:cNvPr>
          <p:cNvSpPr txBox="1">
            <a:spLocks/>
          </p:cNvSpPr>
          <p:nvPr/>
        </p:nvSpPr>
        <p:spPr>
          <a:xfrm>
            <a:off x="1" y="208227"/>
            <a:ext cx="12191998" cy="1154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00B050"/>
                </a:solidFill>
                <a:latin typeface="+mn-lt"/>
              </a:rPr>
              <a:t>Needs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4B0CFF9-3453-CFA6-5AE6-564C53E6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4</a:t>
            </a:fld>
            <a:r>
              <a:rPr lang="en-US" dirty="0"/>
              <a:t> of 7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01A095A-4BDB-DDAB-A5A6-171526A4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B05211-C5FF-53F5-71B1-284DEB5B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8E05B-53DA-1E0E-0179-32CD368C063B}"/>
              </a:ext>
            </a:extLst>
          </p:cNvPr>
          <p:cNvSpPr txBox="1"/>
          <p:nvPr/>
        </p:nvSpPr>
        <p:spPr>
          <a:xfrm>
            <a:off x="0" y="945142"/>
            <a:ext cx="64366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sz="18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NBFCZD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– Capital Budget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$$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to develop 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“comprehensive plan of development for flood control” (</a:t>
            </a:r>
            <a:r>
              <a:rPr lang="en-US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RCW 86.15.110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Coastal change                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H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ousing needs</a:t>
            </a:r>
          </a:p>
          <a:p>
            <a:pPr lvl="1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Climate 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change               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Emergency response needs</a:t>
            </a:r>
          </a:p>
          <a:p>
            <a:pPr lvl="1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Demographic changes   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Economic drivers/opportunities</a:t>
            </a:r>
          </a:p>
          <a:p>
            <a:pPr lvl="1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Natural resource needs 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Flood response capital priorities</a:t>
            </a: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ridge over a river&#10;&#10;Description automatically generated">
            <a:extLst>
              <a:ext uri="{FF2B5EF4-FFF2-40B4-BE49-F238E27FC236}">
                <a16:creationId xmlns:a16="http://schemas.microsoft.com/office/drawing/2014/main" id="{878C8ACC-CD3C-8984-B6CA-1A4034836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19" y="2993952"/>
            <a:ext cx="4483197" cy="3362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1A29F1-3D86-44E0-13AB-C765FAF72D5B}"/>
              </a:ext>
            </a:extLst>
          </p:cNvPr>
          <p:cNvSpPr txBox="1"/>
          <p:nvPr/>
        </p:nvSpPr>
        <p:spPr>
          <a:xfrm>
            <a:off x="6699328" y="945142"/>
            <a:ext cx="53492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sz="18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Ocean City Drainage District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Capital Budget $$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develop a comprehensive drainage plan</a:t>
            </a:r>
          </a:p>
          <a:p>
            <a:pPr marL="742950" lvl="1" indent="-285750">
              <a:buFont typeface="Wingdings" panose="05000000000000000000" pitchFamily="2" charset="2"/>
              <a:buChar char="¡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Elevations              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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Property acquisitions</a:t>
            </a:r>
            <a:endParaRPr lang="en-US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¡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Capital priorities     Deferred maintenance</a:t>
            </a:r>
          </a:p>
          <a:p>
            <a:pPr marL="742950" lvl="1" indent="-285750">
              <a:buFont typeface="Wingdings" panose="05000000000000000000" pitchFamily="2" charset="2"/>
              <a:buChar char="¡"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Drainage pathways/volumes</a:t>
            </a:r>
          </a:p>
          <a:p>
            <a:pPr marL="742950" lvl="1" indent="-285750">
              <a:buFont typeface="Wingdings" panose="05000000000000000000" pitchFamily="2" charset="2"/>
              <a:buChar char="¡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Maintenance rate structure</a:t>
            </a: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¨"/>
            </a:pP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A72EB-C664-DD09-5BD4-1E37CB11207E}"/>
              </a:ext>
            </a:extLst>
          </p:cNvPr>
          <p:cNvSpPr txBox="1"/>
          <p:nvPr/>
        </p:nvSpPr>
        <p:spPr>
          <a:xfrm>
            <a:off x="1130975" y="2889834"/>
            <a:ext cx="2742976" cy="360098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North Beach Flood Control Zone District</a:t>
            </a:r>
          </a:p>
          <a:p>
            <a:pPr algn="ctr"/>
            <a:r>
              <a:rPr lang="en-US" sz="1200" b="1" dirty="0"/>
              <a:t>Comprehensive Plan of Development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i="1" dirty="0"/>
              <a:t>Guiding Tomorrow’s North Beach Future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b="1" dirty="0">
                <a:highlight>
                  <a:srgbClr val="FFFF00"/>
                </a:highlight>
              </a:rPr>
              <a:t>December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2302DF-1DD5-42ED-8172-30F6E418DA95}"/>
              </a:ext>
            </a:extLst>
          </p:cNvPr>
          <p:cNvSpPr txBox="1"/>
          <p:nvPr/>
        </p:nvSpPr>
        <p:spPr>
          <a:xfrm>
            <a:off x="8773425" y="2889834"/>
            <a:ext cx="2742976" cy="3600986"/>
          </a:xfrm>
          <a:prstGeom prst="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Ocean City Drainage District</a:t>
            </a:r>
          </a:p>
          <a:p>
            <a:pPr algn="ctr"/>
            <a:r>
              <a:rPr lang="en-US" sz="1200" b="1" dirty="0"/>
              <a:t>Comprehensive Drainage Plan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/>
              <a:t>Guiding Tomorrow’s North Beach Future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b="1" dirty="0">
                <a:highlight>
                  <a:srgbClr val="FFFF00"/>
                </a:highlight>
              </a:rPr>
              <a:t>December 2026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CC3A86-3C5B-BE24-D671-491F0E885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293" y="3746039"/>
            <a:ext cx="2137240" cy="2468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8F2DC7-0E05-4BE1-3B95-CCD79E840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063" y="3744330"/>
            <a:ext cx="1828800" cy="2464310"/>
          </a:xfrm>
          <a:prstGeom prst="rect">
            <a:avLst/>
          </a:prstGeom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AE883E3E-5C1E-F3AF-AE27-211B69EE3EF9}"/>
              </a:ext>
            </a:extLst>
          </p:cNvPr>
          <p:cNvSpPr/>
          <p:nvPr/>
        </p:nvSpPr>
        <p:spPr>
          <a:xfrm>
            <a:off x="143435" y="2699467"/>
            <a:ext cx="349623" cy="2308323"/>
          </a:xfrm>
          <a:prstGeom prst="curvedRightArrow">
            <a:avLst>
              <a:gd name="adj1" fmla="val 30530"/>
              <a:gd name="adj2" fmla="val 125380"/>
              <a:gd name="adj3" fmla="val 2500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A8247041-E64F-D0D8-7476-09F829D22E2C}"/>
              </a:ext>
            </a:extLst>
          </p:cNvPr>
          <p:cNvSpPr/>
          <p:nvPr/>
        </p:nvSpPr>
        <p:spPr>
          <a:xfrm>
            <a:off x="11655740" y="2586785"/>
            <a:ext cx="439270" cy="2253194"/>
          </a:xfrm>
          <a:prstGeom prst="curvedLeftArrow">
            <a:avLst>
              <a:gd name="adj1" fmla="val 19469"/>
              <a:gd name="adj2" fmla="val 50000"/>
              <a:gd name="adj3" fmla="val 25000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3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092A4-9E3E-27C7-9AD8-7CA71EFB0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BEA06EF9-9B0C-ACE6-2EF3-AC2D5304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BF790D-A0F6-94A9-C38D-8F64C7B52E41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1154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00B050"/>
                </a:solidFill>
                <a:latin typeface="+mn-lt"/>
              </a:rPr>
              <a:t>Opportunities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8BBBEF-3C32-4C07-698C-5B38CD0C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5</a:t>
            </a:fld>
            <a:r>
              <a:rPr lang="en-US" dirty="0"/>
              <a:t> of 7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DAA76A1-744D-B7B4-0075-8807610D3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35F721-CBD9-2BAD-4F85-73790F87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29818-EDDB-D47C-FF9D-2E860F1D2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85" b="6108"/>
          <a:stretch/>
        </p:blipFill>
        <p:spPr>
          <a:xfrm>
            <a:off x="67791" y="1067777"/>
            <a:ext cx="3838565" cy="155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A group of oysters on a grill&#10;&#10;Description automatically generated">
            <a:extLst>
              <a:ext uri="{FF2B5EF4-FFF2-40B4-BE49-F238E27FC236}">
                <a16:creationId xmlns:a16="http://schemas.microsoft.com/office/drawing/2014/main" id="{CD43B860-C34C-3318-02AB-C042BCA356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 b="21158"/>
          <a:stretch/>
        </p:blipFill>
        <p:spPr>
          <a:xfrm>
            <a:off x="4230037" y="1067777"/>
            <a:ext cx="3261497" cy="155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beach with people and a body of water&#10;&#10;Description automatically generated">
            <a:extLst>
              <a:ext uri="{FF2B5EF4-FFF2-40B4-BE49-F238E27FC236}">
                <a16:creationId xmlns:a16="http://schemas.microsoft.com/office/drawing/2014/main" id="{98A80D77-5D02-3A1E-65A0-944775E19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b="37002"/>
          <a:stretch/>
        </p:blipFill>
        <p:spPr>
          <a:xfrm>
            <a:off x="475294" y="2659477"/>
            <a:ext cx="6478177" cy="155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793B9-0240-0F22-2153-3653208872C7}"/>
              </a:ext>
            </a:extLst>
          </p:cNvPr>
          <p:cNvSpPr txBox="1"/>
          <p:nvPr/>
        </p:nvSpPr>
        <p:spPr>
          <a:xfrm>
            <a:off x="47913" y="4199357"/>
            <a:ext cx="702874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2009 UW </a:t>
            </a:r>
            <a:r>
              <a:rPr lang="en-US" sz="1600" dirty="0">
                <a:hlinkClick r:id="rId7"/>
              </a:rPr>
              <a:t>study</a:t>
            </a:r>
            <a:r>
              <a:rPr lang="en-US" sz="1600" dirty="0"/>
              <a:t> -- Razor clamming positively impacts Grays Harbor, Paciﬁc counties.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Average spent per party/per trip = $357    </a:t>
            </a:r>
            <a:r>
              <a:rPr lang="en-US" sz="1600" dirty="0">
                <a:solidFill>
                  <a:srgbClr val="0070C0"/>
                </a:solidFill>
              </a:rPr>
              <a:t>[$521 today]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Total spent 2007-08 = $24.4M    </a:t>
            </a:r>
            <a:r>
              <a:rPr lang="en-US" sz="1600" dirty="0">
                <a:solidFill>
                  <a:srgbClr val="0070C0"/>
                </a:solidFill>
              </a:rPr>
              <a:t>[$35.6M today]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Local jobs impact = 404 FTE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Labor income = $12.6M    </a:t>
            </a:r>
            <a:r>
              <a:rPr lang="en-US" sz="1600" dirty="0">
                <a:solidFill>
                  <a:srgbClr val="0070C0"/>
                </a:solidFill>
              </a:rPr>
              <a:t>[$18.3M today]</a:t>
            </a:r>
            <a:endParaRPr lang="en-US" sz="1600" i="1" dirty="0"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FF45E-A10D-03D4-439F-BA3528887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215" y="377066"/>
            <a:ext cx="4329019" cy="6035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 descr="A group of vehicles parked in a parking lot&#10;&#10;Description automatically generated">
            <a:extLst>
              <a:ext uri="{FF2B5EF4-FFF2-40B4-BE49-F238E27FC236}">
                <a16:creationId xmlns:a16="http://schemas.microsoft.com/office/drawing/2014/main" id="{61B36EFA-A5FA-2E1A-4175-D106CFB77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2" r="11341" b="17304"/>
          <a:stretch/>
        </p:blipFill>
        <p:spPr>
          <a:xfrm>
            <a:off x="4439661" y="4749656"/>
            <a:ext cx="3081690" cy="16265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041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50F1-9FC3-21D3-E4EB-D31A2589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227"/>
            <a:ext cx="12192000" cy="79256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+mn-lt"/>
              </a:rPr>
              <a:t>Partners!</a:t>
            </a:r>
          </a:p>
        </p:txBody>
      </p:sp>
      <p:pic>
        <p:nvPicPr>
          <p:cNvPr id="4" name="Picture 3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1D28047-6822-060B-F419-973999CE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D9D8CE-5A31-5AA4-E7E6-DC430DE8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EF22A-0962-037B-37BE-8D524B276E76}"/>
              </a:ext>
            </a:extLst>
          </p:cNvPr>
          <p:cNvSpPr txBox="1"/>
          <p:nvPr/>
        </p:nvSpPr>
        <p:spPr>
          <a:xfrm>
            <a:off x="83550" y="879873"/>
            <a:ext cx="2761488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-- Implementation Team -- </a:t>
            </a:r>
          </a:p>
          <a:p>
            <a:pPr algn="ctr"/>
            <a:r>
              <a:rPr lang="en-US" dirty="0"/>
              <a:t>Gary Clarke</a:t>
            </a:r>
          </a:p>
          <a:p>
            <a:pPr algn="ctr"/>
            <a:r>
              <a:rPr lang="en-US" dirty="0"/>
              <a:t>Michelle Wiley</a:t>
            </a:r>
          </a:p>
          <a:p>
            <a:pPr algn="ctr"/>
            <a:r>
              <a:rPr lang="en-US" dirty="0"/>
              <a:t>Stan Sturgeon</a:t>
            </a:r>
          </a:p>
          <a:p>
            <a:pPr algn="ctr"/>
            <a:r>
              <a:rPr lang="en-US" dirty="0"/>
              <a:t>Stan Hutton</a:t>
            </a:r>
          </a:p>
          <a:p>
            <a:pPr algn="ctr"/>
            <a:r>
              <a:rPr lang="en-US" dirty="0"/>
              <a:t>Vicki Hutton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248A9-E0AC-613D-AEAC-EAFD88FF3E41}"/>
              </a:ext>
            </a:extLst>
          </p:cNvPr>
          <p:cNvSpPr txBox="1"/>
          <p:nvPr/>
        </p:nvSpPr>
        <p:spPr>
          <a:xfrm>
            <a:off x="2928588" y="879873"/>
            <a:ext cx="9119975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-- Implementation Partners -- </a:t>
            </a:r>
          </a:p>
          <a:p>
            <a:pPr algn="ctr"/>
            <a:r>
              <a:rPr lang="en-US" b="1" dirty="0"/>
              <a:t>WSDOT</a:t>
            </a:r>
            <a:r>
              <a:rPr lang="en-US" dirty="0"/>
              <a:t> (Brent Schiller, Tricia Sorensen, Bill Scott, Shannon Buchanan)</a:t>
            </a:r>
          </a:p>
          <a:p>
            <a:pPr algn="ctr"/>
            <a:r>
              <a:rPr lang="en-US" b="1" dirty="0"/>
              <a:t>GHC</a:t>
            </a:r>
            <a:r>
              <a:rPr lang="en-US" dirty="0"/>
              <a:t> (John Becker, Tom Gray, Dan Ehreth, Tim Triesch, Jane Hewitt, Jon Beltran, Wendy Chatham, Vickie Raines)</a:t>
            </a:r>
          </a:p>
          <a:p>
            <a:pPr algn="ctr"/>
            <a:r>
              <a:rPr lang="en-US" b="1" dirty="0"/>
              <a:t>WDFW</a:t>
            </a:r>
            <a:r>
              <a:rPr lang="en-US" dirty="0"/>
              <a:t> (Brandon Carmon, Amy Spoon)</a:t>
            </a:r>
          </a:p>
          <a:p>
            <a:pPr algn="ctr"/>
            <a:r>
              <a:rPr lang="en-US" b="1" dirty="0"/>
              <a:t>GHCD</a:t>
            </a:r>
            <a:r>
              <a:rPr lang="en-US" dirty="0"/>
              <a:t> (Nate Jackson, David Marcell)</a:t>
            </a:r>
          </a:p>
          <a:p>
            <a:pPr algn="ctr"/>
            <a:r>
              <a:rPr lang="en-US" b="1" dirty="0"/>
              <a:t>UW Sea Grant </a:t>
            </a:r>
            <a:r>
              <a:rPr lang="en-US" dirty="0"/>
              <a:t>(Sanpisa Sritrairat)</a:t>
            </a:r>
          </a:p>
          <a:p>
            <a:pPr algn="ctr"/>
            <a:r>
              <a:rPr lang="en-US" b="1" dirty="0"/>
              <a:t>WEMD </a:t>
            </a:r>
            <a:r>
              <a:rPr lang="en-US" dirty="0"/>
              <a:t>(Ellen </a:t>
            </a:r>
            <a:r>
              <a:rPr lang="en-US" dirty="0">
                <a:effectLst/>
              </a:rPr>
              <a:t>Chappelka, Nicole Canning)</a:t>
            </a:r>
          </a:p>
          <a:p>
            <a:pPr algn="ctr"/>
            <a:r>
              <a:rPr lang="en-US" b="1" dirty="0"/>
              <a:t>Sea View Estates </a:t>
            </a:r>
            <a:r>
              <a:rPr lang="en-US" dirty="0"/>
              <a:t>(Jon Schleiger, Piper Henry)</a:t>
            </a:r>
          </a:p>
          <a:p>
            <a:pPr algn="ctr"/>
            <a:r>
              <a:rPr lang="en-US" b="1" dirty="0"/>
              <a:t>Seabrook</a:t>
            </a:r>
            <a:r>
              <a:rPr lang="en-US" dirty="0"/>
              <a:t> (Stephen Poulakos, </a:t>
            </a:r>
            <a:r>
              <a:rPr lang="en-US" dirty="0">
                <a:effectLst/>
              </a:rPr>
              <a:t>Sam Nielson, Casey Roloff)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E76E2F-9650-BEE7-6667-0DA72D92A60C}"/>
              </a:ext>
            </a:extLst>
          </p:cNvPr>
          <p:cNvSpPr txBox="1">
            <a:spLocks/>
          </p:cNvSpPr>
          <p:nvPr/>
        </p:nvSpPr>
        <p:spPr>
          <a:xfrm>
            <a:off x="7808259" y="3824408"/>
            <a:ext cx="2680447" cy="16247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-- Beaver Dam Notchers --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Luke Crooks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Vicki Hutton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Stan Hutton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John Reimer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538199D-7BF6-4E18-CC35-A075E96C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6</a:t>
            </a:fld>
            <a:r>
              <a:rPr lang="en-US" dirty="0"/>
              <a:t> of 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541C2A-0813-027C-5E45-755BC0823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8" y="4699703"/>
            <a:ext cx="2926080" cy="4572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46214A7-AE57-0FB5-92CE-86A5C45DD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108" y="3633876"/>
            <a:ext cx="2161464" cy="640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61E23E-8D3F-5F9D-A743-70AA02993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958" y="4442831"/>
            <a:ext cx="1342370" cy="822960"/>
          </a:xfrm>
          <a:prstGeom prst="rect">
            <a:avLst/>
          </a:prstGeom>
        </p:spPr>
      </p:pic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5709A412-AAC7-C029-480E-4901616D3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2" y="5470634"/>
            <a:ext cx="971550" cy="914400"/>
          </a:xfrm>
          <a:prstGeom prst="rect">
            <a:avLst/>
          </a:prstGeom>
        </p:spPr>
      </p:pic>
      <p:pic>
        <p:nvPicPr>
          <p:cNvPr id="7" name="Picture 6" descr="A group of people standing in front of a white van&#10;&#10;Description automatically generated">
            <a:extLst>
              <a:ext uri="{FF2B5EF4-FFF2-40B4-BE49-F238E27FC236}">
                <a16:creationId xmlns:a16="http://schemas.microsoft.com/office/drawing/2014/main" id="{8B494B2A-AAF9-F330-998E-A4F3002528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19" y="3824409"/>
            <a:ext cx="3481134" cy="2610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1D81DF-9DFA-B353-BBA9-A1382B3D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AD15FE-75DD-2A1A-FB68-50FDEEA6FE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5901" y="5700055"/>
            <a:ext cx="308653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50F1-9FC3-21D3-E4EB-D31A2589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227"/>
            <a:ext cx="12192000" cy="79256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+mn-lt"/>
              </a:rPr>
              <a:t>Questions/Discussion/Next Steps?</a:t>
            </a:r>
          </a:p>
        </p:txBody>
      </p:sp>
      <p:pic>
        <p:nvPicPr>
          <p:cNvPr id="4" name="Picture 3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1D28047-6822-060B-F419-973999CE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D9D8CE-5A31-5AA4-E7E6-DC430DE8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D25439B-682D-500B-A5FC-D788E2A7ED2B}"/>
              </a:ext>
            </a:extLst>
          </p:cNvPr>
          <p:cNvSpPr txBox="1">
            <a:spLocks/>
          </p:cNvSpPr>
          <p:nvPr/>
        </p:nvSpPr>
        <p:spPr>
          <a:xfrm>
            <a:off x="8592526" y="1010155"/>
            <a:ext cx="3167339" cy="14766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Scott Boettcher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SBGH-Partners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North Beach Flood Project Lead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360/480-6600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hlinkClick r:id="rId4"/>
              </a:rPr>
              <a:t>scottb@sbgh-partners.com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8A8FF6B-26C0-A84D-30D6-09DF1149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7</a:t>
            </a:fld>
            <a:r>
              <a:rPr lang="en-US" dirty="0"/>
              <a:t> of 7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480994C-683C-6B53-F7E6-7007667C985D}"/>
              </a:ext>
            </a:extLst>
          </p:cNvPr>
          <p:cNvSpPr txBox="1">
            <a:spLocks/>
          </p:cNvSpPr>
          <p:nvPr/>
        </p:nvSpPr>
        <p:spPr>
          <a:xfrm>
            <a:off x="370774" y="1010154"/>
            <a:ext cx="3167338" cy="1476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Vickie Raines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Grays Harbor County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Aptos" panose="020B0004020202020204" pitchFamily="34" charset="0"/>
              </a:rPr>
              <a:t>Commissioner, District III</a:t>
            </a:r>
            <a:endParaRPr lang="en-US" sz="1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360/590-4100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hlinkClick r:id="rId5"/>
              </a:rPr>
              <a:t>vraines@graysharbor.us</a:t>
            </a:r>
            <a:endParaRPr lang="en-US" sz="1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43B725-5C51-9913-8631-9EB542A4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12-20-2024, Rep. Adam Bernbaum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3A9A45-EA21-4C7C-176A-BE3310BF334A}"/>
              </a:ext>
            </a:extLst>
          </p:cNvPr>
          <p:cNvSpPr>
            <a:spLocks/>
          </p:cNvSpPr>
          <p:nvPr/>
        </p:nvSpPr>
        <p:spPr>
          <a:xfrm>
            <a:off x="4724400" y="4624138"/>
            <a:ext cx="2743200" cy="118872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r>
              <a:rPr lang="en-US" i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“over 1 foot of water in Ocean City flood zone”</a:t>
            </a:r>
            <a:endParaRPr lang="en-US" sz="14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Text, Jon Schleiger, </a:t>
            </a:r>
            <a:r>
              <a:rPr lang="en-US" sz="1400" kern="100" dirty="0">
                <a:solidFill>
                  <a:schemeClr val="tx1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12/18/2024</a:t>
            </a: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, 6:21 AM</a:t>
            </a:r>
            <a:endParaRPr lang="en-US" sz="1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6969E10-100C-B6A7-3791-66D349896CC8}"/>
              </a:ext>
            </a:extLst>
          </p:cNvPr>
          <p:cNvSpPr>
            <a:spLocks/>
          </p:cNvSpPr>
          <p:nvPr/>
        </p:nvSpPr>
        <p:spPr>
          <a:xfrm>
            <a:off x="1116218" y="3898085"/>
            <a:ext cx="2743200" cy="264082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r>
              <a:rPr lang="en-US" i="1" dirty="0"/>
              <a:t>“On average, coastal areas in Washington state are expected to see between 10 and 32 inches (more than two and a half feet) of sea level rise by the year 2100, relative to 2000.”</a:t>
            </a:r>
          </a:p>
          <a:p>
            <a:r>
              <a:rPr lang="en-US" sz="1400" dirty="0">
                <a:hlinkClick r:id="rId6"/>
              </a:rPr>
              <a:t>UW Climate Impacts Group</a:t>
            </a:r>
            <a:endParaRPr lang="en-US" sz="1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F376A55-B80E-3688-EFF7-2A3E70B37CBA}"/>
              </a:ext>
            </a:extLst>
          </p:cNvPr>
          <p:cNvSpPr>
            <a:spLocks/>
          </p:cNvSpPr>
          <p:nvPr/>
        </p:nvSpPr>
        <p:spPr>
          <a:xfrm>
            <a:off x="8478291" y="4020702"/>
            <a:ext cx="2743200" cy="239559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/>
            <a:r>
              <a:rPr lang="en-US" i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“Just took these pictures, DOT has closed the road down by Luke's place. As you see in the pictures people are ignoring the signs, at least some are.” </a:t>
            </a:r>
            <a:r>
              <a:rPr lang="en-US" sz="1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Text, Stan Sturgeon, </a:t>
            </a:r>
            <a:r>
              <a:rPr lang="en-US" sz="14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12/18/2024</a:t>
            </a:r>
            <a:r>
              <a:rPr lang="en-US" sz="1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9:45 AM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E3871C9-180B-213B-522B-0474855DB4BF}"/>
              </a:ext>
            </a:extLst>
          </p:cNvPr>
          <p:cNvSpPr txBox="1">
            <a:spLocks/>
          </p:cNvSpPr>
          <p:nvPr/>
        </p:nvSpPr>
        <p:spPr>
          <a:xfrm>
            <a:off x="4512331" y="1010155"/>
            <a:ext cx="3167339" cy="14766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John Becker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Grays Harbor County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County Engineer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360/581-6001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hlinkClick r:id="rId7"/>
              </a:rPr>
              <a:t>jbecker@graysharbor.us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BC1E8-6A6E-6BE7-B92D-62FBB07F8F7B}"/>
              </a:ext>
            </a:extLst>
          </p:cNvPr>
          <p:cNvSpPr txBox="1"/>
          <p:nvPr/>
        </p:nvSpPr>
        <p:spPr>
          <a:xfrm>
            <a:off x="4038600" y="2820340"/>
            <a:ext cx="41148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Next Community Meeting: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1/16/20254 (or 1/23/2025)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6:00 – 7:30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Ocean Shores Outdoor Recreation Club</a:t>
            </a:r>
          </a:p>
        </p:txBody>
      </p:sp>
    </p:spTree>
    <p:extLst>
      <p:ext uri="{BB962C8B-B14F-4D97-AF65-F5344CB8AC3E}">
        <p14:creationId xmlns:p14="http://schemas.microsoft.com/office/powerpoint/2010/main" val="22568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6603</TotalTime>
  <Words>633</Words>
  <Application>Microsoft Office PowerPoint</Application>
  <PresentationFormat>Widescreen</PresentationFormat>
  <Paragraphs>144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Times New Roman</vt:lpstr>
      <vt:lpstr>Wingdings</vt:lpstr>
      <vt:lpstr>Office Theme</vt:lpstr>
      <vt:lpstr>North Beach/Ocean City Flood Control</vt:lpstr>
      <vt:lpstr>PowerPoint Presentation</vt:lpstr>
      <vt:lpstr>PowerPoint Presentation</vt:lpstr>
      <vt:lpstr>PowerPoint Presentation</vt:lpstr>
      <vt:lpstr>PowerPoint Presentation</vt:lpstr>
      <vt:lpstr>Partners!</vt:lpstr>
      <vt:lpstr>Questions/Discussion/Next Steps?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Connor Creek Flooding</dc:title>
  <dc:creator>Scott Boettcher</dc:creator>
  <cp:lastModifiedBy>Scott Boettcher</cp:lastModifiedBy>
  <cp:revision>648</cp:revision>
  <cp:lastPrinted>2024-01-17T22:12:22Z</cp:lastPrinted>
  <dcterms:created xsi:type="dcterms:W3CDTF">2024-01-09T21:50:08Z</dcterms:created>
  <dcterms:modified xsi:type="dcterms:W3CDTF">2024-12-20T18:45:28Z</dcterms:modified>
</cp:coreProperties>
</file>