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15" r:id="rId2"/>
    <p:sldId id="307" r:id="rId3"/>
    <p:sldId id="342" r:id="rId4"/>
    <p:sldId id="346" r:id="rId5"/>
    <p:sldId id="335" r:id="rId6"/>
    <p:sldId id="347" r:id="rId7"/>
    <p:sldId id="343" r:id="rId8"/>
    <p:sldId id="345" r:id="rId9"/>
    <p:sldId id="344" r:id="rId10"/>
    <p:sldId id="327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97FE66-B7C6-4380-CED1-C88CDE4EE344}" name="Scott Boettcher" initials="SB" userId="S::scottb@sbgh-partners.com::67e7d7a2-fff8-4780-afb1-a0f7fae0ba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CA40C5-5F92-462A-AF01-559B3859FDB7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151E9D-6DDB-421A-89FE-B27C505E5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5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33D0-1F84-01AE-5B9B-A41330366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BD727-5E44-70EF-A1B4-D7B516A79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6B613-908A-A641-94FA-92849078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DE8E-7316-47C2-B711-01164301D1C5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3FCAA-35BE-E0D2-2290-6667AB7A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8CE31-C869-2755-D766-772E06F5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3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EF20-F6FC-9DF1-93B7-3B6876FB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119E2-8FB1-D18C-5010-37131474D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D31F0-1753-C2E8-0CC5-5D7F2558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CB3C-B83E-4265-AB54-988AC3FF605B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00D19-A03E-51C2-E1E8-74ED917A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4B7D-58CE-B59B-308F-638DA631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6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3A2A4-7801-3DB7-17AB-1F8F1978B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73A71-2FDD-4214-3D46-9300B1E1C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6817C-5162-DD01-B4BF-78271305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D080-3208-4B37-80AF-10BBFCA00258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9E0C8-1F7D-66FF-8455-FF3F35FB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C47F0-7480-C4AE-8EA8-E80C2460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3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9576-5C37-C809-8502-C60A0A01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7FB61-FB62-A5D3-9268-F778F419A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C23A2-8EDF-AFFC-F049-10C7380C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A233-737F-4E55-8F61-18174E811BA8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3C3F9-02EC-386D-254C-3D33B1E7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F09F8-1E3E-5318-6893-7838D25A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1155-9AAA-F3BE-4DA5-FA0CA4C6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AF25E-F707-7EC8-D83C-A1ACFC55B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30473-ED9A-1E8B-FE35-DFC3B097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8922-49F8-4D7A-8726-75C627A02607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7724C-FDDA-9294-6471-62CECD59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84285-0718-C7AC-9520-8654BC40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8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403AD-FA70-7D5F-B57F-3435F88B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C6C3-C66D-DBEB-B5A9-962F791A9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08DAB-16C2-A910-0113-3FED46FAD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4E3F8-6D8B-80D4-042D-3E1663DE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F2AB-90D6-4B28-B751-7846FDB68011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F9FEA-4789-6556-07FA-18E0E6B3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70750-0FC0-5D96-CF9D-FF2BAC0A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2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10A9-DA26-FB18-E4F3-C4136478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F8DCB-A462-7AE5-1F3A-97784F05B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70184-CB93-4009-E9F7-44CA47F51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8876E-2265-292A-C317-85BC41B84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29FCB-2C45-6D66-8BFA-F3AD329EE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1A546-3F59-46C1-5EB3-C82AD2D3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6892-DF79-436C-A5F2-748D626CA885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25254-BA31-34DA-0DD7-0FA2BBD6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87F56-901A-1AAB-032A-4A1563EF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257B-116C-37B0-10FE-6806EBE0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695EF-CBFE-1515-5DD7-F37689EC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3E2B-7921-4921-885A-0F35C7C00DF4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F7657-08FE-D738-31DE-012289E3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8B636-BABB-E220-C80E-71BC6997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C81D54-88E1-CC1B-B47C-041DC698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A9B0-0EF8-40BD-8588-E993BEDBB415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4D7AB-41D2-D9FC-567C-D4019B15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AFDFA-5A12-DF00-5A0C-8FDEC06B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4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05AF-907C-E32C-5921-76DD5286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BE12-8778-EBBD-1B29-CE62B3A50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6CFA3-E1BC-0D1B-3BA6-CDD192E70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5F7B4-D0AE-C0DE-F426-E26FE7D1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BDE7-0CA4-45DF-A621-00059E22DF04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B6425-E47E-98AF-4CC5-823AF9D9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BDED7-17B3-CE54-CB28-3042EB1E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8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C913-F912-6EF3-B643-114E18E6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9A124-8C63-1D88-26AA-3FC7A6839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83639-EFE0-DF40-30E8-1F42B66D4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40D32-EC17-3A84-5E34-6A4F9CD4B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A195-FE46-4D57-AE0A-329E75FEF8C6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499EF-955C-7260-BA2B-DAE4221A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104AB-9DC0-7527-1773-51FF96D6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DF5ED-72FB-8BD7-21E0-CF64226C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169ED-CB0F-0EEF-9EEE-DF6DF4F0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A46EC-B241-57F3-8E03-F5AA3D20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23D3-35A7-4146-84C5-16F8E7B843CE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FF7C4-DBD2-576C-518D-CDA526AF5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1-27-2025 TESC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1DE42-8481-0FE3-4BE7-D07CF8B55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05C5A-34FE-4FA3-8D4A-72FEB7CF9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2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robinvance10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mailto:scottb@sbgh-partner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leg.wa.gov/rcw/default.aspx?cite=85.06" TargetMode="External"/><Relationship Id="rId13" Type="http://schemas.openxmlformats.org/officeDocument/2006/relationships/hyperlink" Target="https://app.leg.wa.gov/rcw/default.aspx?cite=85.24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app.leg.wa.gov/rcw/default.aspx?cite=85.05" TargetMode="External"/><Relationship Id="rId12" Type="http://schemas.openxmlformats.org/officeDocument/2006/relationships/hyperlink" Target="https://app.leg.wa.gov/rcw/default.aspx?cite=85.22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app.leg.wa.gov/rcw/default.aspx?cite=86.1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app.leg.wa.gov/rcw/default.aspx?cite=85.20" TargetMode="External"/><Relationship Id="rId5" Type="http://schemas.openxmlformats.org/officeDocument/2006/relationships/hyperlink" Target="https://app.leg.wa.gov/RCW/default.aspx?cite=85.38" TargetMode="External"/><Relationship Id="rId15" Type="http://schemas.openxmlformats.org/officeDocument/2006/relationships/hyperlink" Target="https://app.leg.wa.gov/rcw/default.aspx?cite=86.13" TargetMode="External"/><Relationship Id="rId10" Type="http://schemas.openxmlformats.org/officeDocument/2006/relationships/hyperlink" Target="https://app.leg.wa.gov/rcw/default.aspx?cite=85.15" TargetMode="External"/><Relationship Id="rId4" Type="http://schemas.openxmlformats.org/officeDocument/2006/relationships/hyperlink" Target="https://app.leg.wa.gov/rcw/default.aspx?Cite=86.09" TargetMode="External"/><Relationship Id="rId9" Type="http://schemas.openxmlformats.org/officeDocument/2006/relationships/hyperlink" Target="https://app.leg.wa.gov/rcw/default.aspx?cite=85.08" TargetMode="External"/><Relationship Id="rId14" Type="http://schemas.openxmlformats.org/officeDocument/2006/relationships/hyperlink" Target="https://app.leg.wa.gov/rcw/default.aspx?cite=86.0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cgis.com/apps/mapviewer/index.html?webmap=42569ca5e62d44c684d56dba489a9605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earth.google.com/web/@47.09727206,-124.16423931,13.71565556a,17716.72554546d,35y,360h,0t,0r/data=ChI6EAgBEQAAAAAAAOA_GMMPIA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ezview.wa.gov/site/alias__2014/42980/flood_conditions.aspx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lmon-wa-rco.opendata.arcgis.com/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50F1-9FC3-21D3-E4EB-D31A25890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0990"/>
            <a:ext cx="12192000" cy="7925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North Beach Flood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4470B-0D56-299D-8FB1-F70EB4713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14237"/>
            <a:ext cx="12192000" cy="1754326"/>
          </a:xfrm>
        </p:spPr>
        <p:txBody>
          <a:bodyPr>
            <a:normAutofit/>
          </a:bodyPr>
          <a:lstStyle/>
          <a:p>
            <a:r>
              <a:rPr lang="en-US" sz="3800" b="1" i="1" dirty="0">
                <a:solidFill>
                  <a:srgbClr val="00B050"/>
                </a:solidFill>
              </a:rPr>
              <a:t>Proposed</a:t>
            </a:r>
            <a:r>
              <a:rPr lang="en-US" sz="3800" b="1" dirty="0">
                <a:solidFill>
                  <a:srgbClr val="00B050"/>
                </a:solidFill>
              </a:rPr>
              <a:t> Ocean City Drainage District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rbel" panose="020B0503020204020204" pitchFamily="34" charset="0"/>
              </a:rPr>
              <a:t>Grays Harbor County</a:t>
            </a:r>
          </a:p>
          <a:p>
            <a:r>
              <a:rPr lang="en-US" dirty="0">
                <a:solidFill>
                  <a:srgbClr val="0070C0"/>
                </a:solidFill>
              </a:rPr>
              <a:t>1-27-2025</a:t>
            </a:r>
          </a:p>
        </p:txBody>
      </p:sp>
      <p:pic>
        <p:nvPicPr>
          <p:cNvPr id="4" name="Picture 3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1D28047-6822-060B-F419-973999CE1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FD9D8CE-5A31-5AA4-E7E6-DC430DE8B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3298170-B29B-61D7-9F83-00FF0827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1</a:t>
            </a:fld>
            <a:r>
              <a:rPr lang="en-US" dirty="0"/>
              <a:t> of 13</a:t>
            </a:r>
          </a:p>
        </p:txBody>
      </p:sp>
      <p:pic>
        <p:nvPicPr>
          <p:cNvPr id="9" name="Picture 8" descr="A yellow sign on a wet road&#10;&#10;Description automatically generated">
            <a:extLst>
              <a:ext uri="{FF2B5EF4-FFF2-40B4-BE49-F238E27FC236}">
                <a16:creationId xmlns:a16="http://schemas.microsoft.com/office/drawing/2014/main" id="{3D6D389D-AB16-75E1-6B0D-0B8EFE8B2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15" y="2819246"/>
            <a:ext cx="5107371" cy="3830528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044E1E-9957-9986-33F0-AFEBF6D0C02A}"/>
              </a:ext>
            </a:extLst>
          </p:cNvPr>
          <p:cNvSpPr txBox="1"/>
          <p:nvPr/>
        </p:nvSpPr>
        <p:spPr>
          <a:xfrm>
            <a:off x="8741774" y="4596011"/>
            <a:ext cx="111267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ym typeface="Wingdings" panose="05000000000000000000" pitchFamily="2" charset="2"/>
              </a:rPr>
              <a:t> </a:t>
            </a:r>
            <a:r>
              <a:rPr lang="en-US" sz="1200" dirty="0"/>
              <a:t>12/17/2024</a:t>
            </a:r>
          </a:p>
        </p:txBody>
      </p:sp>
    </p:spTree>
    <p:extLst>
      <p:ext uri="{BB962C8B-B14F-4D97-AF65-F5344CB8AC3E}">
        <p14:creationId xmlns:p14="http://schemas.microsoft.com/office/powerpoint/2010/main" val="3843617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50F1-9FC3-21D3-E4EB-D31A25890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8227"/>
            <a:ext cx="12192000" cy="7925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Questions/Discussion?</a:t>
            </a:r>
          </a:p>
        </p:txBody>
      </p:sp>
      <p:pic>
        <p:nvPicPr>
          <p:cNvPr id="4" name="Picture 3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1D28047-6822-060B-F419-973999CE1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FD9D8CE-5A31-5AA4-E7E6-DC430DE8B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D25439B-682D-500B-A5FC-D788E2A7ED2B}"/>
              </a:ext>
            </a:extLst>
          </p:cNvPr>
          <p:cNvSpPr txBox="1">
            <a:spLocks/>
          </p:cNvSpPr>
          <p:nvPr/>
        </p:nvSpPr>
        <p:spPr>
          <a:xfrm>
            <a:off x="3023965" y="1289389"/>
            <a:ext cx="3167405" cy="12651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Scott Boettcher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SBGH-Partners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360/480-6600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hlinkClick r:id="rId4"/>
              </a:rPr>
              <a:t>scottb@sbgh-partners.com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8A8FF6B-26C0-A84D-30D6-09DF1149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10</a:t>
            </a:fld>
            <a:r>
              <a:rPr lang="en-US" dirty="0"/>
              <a:t> of 13</a:t>
            </a:r>
          </a:p>
        </p:txBody>
      </p:sp>
      <p:pic>
        <p:nvPicPr>
          <p:cNvPr id="30" name="Picture 29" descr="People kayaking on a river&#10;&#10;Description automatically generated">
            <a:extLst>
              <a:ext uri="{FF2B5EF4-FFF2-40B4-BE49-F238E27FC236}">
                <a16:creationId xmlns:a16="http://schemas.microsoft.com/office/drawing/2014/main" id="{876EA85B-22ED-4B4B-C1FE-932BCC3E6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2"/>
          <a:stretch/>
        </p:blipFill>
        <p:spPr>
          <a:xfrm>
            <a:off x="1025681" y="3503955"/>
            <a:ext cx="4897767" cy="297273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 descr="A flooded street with trees and a sign&#10;&#10;Description automatically generated">
            <a:extLst>
              <a:ext uri="{FF2B5EF4-FFF2-40B4-BE49-F238E27FC236}">
                <a16:creationId xmlns:a16="http://schemas.microsoft.com/office/drawing/2014/main" id="{47BB5AC4-2F83-02FA-B93B-06B9E22D0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17" y="3503954"/>
            <a:ext cx="3963653" cy="297274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986D26-20F3-B601-9799-14E1F325C82D}"/>
              </a:ext>
            </a:extLst>
          </p:cNvPr>
          <p:cNvSpPr txBox="1"/>
          <p:nvPr/>
        </p:nvSpPr>
        <p:spPr>
          <a:xfrm>
            <a:off x="11059465" y="4851825"/>
            <a:ext cx="111267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ym typeface="Wingdings" panose="05000000000000000000" pitchFamily="2" charset="2"/>
              </a:rPr>
              <a:t> </a:t>
            </a:r>
            <a:r>
              <a:rPr lang="en-US" sz="1200" dirty="0"/>
              <a:t>12/17/2024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1CBA8-87E9-AC76-BBD3-894640323104}"/>
              </a:ext>
            </a:extLst>
          </p:cNvPr>
          <p:cNvSpPr txBox="1"/>
          <p:nvPr/>
        </p:nvSpPr>
        <p:spPr>
          <a:xfrm>
            <a:off x="5943344" y="4851825"/>
            <a:ext cx="111267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ym typeface="Wingdings" panose="05000000000000000000" pitchFamily="2" charset="2"/>
              </a:rPr>
              <a:t> </a:t>
            </a:r>
            <a:r>
              <a:rPr lang="en-US" sz="1200" dirty="0"/>
              <a:t>12/26/2024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3823191-C185-1E32-F453-3C92B1E57AD7}"/>
              </a:ext>
            </a:extLst>
          </p:cNvPr>
          <p:cNvSpPr txBox="1">
            <a:spLocks/>
          </p:cNvSpPr>
          <p:nvPr/>
        </p:nvSpPr>
        <p:spPr>
          <a:xfrm>
            <a:off x="6726961" y="1289389"/>
            <a:ext cx="3167405" cy="12651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Robin Vance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MES Graduate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239/849-3649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hlinkClick r:id="rId7"/>
              </a:rPr>
              <a:t>robinvance10@gmail.com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2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B8EEF-8D58-17CD-F8CD-1F32D59B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2</a:t>
            </a:fld>
            <a:r>
              <a:rPr lang="en-US" dirty="0"/>
              <a:t> of 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D8F4-27BF-83FA-2863-D7F4205F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1-27-2025 TESC</a:t>
            </a:r>
          </a:p>
        </p:txBody>
      </p:sp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6FFA3-EB68-C659-4B77-FD968FD4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1C2AACB-CB16-776C-E9DA-EBB3EB086CE8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Topics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B3DA88-9C7F-18E5-4B9E-576224B0D1D3}"/>
              </a:ext>
            </a:extLst>
          </p:cNvPr>
          <p:cNvSpPr txBox="1">
            <a:spLocks/>
          </p:cNvSpPr>
          <p:nvPr/>
        </p:nvSpPr>
        <p:spPr>
          <a:xfrm>
            <a:off x="1154414" y="928789"/>
            <a:ext cx="10438982" cy="5355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What </a:t>
            </a:r>
            <a:r>
              <a:rPr lang="en-US" sz="2000" dirty="0">
                <a:solidFill>
                  <a:srgbClr val="0070C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is t</a:t>
            </a:r>
            <a:r>
              <a:rPr lang="en-US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he </a:t>
            </a:r>
            <a:r>
              <a:rPr lang="en-US" sz="2000" i="1" dirty="0">
                <a:solidFill>
                  <a:srgbClr val="0070C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Proposed</a:t>
            </a:r>
            <a:r>
              <a:rPr lang="en-US" sz="2000" dirty="0">
                <a:solidFill>
                  <a:srgbClr val="0070C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Ocean City Drainage District?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Why is it Needed?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What is the Need/Opportunity from TESC?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D946EDE-AB5C-D94B-DD70-3175B5303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pic>
        <p:nvPicPr>
          <p:cNvPr id="2" name="Picture 1" descr="People kayaking on a river&#10;&#10;Description automatically generated">
            <a:extLst>
              <a:ext uri="{FF2B5EF4-FFF2-40B4-BE49-F238E27FC236}">
                <a16:creationId xmlns:a16="http://schemas.microsoft.com/office/drawing/2014/main" id="{386323A4-21BE-A771-BE2C-0C545C6EE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2"/>
          <a:stretch/>
        </p:blipFill>
        <p:spPr>
          <a:xfrm>
            <a:off x="1025681" y="2804707"/>
            <a:ext cx="4897767" cy="297273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 descr="A flooded street with trees and a sign&#10;&#10;Description automatically generated">
            <a:extLst>
              <a:ext uri="{FF2B5EF4-FFF2-40B4-BE49-F238E27FC236}">
                <a16:creationId xmlns:a16="http://schemas.microsoft.com/office/drawing/2014/main" id="{1FDEE1B1-E391-4AF1-CC9B-8EE14202A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17" y="2804706"/>
            <a:ext cx="3963653" cy="297274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05A47D-597E-505F-7055-1332458465D1}"/>
              </a:ext>
            </a:extLst>
          </p:cNvPr>
          <p:cNvSpPr txBox="1"/>
          <p:nvPr/>
        </p:nvSpPr>
        <p:spPr>
          <a:xfrm>
            <a:off x="11059465" y="4152577"/>
            <a:ext cx="111267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ym typeface="Wingdings" panose="05000000000000000000" pitchFamily="2" charset="2"/>
              </a:rPr>
              <a:t> </a:t>
            </a:r>
            <a:r>
              <a:rPr lang="en-US" sz="1200" dirty="0"/>
              <a:t>12/17/2024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D03FB-5247-92F2-76A8-CAD6EB2E88D7}"/>
              </a:ext>
            </a:extLst>
          </p:cNvPr>
          <p:cNvSpPr txBox="1"/>
          <p:nvPr/>
        </p:nvSpPr>
        <p:spPr>
          <a:xfrm>
            <a:off x="5943344" y="4152577"/>
            <a:ext cx="111267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ym typeface="Wingdings" panose="05000000000000000000" pitchFamily="2" charset="2"/>
              </a:rPr>
              <a:t> </a:t>
            </a:r>
            <a:r>
              <a:rPr lang="en-US" sz="1200" dirty="0"/>
              <a:t>12/26/2024</a:t>
            </a:r>
          </a:p>
        </p:txBody>
      </p:sp>
    </p:spTree>
    <p:extLst>
      <p:ext uri="{BB962C8B-B14F-4D97-AF65-F5344CB8AC3E}">
        <p14:creationId xmlns:p14="http://schemas.microsoft.com/office/powerpoint/2010/main" val="291931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1FBD9-34BF-0CE6-E5E5-A77540833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4CF5648-B9A1-B454-E7FC-680D7A1B2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B0027B3-C410-CCF3-F521-11F09C50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3</a:t>
            </a:fld>
            <a:r>
              <a:rPr lang="en-US" dirty="0"/>
              <a:t> of 13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80E382F-28F8-3112-9DB0-E9B9D20F3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18C08A-5B9D-C114-8FBB-AC8D6B53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44766" y="6356350"/>
            <a:ext cx="2052536" cy="365125"/>
          </a:xfrm>
        </p:spPr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C30FC-5592-3759-5422-7AF8D6FE4161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7030A0"/>
                </a:solidFill>
                <a:latin typeface="+mn-lt"/>
              </a:rPr>
              <a:t>1. What is the </a:t>
            </a:r>
            <a:r>
              <a:rPr lang="en-US" sz="4000" b="1" i="1" dirty="0">
                <a:solidFill>
                  <a:srgbClr val="7030A0"/>
                </a:solidFill>
                <a:latin typeface="+mn-lt"/>
              </a:rPr>
              <a:t>Proposed </a:t>
            </a:r>
            <a:r>
              <a:rPr lang="en-US" sz="4000" b="1" dirty="0">
                <a:solidFill>
                  <a:srgbClr val="7030A0"/>
                </a:solidFill>
                <a:latin typeface="+mn-lt"/>
              </a:rPr>
              <a:t>Ocean City Drainage District?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727734-BE90-7DB0-16BE-EDA47DC59617}"/>
              </a:ext>
            </a:extLst>
          </p:cNvPr>
          <p:cNvSpPr txBox="1">
            <a:spLocks/>
          </p:cNvSpPr>
          <p:nvPr/>
        </p:nvSpPr>
        <p:spPr>
          <a:xfrm>
            <a:off x="6165408" y="1072160"/>
            <a:ext cx="5883156" cy="3908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/>
              <a:t>Focus = Local </a:t>
            </a:r>
            <a:r>
              <a:rPr lang="en-US" sz="2200" u="sng" dirty="0"/>
              <a:t>flood control implementation, maintenance</a:t>
            </a:r>
            <a:r>
              <a:rPr lang="en-US" sz="22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/>
              <a:t>Lead = Flood Control District (</a:t>
            </a:r>
            <a:r>
              <a:rPr lang="en-US" sz="2200" dirty="0">
                <a:hlinkClick r:id="rId4"/>
              </a:rPr>
              <a:t>RCW 86.09</a:t>
            </a:r>
            <a:r>
              <a:rPr lang="en-US" sz="2200" dirty="0"/>
              <a:t>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/>
              <a:t>Creation = </a:t>
            </a:r>
            <a:r>
              <a:rPr lang="en-US" sz="2200" dirty="0">
                <a:hlinkClick r:id="rId5"/>
              </a:rPr>
              <a:t>RCW 85.38 </a:t>
            </a:r>
            <a:r>
              <a:rPr lang="en-US" sz="2200" dirty="0"/>
              <a:t>(Special District Creation and Operation).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/>
              <a:t>Model = Grays Harbor Drainage District # 1 (Grayland)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A96393-DB4C-1465-423A-12D70E64D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781" y="830423"/>
            <a:ext cx="4710813" cy="5963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167E85-E3DA-771B-835F-786350B3A852}"/>
              </a:ext>
            </a:extLst>
          </p:cNvPr>
          <p:cNvSpPr txBox="1"/>
          <p:nvPr/>
        </p:nvSpPr>
        <p:spPr>
          <a:xfrm>
            <a:off x="143436" y="1093070"/>
            <a:ext cx="127813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7"/>
              </a:rPr>
              <a:t>RCW 85.05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hlinkClick r:id="rId8"/>
              </a:rPr>
              <a:t>RCW 85.06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hlinkClick r:id="rId9"/>
              </a:rPr>
              <a:t>RCW 85.08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hlinkClick r:id="rId10"/>
              </a:rPr>
              <a:t>RCW 85.15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hlinkClick r:id="rId11"/>
              </a:rPr>
              <a:t>RCW 85.20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hlinkClick r:id="rId12"/>
              </a:rPr>
              <a:t>RCW 85.22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hlinkClick r:id="rId13"/>
              </a:rPr>
              <a:t>RCW 85.24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  <a:hlinkClick r:id="rId14"/>
              </a:rPr>
              <a:t>RCW 86.09</a:t>
            </a:r>
            <a:endParaRPr lang="en-US" sz="1600" dirty="0">
              <a:highlight>
                <a:srgbClr val="FFFF00"/>
              </a:highlight>
            </a:endParaRPr>
          </a:p>
          <a:p>
            <a:endParaRPr lang="en-US" sz="1600" dirty="0"/>
          </a:p>
          <a:p>
            <a:r>
              <a:rPr lang="en-US" sz="1600" dirty="0">
                <a:hlinkClick r:id="rId15"/>
              </a:rPr>
              <a:t>RCW 86.13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hlinkClick r:id="rId16"/>
              </a:rPr>
              <a:t>RCW 86.15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751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6E3DA-90BF-79B2-B642-4F41A7280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7216BBA7-B85F-9D7D-69F2-52982190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56815B6-0F31-D03D-CAE4-AE806773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4</a:t>
            </a:fld>
            <a:r>
              <a:rPr lang="en-US" dirty="0"/>
              <a:t> of 13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2F2B6E9-C6F6-3CD4-8B62-8ECCC0E93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E41435-54D8-1D08-0D40-00FA2559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97E4E-3E26-58AA-75D0-F82510C31429}"/>
              </a:ext>
            </a:extLst>
          </p:cNvPr>
          <p:cNvSpPr txBox="1"/>
          <p:nvPr/>
        </p:nvSpPr>
        <p:spPr>
          <a:xfrm>
            <a:off x="598604" y="856583"/>
            <a:ext cx="201167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</a:rPr>
              <a:t>Flooding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097BEF-66A9-4CB3-1C7C-032466F07FD3}"/>
              </a:ext>
            </a:extLst>
          </p:cNvPr>
          <p:cNvSpPr txBox="1"/>
          <p:nvPr/>
        </p:nvSpPr>
        <p:spPr>
          <a:xfrm>
            <a:off x="4265583" y="5318278"/>
            <a:ext cx="111267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12/26/2024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endParaRPr lang="en-US" sz="1200" dirty="0"/>
          </a:p>
        </p:txBody>
      </p:sp>
      <p:pic>
        <p:nvPicPr>
          <p:cNvPr id="14" name="Picture 13" descr="A road with houses and water in the background&#10;&#10;Description automatically generated">
            <a:extLst>
              <a:ext uri="{FF2B5EF4-FFF2-40B4-BE49-F238E27FC236}">
                <a16:creationId xmlns:a16="http://schemas.microsoft.com/office/drawing/2014/main" id="{7128F299-EB9C-E053-DD17-27A4C2CE5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36" y="4271641"/>
            <a:ext cx="2682240" cy="2011680"/>
          </a:xfrm>
          <a:prstGeom prst="rect">
            <a:avLst/>
          </a:prstGeom>
        </p:spPr>
      </p:pic>
      <p:pic>
        <p:nvPicPr>
          <p:cNvPr id="15" name="Picture 14" descr="A flooded road with trees and a sign&#10;&#10;Description automatically generated">
            <a:extLst>
              <a:ext uri="{FF2B5EF4-FFF2-40B4-BE49-F238E27FC236}">
                <a16:creationId xmlns:a16="http://schemas.microsoft.com/office/drawing/2014/main" id="{F20EEA0D-9150-9733-3C7A-8BDE401AF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3" y="4329979"/>
            <a:ext cx="3095134" cy="23213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61EFBA-9409-09D3-202A-B580619A1AB9}"/>
              </a:ext>
            </a:extLst>
          </p:cNvPr>
          <p:cNvSpPr txBox="1"/>
          <p:nvPr/>
        </p:nvSpPr>
        <p:spPr>
          <a:xfrm>
            <a:off x="4265583" y="4936582"/>
            <a:ext cx="111267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ym typeface="Wingdings" panose="05000000000000000000" pitchFamily="2" charset="2"/>
              </a:rPr>
              <a:t> </a:t>
            </a:r>
            <a:r>
              <a:rPr lang="en-US" sz="1200" dirty="0"/>
              <a:t>12/17/2024</a:t>
            </a:r>
          </a:p>
        </p:txBody>
      </p:sp>
      <p:pic>
        <p:nvPicPr>
          <p:cNvPr id="19" name="Picture 18" descr="A person standing in a river&#10;&#10;Description automatically generated">
            <a:extLst>
              <a:ext uri="{FF2B5EF4-FFF2-40B4-BE49-F238E27FC236}">
                <a16:creationId xmlns:a16="http://schemas.microsoft.com/office/drawing/2014/main" id="{5F21F327-0625-070D-BCDB-E51272269C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11206" r="8583" b="10638"/>
          <a:stretch/>
        </p:blipFill>
        <p:spPr>
          <a:xfrm>
            <a:off x="3784001" y="1135791"/>
            <a:ext cx="3237275" cy="2403961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1BB0FC-9B16-B144-B582-F492D983A20D}"/>
              </a:ext>
            </a:extLst>
          </p:cNvPr>
          <p:cNvSpPr txBox="1"/>
          <p:nvPr/>
        </p:nvSpPr>
        <p:spPr>
          <a:xfrm>
            <a:off x="4846300" y="3547756"/>
            <a:ext cx="111267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12/17/2024</a:t>
            </a:r>
          </a:p>
        </p:txBody>
      </p:sp>
      <p:pic>
        <p:nvPicPr>
          <p:cNvPr id="21" name="Picture 20" descr="A bridge over a river&#10;&#10;Description automatically generated">
            <a:extLst>
              <a:ext uri="{FF2B5EF4-FFF2-40B4-BE49-F238E27FC236}">
                <a16:creationId xmlns:a16="http://schemas.microsoft.com/office/drawing/2014/main" id="{E939B36A-364D-FAB6-6A5D-080F47C3BE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58899" y="1801155"/>
            <a:ext cx="2938239" cy="2203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D5B224-C283-F860-C055-5ADF429157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233" y="1534723"/>
            <a:ext cx="3249540" cy="1731306"/>
          </a:xfrm>
          <a:prstGeom prst="rect">
            <a:avLst/>
          </a:prstGeom>
          <a:noFill/>
        </p:spPr>
      </p:pic>
      <p:pic>
        <p:nvPicPr>
          <p:cNvPr id="5" name="Picture 4" descr="A group of oysters on a grill&#10;&#10;Description automatically generated">
            <a:extLst>
              <a:ext uri="{FF2B5EF4-FFF2-40B4-BE49-F238E27FC236}">
                <a16:creationId xmlns:a16="http://schemas.microsoft.com/office/drawing/2014/main" id="{CE9EF405-1D16-1544-65BF-B45690A53A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1158"/>
          <a:stretch/>
        </p:blipFill>
        <p:spPr>
          <a:xfrm>
            <a:off x="8760997" y="3395189"/>
            <a:ext cx="3261497" cy="155448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AAFB794-0F52-C91A-B417-99B9AE3E6C51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7030A0"/>
                </a:solidFill>
                <a:latin typeface="+mn-lt"/>
              </a:rPr>
              <a:t>2. Why is it Needed?</a:t>
            </a:r>
          </a:p>
        </p:txBody>
      </p:sp>
    </p:spTree>
    <p:extLst>
      <p:ext uri="{BB962C8B-B14F-4D97-AF65-F5344CB8AC3E}">
        <p14:creationId xmlns:p14="http://schemas.microsoft.com/office/powerpoint/2010/main" val="390121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8885E-FFCF-67E4-8214-FE6B25038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295599C9-8391-31D0-8849-9E4071BD2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1129AC8-12A2-1A71-09F6-1C66A8CF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5</a:t>
            </a:fld>
            <a:r>
              <a:rPr lang="en-US" dirty="0"/>
              <a:t> of 13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E27C80F-3F4E-816D-E315-6F11AB061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5ABC61-9FD7-56A0-B257-27292785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71CCA-80DA-1DE4-7263-B186379981B7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7030A0"/>
                </a:solidFill>
                <a:latin typeface="+mn-lt"/>
              </a:rPr>
              <a:t>2. Why is it Needed?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E3A4AB-4614-D870-FE86-57843118F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3" y="1996722"/>
            <a:ext cx="4365964" cy="359550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F98C76-665F-1254-0AF9-26499A11E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533" y="148445"/>
            <a:ext cx="2925433" cy="629982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C8E982-B85A-3744-5B70-8B9D231E1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2882" y="1234248"/>
            <a:ext cx="4245682" cy="5120448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3E03E1-FDF2-3BAE-9981-A9A4DA79C0B7}"/>
              </a:ext>
            </a:extLst>
          </p:cNvPr>
          <p:cNvSpPr txBox="1"/>
          <p:nvPr/>
        </p:nvSpPr>
        <p:spPr>
          <a:xfrm>
            <a:off x="7802882" y="841194"/>
            <a:ext cx="4245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/>
              <a:t>Activate </a:t>
            </a:r>
            <a:r>
              <a:rPr lang="en-US" dirty="0"/>
              <a:t>t</a:t>
            </a:r>
            <a:r>
              <a:rPr lang="en-US" sz="1800" dirty="0"/>
              <a:t>imelapse </a:t>
            </a:r>
            <a:r>
              <a:rPr lang="en-US" sz="1800" dirty="0">
                <a:hlinkClick r:id="rId7"/>
              </a:rPr>
              <a:t>here</a:t>
            </a:r>
            <a:r>
              <a:rPr lang="en-US" sz="18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9A1CC1-D760-AA4C-2DEC-0C12C2602BE1}"/>
              </a:ext>
            </a:extLst>
          </p:cNvPr>
          <p:cNvSpPr txBox="1"/>
          <p:nvPr/>
        </p:nvSpPr>
        <p:spPr>
          <a:xfrm>
            <a:off x="76499" y="5622357"/>
            <a:ext cx="4389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/>
              <a:t>See webmap </a:t>
            </a:r>
            <a:r>
              <a:rPr lang="en-US" sz="1800" dirty="0">
                <a:hlinkClick r:id="rId8"/>
              </a:rPr>
              <a:t>here</a:t>
            </a:r>
            <a:r>
              <a:rPr lang="en-US" sz="1800" dirty="0"/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D83F1E-59A7-572A-1C79-1851980501FD}"/>
              </a:ext>
            </a:extLst>
          </p:cNvPr>
          <p:cNvSpPr txBox="1"/>
          <p:nvPr/>
        </p:nvSpPr>
        <p:spPr>
          <a:xfrm>
            <a:off x="598604" y="856583"/>
            <a:ext cx="343999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</a:rPr>
              <a:t>Coastal Change</a:t>
            </a:r>
          </a:p>
        </p:txBody>
      </p:sp>
    </p:spTree>
    <p:extLst>
      <p:ext uri="{BB962C8B-B14F-4D97-AF65-F5344CB8AC3E}">
        <p14:creationId xmlns:p14="http://schemas.microsoft.com/office/powerpoint/2010/main" val="203152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5A77D-A7A1-446A-8677-2DF9E57AD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9474A075-0BEE-C641-A6AD-8F83F1D0B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2E762D4-EFAA-58C6-0BEF-F38AE068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6</a:t>
            </a:fld>
            <a:r>
              <a:rPr lang="en-US" dirty="0"/>
              <a:t> of 13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2C8CFA5-5DC3-DFE8-BC20-B598F1CF3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DC3F77-6A03-6804-D7B6-6BDE0E9A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BEF5D-EFC3-4CBA-D3FD-7CFEB5299846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7030A0"/>
                </a:solidFill>
                <a:latin typeface="+mn-lt"/>
              </a:rPr>
              <a:t>2. Why is it Needed?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F4564B-2906-9F75-36D3-86BC492C138B}"/>
              </a:ext>
            </a:extLst>
          </p:cNvPr>
          <p:cNvSpPr txBox="1"/>
          <p:nvPr/>
        </p:nvSpPr>
        <p:spPr>
          <a:xfrm>
            <a:off x="598604" y="875827"/>
            <a:ext cx="343999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</a:rPr>
              <a:t>Goals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488DC-4E16-E4F2-A645-E8E9C29A5D2C}"/>
              </a:ext>
            </a:extLst>
          </p:cNvPr>
          <p:cNvSpPr txBox="1"/>
          <p:nvPr/>
        </p:nvSpPr>
        <p:spPr>
          <a:xfrm>
            <a:off x="429586" y="1711974"/>
            <a:ext cx="63527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Uplands:</a:t>
            </a:r>
            <a:r>
              <a:rPr lang="en-US" sz="2200" dirty="0"/>
              <a:t> Slow, moderate, and/or reduce/redirect flow.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SR109 Corridor: </a:t>
            </a:r>
            <a:r>
              <a:rPr lang="en-US" sz="2200" dirty="0"/>
              <a:t>Improve conveyance, evacuation (via public parcels, ROW).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Through the Dunes:</a:t>
            </a:r>
            <a:r>
              <a:rPr lang="en-US" sz="2200" dirty="0"/>
              <a:t> Reinstate high-flow, overflow.</a:t>
            </a:r>
          </a:p>
          <a:p>
            <a:pPr marL="457200" indent="-457200">
              <a:buFont typeface="+mj-lt"/>
              <a:buAutoNum type="arabicPeriod"/>
            </a:pPr>
            <a:endParaRPr lang="en-US" sz="2200" b="1" dirty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Mitigation Site: </a:t>
            </a:r>
            <a:r>
              <a:rPr lang="en-US" sz="2200" dirty="0"/>
              <a:t>Enhance wetland water storage (hotter summers).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King Tides: </a:t>
            </a:r>
            <a:r>
              <a:rPr lang="en-US" sz="2200" dirty="0"/>
              <a:t>Evacuate high-flows at historic overflow points.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DE9ECB-D244-0344-1673-051B05888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313" y="1286979"/>
            <a:ext cx="5266251" cy="48254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828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146BD-E247-1D2F-300A-943DA0CAA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3E044DDE-5CEE-4B7C-B3CC-6DD0DC33F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31D1A2D-0B00-4CD8-B2D2-C71F673E8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7</a:t>
            </a:fld>
            <a:r>
              <a:rPr lang="en-US" dirty="0"/>
              <a:t> of 13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9098BD8-E69A-B4C6-49A2-E529D3F2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A45429-3012-C833-9875-71A01F3E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846A7-D700-17C6-D023-4612B1A7ACE3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7030A0"/>
                </a:solidFill>
                <a:latin typeface="+mn-lt"/>
              </a:rPr>
              <a:t>3. What is the Need/Opportunity from TESC?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25E76-9475-6A16-563B-672FB5DCC340}"/>
              </a:ext>
            </a:extLst>
          </p:cNvPr>
          <p:cNvSpPr txBox="1"/>
          <p:nvPr/>
        </p:nvSpPr>
        <p:spPr>
          <a:xfrm>
            <a:off x="607142" y="987793"/>
            <a:ext cx="1144142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70C0"/>
                </a:solidFill>
              </a:rPr>
              <a:t>Need #1 – </a:t>
            </a:r>
            <a:r>
              <a:rPr lang="en-US" sz="3200" b="1" dirty="0">
                <a:solidFill>
                  <a:srgbClr val="0070C0"/>
                </a:solidFill>
              </a:rPr>
              <a:t>StoryMap Substantiating Need for Drainage District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7AAA86-3C71-1481-9376-0F3378665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539" y="2145274"/>
            <a:ext cx="5117025" cy="4282444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98D3FE-5AE7-E76E-2DF2-075D72DDDA06}"/>
              </a:ext>
            </a:extLst>
          </p:cNvPr>
          <p:cNvSpPr txBox="1"/>
          <p:nvPr/>
        </p:nvSpPr>
        <p:spPr>
          <a:xfrm>
            <a:off x="11371690" y="2214451"/>
            <a:ext cx="66340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dirty="0">
                <a:hlinkClick r:id="rId5"/>
              </a:rPr>
              <a:t>H</a:t>
            </a:r>
            <a:r>
              <a:rPr lang="en-US" sz="1800" dirty="0">
                <a:hlinkClick r:id="rId5"/>
              </a:rPr>
              <a:t>ere</a:t>
            </a:r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086903-9F62-B23A-7ACC-377842198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972" y="2145274"/>
            <a:ext cx="3851343" cy="4344717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24F51C-A0A6-41E5-DA3D-8046F63CA4B1}"/>
              </a:ext>
            </a:extLst>
          </p:cNvPr>
          <p:cNvSpPr txBox="1"/>
          <p:nvPr/>
        </p:nvSpPr>
        <p:spPr>
          <a:xfrm>
            <a:off x="1490677" y="1780358"/>
            <a:ext cx="3871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/>
              <a:t>Define Boundaries</a:t>
            </a:r>
            <a:endParaRPr lang="en-US" sz="1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229A11-8858-6DBB-6A0A-67BB5873D867}"/>
              </a:ext>
            </a:extLst>
          </p:cNvPr>
          <p:cNvSpPr txBox="1"/>
          <p:nvPr/>
        </p:nvSpPr>
        <p:spPr>
          <a:xfrm>
            <a:off x="7016816" y="1780358"/>
            <a:ext cx="5031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/>
              <a:t>Correlate Data</a:t>
            </a:r>
          </a:p>
        </p:txBody>
      </p:sp>
    </p:spTree>
    <p:extLst>
      <p:ext uri="{BB962C8B-B14F-4D97-AF65-F5344CB8AC3E}">
        <p14:creationId xmlns:p14="http://schemas.microsoft.com/office/powerpoint/2010/main" val="96908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C4113-1F36-AD0A-CCEB-95129FFB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54F56667-74E2-28A8-437F-38D2FC572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BBE6E61-530C-5E3F-E50C-A1E3AC51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8</a:t>
            </a:fld>
            <a:r>
              <a:rPr lang="en-US" dirty="0"/>
              <a:t> of 13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A5DBB00-4692-6576-70E1-28287AF3A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C72D211-323A-EA03-9F10-30A08785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DADED-4E6C-EBD6-A54D-A361E55401AD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7030A0"/>
                </a:solidFill>
                <a:latin typeface="+mn-lt"/>
              </a:rPr>
              <a:t>3. What is the Need/Opportunity from TESC?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59E4F-7623-67E1-D0F2-12C4B57D7280}"/>
              </a:ext>
            </a:extLst>
          </p:cNvPr>
          <p:cNvSpPr txBox="1"/>
          <p:nvPr/>
        </p:nvSpPr>
        <p:spPr>
          <a:xfrm>
            <a:off x="607142" y="987793"/>
            <a:ext cx="1144142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70C0"/>
                </a:solidFill>
              </a:rPr>
              <a:t>Need #1 – </a:t>
            </a:r>
            <a:r>
              <a:rPr lang="en-US" sz="3200" b="1" dirty="0">
                <a:solidFill>
                  <a:srgbClr val="0070C0"/>
                </a:solidFill>
              </a:rPr>
              <a:t>StoryMap Substantiating Need for Drainage District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7BB23-DDFD-C97C-FD0E-F4149276DE68}"/>
              </a:ext>
            </a:extLst>
          </p:cNvPr>
          <p:cNvSpPr txBox="1"/>
          <p:nvPr/>
        </p:nvSpPr>
        <p:spPr>
          <a:xfrm>
            <a:off x="1490677" y="1780358"/>
            <a:ext cx="3871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/>
              <a:t>Document Flood Frequency</a:t>
            </a:r>
            <a:endParaRPr lang="en-US" sz="1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11BB6D-A10A-30FB-CF05-DF356A3384F3}"/>
              </a:ext>
            </a:extLst>
          </p:cNvPr>
          <p:cNvSpPr txBox="1"/>
          <p:nvPr/>
        </p:nvSpPr>
        <p:spPr>
          <a:xfrm>
            <a:off x="7016817" y="1780358"/>
            <a:ext cx="35882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/>
              <a:t>Survey/Document Opinions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Frequency/scale of flooding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Impacts of flooding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Formation of a Drainage District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Taxation</a:t>
            </a:r>
          </a:p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4" name="Picture 3" descr="A car driving down a flooded road&#10;&#10;Description automatically generated">
            <a:extLst>
              <a:ext uri="{FF2B5EF4-FFF2-40B4-BE49-F238E27FC236}">
                <a16:creationId xmlns:a16="http://schemas.microsoft.com/office/drawing/2014/main" id="{39181B16-7306-58D5-A321-97D65D52C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13" y="4525431"/>
            <a:ext cx="2036561" cy="2194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A12491D6-EE75-D949-F7FC-66C7BE23654D}"/>
              </a:ext>
            </a:extLst>
          </p:cNvPr>
          <p:cNvSpPr txBox="1"/>
          <p:nvPr/>
        </p:nvSpPr>
        <p:spPr>
          <a:xfrm>
            <a:off x="1992333" y="4525431"/>
            <a:ext cx="9027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12/05/2023</a:t>
            </a:r>
          </a:p>
        </p:txBody>
      </p:sp>
      <p:pic>
        <p:nvPicPr>
          <p:cNvPr id="10" name="Picture 9" descr="A car driving through a flooded road&#10;&#10;Description automatically generated">
            <a:extLst>
              <a:ext uri="{FF2B5EF4-FFF2-40B4-BE49-F238E27FC236}">
                <a16:creationId xmlns:a16="http://schemas.microsoft.com/office/drawing/2014/main" id="{F9B71C80-39FF-0E2E-DAC8-D40565995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13" y="2221523"/>
            <a:ext cx="2152194" cy="2194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24A246F3-6567-4B08-D597-A13381EA3A69}"/>
              </a:ext>
            </a:extLst>
          </p:cNvPr>
          <p:cNvSpPr txBox="1"/>
          <p:nvPr/>
        </p:nvSpPr>
        <p:spPr>
          <a:xfrm>
            <a:off x="2099641" y="2221523"/>
            <a:ext cx="80373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1/03/2021</a:t>
            </a:r>
          </a:p>
        </p:txBody>
      </p:sp>
      <p:pic>
        <p:nvPicPr>
          <p:cNvPr id="17" name="Picture 16" descr="A car driving down a flooded road&#10;&#10;Description automatically generated">
            <a:extLst>
              <a:ext uri="{FF2B5EF4-FFF2-40B4-BE49-F238E27FC236}">
                <a16:creationId xmlns:a16="http://schemas.microsoft.com/office/drawing/2014/main" id="{B5CF6A8A-3401-60FD-25B7-950257C0F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21" y="2221523"/>
            <a:ext cx="1656143" cy="2194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TextBox 12">
            <a:extLst>
              <a:ext uri="{FF2B5EF4-FFF2-40B4-BE49-F238E27FC236}">
                <a16:creationId xmlns:a16="http://schemas.microsoft.com/office/drawing/2014/main" id="{E626041F-4583-62B0-FAAD-57E18A14B909}"/>
              </a:ext>
            </a:extLst>
          </p:cNvPr>
          <p:cNvSpPr txBox="1"/>
          <p:nvPr/>
        </p:nvSpPr>
        <p:spPr>
          <a:xfrm>
            <a:off x="4059500" y="2221523"/>
            <a:ext cx="90223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12/27/2022</a:t>
            </a:r>
          </a:p>
        </p:txBody>
      </p:sp>
      <p:pic>
        <p:nvPicPr>
          <p:cNvPr id="19" name="Picture 18" descr="A truck driving through a flooded street&#10;&#10;Description automatically generated">
            <a:extLst>
              <a:ext uri="{FF2B5EF4-FFF2-40B4-BE49-F238E27FC236}">
                <a16:creationId xmlns:a16="http://schemas.microsoft.com/office/drawing/2014/main" id="{BC86E092-79C0-F7C6-83AE-3A5A59A81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0"/>
          <a:stretch/>
        </p:blipFill>
        <p:spPr>
          <a:xfrm>
            <a:off x="3572534" y="4521238"/>
            <a:ext cx="1772030" cy="2194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TextBox 13">
            <a:extLst>
              <a:ext uri="{FF2B5EF4-FFF2-40B4-BE49-F238E27FC236}">
                <a16:creationId xmlns:a16="http://schemas.microsoft.com/office/drawing/2014/main" id="{DE9F5AA7-5FE7-14A6-4EF8-4036F1B0AD5F}"/>
              </a:ext>
            </a:extLst>
          </p:cNvPr>
          <p:cNvSpPr txBox="1"/>
          <p:nvPr/>
        </p:nvSpPr>
        <p:spPr>
          <a:xfrm>
            <a:off x="4007189" y="4521238"/>
            <a:ext cx="9027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highlight>
                  <a:srgbClr val="FFFF00"/>
                </a:highlight>
              </a:rPr>
              <a:t>12/18/2024</a:t>
            </a:r>
          </a:p>
        </p:txBody>
      </p:sp>
    </p:spTree>
    <p:extLst>
      <p:ext uri="{BB962C8B-B14F-4D97-AF65-F5344CB8AC3E}">
        <p14:creationId xmlns:p14="http://schemas.microsoft.com/office/powerpoint/2010/main" val="105647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4AEDC-E49F-EFA6-5D18-D8E6D13D2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grays harbor county&#10;&#10;Description automatically generated">
            <a:extLst>
              <a:ext uri="{FF2B5EF4-FFF2-40B4-BE49-F238E27FC236}">
                <a16:creationId xmlns:a16="http://schemas.microsoft.com/office/drawing/2014/main" id="{F53FED47-E03F-D907-BB6D-0DAA95F75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883368"/>
            <a:ext cx="910336" cy="9144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26A2EE8-2030-CAB6-BD2C-847DFC4B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7964" cy="365125"/>
          </a:xfrm>
        </p:spPr>
        <p:txBody>
          <a:bodyPr/>
          <a:lstStyle/>
          <a:p>
            <a:fld id="{19F05C5A-34FE-4FA3-8D4A-72FEB7CF9AF6}" type="slidenum">
              <a:rPr lang="en-US" smtClean="0"/>
              <a:t>9</a:t>
            </a:fld>
            <a:r>
              <a:rPr lang="en-US" dirty="0"/>
              <a:t> of 13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317BDD1-BBE7-1072-B773-E2C21EC95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3" y="6427718"/>
            <a:ext cx="2390987" cy="36576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F180586-DDEB-6745-A133-80923DCC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1-27-2025 TESC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5846A-C3B5-A391-E7EA-47F8C7E00CEC}"/>
              </a:ext>
            </a:extLst>
          </p:cNvPr>
          <p:cNvSpPr txBox="1">
            <a:spLocks/>
          </p:cNvSpPr>
          <p:nvPr/>
        </p:nvSpPr>
        <p:spPr>
          <a:xfrm>
            <a:off x="-1" y="208227"/>
            <a:ext cx="12192000" cy="79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7030A0"/>
                </a:solidFill>
                <a:latin typeface="+mn-lt"/>
              </a:rPr>
              <a:t>3. What is the Need/Opportunity from TESC?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C4463-72D3-FF1D-99C5-E26EDD89D49B}"/>
              </a:ext>
            </a:extLst>
          </p:cNvPr>
          <p:cNvSpPr txBox="1"/>
          <p:nvPr/>
        </p:nvSpPr>
        <p:spPr>
          <a:xfrm>
            <a:off x="607142" y="987793"/>
            <a:ext cx="1144142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70C0"/>
                </a:solidFill>
              </a:rPr>
              <a:t>Need #2 – </a:t>
            </a:r>
            <a:r>
              <a:rPr lang="en-US" sz="3200" b="1" dirty="0">
                <a:solidFill>
                  <a:srgbClr val="0070C0"/>
                </a:solidFill>
              </a:rPr>
              <a:t>Architect North Beach GIS Repository/Portal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9D614C-69E1-BF3D-D19B-17FEF0F2C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44" y="1802799"/>
            <a:ext cx="8038358" cy="444643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35717-043B-65C8-C61C-84E79D315DC3}"/>
              </a:ext>
            </a:extLst>
          </p:cNvPr>
          <p:cNvSpPr txBox="1"/>
          <p:nvPr/>
        </p:nvSpPr>
        <p:spPr>
          <a:xfrm>
            <a:off x="8300134" y="2437463"/>
            <a:ext cx="68056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dirty="0">
                <a:hlinkClick r:id="rId5"/>
              </a:rPr>
              <a:t>Here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787F3-9B1D-6956-EF6A-F1CFB9F3CC41}"/>
              </a:ext>
            </a:extLst>
          </p:cNvPr>
          <p:cNvSpPr txBox="1"/>
          <p:nvPr/>
        </p:nvSpPr>
        <p:spPr>
          <a:xfrm>
            <a:off x="9174802" y="1796351"/>
            <a:ext cx="287376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/>
              <a:t>Open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Drone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Lidar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Wetland/Water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Parcels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Land Use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Change Analyses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Etc.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62283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6830</TotalTime>
  <Words>392</Words>
  <Application>Microsoft Office PowerPoint</Application>
  <PresentationFormat>Widescreen</PresentationFormat>
  <Paragraphs>126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Times New Roman</vt:lpstr>
      <vt:lpstr>Wingdings</vt:lpstr>
      <vt:lpstr>Office Theme</vt:lpstr>
      <vt:lpstr>North Beach Flood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Questions/Discussion?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Connor Creek Flooding</dc:title>
  <dc:creator>Scott Boettcher</dc:creator>
  <cp:lastModifiedBy>Scott Boettcher</cp:lastModifiedBy>
  <cp:revision>672</cp:revision>
  <cp:lastPrinted>2024-01-17T22:12:22Z</cp:lastPrinted>
  <dcterms:created xsi:type="dcterms:W3CDTF">2024-01-09T21:50:08Z</dcterms:created>
  <dcterms:modified xsi:type="dcterms:W3CDTF">2025-01-27T19:05:58Z</dcterms:modified>
</cp:coreProperties>
</file>