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337" r:id="rId4"/>
    <p:sldId id="278" r:id="rId5"/>
    <p:sldId id="285" r:id="rId6"/>
    <p:sldId id="300" r:id="rId7"/>
    <p:sldId id="315" r:id="rId8"/>
    <p:sldId id="323" r:id="rId9"/>
    <p:sldId id="345" r:id="rId10"/>
    <p:sldId id="330" r:id="rId11"/>
    <p:sldId id="335" r:id="rId12"/>
    <p:sldId id="318" r:id="rId13"/>
    <p:sldId id="342" r:id="rId14"/>
    <p:sldId id="338" r:id="rId15"/>
    <p:sldId id="339" r:id="rId16"/>
    <p:sldId id="340" r:id="rId17"/>
    <p:sldId id="344" r:id="rId18"/>
    <p:sldId id="34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  <p:cmAuthor id="1" name="Jim Kramer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553" autoAdjust="0"/>
  </p:normalViewPr>
  <p:slideViewPr>
    <p:cSldViewPr>
      <p:cViewPr>
        <p:scale>
          <a:sx n="68" d="100"/>
          <a:sy n="68" d="100"/>
        </p:scale>
        <p:origin x="-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6671744"/>
        <c:axId val="86673280"/>
      </c:barChart>
      <c:catAx>
        <c:axId val="8667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673280"/>
        <c:crosses val="autoZero"/>
        <c:auto val="1"/>
        <c:lblAlgn val="ctr"/>
        <c:lblOffset val="100"/>
        <c:noMultiLvlLbl val="0"/>
      </c:catAx>
      <c:valAx>
        <c:axId val="8667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667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23T14:23:44.829" idx="1">
    <p:pos x="10" y="10"/>
    <p:text>i would suggest you spotlight Mary's River and Montesano wastewater treatment plant.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D250-11BB-44C9-BA44-FAF4AFEE91E3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AEFE-0A45-48D4-A00D-E85C5462370B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0EFF-E03A-4AB1-AE0E-D80E192FCE3D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351E-AF97-435F-BD00-3B5C1A7A13DC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0164-9CAF-40FF-873E-8DB373A79B90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4563-F07F-4640-A484-7C5DC889660A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D1ED-9D05-4815-B465-27C88A3997D6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16D9-5488-47FC-84F0-0CFC5E0BA391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D3ED-4BE4-4598-8D8F-7DD9B72D039A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9B27-C13B-4283-8826-7FDE2737EAE2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FB9F-D39F-498C-854B-47C6ADCD658B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9CB8-9AA0-470C-B5EE-3D09E065B49D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9DE2-1862-4F9E-88B4-186409687B18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B6AA375-542A-40F7-8652-5FE5ED20A286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ezview.wa.gov/pr/site/alias__1751/overview/34427/overview.aspx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zview.wa.gov/pr/Portals/_1728/Documents/2013-02-21%20Sickman-Ford%20Overflow%20Bridge%20--%20Fully%20Signed.pdf" TargetMode="External"/><Relationship Id="rId13" Type="http://schemas.openxmlformats.org/officeDocument/2006/relationships/hyperlink" Target="http://www.ezview.wa.gov/pr/site/alias__1748/overview/34397/overview.aspx" TargetMode="External"/><Relationship Id="rId18" Type="http://schemas.openxmlformats.org/officeDocument/2006/relationships/hyperlink" Target="http://www.ezview.wa.gov/pr/Portals/_1492/images/default/Habitat%20Projects%20Gov%20Cap%20Budget%202013.pdf" TargetMode="External"/><Relationship Id="rId3" Type="http://schemas.openxmlformats.org/officeDocument/2006/relationships/hyperlink" Target="http://www.ezview.wa.gov/pr/site/alias__1742/overview/34337/overview.aspx" TargetMode="External"/><Relationship Id="rId7" Type="http://schemas.openxmlformats.org/officeDocument/2006/relationships/hyperlink" Target="http://www.ezview.wa.gov/pr/Portals/_1728/Documents/2012-07-03%20Chehalis%20Tribe%20Flood%20Gage%20--%20Fully%20Signed.pdf" TargetMode="External"/><Relationship Id="rId12" Type="http://schemas.openxmlformats.org/officeDocument/2006/relationships/hyperlink" Target="http://www.ezview.wa.gov/pr/site/alias__1747/overview/34387/overview.aspx" TargetMode="External"/><Relationship Id="rId17" Type="http://schemas.openxmlformats.org/officeDocument/2006/relationships/hyperlink" Target="http://www.ezview.wa.gov/pr/site/alias__1750/34417/DesktopDefault.aspx" TargetMode="External"/><Relationship Id="rId2" Type="http://schemas.openxmlformats.org/officeDocument/2006/relationships/hyperlink" Target="http://www.ezview.wa.gov/pr/site/alias__1741/overview/34327/overview.aspx" TargetMode="External"/><Relationship Id="rId16" Type="http://schemas.openxmlformats.org/officeDocument/2006/relationships/hyperlink" Target="https://maps.google.com/maps/ms?msid=213449183006026953271.0004c5444a869363789f3&amp;msa=0&amp;ll=46.914627,-123.244629&amp;spn=0.87429,1.590271&amp;iwloc=0004d6a2ce54d790358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pr/site/alias__1744/overview/34357/overview.aspx" TargetMode="External"/><Relationship Id="rId11" Type="http://schemas.openxmlformats.org/officeDocument/2006/relationships/hyperlink" Target="http://www.ezview.wa.gov/pr/site/alias__1746/overview/34377/overview.aspx" TargetMode="External"/><Relationship Id="rId5" Type="http://schemas.openxmlformats.org/officeDocument/2006/relationships/hyperlink" Target="http://www.ezview.wa.gov/pr/site/alias__1743/overview/34347/overview.aspx" TargetMode="External"/><Relationship Id="rId15" Type="http://schemas.openxmlformats.org/officeDocument/2006/relationships/hyperlink" Target="http://www.ezview.wa.gov/pr/site/alias__1751/overview/34427/overview.aspx" TargetMode="External"/><Relationship Id="rId10" Type="http://schemas.openxmlformats.org/officeDocument/2006/relationships/hyperlink" Target="https://maps.google.com/maps/ms?msid=213449183006026953271.0004c5444a869363789f3&amp;msa=0&amp;ll=47.323931,-123.359985&amp;spn=0.86759,1.590271&amp;iwloc=0004d6a2ce54d7b480114" TargetMode="External"/><Relationship Id="rId4" Type="http://schemas.openxmlformats.org/officeDocument/2006/relationships/hyperlink" Target="https://maps.google.com/maps/ms?msid=213449183006026953271.0004c5444a869363789f3&amp;msa=0&amp;ll=47.255,-123.442383&amp;spn=0.868721,1.590271&amp;iwloc=0004d6a2ce54d8123beb4" TargetMode="External"/><Relationship Id="rId9" Type="http://schemas.openxmlformats.org/officeDocument/2006/relationships/hyperlink" Target="http://www.ezview.wa.gov/pr/site/alias__1763/overview/34596/overview.aspx" TargetMode="External"/><Relationship Id="rId14" Type="http://schemas.openxmlformats.org/officeDocument/2006/relationships/hyperlink" Target="http://www.ezview.wa.gov/pr/site/alias__1749/overview/34407/overview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site/alias__1492/34488/documents.aspx" TargetMode="External"/><Relationship Id="rId2" Type="http://schemas.openxmlformats.org/officeDocument/2006/relationships/hyperlink" Target="http://www.ezview.w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b@sbgh-partners.com" TargetMode="External"/><Relationship Id="rId2" Type="http://schemas.openxmlformats.org/officeDocument/2006/relationships/hyperlink" Target="mailto:jkramer.consulting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cy.wa.gov/programs/wq/tmdl/ChehalisRvrTMDLSumma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halisbasinpartnership.org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hyperlink" Target="http://www.ezview.wa.gov/pr/site/alias__1492/34489/projects.aspx#map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Overview of Work Program and Issues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July 24, 2013</a:t>
            </a:r>
            <a:endParaRPr lang="en-US" dirty="0"/>
          </a:p>
          <a:p>
            <a:pPr eaLnBrk="1" hangingPunct="1"/>
            <a:r>
              <a:rPr lang="en-US" dirty="0" smtClean="0"/>
              <a:t>WA State Department of Ecology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Example Project – City of Montesano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2" y="2118859"/>
            <a:ext cx="3019888" cy="283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14750"/>
            <a:ext cx="307340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76750"/>
            <a:ext cx="2870200" cy="21526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5867399" cy="1828800"/>
          </a:xfrm>
        </p:spPr>
        <p:txBody>
          <a:bodyPr/>
          <a:lstStyle/>
          <a:p>
            <a:r>
              <a:rPr lang="en-US" dirty="0"/>
              <a:t>Revetment to Protect Montesano </a:t>
            </a:r>
            <a:r>
              <a:rPr lang="en-US" dirty="0" smtClean="0"/>
              <a:t>Road, Adjacent Facilities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Mary’s River Lumber = 120 </a:t>
            </a: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w</a:t>
            </a:r>
            <a:r>
              <a:rPr lang="en-US" dirty="0" smtClean="0"/>
              <a:t>age jobs.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 Highway (SR 107) = At risk of damage.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Montesano STP = Risk of overtopping.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Solutions and Alternative = Balance time, cost, results.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Project </a:t>
            </a:r>
            <a:r>
              <a:rPr lang="en-US" dirty="0" smtClean="0">
                <a:hlinkClick r:id="rId5"/>
              </a:rPr>
              <a:t>website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Local Projects --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81620"/>
              </p:ext>
            </p:extLst>
          </p:nvPr>
        </p:nvGraphicFramePr>
        <p:xfrm>
          <a:off x="152400" y="1752600"/>
          <a:ext cx="8839200" cy="4602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153"/>
                <a:gridCol w="5085950"/>
                <a:gridCol w="1017190"/>
                <a:gridCol w="1092907"/>
              </a:tblGrid>
              <a:tr h="173667"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Sponsor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Projects (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and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web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content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2012 Allocated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 2013 Budgeted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2"/>
                        </a:rPr>
                        <a:t>Burger King Trail/Dike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24,600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140,000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6894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3"/>
                        </a:rPr>
                        <a:t>Dike Bank of Wishkah North of Highway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47,000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270,000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3.     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4"/>
                        </a:rPr>
                        <a:t>Market Street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670,000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4.     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5"/>
                        </a:rPr>
                        <a:t>Southside Dike/Levee Certification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Bucoda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6"/>
                        </a:rPr>
                        <a:t>Bucoda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42,000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305,000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6.     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7"/>
                        </a:rPr>
                        <a:t>Flood Gage Station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7.     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8"/>
                        </a:rPr>
                        <a:t>Sickman-Ford Overflow Bridge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2,075,000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8.     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Cosmopolis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9"/>
                        </a:rPr>
                        <a:t>Mill Creek Dam Improvements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2,250,000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9.     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0"/>
                        </a:rPr>
                        <a:t>Elma-Porter Flood Mitigation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584,000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10.   Grays 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1"/>
                        </a:rPr>
                        <a:t>Satsop River Floodplain Restoration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510,000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11.   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2"/>
                        </a:rPr>
                        <a:t>Wishkah Road Flood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125,000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2,642,000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12.   Lewis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3"/>
                        </a:rPr>
                        <a:t>Adna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244,145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13.   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4"/>
                        </a:rPr>
                        <a:t>Airport Levee (Phase I)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1,239,829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14.   Montesano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5"/>
                        </a:rPr>
                        <a:t>Revetment for Montesano Rd., Sewage Treatment Plant, Mary’s River Lumber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102,426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2,000,000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15.   Pe 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  <a:hlinkClick r:id="rId16"/>
                        </a:rPr>
                        <a:t>Wastewater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6"/>
                        </a:rPr>
                        <a:t>Treatment Plant Flood Prevention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521,000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16.   WA Cons. Comm.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7"/>
                        </a:rPr>
                        <a:t>Critter Pads and Evacuation Routes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850,000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17.   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Allen Creek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990,000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18.  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Reconnect at RM 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861,000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19.  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Lake Reconnect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1,149,000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20.  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Basin-wide Salmon Recovery Strategy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1,350,000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 gridSpan="2"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Total =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$</a:t>
                      </a:r>
                      <a:r>
                        <a:rPr lang="en-US" sz="1200" b="1" u="none" strike="noStrike" baseline="0" dirty="0" smtClean="0">
                          <a:effectLst/>
                          <a:latin typeface="Corbel" pitchFamily="34" charset="0"/>
                        </a:rPr>
                        <a:t>        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4,550,000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$        15,092,000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u="sng" dirty="0" smtClean="0"/>
              <a:t>Key Tool</a:t>
            </a:r>
            <a:r>
              <a:rPr lang="en-US" dirty="0" smtClean="0"/>
              <a:t> to Understanding </a:t>
            </a:r>
            <a:r>
              <a:rPr lang="en-US" dirty="0"/>
              <a:t>H</a:t>
            </a:r>
            <a:r>
              <a:rPr lang="en-US" dirty="0" smtClean="0"/>
              <a:t>ow the Basin Functions – “Chehalis River Hydraulic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Program Elements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622550"/>
            <a:ext cx="1320225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4221480"/>
            <a:ext cx="1320225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1" y="990600"/>
            <a:ext cx="1320225" cy="164592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6408737" cy="4191000"/>
          </a:xfrm>
        </p:spPr>
        <p:txBody>
          <a:bodyPr/>
          <a:lstStyle/>
          <a:p>
            <a:r>
              <a:rPr lang="en-US" dirty="0"/>
              <a:t>Collection of aquatic species, water quality and hydrologic </a:t>
            </a:r>
            <a:r>
              <a:rPr lang="en-US" dirty="0" smtClean="0"/>
              <a:t>data.</a:t>
            </a:r>
            <a:endParaRPr lang="en-US" dirty="0"/>
          </a:p>
          <a:p>
            <a:r>
              <a:rPr lang="en-US" dirty="0"/>
              <a:t>Model analyses of flood mitigation projects, fish, wildlife, water quality, sediment, streamflow and </a:t>
            </a:r>
            <a:r>
              <a:rPr lang="en-US" dirty="0" smtClean="0"/>
              <a:t>flooding.</a:t>
            </a:r>
            <a:endParaRPr lang="en-US" dirty="0"/>
          </a:p>
          <a:p>
            <a:r>
              <a:rPr lang="en-US" dirty="0" smtClean="0"/>
              <a:t>Technical Committees.</a:t>
            </a:r>
          </a:p>
          <a:p>
            <a:r>
              <a:rPr lang="en-US" dirty="0" smtClean="0"/>
              <a:t>Technical, Policy and Public Workshops.</a:t>
            </a:r>
          </a:p>
          <a:p>
            <a:r>
              <a:rPr lang="en-US" dirty="0" smtClean="0"/>
              <a:t>Consultant/agency report -- September 1, 2014.</a:t>
            </a:r>
          </a:p>
          <a:p>
            <a:r>
              <a:rPr lang="en-US" dirty="0" smtClean="0"/>
              <a:t>Recommendation -- November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23377"/>
            <a:ext cx="3581400" cy="366782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1" y="1828800"/>
            <a:ext cx="4800600" cy="4191000"/>
          </a:xfrm>
        </p:spPr>
        <p:txBody>
          <a:bodyPr/>
          <a:lstStyle/>
          <a:p>
            <a:r>
              <a:rPr lang="en-US" dirty="0" smtClean="0"/>
              <a:t>Increasing the data and understanding of the Basin ecological and physical functions.</a:t>
            </a:r>
          </a:p>
          <a:p>
            <a:r>
              <a:rPr lang="en-US" dirty="0" smtClean="0"/>
              <a:t>Assessing the feasibility of water retention, I-5 alternatives, suite of smaller projects.</a:t>
            </a:r>
          </a:p>
          <a:p>
            <a:r>
              <a:rPr lang="en-US" dirty="0" smtClean="0"/>
              <a:t>Striving for consistency and improving floodplain management across the Basin.</a:t>
            </a:r>
          </a:p>
          <a:p>
            <a:r>
              <a:rPr lang="en-US" dirty="0" smtClean="0"/>
              <a:t>Creating an aquatic species enhancement strategy and set of actions.</a:t>
            </a:r>
          </a:p>
          <a:p>
            <a:r>
              <a:rPr lang="en-US" dirty="0" smtClean="0"/>
              <a:t>Developing the long term strategy, specific actions, costs and funding. </a:t>
            </a:r>
          </a:p>
          <a:p>
            <a:r>
              <a:rPr lang="en-US" dirty="0" smtClean="0"/>
              <a:t>Gaining broad support for implementation.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Ecology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6" y="3657600"/>
            <a:ext cx="2880364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3432672" cy="23774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7653337" cy="1752600"/>
          </a:xfrm>
        </p:spPr>
        <p:txBody>
          <a:bodyPr/>
          <a:lstStyle/>
          <a:p>
            <a:r>
              <a:rPr lang="en-US" dirty="0" smtClean="0"/>
              <a:t>Partner to improve understanding of the Basin.</a:t>
            </a:r>
          </a:p>
          <a:p>
            <a:r>
              <a:rPr lang="en-US" dirty="0" smtClean="0"/>
              <a:t>Participation in technical and policy work.</a:t>
            </a:r>
          </a:p>
          <a:p>
            <a:r>
              <a:rPr lang="en-US" dirty="0" smtClean="0"/>
              <a:t>Help build broad support for long-term strategy to reduce flood  damage and enhance ecological functions.</a:t>
            </a:r>
          </a:p>
          <a:p>
            <a:r>
              <a:rPr lang="en-US" dirty="0" smtClean="0"/>
              <a:t>Support implementation of capital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58132"/>
              </p:ext>
            </p:extLst>
          </p:nvPr>
        </p:nvGraphicFramePr>
        <p:xfrm>
          <a:off x="914400" y="3352800"/>
          <a:ext cx="1573564" cy="338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3" imgW="1857600" imgH="3995640" progId="">
                  <p:embed/>
                </p:oleObj>
              </mc:Choice>
              <mc:Fallback>
                <p:oleObj r:id="rId3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1573564" cy="33851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13928"/>
              </p:ext>
            </p:extLst>
          </p:nvPr>
        </p:nvGraphicFramePr>
        <p:xfrm>
          <a:off x="7086600" y="1752600"/>
          <a:ext cx="1575072" cy="47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5" imgW="1295640" imgH="3934080" progId="">
                  <p:embed/>
                </p:oleObj>
              </mc:Choice>
              <mc:Fallback>
                <p:oleObj r:id="rId5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52600"/>
                        <a:ext cx="1575072" cy="477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C:\Users\Scott Boettcher\Documents\Scott Work Folder\FHWA\STARS Workshops\Module 8 -- Language\listening20ea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614058"/>
            <a:ext cx="2411897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7653337" cy="4191000"/>
          </a:xfrm>
        </p:spPr>
        <p:txBody>
          <a:bodyPr/>
          <a:lstStyle/>
          <a:p>
            <a:r>
              <a:rPr lang="en-US" dirty="0" smtClean="0"/>
              <a:t>Questions about budget and work program.</a:t>
            </a:r>
          </a:p>
          <a:p>
            <a:r>
              <a:rPr lang="en-US" dirty="0" smtClean="0"/>
              <a:t>Key issues, questions, interests.</a:t>
            </a:r>
          </a:p>
          <a:p>
            <a:r>
              <a:rPr lang="en-US" dirty="0" smtClean="0"/>
              <a:t>Communication.</a:t>
            </a:r>
          </a:p>
          <a:p>
            <a:r>
              <a:rPr lang="en-US" dirty="0" smtClean="0"/>
              <a:t>Strategies and ideas to stay connected.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00400" y="1628566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2"/>
              </a:rPr>
              <a:t>www.ezview.wa.gov</a:t>
            </a:r>
            <a:endParaRPr lang="en-US" kern="0" dirty="0" smtClean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5" y="1981200"/>
            <a:ext cx="6511105" cy="4467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4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65780" y="3983480"/>
            <a:ext cx="3811020" cy="16553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Kramer, </a:t>
            </a:r>
            <a:r>
              <a:rPr lang="en-US" sz="1600" i="1" dirty="0" smtClean="0"/>
              <a:t>Facilitator</a:t>
            </a:r>
          </a:p>
          <a:p>
            <a:pPr marL="0" indent="0">
              <a:buNone/>
            </a:pPr>
            <a:r>
              <a:rPr lang="en-US" sz="1600" b="0" dirty="0" smtClean="0"/>
              <a:t>Governor’s Chehalis Basin Work Group </a:t>
            </a: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Chehalis </a:t>
            </a:r>
            <a:r>
              <a:rPr lang="en-US" sz="1600" b="0" dirty="0" smtClean="0"/>
              <a:t>River Basin Flood </a:t>
            </a:r>
            <a:r>
              <a:rPr lang="en-US" sz="1600" b="0" dirty="0"/>
              <a:t>Authority</a:t>
            </a:r>
          </a:p>
          <a:p>
            <a:pPr marL="0" indent="0">
              <a:buNone/>
            </a:pPr>
            <a:r>
              <a:rPr lang="en-US" sz="1600" b="0" dirty="0" smtClean="0"/>
              <a:t>206/841-2145</a:t>
            </a:r>
          </a:p>
          <a:p>
            <a:pPr marL="0" indent="0">
              <a:buNone/>
            </a:pPr>
            <a:r>
              <a:rPr lang="en-US" sz="1600" b="0" dirty="0" smtClean="0">
                <a:hlinkClick r:id="rId2"/>
              </a:rPr>
              <a:t>jkramer.consulting@gmail.com</a:t>
            </a:r>
            <a:endParaRPr lang="en-US" sz="1600" b="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05400" y="3962400"/>
            <a:ext cx="3810000" cy="16764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</a:t>
            </a:r>
            <a:r>
              <a:rPr lang="en-US" sz="1600" i="1" dirty="0" smtClean="0"/>
              <a:t>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0" dirty="0" smtClean="0">
                <a:hlinkClick r:id="rId3"/>
              </a:rPr>
              <a:t>scottb@sbgh-partners.com</a:t>
            </a:r>
            <a:endParaRPr lang="en-US" sz="1600" b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7653337" cy="1905000"/>
          </a:xfrm>
        </p:spPr>
        <p:txBody>
          <a:bodyPr/>
          <a:lstStyle/>
          <a:p>
            <a:r>
              <a:rPr lang="en-US" dirty="0" smtClean="0"/>
              <a:t>Governor’s Chehalis Basin Work Group</a:t>
            </a:r>
          </a:p>
          <a:p>
            <a:endParaRPr lang="en-US" dirty="0" smtClean="0"/>
          </a:p>
          <a:p>
            <a:r>
              <a:rPr lang="en-US" dirty="0" smtClean="0"/>
              <a:t>Chehalis River Basin Flood Authority</a:t>
            </a:r>
          </a:p>
          <a:p>
            <a:endParaRPr lang="en-US" dirty="0" smtClean="0"/>
          </a:p>
          <a:p>
            <a:r>
              <a:rPr lang="en-US" dirty="0" smtClean="0"/>
              <a:t>Staff contacts . .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Share perspectives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aquatic species.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Collaboration of Governor’s Chehalis Basin Work Group, Chehalis River Basin Flood Authority and WA State Agencies – </a:t>
            </a:r>
            <a:r>
              <a:rPr lang="en-US" dirty="0" smtClean="0"/>
              <a:t>Together, a </a:t>
            </a:r>
            <a:r>
              <a:rPr lang="en-US" u="sng" dirty="0" smtClean="0"/>
              <a:t>galvanizing force for action</a:t>
            </a:r>
            <a:r>
              <a:rPr lang="en-US" dirty="0"/>
              <a:t>!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Chehalis Basin Work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91000"/>
          </a:xfrm>
        </p:spPr>
        <p:txBody>
          <a:bodyPr/>
          <a:lstStyle/>
          <a:p>
            <a:r>
              <a:rPr lang="en-US" dirty="0" smtClean="0"/>
              <a:t>Appointed by Gov. Gregoire (2012); Re-confirmed by Gov. Inslee (2013)</a:t>
            </a:r>
          </a:p>
          <a:p>
            <a:r>
              <a:rPr lang="en-US" dirty="0" smtClean="0"/>
              <a:t>Developed </a:t>
            </a: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S</a:t>
            </a:r>
            <a:r>
              <a:rPr lang="en-US" dirty="0" smtClean="0"/>
              <a:t>teps Framework, $28.2 capital budget request (2013-15)</a:t>
            </a:r>
          </a:p>
          <a:p>
            <a:r>
              <a:rPr lang="en-US" dirty="0" smtClean="0"/>
              <a:t>Looking Forward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/>
              <a:t>Tasked by Gov. Inslee to </a:t>
            </a:r>
            <a:r>
              <a:rPr lang="en-US" b="0" u="sng" dirty="0" smtClean="0"/>
              <a:t>oversee implementation of 2013-15 budget</a:t>
            </a:r>
            <a:r>
              <a:rPr lang="en-US" b="0" dirty="0" smtClean="0"/>
              <a:t>, </a:t>
            </a:r>
            <a:r>
              <a:rPr lang="en-US" b="0" u="sng" dirty="0" smtClean="0"/>
              <a:t>recommend next steps by December 2014</a:t>
            </a:r>
            <a:r>
              <a:rPr lang="en-US" b="0" dirty="0" smtClean="0"/>
              <a:t> for: Water retention; I-5; Other basin improvements; Aquatic species enhancement.</a:t>
            </a:r>
          </a:p>
          <a:p>
            <a:r>
              <a:rPr lang="en-US" dirty="0" smtClean="0"/>
              <a:t>Members are: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David Burnett (Chairman Chehalis Tribe)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Karen Valenzuela (Thurston County Commissioner, Vice-Chair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Vickie Raines (Mayor Cosmopolis, 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 Vander Stoep (Private Attorney, </a:t>
            </a:r>
            <a:r>
              <a:rPr lang="en-US" dirty="0" err="1" smtClean="0"/>
              <a:t>Pe</a:t>
            </a:r>
            <a:r>
              <a:rPr lang="en-US" dirty="0"/>
              <a:t> </a:t>
            </a:r>
            <a:r>
              <a:rPr lang="en-US" dirty="0" smtClean="0"/>
              <a:t>Ell Alternate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Jay Gordon (President Washington Dairy Federation and Chehalis Farmer)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Sandi Triggs (Capital Budget Advisor to Governor)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Keith Phillips (Governor’s Energy and Environment Advisor)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662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10" y="2057400"/>
            <a:ext cx="199009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98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Chehalis </a:t>
            </a:r>
            <a:r>
              <a:rPr lang="en-US" dirty="0"/>
              <a:t>is the second largest river </a:t>
            </a:r>
            <a:r>
              <a:rPr lang="en-US" dirty="0" smtClean="0"/>
              <a:t>basin in </a:t>
            </a:r>
            <a:r>
              <a:rPr lang="en-US" dirty="0"/>
              <a:t>the state, rich in natural </a:t>
            </a:r>
            <a:r>
              <a:rPr lang="en-US" dirty="0" smtClean="0"/>
              <a:t>resources . . 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Populations are 15-25% of historic levels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TMDL for the basin </a:t>
            </a:r>
            <a:r>
              <a:rPr lang="en-US" sz="1200" b="0" dirty="0" smtClean="0"/>
              <a:t>(</a:t>
            </a:r>
            <a:r>
              <a:rPr lang="en-US" sz="1200" b="0" dirty="0" smtClean="0">
                <a:hlinkClick r:id="rId2"/>
              </a:rPr>
              <a:t>http</a:t>
            </a:r>
            <a:r>
              <a:rPr lang="en-US" sz="1200" b="0" dirty="0">
                <a:hlinkClick r:id="rId2"/>
              </a:rPr>
              <a:t>://</a:t>
            </a:r>
            <a:r>
              <a:rPr lang="en-US" sz="1200" b="0" dirty="0" smtClean="0">
                <a:hlinkClick r:id="rId2"/>
              </a:rPr>
              <a:t>www.ecy.wa.gov/programs/wq/tmdl/ChehalisRvrTMDLSummary.html</a:t>
            </a:r>
            <a:r>
              <a:rPr lang="en-US" sz="1200" b="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i="1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0269"/>
            <a:ext cx="3200400" cy="254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457081" cy="2573056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6059269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6123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  <a:hlinkClick r:id="rId5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</a:t>
            </a:r>
            <a:r>
              <a:rPr lang="en-US" b="0" dirty="0" smtClean="0"/>
              <a:t>damage and enhancement of aquatic resources.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aquatic species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95375" y="990600"/>
            <a:ext cx="651327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dirty="0" smtClean="0"/>
              <a:t>(</a:t>
            </a:r>
            <a:r>
              <a:rPr lang="en-US" sz="1600" b="0" dirty="0" smtClean="0">
                <a:hlinkClick r:id="rId5"/>
              </a:rPr>
              <a:t>Website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2013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/>
              <a:t>$</a:t>
            </a:r>
            <a:r>
              <a:rPr lang="en-US" sz="1400" b="0" dirty="0" smtClean="0"/>
              <a:t>15.1M </a:t>
            </a:r>
            <a:r>
              <a:rPr lang="en-US" sz="1400" b="0" dirty="0"/>
              <a:t>-- Local </a:t>
            </a:r>
            <a:r>
              <a:rPr lang="en-US" sz="1400" b="0" dirty="0" smtClean="0"/>
              <a:t>projects and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0287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12660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site/alias__1492/34489/projects.aspx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3322</TotalTime>
  <Words>1304</Words>
  <Application>Microsoft Office PowerPoint</Application>
  <PresentationFormat>On-screen Show (4:3)</PresentationFormat>
  <Paragraphs>275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</vt:lpstr>
      <vt:lpstr>Today’s Presentation</vt:lpstr>
      <vt:lpstr>Governor’s Chehalis Basin Work Group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Example Project – City of Montesano</vt:lpstr>
      <vt:lpstr>Local Projects -- </vt:lpstr>
      <vt:lpstr>Key Tool to Understanding How the Basin Functions – “Chehalis River Hydraulic Model”</vt:lpstr>
      <vt:lpstr>Work Program Elements</vt:lpstr>
      <vt:lpstr>Key Issues </vt:lpstr>
      <vt:lpstr>Needs from Ecology</vt:lpstr>
      <vt:lpstr>Discussion 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479</cp:revision>
  <dcterms:created xsi:type="dcterms:W3CDTF">2012-12-26T17:37:50Z</dcterms:created>
  <dcterms:modified xsi:type="dcterms:W3CDTF">2013-07-24T14:21:04Z</dcterms:modified>
</cp:coreProperties>
</file>