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handoutMasterIdLst>
    <p:handoutMasterId r:id="rId10"/>
  </p:handoutMasterIdLst>
  <p:sldIdLst>
    <p:sldId id="256" r:id="rId2"/>
    <p:sldId id="260" r:id="rId3"/>
    <p:sldId id="266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4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1" d="100"/>
          <a:sy n="141" d="100"/>
        </p:scale>
        <p:origin x="-15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3DB00B-BEC9-BD49-83E1-014C073AF4C1}" type="datetimeFigureOut">
              <a:rPr lang="en-US" smtClean="0"/>
              <a:t>3/14/12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E2AEF-1052-B448-85BD-7DD8AA7A58B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6B01F-F8B7-9247-8DC1-6AABA369A97F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0614-AED9-084C-B843-53AC84DDE2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6B01F-F8B7-9247-8DC1-6AABA369A97F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0614-AED9-084C-B843-53AC84DDE2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6B01F-F8B7-9247-8DC1-6AABA369A97F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0614-AED9-084C-B843-53AC84DDE2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6B01F-F8B7-9247-8DC1-6AABA369A97F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0614-AED9-084C-B843-53AC84DDE2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6B01F-F8B7-9247-8DC1-6AABA369A97F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0614-AED9-084C-B843-53AC84DDE2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6B01F-F8B7-9247-8DC1-6AABA369A97F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0614-AED9-084C-B843-53AC84DDE2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6B01F-F8B7-9247-8DC1-6AABA369A97F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0614-AED9-084C-B843-53AC84DDE2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6B01F-F8B7-9247-8DC1-6AABA369A97F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0614-AED9-084C-B843-53AC84DDE2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6B01F-F8B7-9247-8DC1-6AABA369A97F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0614-AED9-084C-B843-53AC84DDE2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6B01F-F8B7-9247-8DC1-6AABA369A97F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0614-AED9-084C-B843-53AC84DDE2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6B01F-F8B7-9247-8DC1-6AABA369A97F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0614-AED9-084C-B843-53AC84DDE2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6B01F-F8B7-9247-8DC1-6AABA369A97F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20614-AED9-084C-B843-53AC84DDE2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Subcommittee</a:t>
            </a:r>
            <a:endParaRPr lang="en-US" dirty="0"/>
          </a:p>
        </p:txBody>
      </p:sp>
      <p:sp>
        <p:nvSpPr>
          <p:cNvPr id="12" name="Vertical Text Placeholder 1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Subcommittee Purpose/Goals:</a:t>
            </a:r>
          </a:p>
          <a:p>
            <a:pPr lvl="1"/>
            <a:r>
              <a:rPr lang="en-US" dirty="0" smtClean="0"/>
              <a:t>Develop a master inventory of flood-related projects in the Chehalis Basin</a:t>
            </a:r>
          </a:p>
          <a:p>
            <a:r>
              <a:rPr lang="en-US" dirty="0" smtClean="0"/>
              <a:t>Seven sets of discussions:</a:t>
            </a:r>
            <a:endParaRPr lang="en-US" dirty="0" smtClean="0"/>
          </a:p>
          <a:p>
            <a:pPr lvl="1"/>
            <a:r>
              <a:rPr lang="en-US" dirty="0" smtClean="0"/>
              <a:t>September 9</a:t>
            </a:r>
          </a:p>
          <a:p>
            <a:pPr lvl="1"/>
            <a:r>
              <a:rPr lang="en-US" dirty="0" smtClean="0"/>
              <a:t>October 4</a:t>
            </a:r>
          </a:p>
          <a:p>
            <a:pPr lvl="1"/>
            <a:r>
              <a:rPr lang="en-US" dirty="0" smtClean="0"/>
              <a:t>October 20 (Flood Authority Workshop)</a:t>
            </a:r>
          </a:p>
          <a:p>
            <a:pPr lvl="1"/>
            <a:r>
              <a:rPr lang="en-US" dirty="0" smtClean="0"/>
              <a:t>November 22</a:t>
            </a:r>
          </a:p>
          <a:p>
            <a:pPr lvl="1"/>
            <a:r>
              <a:rPr lang="en-US" dirty="0" smtClean="0"/>
              <a:t>January 13</a:t>
            </a:r>
          </a:p>
          <a:p>
            <a:pPr lvl="1"/>
            <a:r>
              <a:rPr lang="en-US" dirty="0" smtClean="0"/>
              <a:t>February 3 (Conference Call)</a:t>
            </a:r>
          </a:p>
          <a:p>
            <a:pPr lvl="1"/>
            <a:r>
              <a:rPr lang="en-US" dirty="0" smtClean="0"/>
              <a:t>March 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Matrix</a:t>
            </a:r>
            <a:endParaRPr lang="en-US" dirty="0"/>
          </a:p>
        </p:txBody>
      </p:sp>
      <p:sp>
        <p:nvSpPr>
          <p:cNvPr id="12" name="Vertical Text Placeholder 1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Flood related projects from 15 different flood planning documents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Chehalis Flood Authority Project List May 2011</a:t>
            </a:r>
          </a:p>
          <a:p>
            <a:pPr lvl="1"/>
            <a:r>
              <a:rPr lang="en-US" dirty="0" smtClean="0"/>
              <a:t>New Projects Proposed by Flood Authority Jurisdictions (11/22/2010)</a:t>
            </a:r>
          </a:p>
          <a:p>
            <a:pPr lvl="1"/>
            <a:r>
              <a:rPr lang="en-US" dirty="0" smtClean="0"/>
              <a:t>Confederated Tribes of the Chehalis Reservation CFHMP (3/17/2009)</a:t>
            </a:r>
          </a:p>
          <a:p>
            <a:pPr lvl="1"/>
            <a:r>
              <a:rPr lang="en-US" dirty="0" smtClean="0"/>
              <a:t>Chehalis River Basin Draft Comprehensive Flood Management Plan (June 2010)</a:t>
            </a:r>
          </a:p>
          <a:p>
            <a:pPr lvl="1"/>
            <a:r>
              <a:rPr lang="en-US" dirty="0" smtClean="0"/>
              <a:t>Centralia Comprehensive Flood Management and Natural Hazards Mitigation (4/2011)</a:t>
            </a:r>
          </a:p>
          <a:p>
            <a:pPr lvl="1"/>
            <a:r>
              <a:rPr lang="en-US" dirty="0" smtClean="0"/>
              <a:t>Thurston County Annual Progress Report – Implementing Flood Hazard Mitigation Initiatives in the Natural Hazards Mitigation Plan (8/11/2011)</a:t>
            </a:r>
          </a:p>
          <a:p>
            <a:pPr lvl="1"/>
            <a:r>
              <a:rPr lang="en-US" dirty="0" smtClean="0"/>
              <a:t>City of Aberdeen Public Works Master Project List (January 2011)</a:t>
            </a:r>
          </a:p>
          <a:p>
            <a:pPr lvl="1"/>
            <a:r>
              <a:rPr lang="en-US" dirty="0" smtClean="0"/>
              <a:t>ACOE Mitigation Projects in the Chehalis Basin </a:t>
            </a:r>
          </a:p>
          <a:p>
            <a:pPr lvl="1"/>
            <a:r>
              <a:rPr lang="en-US" dirty="0" smtClean="0"/>
              <a:t>Grays Harbor County Draft Hazard Mitigation Plan 2001</a:t>
            </a:r>
          </a:p>
          <a:p>
            <a:pPr lvl="1"/>
            <a:r>
              <a:rPr lang="en-US" dirty="0" smtClean="0"/>
              <a:t>City of Chehalis Email from Bob </a:t>
            </a:r>
            <a:r>
              <a:rPr lang="en-US" dirty="0" err="1" smtClean="0"/>
              <a:t>Nacht</a:t>
            </a:r>
            <a:r>
              <a:rPr lang="en-US" dirty="0" smtClean="0"/>
              <a:t> 10/10/2011</a:t>
            </a:r>
          </a:p>
          <a:p>
            <a:pPr lvl="1"/>
            <a:r>
              <a:rPr lang="en-US" dirty="0" smtClean="0"/>
              <a:t>Lewis County Comprehensive Flood Hazard Management Plan</a:t>
            </a:r>
          </a:p>
          <a:p>
            <a:pPr lvl="1"/>
            <a:r>
              <a:rPr lang="en-US" dirty="0" smtClean="0"/>
              <a:t>Grays Harbor County Draft Hazard Mitigation Plan 2011</a:t>
            </a:r>
          </a:p>
          <a:p>
            <a:pPr lvl="1"/>
            <a:r>
              <a:rPr lang="en-US" dirty="0" smtClean="0"/>
              <a:t>Description of Potential Enhancement Projects in Upper Chehalis Watershed</a:t>
            </a:r>
          </a:p>
          <a:p>
            <a:pPr lvl="1"/>
            <a:r>
              <a:rPr lang="en-US" dirty="0" smtClean="0"/>
              <a:t>Chehalis Basin Watershed Management Plan</a:t>
            </a:r>
          </a:p>
          <a:p>
            <a:pPr lvl="1"/>
            <a:r>
              <a:rPr lang="en-US" dirty="0" smtClean="0"/>
              <a:t>Chehalis Basin Partnership – Multi-Purpose Water Storage Assessment 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Goal of Project Matrix</a:t>
            </a:r>
            <a:endParaRPr lang="en-US" dirty="0"/>
          </a:p>
        </p:txBody>
      </p:sp>
      <p:sp>
        <p:nvSpPr>
          <p:cNvPr id="12" name="Vertical Tex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“The purpose of this matrix of projects is to reflect the Chehalis River Basin Flood Authority’s priorities to provide flood relief and protection in the basin.”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Matrix</a:t>
            </a:r>
            <a:endParaRPr lang="en-US" dirty="0"/>
          </a:p>
        </p:txBody>
      </p:sp>
      <p:sp>
        <p:nvSpPr>
          <p:cNvPr id="12" name="Vertical Text Placeholder 1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Projects sorted into nine different sections </a:t>
            </a:r>
          </a:p>
          <a:p>
            <a:pPr lvl="1"/>
            <a:r>
              <a:rPr lang="en-US" dirty="0" smtClean="0"/>
              <a:t>Floodplain Protection (includes </a:t>
            </a:r>
            <a:r>
              <a:rPr lang="en-US" dirty="0" smtClean="0"/>
              <a:t>retention, </a:t>
            </a:r>
            <a:r>
              <a:rPr lang="en-US" dirty="0" smtClean="0"/>
              <a:t>and </a:t>
            </a:r>
            <a:r>
              <a:rPr lang="en-US" dirty="0" smtClean="0"/>
              <a:t>levees/dikes</a:t>
            </a:r>
          </a:p>
          <a:p>
            <a:pPr lvl="1"/>
            <a:r>
              <a:rPr lang="en-US" dirty="0" smtClean="0"/>
              <a:t>Reduction of Damage to Existing Structures</a:t>
            </a:r>
          </a:p>
          <a:p>
            <a:pPr lvl="1"/>
            <a:r>
              <a:rPr lang="en-US" dirty="0" smtClean="0"/>
              <a:t>Bank Stabilization</a:t>
            </a:r>
          </a:p>
          <a:p>
            <a:pPr lvl="1"/>
            <a:r>
              <a:rPr lang="en-US" dirty="0" smtClean="0"/>
              <a:t>Conveyance Capacity</a:t>
            </a:r>
          </a:p>
          <a:p>
            <a:pPr lvl="1"/>
            <a:r>
              <a:rPr lang="en-US" dirty="0" smtClean="0"/>
              <a:t>Planning/Implementing and Data Collection</a:t>
            </a:r>
          </a:p>
          <a:p>
            <a:pPr lvl="1"/>
            <a:r>
              <a:rPr lang="en-US" dirty="0" smtClean="0"/>
              <a:t>Education and Public Information</a:t>
            </a:r>
          </a:p>
          <a:p>
            <a:pPr lvl="1"/>
            <a:r>
              <a:rPr lang="en-US" dirty="0" smtClean="0"/>
              <a:t>Emergency Response and </a:t>
            </a:r>
            <a:r>
              <a:rPr lang="en-US" dirty="0" smtClean="0"/>
              <a:t>Preparedness</a:t>
            </a:r>
            <a:endParaRPr lang="en-US" dirty="0" smtClean="0"/>
          </a:p>
          <a:p>
            <a:pPr lvl="1"/>
            <a:r>
              <a:rPr lang="en-US" dirty="0" smtClean="0"/>
              <a:t>Potential Flood Projects with Ecological Opportunities (includes correcting barrier culverts)</a:t>
            </a:r>
          </a:p>
          <a:p>
            <a:pPr lvl="1"/>
            <a:r>
              <a:rPr lang="en-US" dirty="0" smtClean="0"/>
              <a:t>Programmatic Solutions-</a:t>
            </a:r>
            <a:r>
              <a:rPr lang="en-US" dirty="0" err="1" smtClean="0"/>
              <a:t>i.e</a:t>
            </a:r>
            <a:r>
              <a:rPr lang="en-US" dirty="0" smtClean="0"/>
              <a:t>. regulation changes, tax breaks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Matrix</a:t>
            </a:r>
            <a:endParaRPr lang="en-US" dirty="0"/>
          </a:p>
        </p:txBody>
      </p:sp>
      <p:sp>
        <p:nvSpPr>
          <p:cNvPr id="12" name="Vertical Text Placeholder 1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Projects may be grouped under a</a:t>
            </a:r>
            <a:r>
              <a:rPr lang="en-US" dirty="0" smtClean="0"/>
              <a:t> sub </a:t>
            </a:r>
            <a:r>
              <a:rPr lang="en-US" dirty="0" smtClean="0"/>
              <a:t>heading (“Retention Projects” or “Levees and Dikes” under Floodplain Protection)</a:t>
            </a:r>
          </a:p>
          <a:p>
            <a:pPr lvl="1"/>
            <a:r>
              <a:rPr lang="en-US" dirty="0" smtClean="0"/>
              <a:t>In these cases, the project heading is numbered following the project numbering sequence.</a:t>
            </a:r>
          </a:p>
          <a:p>
            <a:pPr lvl="1"/>
            <a:r>
              <a:rPr lang="en-US" dirty="0" smtClean="0"/>
              <a:t>Projects under the heading are numbered in Roman Numerals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Matrix of projects is not prioritized</a:t>
            </a:r>
          </a:p>
          <a:p>
            <a:pPr lvl="1"/>
            <a:r>
              <a:rPr lang="en-US" dirty="0" smtClean="0"/>
              <a:t>Meant to serve as a baseline of projects for potential future </a:t>
            </a:r>
            <a:r>
              <a:rPr lang="en-US" dirty="0" smtClean="0"/>
              <a:t>funding</a:t>
            </a:r>
          </a:p>
          <a:p>
            <a:pPr lvl="1"/>
            <a:r>
              <a:rPr lang="en-US" dirty="0" smtClean="0"/>
              <a:t>Served as source material for 2012 legislative jobs package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 to be Removed Matrix</a:t>
            </a:r>
            <a:endParaRPr lang="en-US" dirty="0"/>
          </a:p>
        </p:txBody>
      </p:sp>
      <p:sp>
        <p:nvSpPr>
          <p:cNvPr id="12" name="Vertical Tex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Matrix of projects that are proposed to be removed from the Projects Matrix</a:t>
            </a:r>
          </a:p>
          <a:p>
            <a:pPr lvl="1"/>
            <a:r>
              <a:rPr lang="en-US" dirty="0" smtClean="0"/>
              <a:t>Repetitive</a:t>
            </a:r>
          </a:p>
          <a:p>
            <a:pPr lvl="1"/>
            <a:r>
              <a:rPr lang="en-US" dirty="0" smtClean="0"/>
              <a:t>Completed</a:t>
            </a:r>
          </a:p>
          <a:p>
            <a:pPr lvl="1"/>
            <a:r>
              <a:rPr lang="en-US" dirty="0" smtClean="0"/>
              <a:t>Currently funded and on-going</a:t>
            </a:r>
          </a:p>
          <a:p>
            <a:pPr lvl="1"/>
            <a:r>
              <a:rPr lang="en-US" dirty="0" smtClean="0"/>
              <a:t>Source of project unknown</a:t>
            </a:r>
          </a:p>
          <a:p>
            <a:pPr lvl="1"/>
            <a:r>
              <a:rPr lang="en-US" dirty="0" smtClean="0"/>
              <a:t>No longer a priority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 to the Flood </a:t>
            </a:r>
            <a:r>
              <a:rPr lang="en-US" dirty="0" smtClean="0"/>
              <a:t>Authority</a:t>
            </a:r>
            <a:endParaRPr lang="en-US" dirty="0"/>
          </a:p>
        </p:txBody>
      </p:sp>
      <p:sp>
        <p:nvSpPr>
          <p:cNvPr id="12" name="Vertical Tex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 recommendations on:</a:t>
            </a:r>
          </a:p>
          <a:p>
            <a:pPr lvl="1"/>
            <a:r>
              <a:rPr lang="en-US" dirty="0" smtClean="0"/>
              <a:t>1.  Proposed Goal</a:t>
            </a:r>
          </a:p>
          <a:p>
            <a:pPr lvl="1"/>
            <a:r>
              <a:rPr lang="en-US" dirty="0" smtClean="0"/>
              <a:t>2. </a:t>
            </a:r>
            <a:r>
              <a:rPr lang="en-US" dirty="0" smtClean="0"/>
              <a:t> Overall Approach</a:t>
            </a:r>
          </a:p>
          <a:p>
            <a:pPr lvl="1"/>
            <a:r>
              <a:rPr lang="en-US" dirty="0" smtClean="0"/>
              <a:t>3.  Do you have any additional projects for the Project Matrix?</a:t>
            </a:r>
          </a:p>
          <a:p>
            <a:pPr lvl="1"/>
            <a:r>
              <a:rPr lang="en-US" dirty="0" smtClean="0"/>
              <a:t>4.  Do you have any additional sources that should be reviewed for additional projects?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Details for the Project Matrix</a:t>
            </a:r>
            <a:endParaRPr lang="en-US" dirty="0"/>
          </a:p>
        </p:txBody>
      </p:sp>
      <p:sp>
        <p:nvSpPr>
          <p:cNvPr id="12" name="Vertical Tex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Upon approval of the</a:t>
            </a:r>
            <a:r>
              <a:rPr lang="en-US" dirty="0" smtClean="0"/>
              <a:t> approach and scope of the Project </a:t>
            </a:r>
            <a:r>
              <a:rPr lang="en-US" dirty="0" smtClean="0"/>
              <a:t>Matrix,</a:t>
            </a:r>
            <a:r>
              <a:rPr lang="en-US" dirty="0" smtClean="0"/>
              <a:t> the </a:t>
            </a:r>
            <a:r>
              <a:rPr lang="en-US" dirty="0" smtClean="0"/>
              <a:t>goal of the Project Subcommittee will be to add:</a:t>
            </a:r>
          </a:p>
          <a:p>
            <a:pPr lvl="1"/>
            <a:r>
              <a:rPr lang="en-US" dirty="0" smtClean="0"/>
              <a:t>More detailed description, including precise location</a:t>
            </a:r>
          </a:p>
          <a:p>
            <a:pPr lvl="1"/>
            <a:r>
              <a:rPr lang="en-US" dirty="0" smtClean="0"/>
              <a:t>Estimated cost</a:t>
            </a:r>
          </a:p>
          <a:p>
            <a:pPr lvl="1"/>
            <a:r>
              <a:rPr lang="en-US" dirty="0" smtClean="0"/>
              <a:t>Flood benefit</a:t>
            </a:r>
          </a:p>
          <a:p>
            <a:pPr lvl="1"/>
            <a:r>
              <a:rPr lang="en-US" dirty="0" smtClean="0"/>
              <a:t>Stage of Readiness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519</Words>
  <Application>Microsoft Macintosh PowerPoint</Application>
  <PresentationFormat>On-screen Show (4:3)</PresentationFormat>
  <Paragraphs>68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Project Subcommittee</vt:lpstr>
      <vt:lpstr>Project Matrix</vt:lpstr>
      <vt:lpstr>Proposed Goal of Project Matrix</vt:lpstr>
      <vt:lpstr>Project Matrix</vt:lpstr>
      <vt:lpstr>Project Matrix</vt:lpstr>
      <vt:lpstr>Projects to be Removed Matrix</vt:lpstr>
      <vt:lpstr>Request to the Flood Authority</vt:lpstr>
      <vt:lpstr>More Details for the Project Matrix</vt:lpstr>
    </vt:vector>
  </TitlesOfParts>
  <Company>Resolution Associates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Subcommittee</dc:title>
  <dc:creator>Greg Hueckel</dc:creator>
  <cp:lastModifiedBy>Greg Hueckel</cp:lastModifiedBy>
  <cp:revision>6</cp:revision>
  <cp:lastPrinted>2012-03-14T23:22:11Z</cp:lastPrinted>
  <dcterms:created xsi:type="dcterms:W3CDTF">2012-03-14T22:35:53Z</dcterms:created>
  <dcterms:modified xsi:type="dcterms:W3CDTF">2012-03-14T23:23:41Z</dcterms:modified>
</cp:coreProperties>
</file>