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7" r:id="rId2"/>
    <p:sldId id="277" r:id="rId3"/>
    <p:sldId id="278" r:id="rId4"/>
    <p:sldId id="285" r:id="rId5"/>
    <p:sldId id="300" r:id="rId6"/>
    <p:sldId id="315" r:id="rId7"/>
    <p:sldId id="323" r:id="rId8"/>
    <p:sldId id="331" r:id="rId9"/>
    <p:sldId id="330" r:id="rId10"/>
    <p:sldId id="316" r:id="rId11"/>
    <p:sldId id="317" r:id="rId12"/>
    <p:sldId id="318" r:id="rId13"/>
    <p:sldId id="329" r:id="rId14"/>
    <p:sldId id="321" r:id="rId15"/>
    <p:sldId id="284" r:id="rId16"/>
    <p:sldId id="290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veWeb" initials="LiveWe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53" autoAdjust="0"/>
  </p:normalViewPr>
  <p:slideViewPr>
    <p:cSldViewPr>
      <p:cViewPr varScale="1">
        <p:scale>
          <a:sx n="61" d="100"/>
          <a:sy n="61" d="100"/>
        </p:scale>
        <p:origin x="-94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cott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499170676582093E-2"/>
          <c:y val="0.2099700509441528"/>
          <c:w val="0.92458647747156608"/>
          <c:h val="0.64851297070939051"/>
        </c:manualLayout>
      </c:layout>
      <c:barChart>
        <c:barDir val="col"/>
        <c:grouping val="clustered"/>
        <c:varyColors val="0"/>
        <c:ser>
          <c:idx val="1"/>
          <c:order val="0"/>
          <c:tx>
            <c:v>Rank</c:v>
          </c:tx>
          <c:invertIfNegative val="0"/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Sheet1!$A$3:$A$84</c:f>
              <c:numCache>
                <c:formatCode>General</c:formatCode>
                <c:ptCount val="82"/>
                <c:pt idx="0">
                  <c:v>9</c:v>
                </c:pt>
                <c:pt idx="2">
                  <c:v>13</c:v>
                </c:pt>
                <c:pt idx="4">
                  <c:v>7</c:v>
                </c:pt>
                <c:pt idx="18">
                  <c:v>13</c:v>
                </c:pt>
                <c:pt idx="38">
                  <c:v>11</c:v>
                </c:pt>
                <c:pt idx="39">
                  <c:v>6</c:v>
                </c:pt>
                <c:pt idx="41">
                  <c:v>16</c:v>
                </c:pt>
                <c:pt idx="42">
                  <c:v>10</c:v>
                </c:pt>
                <c:pt idx="53">
                  <c:v>4</c:v>
                </c:pt>
                <c:pt idx="57">
                  <c:v>3</c:v>
                </c:pt>
                <c:pt idx="58">
                  <c:v>8</c:v>
                </c:pt>
                <c:pt idx="64">
                  <c:v>2</c:v>
                </c:pt>
                <c:pt idx="65">
                  <c:v>12</c:v>
                </c:pt>
                <c:pt idx="75">
                  <c:v>15</c:v>
                </c:pt>
                <c:pt idx="76">
                  <c:v>1</c:v>
                </c:pt>
                <c:pt idx="78">
                  <c:v>5</c:v>
                </c:pt>
              </c:numCache>
            </c:numRef>
          </c:val>
        </c:ser>
        <c:ser>
          <c:idx val="0"/>
          <c:order val="1"/>
          <c:tx>
            <c:v>CFS</c:v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#9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233796296296230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#7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8"/>
              <c:tx>
                <c:rich>
                  <a:bodyPr/>
                  <a:lstStyle/>
                  <a:p>
                    <a:r>
                      <a:rPr lang="en-US" dirty="0"/>
                      <a:t>#11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9"/>
              <c:layout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0"/>
              <c:layout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1"/>
              <c:tx>
                <c:rich>
                  <a:bodyPr/>
                  <a:lstStyle/>
                  <a:p>
                    <a:r>
                      <a:rPr lang="en-US" dirty="0"/>
                      <a:t>#12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2"/>
              <c:layout/>
              <c:tx>
                <c:rich>
                  <a:bodyPr/>
                  <a:lstStyle/>
                  <a:p>
                    <a:r>
                      <a:rPr lang="en-US" dirty="0"/>
                      <a:t>16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3"/>
              <c:layout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3"/>
              <c:tx>
                <c:rich>
                  <a:bodyPr/>
                  <a:lstStyle/>
                  <a:p>
                    <a:r>
                      <a:rPr lang="en-US" dirty="0"/>
                      <a:t>#4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4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4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7"/>
              <c:tx>
                <c:rich>
                  <a:bodyPr/>
                  <a:lstStyle/>
                  <a:p>
                    <a:r>
                      <a:rPr lang="en-US" dirty="0"/>
                      <a:t>#3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8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3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9"/>
              <c:layout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4"/>
              <c:tx>
                <c:rich>
                  <a:bodyPr/>
                  <a:lstStyle/>
                  <a:p>
                    <a:r>
                      <a:rPr lang="en-US" dirty="0"/>
                      <a:t>#2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5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2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6"/>
              <c:layout/>
              <c:tx>
                <c:rich>
                  <a:bodyPr/>
                  <a:lstStyle/>
                  <a:p>
                    <a:r>
                      <a:rPr lang="en-US" dirty="0"/>
                      <a:t>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5"/>
              <c:tx>
                <c:rich>
                  <a:bodyPr/>
                  <a:lstStyle/>
                  <a:p>
                    <a:r>
                      <a:rPr lang="en-US" dirty="0"/>
                      <a:t>#15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6"/>
              <c:layout/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7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1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8"/>
              <c:tx>
                <c:rich>
                  <a:bodyPr/>
                  <a:lstStyle/>
                  <a:p>
                    <a:r>
                      <a:rPr lang="en-US" dirty="0"/>
                      <a:t>#5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9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5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Sheet1!$C$2:$C$84</c:f>
              <c:numCache>
                <c:formatCode>#,##0</c:formatCode>
                <c:ptCount val="83"/>
                <c:pt idx="1">
                  <c:v>45700</c:v>
                </c:pt>
                <c:pt idx="3">
                  <c:v>38000</c:v>
                </c:pt>
                <c:pt idx="5">
                  <c:v>48400</c:v>
                </c:pt>
                <c:pt idx="19">
                  <c:v>38000</c:v>
                </c:pt>
                <c:pt idx="39">
                  <c:v>40800</c:v>
                </c:pt>
                <c:pt idx="40">
                  <c:v>49200</c:v>
                </c:pt>
                <c:pt idx="42">
                  <c:v>37400</c:v>
                </c:pt>
                <c:pt idx="43">
                  <c:v>44800</c:v>
                </c:pt>
                <c:pt idx="54">
                  <c:v>51600</c:v>
                </c:pt>
                <c:pt idx="58">
                  <c:v>68700</c:v>
                </c:pt>
                <c:pt idx="59">
                  <c:v>48000</c:v>
                </c:pt>
                <c:pt idx="65">
                  <c:v>74800</c:v>
                </c:pt>
                <c:pt idx="66">
                  <c:v>38700</c:v>
                </c:pt>
                <c:pt idx="76">
                  <c:v>37900</c:v>
                </c:pt>
                <c:pt idx="77">
                  <c:v>79100</c:v>
                </c:pt>
                <c:pt idx="79">
                  <c:v>50700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87662592"/>
        <c:axId val="87664128"/>
      </c:barChart>
      <c:catAx>
        <c:axId val="87662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7664128"/>
        <c:crosses val="autoZero"/>
        <c:auto val="1"/>
        <c:lblAlgn val="ctr"/>
        <c:lblOffset val="100"/>
        <c:noMultiLvlLbl val="0"/>
      </c:catAx>
      <c:valAx>
        <c:axId val="87664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low"/>
        <c:crossAx val="876625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2DD86DC-7452-4115-814A-F3214D3F3095}" type="datetimeFigureOut">
              <a:rPr lang="en-US"/>
              <a:pPr>
                <a:defRPr/>
              </a:pPr>
              <a:t>3/13/2013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0BD7E9D-3852-4898-B73A-E5A6E820FE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35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BD7E9D-3852-4898-B73A-E5A6E820FEC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Large confetti"/>
          <p:cNvSpPr>
            <a:spLocks noChangeArrowheads="1"/>
          </p:cNvSpPr>
          <p:nvPr/>
        </p:nvSpPr>
        <p:spPr bwMode="ltGray">
          <a:xfrm>
            <a:off x="485775" y="1549400"/>
            <a:ext cx="8156575" cy="1689100"/>
          </a:xfrm>
          <a:prstGeom prst="rect">
            <a:avLst/>
          </a:prstGeom>
          <a:pattFill prst="lgConfetti">
            <a:fgClr>
              <a:schemeClr val="accent2">
                <a:alpha val="50195"/>
              </a:schemeClr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623300" y="1246188"/>
            <a:ext cx="79375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" name="Rectangle 8" descr="Large confetti"/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433" name="Rectangle 9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43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1F95C-9BC2-42A2-8BDB-7CB64ECC3417}" type="datetime1">
              <a:rPr lang="en-US" smtClean="0"/>
              <a:t>3/13/2013</a:t>
            </a:fld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B012CD-362A-4864-9BAF-B31F31FE07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27673"/>
      </p:ext>
    </p:extLst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F16CA-8AEF-4C07-ADC6-38DA756A5465}" type="datetime1">
              <a:rPr lang="en-US" smtClean="0"/>
              <a:t>3/13/2013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C64C-4D0C-4DE6-8BC6-971BF71137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58355"/>
      </p:ext>
    </p:extLst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2" y="284165"/>
            <a:ext cx="2047522" cy="5811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284165"/>
            <a:ext cx="60071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69FE3-7EB0-4FC5-A0B0-3C9E6F7363FA}" type="datetime1">
              <a:rPr lang="en-US" smtClean="0"/>
              <a:t>3/13/2013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22A64-2E23-4639-AAF5-609862C32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16975"/>
      </p:ext>
    </p:extLst>
  </p:cSld>
  <p:clrMapOvr>
    <a:masterClrMapping/>
  </p:clrMapOvr>
  <p:transition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77333" y="1905000"/>
            <a:ext cx="7653867" cy="41910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19135-58B6-432E-9D6A-4F3E0ECBC620}" type="datetime1">
              <a:rPr lang="en-US" smtClean="0"/>
              <a:t>3/13/2013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F5180-BB79-4E8D-9C5D-47EE3F677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76993"/>
      </p:ext>
    </p:extLst>
  </p:cSld>
  <p:clrMapOvr>
    <a:masterClrMapping/>
  </p:clrMapOvr>
  <p:transition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5FC4F-FEDA-4637-BF69-8302D84D87A6}" type="datetime1">
              <a:rPr lang="en-US" smtClean="0"/>
              <a:t>3/13/2013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4878D-766E-4182-A759-A78D8E1E79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1039"/>
      </p:ext>
    </p:extLst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820B1-D0EE-42EC-B965-074995463A17}" type="datetime1">
              <a:rPr lang="en-US" smtClean="0"/>
              <a:t>3/13/2013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B0D5F-2253-4C9A-8838-AC1B9E8B0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17447"/>
      </p:ext>
    </p:extLst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90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0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165C2-BAA9-4BA7-BA65-4954B73FDDF9}" type="datetime1">
              <a:rPr lang="en-US" smtClean="0"/>
              <a:t>3/13/2013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A537B-1A19-4FB1-9EDE-3E48D9D07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43178"/>
      </p:ext>
    </p:extLst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3FE5E-2759-4C9E-A752-866B201017FA}" type="datetime1">
              <a:rPr lang="en-US" smtClean="0"/>
              <a:t>3/13/2013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C02D9-AE5B-40E8-8ADA-51EDC120E6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98012"/>
      </p:ext>
    </p:extLst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4"/>
            <a:ext cx="404142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25664-9FB6-4ED5-BB7D-08A83692275D}" type="datetime1">
              <a:rPr lang="en-US" smtClean="0"/>
              <a:t>3/13/2013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9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CFBF9-0517-4463-80FA-6C4C58DE13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97665"/>
      </p:ext>
    </p:extLst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0892A-1C01-4BF2-9F5E-099F8A3552FD}" type="datetime1">
              <a:rPr lang="en-US" smtClean="0"/>
              <a:t>3/13/2013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4D1B9-D2BB-4FD2-B71E-3B410D9A50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90396"/>
      </p:ext>
    </p:extLst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DFAC1-B649-4129-BA84-47DF7FC0DC25}" type="datetime1">
              <a:rPr lang="en-US" smtClean="0"/>
              <a:t>3/13/2013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4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6810-4C78-4415-9D6B-1918384380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58727"/>
      </p:ext>
    </p:extLst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9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7" y="273052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49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EC4D5-DBDE-4FB5-90A0-5BB92F6823EE}" type="datetime1">
              <a:rPr lang="en-US" smtClean="0"/>
              <a:t>3/13/2013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0F5BC-5DFE-494E-9793-1132939436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12288"/>
      </p:ext>
    </p:extLst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7DB8E-DB67-4B50-B79D-2AA4F891B1CD}" type="datetime1">
              <a:rPr lang="en-US" smtClean="0"/>
              <a:t>3/13/2013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F197D-8AD6-4992-9012-3385BD1686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13855"/>
      </p:ext>
    </p:extLst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2841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905000"/>
            <a:ext cx="76533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A89AD74F-2A4D-4A21-8860-311BA6556D36}" type="datetime1">
              <a:rPr lang="en-US" smtClean="0"/>
              <a:t>3/13/2013</a:t>
            </a:fld>
            <a:endParaRPr lang="en-US" dirty="0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1" name="Rectangle 7" descr="Large confetti"/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2409" name="Rectangle 9" descr="Large confetti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2938" y="6248400"/>
            <a:ext cx="5334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795EC9A-189E-48A2-A37D-AA5D3963DD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924800" y="6296025"/>
            <a:ext cx="312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ACB8F882-3E01-443A-AB86-E3F62EEEFE93}" type="slidenum">
              <a:rPr lang="en-US" sz="1000">
                <a:solidFill>
                  <a:srgbClr val="000099"/>
                </a:solidFill>
                <a:latin typeface="Arial Narrow" pitchFamily="34" charset="0"/>
              </a:rPr>
              <a:pPr/>
              <a:t>‹#›</a:t>
            </a:fld>
            <a:endParaRPr lang="en-US" sz="1000" dirty="0">
              <a:solidFill>
                <a:srgbClr val="000099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ransition>
    <p:pull dir="ru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ü"/>
        <a:defRPr sz="1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1200">
          <a:solidFill>
            <a:schemeClr val="tx2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hehalisriverflood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zview.wa.gov/" TargetMode="External"/><Relationship Id="rId2" Type="http://schemas.openxmlformats.org/officeDocument/2006/relationships/hyperlink" Target="http://www.ezview.wa.gov/pr/site/alias__1492/33948/2012_products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vraines@cosmopolis.us.com" TargetMode="External"/><Relationship Id="rId7" Type="http://schemas.openxmlformats.org/officeDocument/2006/relationships/hyperlink" Target="mailto:jdomingo@aberdeenwa.gov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dna.Fund@lewiscountywa.gov" TargetMode="External"/><Relationship Id="rId5" Type="http://schemas.openxmlformats.org/officeDocument/2006/relationships/hyperlink" Target="mailto:scottb@sbgh-partners.com" TargetMode="External"/><Relationship Id="rId4" Type="http://schemas.openxmlformats.org/officeDocument/2006/relationships/hyperlink" Target="mailto:ValenzK@co.thurston.wa.u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zview.wa.gov/pr/?alias=1492#ma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sdot.wa.gov/projects/i5/mellentograndmound/phase3/" TargetMode="Externa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 descr="Large confetti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Chehalis River Basin Flood Authority</a:t>
            </a:r>
            <a:br>
              <a:rPr lang="en-US" dirty="0" smtClean="0"/>
            </a:br>
            <a:r>
              <a:rPr lang="en-US" sz="2400" dirty="0" smtClean="0"/>
              <a:t>Education and Outreach Subcommittee</a:t>
            </a:r>
            <a:endParaRPr lang="en-US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89063" y="3429000"/>
            <a:ext cx="6400800" cy="1981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i="1" dirty="0" smtClean="0"/>
              <a:t>Actions and Activities Benefiting the Basin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>
              <a:buFont typeface="Arial" charset="0"/>
              <a:buNone/>
            </a:pPr>
            <a:r>
              <a:rPr lang="en-US" dirty="0"/>
              <a:t>7</a:t>
            </a:r>
            <a:r>
              <a:rPr lang="en-US" dirty="0" smtClean="0"/>
              <a:t>:00 p.m., March 13, 2013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Aberdeen City Council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9807" y="3124200"/>
            <a:ext cx="5167993" cy="3200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653337" cy="3745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38199" y="2362200"/>
            <a:ext cx="3061608" cy="41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Front-facing website.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Back-end data collection, data synchronization.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Improves forecasting and early-warning.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3517" y="1691640"/>
            <a:ext cx="1588083" cy="12801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948" y="2240280"/>
            <a:ext cx="3336052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/>
          <a:srcRect b="41055"/>
          <a:stretch>
            <a:fillRect/>
          </a:stretch>
        </p:blipFill>
        <p:spPr bwMode="auto">
          <a:xfrm>
            <a:off x="1245421" y="4953000"/>
            <a:ext cx="2335979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03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511529" cy="374520"/>
          </a:xfrm>
        </p:spPr>
        <p:txBody>
          <a:bodyPr/>
          <a:lstStyle/>
          <a:p>
            <a:r>
              <a:rPr lang="en-US" dirty="0" smtClean="0"/>
              <a:t>Localized tracking, forecasting . . 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8011919" cy="429768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760690" y="2057400"/>
            <a:ext cx="3335310" cy="3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hlinkClick r:id="rId4"/>
              </a:rPr>
              <a:t>www.chehalisriverflood.com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92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282929" cy="60590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ym typeface="Wingdings" pitchFamily="2" charset="2"/>
              </a:rPr>
              <a:t>Science-based model to inform decision-makers on hydraulic effects of potential flood relief options (at basin-wide and localized scales).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33" y="2438400"/>
            <a:ext cx="5968767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84870" y="2133600"/>
            <a:ext cx="2415529" cy="241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endParaRPr lang="en-US" kern="0" dirty="0" smtClean="0"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0" dirty="0" smtClean="0">
                <a:sym typeface="Wingdings" pitchFamily="2" charset="2"/>
              </a:rPr>
              <a:t>Covers mouth of Chehalis River upstream to </a:t>
            </a:r>
            <a:r>
              <a:rPr lang="en-US" kern="0" dirty="0" err="1" smtClean="0">
                <a:sym typeface="Wingdings" pitchFamily="2" charset="2"/>
              </a:rPr>
              <a:t>Pe</a:t>
            </a:r>
            <a:r>
              <a:rPr lang="en-US" kern="0" dirty="0" smtClean="0">
                <a:sym typeface="Wingdings" pitchFamily="2" charset="2"/>
              </a:rPr>
              <a:t> Ell (108 miles).</a:t>
            </a:r>
            <a:endParaRPr lang="en-US" kern="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89" y="3733800"/>
            <a:ext cx="228211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96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1828801" cy="3041520"/>
          </a:xfrm>
        </p:spPr>
        <p:txBody>
          <a:bodyPr/>
          <a:lstStyle/>
          <a:p>
            <a:r>
              <a:rPr lang="en-US" dirty="0" smtClean="0"/>
              <a:t>Example: Basin-wide effects analysis </a:t>
            </a:r>
            <a:r>
              <a:rPr lang="en-US" sz="1400" b="0" dirty="0" smtClean="0"/>
              <a:t>(</a:t>
            </a:r>
            <a:r>
              <a:rPr lang="en-US" sz="1400" b="0" dirty="0"/>
              <a:t>Chehalis Basin Flood Hazard Mitigation Alternatives </a:t>
            </a:r>
            <a:r>
              <a:rPr lang="en-US" sz="1400" b="0" dirty="0" smtClean="0"/>
              <a:t>Report 12/2012)</a:t>
            </a:r>
            <a:endParaRPr lang="en-US" sz="14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00200"/>
            <a:ext cx="6607534" cy="47548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5029200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Table 1 (pg.70) -- “</a:t>
            </a:r>
            <a:r>
              <a:rPr lang="en-US" sz="1400" i="1" dirty="0" err="1" smtClean="0"/>
              <a:t>Mainstem</a:t>
            </a:r>
            <a:r>
              <a:rPr lang="en-US" sz="1400" i="1" dirty="0" smtClean="0"/>
              <a:t> Dam, Upper Chehalis”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74644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Fish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262" y="1727907"/>
            <a:ext cx="7815338" cy="170109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Two significant fish studies conducted in </a:t>
            </a:r>
            <a:r>
              <a:rPr lang="en-US" u="sng" dirty="0" smtClean="0"/>
              <a:t>Upper Basin </a:t>
            </a:r>
            <a:r>
              <a:rPr lang="en-US" dirty="0" smtClean="0"/>
              <a:t>(WRIA 23).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</a:t>
            </a:r>
            <a:r>
              <a:rPr lang="en-US" b="0" dirty="0" smtClean="0"/>
              <a:t>nalyze effect </a:t>
            </a:r>
            <a:r>
              <a:rPr lang="en-US" b="0" dirty="0"/>
              <a:t>of </a:t>
            </a:r>
            <a:r>
              <a:rPr lang="en-US" dirty="0" smtClean="0"/>
              <a:t>dam alternatives </a:t>
            </a:r>
            <a:r>
              <a:rPr lang="en-US" b="0" dirty="0" smtClean="0"/>
              <a:t>on </a:t>
            </a:r>
            <a:r>
              <a:rPr lang="en-US" dirty="0"/>
              <a:t>S</a:t>
            </a:r>
            <a:r>
              <a:rPr lang="en-US" b="0" dirty="0" smtClean="0"/>
              <a:t>pring Chinook, Steelhead </a:t>
            </a:r>
            <a:r>
              <a:rPr lang="en-US" b="0" dirty="0"/>
              <a:t>and </a:t>
            </a:r>
            <a:r>
              <a:rPr lang="en-US" b="0" dirty="0" smtClean="0"/>
              <a:t>Coho.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P</a:t>
            </a:r>
            <a:r>
              <a:rPr lang="en-US" b="0" dirty="0" smtClean="0"/>
              <a:t>rioritize </a:t>
            </a:r>
            <a:r>
              <a:rPr lang="en-US" dirty="0" smtClean="0"/>
              <a:t>potential </a:t>
            </a:r>
            <a:r>
              <a:rPr lang="en-US" b="0" dirty="0" smtClean="0"/>
              <a:t>fish habitat enhancement opportunities.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u="sng" dirty="0" smtClean="0"/>
              <a:t>Initial </a:t>
            </a:r>
            <a:r>
              <a:rPr lang="en-US" u="sng" smtClean="0"/>
              <a:t>and preliminary projections</a:t>
            </a:r>
            <a:r>
              <a:rPr lang="en-US" smtClean="0"/>
              <a:t> </a:t>
            </a:r>
            <a:r>
              <a:rPr lang="en-US" dirty="0" smtClean="0"/>
              <a:t>. . .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280" b="67016"/>
          <a:stretch/>
        </p:blipFill>
        <p:spPr>
          <a:xfrm>
            <a:off x="4983480" y="-1101059"/>
            <a:ext cx="2560320" cy="239645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944221"/>
              </p:ext>
            </p:extLst>
          </p:nvPr>
        </p:nvGraphicFramePr>
        <p:xfrm>
          <a:off x="1295400" y="3429000"/>
          <a:ext cx="7696200" cy="27178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683068"/>
                <a:gridCol w="1828800"/>
                <a:gridCol w="1974532"/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Multi-Purpose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 </a:t>
                      </a:r>
                      <a:r>
                        <a:rPr lang="en-US" dirty="0" smtClean="0">
                          <a:sym typeface="Wingdings" pitchFamily="2" charset="2"/>
                        </a:rPr>
                        <a:t>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Flood Control-Only 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Fish Habitat Enhancement Measures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Spring Chinook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20%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4%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Steelhead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 7%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11%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dirty="0" smtClean="0"/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Coho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ym typeface="Wingdings" pitchFamily="2" charset="2"/>
                        </a:rPr>
                        <a:t> 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4-5%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 smtClean="0">
                        <a:sym typeface="Wingdings" pitchFamily="2" charset="2"/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9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Resources</a:t>
            </a:r>
            <a:r>
              <a:rPr lang="en-US" dirty="0"/>
              <a:t>, </a:t>
            </a:r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206729" cy="603120"/>
          </a:xfrm>
        </p:spPr>
        <p:txBody>
          <a:bodyPr/>
          <a:lstStyle/>
          <a:p>
            <a:r>
              <a:rPr lang="en-US" dirty="0" smtClean="0"/>
              <a:t>Visit Flood Authority Web Library (</a:t>
            </a:r>
            <a:r>
              <a:rPr lang="en-US" dirty="0" smtClean="0">
                <a:hlinkClick r:id="rId2"/>
              </a:rPr>
              <a:t>here</a:t>
            </a:r>
            <a:r>
              <a:rPr lang="en-US" dirty="0" smtClean="0"/>
              <a:t> or via </a:t>
            </a:r>
            <a:r>
              <a:rPr lang="en-US" dirty="0" smtClean="0">
                <a:hlinkClick r:id="rId3"/>
              </a:rPr>
              <a:t>www.ezview.wa.gov</a:t>
            </a:r>
            <a:r>
              <a:rPr lang="en-US" dirty="0" smtClean="0"/>
              <a:t>) . . .</a:t>
            </a:r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087880"/>
            <a:ext cx="6403009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6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87332" y="1905000"/>
            <a:ext cx="3557088" cy="1600200"/>
          </a:xfrm>
          <a:ln w="12700">
            <a:solidFill>
              <a:schemeClr val="accent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Vickie Raines, Chair</a:t>
            </a:r>
          </a:p>
          <a:p>
            <a:pPr marL="0" indent="0">
              <a:buNone/>
            </a:pPr>
            <a:r>
              <a:rPr lang="en-US" sz="1600" dirty="0" smtClean="0"/>
              <a:t>Chehalis Basin Flood Authority</a:t>
            </a:r>
          </a:p>
          <a:p>
            <a:pPr marL="0" indent="0">
              <a:buNone/>
            </a:pPr>
            <a:r>
              <a:rPr lang="en-US" sz="1600" dirty="0" smtClean="0"/>
              <a:t>360/590-4100 </a:t>
            </a:r>
          </a:p>
          <a:p>
            <a:pPr marL="0" indent="0">
              <a:buNone/>
            </a:pPr>
            <a:r>
              <a:rPr lang="en-US" sz="1600" dirty="0" smtClean="0">
                <a:hlinkClick r:id="rId3"/>
              </a:rPr>
              <a:t>vraines@cosmopolis.us.com</a:t>
            </a:r>
            <a:endParaRPr lang="en-US" sz="16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87332" y="3581400"/>
            <a:ext cx="35570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Karen Valenzuela, Vice-Chair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Chehalis Basin Flood Authority</a:t>
            </a:r>
          </a:p>
          <a:p>
            <a:pPr marL="0" indent="0">
              <a:buNone/>
            </a:pPr>
            <a:r>
              <a:rPr lang="en-US" sz="1600" dirty="0" smtClean="0"/>
              <a:t>360/786-5440</a:t>
            </a:r>
          </a:p>
          <a:p>
            <a:pPr marL="0" indent="0">
              <a:buNone/>
            </a:pPr>
            <a:r>
              <a:rPr lang="en-US" sz="1600" dirty="0" smtClean="0">
                <a:hlinkClick r:id="rId4"/>
              </a:rPr>
              <a:t>ValenzK@co.thurston.wa.us</a:t>
            </a:r>
            <a:endParaRPr lang="en-US" sz="1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419600" y="4364480"/>
            <a:ext cx="38472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Scott Boettcher, Staff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Chehalis Basin Flood Authority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360/480-6600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>
                <a:hlinkClick r:id="rId5"/>
              </a:rPr>
              <a:t>scottb@sbgh-partners.com</a:t>
            </a:r>
            <a:endParaRPr lang="en-US" sz="16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419600" y="2667000"/>
            <a:ext cx="3860868" cy="1600200"/>
          </a:xfrm>
          <a:prstGeom prst="rect">
            <a:avLst/>
          </a:prstGeom>
          <a:noFill/>
          <a:ln w="12700">
            <a:solidFill>
              <a:schemeClr val="accent6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/>
              <a:t>Edna Fund, Chair</a:t>
            </a:r>
          </a:p>
          <a:p>
            <a:pPr marL="0" indent="0">
              <a:buNone/>
            </a:pPr>
            <a:r>
              <a:rPr lang="en-US" sz="1600" dirty="0"/>
              <a:t>Education and Outreach Subcommmittee (Flood Authority)</a:t>
            </a:r>
          </a:p>
          <a:p>
            <a:pPr marL="0" indent="0">
              <a:buNone/>
            </a:pPr>
            <a:r>
              <a:rPr lang="en-US" sz="1600" dirty="0"/>
              <a:t>360/269-7515</a:t>
            </a:r>
          </a:p>
          <a:p>
            <a:pPr marL="0" indent="0">
              <a:buNone/>
            </a:pPr>
            <a:r>
              <a:rPr lang="en-US" sz="1600" dirty="0">
                <a:hlinkClick r:id="rId6"/>
              </a:rPr>
              <a:t>Edna.Fund@lewiscountywa.gov</a:t>
            </a:r>
            <a:endParaRPr lang="en-US" sz="16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786312" y="5105400"/>
            <a:ext cx="35570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Jim Cook</a:t>
            </a:r>
            <a:r>
              <a:rPr lang="en-US" sz="1600" smtClean="0"/>
              <a:t>, Aberdeen Rep</a:t>
            </a:r>
            <a:r>
              <a:rPr lang="en-US" sz="1600" dirty="0" smtClean="0"/>
              <a:t>.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Chehalis Basin Flood Authority</a:t>
            </a:r>
          </a:p>
          <a:p>
            <a:pPr marL="0" indent="0">
              <a:buNone/>
            </a:pPr>
            <a:r>
              <a:rPr lang="en-US" sz="1600" dirty="0" smtClean="0"/>
              <a:t>360/533-0069</a:t>
            </a:r>
          </a:p>
          <a:p>
            <a:pPr marL="0" indent="0">
              <a:buNone/>
            </a:pPr>
            <a:r>
              <a:rPr lang="en-US" sz="1600" dirty="0" smtClean="0">
                <a:hlinkClick r:id="rId7"/>
              </a:rPr>
              <a:t>jdomingo@aberdeenwa.gov</a:t>
            </a: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1093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38298"/>
            <a:ext cx="7975667" cy="48703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Raise awareness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Encourage discussion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Key messages we’d like to leave you with . . 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Broad agreement -- </a:t>
            </a:r>
            <a:r>
              <a:rPr lang="en-US" dirty="0" smtClean="0"/>
              <a:t>For </a:t>
            </a:r>
            <a:r>
              <a:rPr lang="en-US" dirty="0"/>
              <a:t>the first time in a century there is </a:t>
            </a:r>
            <a:r>
              <a:rPr lang="en-US" u="sng" dirty="0"/>
              <a:t>broad agreement </a:t>
            </a:r>
            <a:r>
              <a:rPr lang="en-US" u="sng" dirty="0" smtClean="0"/>
              <a:t>across the Basin on next </a:t>
            </a:r>
            <a:r>
              <a:rPr lang="en-US" u="sng" dirty="0"/>
              <a:t>steps to </a:t>
            </a:r>
            <a:r>
              <a:rPr lang="en-US" u="sng" dirty="0" smtClean="0"/>
              <a:t>reduce flood </a:t>
            </a:r>
            <a:r>
              <a:rPr lang="en-US" u="sng" dirty="0"/>
              <a:t>damage and enhance salmon </a:t>
            </a:r>
            <a:r>
              <a:rPr lang="en-US" u="sng" dirty="0" smtClean="0"/>
              <a:t>runs</a:t>
            </a:r>
            <a:r>
              <a:rPr lang="en-US" dirty="0" smtClean="0"/>
              <a:t> in the Basin.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Basin-wide strategy -- </a:t>
            </a:r>
            <a:r>
              <a:rPr lang="en-US" dirty="0" smtClean="0"/>
              <a:t>A </a:t>
            </a:r>
            <a:r>
              <a:rPr lang="en-US" u="sng" dirty="0"/>
              <a:t>Basin-wide </a:t>
            </a:r>
            <a:r>
              <a:rPr lang="en-US" u="sng" dirty="0" smtClean="0"/>
              <a:t>strategy</a:t>
            </a:r>
            <a:r>
              <a:rPr lang="en-US" dirty="0" smtClean="0"/>
              <a:t> is needed to protect </a:t>
            </a:r>
            <a:r>
              <a:rPr lang="en-US" dirty="0"/>
              <a:t>c</a:t>
            </a:r>
            <a:r>
              <a:rPr lang="en-US" dirty="0" smtClean="0"/>
              <a:t>ommunities </a:t>
            </a:r>
            <a:r>
              <a:rPr lang="en-US" dirty="0"/>
              <a:t>a</a:t>
            </a:r>
            <a:r>
              <a:rPr lang="en-US" dirty="0" smtClean="0"/>
              <a:t>long </a:t>
            </a:r>
            <a:r>
              <a:rPr lang="en-US" dirty="0"/>
              <a:t>the </a:t>
            </a:r>
            <a:r>
              <a:rPr lang="en-US" dirty="0" smtClean="0"/>
              <a:t>river </a:t>
            </a:r>
            <a:r>
              <a:rPr lang="en-US" dirty="0"/>
              <a:t>and </a:t>
            </a:r>
            <a:r>
              <a:rPr lang="en-US" dirty="0" smtClean="0"/>
              <a:t>enhance </a:t>
            </a:r>
            <a:r>
              <a:rPr lang="en-US" dirty="0"/>
              <a:t>s</a:t>
            </a:r>
            <a:r>
              <a:rPr lang="en-US" dirty="0" smtClean="0"/>
              <a:t>almon runs.</a:t>
            </a: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Flood Authority -- </a:t>
            </a:r>
            <a:r>
              <a:rPr lang="en-US" dirty="0" smtClean="0"/>
              <a:t>Positioned to continue be a </a:t>
            </a:r>
            <a:r>
              <a:rPr lang="en-US" u="sng" dirty="0" smtClean="0"/>
              <a:t>galvanizing force</a:t>
            </a:r>
            <a:r>
              <a:rPr lang="en-US" dirty="0" smtClean="0"/>
              <a:t> in the Basin to </a:t>
            </a:r>
            <a:r>
              <a:rPr lang="en-US" u="sng" dirty="0" smtClean="0"/>
              <a:t>collaboratively implement tools and projects</a:t>
            </a:r>
            <a:r>
              <a:rPr lang="en-US" dirty="0" smtClean="0"/>
              <a:t>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Discussion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March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Chehalis River Basin Flood Authority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1017591" y="4731990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Grays Harbor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Lewis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Thurston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Aberdeen</a:t>
            </a: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6248400" y="4724400"/>
            <a:ext cx="4038600" cy="191259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Napavine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Oakville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Town of Pe Ell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</a:pPr>
            <a:r>
              <a:rPr lang="en-US" dirty="0" smtClean="0"/>
              <a:t>Town of Bucoda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7162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Formed in 2008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350838" indent="-350838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ym typeface="Wingdings" pitchFamily="2" charset="2"/>
              </a:rPr>
              <a:t>F</a:t>
            </a:r>
            <a:r>
              <a:rPr lang="en-US" dirty="0" smtClean="0">
                <a:sym typeface="Wingdings" pitchFamily="2" charset="2"/>
              </a:rPr>
              <a:t>ormal body focused on: </a:t>
            </a:r>
            <a:r>
              <a:rPr lang="en-US" b="0" dirty="0" smtClean="0">
                <a:sym typeface="Wingdings" pitchFamily="2" charset="2"/>
              </a:rPr>
              <a:t>(1) f</a:t>
            </a:r>
            <a:r>
              <a:rPr lang="en-US" b="0" dirty="0" smtClean="0"/>
              <a:t>lood </a:t>
            </a:r>
            <a:r>
              <a:rPr lang="en-US" b="0" dirty="0"/>
              <a:t>hazard </a:t>
            </a:r>
            <a:r>
              <a:rPr lang="en-US" b="0" dirty="0" smtClean="0"/>
              <a:t>mitigation throughout </a:t>
            </a:r>
            <a:r>
              <a:rPr lang="en-US" b="0" dirty="0"/>
              <a:t>the </a:t>
            </a:r>
            <a:r>
              <a:rPr lang="en-US" b="0" dirty="0" smtClean="0"/>
              <a:t>Basin; and (2) decision-making that is . . . 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informed by science.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protective of Basin residents/communities.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environmentally appropriate.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Basin jurisdictions represented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3733800" y="4742381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Centralia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Chehalis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Cosmopolis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</a:t>
            </a:r>
            <a:r>
              <a:rPr lang="en-US" dirty="0" smtClean="0"/>
              <a:t>Montesano</a:t>
            </a:r>
          </a:p>
        </p:txBody>
      </p:sp>
    </p:spTree>
    <p:extLst>
      <p:ext uri="{BB962C8B-B14F-4D97-AF65-F5344CB8AC3E}">
        <p14:creationId xmlns:p14="http://schemas.microsoft.com/office/powerpoint/2010/main" val="84548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8350832" cy="48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 smtClean="0"/>
              <a:t>2007 Flood -- $938M Basin-wide damage, </a:t>
            </a:r>
            <a:r>
              <a:rPr lang="en-US" dirty="0"/>
              <a:t>$</a:t>
            </a:r>
            <a:r>
              <a:rPr lang="en-US" dirty="0" smtClean="0"/>
              <a:t>300M lost </a:t>
            </a:r>
            <a:r>
              <a:rPr lang="en-US" dirty="0"/>
              <a:t>economic activity (</a:t>
            </a:r>
            <a:r>
              <a:rPr lang="en-US" dirty="0" smtClean="0"/>
              <a:t>WA) 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200400" y="3881735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City of Centralia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70812"/>
            <a:ext cx="2861752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70812"/>
            <a:ext cx="2610450" cy="1737360"/>
          </a:xfrm>
          <a:prstGeom prst="rect">
            <a:avLst/>
          </a:prstGeom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381000" y="3917373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>
                <a:latin typeface="+mn-lt"/>
              </a:rPr>
              <a:t>Exit 77 </a:t>
            </a:r>
            <a:r>
              <a:rPr lang="en-US" sz="1200" b="1" dirty="0" smtClean="0">
                <a:latin typeface="+mn-lt"/>
              </a:rPr>
              <a:t>(I-5) in Chehalis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9" name="Picture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 descr="CIMG133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39" t="-28890" r="31506" b="13329"/>
          <a:stretch/>
        </p:blipFill>
        <p:spPr bwMode="auto">
          <a:xfrm>
            <a:off x="3747164" y="3810000"/>
            <a:ext cx="2501236" cy="232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2" descr="C:\Users\Scott\Desktop\Ross Pics\DSC_639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56" y="3886200"/>
            <a:ext cx="2595044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6534647" y="5830669"/>
            <a:ext cx="2819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Photos Source:  </a:t>
            </a:r>
            <a:r>
              <a:rPr lang="en-US" sz="1200" dirty="0" smtClean="0">
                <a:latin typeface="+mn-lt"/>
              </a:rPr>
              <a:t>LEWIS COUNTY,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DIVISION OF EMERGENCY MANAGEMENT</a:t>
            </a:r>
            <a:endParaRPr lang="en-US" sz="1200" dirty="0">
              <a:latin typeface="+mn-lt"/>
            </a:endParaRPr>
          </a:p>
        </p:txBody>
      </p:sp>
      <p:pic>
        <p:nvPicPr>
          <p:cNvPr id="22" name="Picture 4" descr="P101023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4" y="4395216"/>
            <a:ext cx="2316481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70604"/>
            <a:ext cx="2370516" cy="177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95216"/>
            <a:ext cx="1875245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6319829" y="5963334"/>
            <a:ext cx="233371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7010399" y="5660291"/>
            <a:ext cx="1" cy="20710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7381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Ranked high </a:t>
            </a:r>
            <a:r>
              <a:rPr lang="en-US" dirty="0"/>
              <a:t>f</a:t>
            </a:r>
            <a:r>
              <a:rPr lang="en-US" dirty="0" smtClean="0"/>
              <a:t>low events (1932 - 2012) . . .</a:t>
            </a:r>
            <a:endParaRPr lang="en-US" b="0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b="0" dirty="0" smtClean="0"/>
              <a:t>I-5 closed 1990, 1996, 2007, 2009.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Five largest events since 1986 -- </a:t>
            </a:r>
            <a:r>
              <a:rPr lang="en-US" i="1" dirty="0"/>
              <a:t>Frequent </a:t>
            </a:r>
            <a:r>
              <a:rPr lang="en-US" i="1" dirty="0" smtClean="0"/>
              <a:t>floods </a:t>
            </a:r>
            <a:r>
              <a:rPr lang="en-US" i="1" dirty="0"/>
              <a:t>are getting worse and damage is </a:t>
            </a:r>
            <a:r>
              <a:rPr lang="en-US" i="1" dirty="0" smtClean="0"/>
              <a:t>increasing . . . </a:t>
            </a:r>
            <a:endParaRPr lang="en-US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1600" b="1" dirty="0" smtClean="0"/>
              <a:t>Chart -- </a:t>
            </a:r>
            <a:r>
              <a:rPr lang="en-US" sz="1600" b="1" i="1" dirty="0" smtClean="0"/>
              <a:t>Chehalis </a:t>
            </a:r>
            <a:r>
              <a:rPr lang="en-US" sz="1600" b="1" i="1" dirty="0"/>
              <a:t>River Flow Rates near Grand Mound </a:t>
            </a:r>
            <a:r>
              <a:rPr lang="en-US" sz="1600" b="1" i="1" dirty="0" smtClean="0"/>
              <a:t>(</a:t>
            </a:r>
            <a:r>
              <a:rPr lang="en-US" b="1" i="1" dirty="0" smtClean="0"/>
              <a:t>cubic ft./sec.</a:t>
            </a:r>
            <a:r>
              <a:rPr lang="en-US" sz="1600" b="1" i="1" dirty="0" smtClean="0"/>
              <a:t>)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028366"/>
              </p:ext>
            </p:extLst>
          </p:nvPr>
        </p:nvGraphicFramePr>
        <p:xfrm>
          <a:off x="0" y="2590800"/>
          <a:ext cx="9144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71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i="1" dirty="0" smtClean="0"/>
              <a:t>Chehalis </a:t>
            </a:r>
            <a:r>
              <a:rPr lang="en-US" i="1" dirty="0"/>
              <a:t>is the second largest river </a:t>
            </a:r>
            <a:r>
              <a:rPr lang="en-US" i="1" dirty="0" smtClean="0"/>
              <a:t>basin in </a:t>
            </a:r>
            <a:r>
              <a:rPr lang="en-US" i="1" dirty="0"/>
              <a:t>the state, rich in natural </a:t>
            </a:r>
            <a:r>
              <a:rPr lang="en-US" i="1" dirty="0" smtClean="0"/>
              <a:t>resources . . . 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06" y="2917326"/>
            <a:ext cx="3448594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37601"/>
            <a:ext cx="3685681" cy="2743200"/>
          </a:xfrm>
          <a:prstGeom prst="rect">
            <a:avLst/>
          </a:prstGeom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05283" y="5715000"/>
            <a:ext cx="31047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Upper Chehalis (5/31/2010) </a:t>
            </a:r>
          </a:p>
          <a:p>
            <a:pPr eaLnBrk="1" hangingPunct="1"/>
            <a:r>
              <a:rPr lang="en-US" sz="1200" dirty="0"/>
              <a:t>JAMES E. </a:t>
            </a:r>
            <a:r>
              <a:rPr lang="en-US" sz="1200" dirty="0" smtClean="0"/>
              <a:t>WILCOX / WILD GAME FISH CONSERVATION INTERNATIONAL</a:t>
            </a:r>
            <a:endParaRPr lang="en-US" sz="1200" dirty="0">
              <a:latin typeface="+mn-lt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800600" y="4980801"/>
            <a:ext cx="31047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+mn-lt"/>
              </a:rPr>
              <a:t>www.chehalisbasinpartnership.org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555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Need -- Strategy, Action, Tools . . 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199" y="1828800"/>
            <a:ext cx="3633019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u="sng" dirty="0" smtClean="0"/>
              <a:t>Strategy = Basin-wide Solution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Significant </a:t>
            </a:r>
            <a:r>
              <a:rPr lang="en-US" b="0" dirty="0"/>
              <a:t>reduction </a:t>
            </a:r>
            <a:r>
              <a:rPr lang="en-US" b="0" dirty="0" smtClean="0"/>
              <a:t>in </a:t>
            </a:r>
            <a:r>
              <a:rPr lang="en-US" b="0" dirty="0"/>
              <a:t>flood damage.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/>
              <a:t>Solving </a:t>
            </a:r>
            <a:r>
              <a:rPr lang="en-US" b="0" dirty="0" smtClean="0"/>
              <a:t>one’s </a:t>
            </a:r>
            <a:r>
              <a:rPr lang="en-US" b="0" dirty="0"/>
              <a:t>problems doesn’t increase </a:t>
            </a:r>
            <a:r>
              <a:rPr lang="en-US" b="0" dirty="0" smtClean="0"/>
              <a:t>another’s.</a:t>
            </a:r>
            <a:endParaRPr lang="en-US" b="0" dirty="0"/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Maintain focus in five </a:t>
            </a:r>
            <a:r>
              <a:rPr lang="en-US" b="0" dirty="0"/>
              <a:t>areas: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major capital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localized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land use </a:t>
            </a:r>
            <a:r>
              <a:rPr lang="en-US" dirty="0" smtClean="0"/>
              <a:t>management.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ish and habitat enhancements.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flood warning and emergency </a:t>
            </a:r>
            <a:r>
              <a:rPr lang="en-US" dirty="0" smtClean="0"/>
              <a:t>response.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145" y="4038600"/>
            <a:ext cx="1766455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" descr="chehalis_basin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62400" y="3276600"/>
            <a:ext cx="3008671" cy="3108960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846811"/>
            <a:ext cx="1846385" cy="1371600"/>
          </a:xfrm>
          <a:prstGeom prst="rect">
            <a:avLst/>
          </a:prstGeom>
        </p:spPr>
      </p:pic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5812584" y="2558578"/>
            <a:ext cx="12016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William D. Ruckelshaus Center</a:t>
            </a:r>
            <a:endParaRPr lang="en-US" sz="12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146" y="1676400"/>
            <a:ext cx="1766454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7959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-1" y="1828800"/>
            <a:ext cx="281940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2012 Capital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$5.0M – Local projects.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b="0" dirty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2013 </a:t>
            </a:r>
            <a:r>
              <a:rPr lang="en-US" sz="1600" u="sng" dirty="0" smtClean="0"/>
              <a:t>Proposed</a:t>
            </a:r>
            <a:r>
              <a:rPr lang="en-US" sz="1600" dirty="0" smtClean="0"/>
              <a:t>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$10.7M -- Local projects.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$9.2M -- Design evaluations by 2014 for Upper Basin dam (~</a:t>
            </a:r>
            <a:r>
              <a:rPr lang="en-US" sz="1400" b="0" i="1" dirty="0" smtClean="0"/>
              <a:t>$5.6M</a:t>
            </a:r>
            <a:r>
              <a:rPr lang="en-US" sz="1400" b="0" dirty="0" smtClean="0"/>
              <a:t>) and I-5 protection (~</a:t>
            </a:r>
            <a:r>
              <a:rPr lang="en-US" sz="1400" b="0" i="1" dirty="0" smtClean="0"/>
              <a:t>$3.4M</a:t>
            </a:r>
            <a:r>
              <a:rPr lang="en-US" sz="1400" b="0" dirty="0" smtClean="0"/>
              <a:t>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$4.3M -- Fish and habitat enhancements.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$1.8M -- Local programs (buyouts, flood proofing, home elevations).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$2.2M – Implementation capacity, technical experts.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 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5375" y="457200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0" lvl="1"/>
            <a:r>
              <a:rPr lang="en-US" kern="0" dirty="0" smtClean="0"/>
              <a:t>Action – Capital Projects (2012, 2013)</a:t>
            </a:r>
            <a:endParaRPr lang="en-US" kern="0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38100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14400" y="990600"/>
            <a:ext cx="792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0" dirty="0" smtClean="0"/>
              <a:t>(Scroll down to “</a:t>
            </a:r>
            <a:r>
              <a:rPr lang="en-US" sz="1400" b="0" u="sng" dirty="0" smtClean="0">
                <a:solidFill>
                  <a:srgbClr val="0000FF"/>
                </a:solidFill>
              </a:rPr>
              <a:t>Chehalis Basin -- Projects Funded, Projects Proposed for Funding</a:t>
            </a:r>
            <a:r>
              <a:rPr lang="en-US" sz="1400" b="0" dirty="0" smtClean="0"/>
              <a:t>”)</a:t>
            </a:r>
            <a:endParaRPr lang="en-US" sz="1400" b="0" dirty="0"/>
          </a:p>
        </p:txBody>
      </p:sp>
      <p:sp>
        <p:nvSpPr>
          <p:cNvPr id="9" name="Rectangle 8"/>
          <p:cNvSpPr/>
          <p:nvPr/>
        </p:nvSpPr>
        <p:spPr>
          <a:xfrm>
            <a:off x="3581400" y="1752600"/>
            <a:ext cx="52578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hlinkClick r:id="rId3"/>
              </a:rPr>
              <a:t>http://www.ezview.wa.gov/pr/?</a:t>
            </a:r>
            <a:r>
              <a:rPr lang="en-US" dirty="0" smtClean="0">
                <a:hlinkClick r:id="rId3"/>
              </a:rPr>
              <a:t>alias=1492#map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</p:txBody>
      </p:sp>
      <p:pic>
        <p:nvPicPr>
          <p:cNvPr id="11" name="Picture 10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2148840"/>
            <a:ext cx="6354317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2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Action – Spotlighting Other Key Projects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7772401" cy="1295400"/>
          </a:xfrm>
        </p:spPr>
        <p:txBody>
          <a:bodyPr/>
          <a:lstStyle/>
          <a:p>
            <a:r>
              <a:rPr lang="en-US" dirty="0" smtClean="0"/>
              <a:t>I-5 </a:t>
            </a:r>
            <a:r>
              <a:rPr lang="en-US" dirty="0"/>
              <a:t>- </a:t>
            </a:r>
            <a:r>
              <a:rPr lang="en-US" dirty="0" err="1"/>
              <a:t>Mellen</a:t>
            </a:r>
            <a:r>
              <a:rPr lang="en-US" dirty="0"/>
              <a:t> Street to Blakeslee </a:t>
            </a:r>
            <a:r>
              <a:rPr lang="en-US" dirty="0" smtClean="0"/>
              <a:t>Junction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38600"/>
            <a:ext cx="3552161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676400"/>
            <a:ext cx="2743200" cy="36576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85799" y="2057400"/>
            <a:ext cx="563880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 smtClean="0"/>
              <a:t>Dedicated collector/distributor lanes to improve local mobility, enhance safety and improve access to hospital, airport, etc.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 smtClean="0"/>
              <a:t>Airport road culverts to drain flood waters away from Chamber Way.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>
                <a:hlinkClick r:id="rId5"/>
              </a:rPr>
              <a:t>http://www.wsdot.wa.gov/projects/i5/mellentograndmound/phase3</a:t>
            </a:r>
            <a:r>
              <a:rPr lang="en-US" kern="0" dirty="0" smtClean="0">
                <a:hlinkClick r:id="rId5"/>
              </a:rPr>
              <a:t>/</a:t>
            </a:r>
            <a:endParaRPr lang="en-US" kern="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endParaRPr lang="en-US" kern="0" dirty="0" smtClean="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4329619" y="4208978"/>
            <a:ext cx="16139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Visualization and Photo Source:  </a:t>
            </a:r>
            <a:r>
              <a:rPr lang="en-US" sz="1200" dirty="0" smtClean="0">
                <a:latin typeface="+mn-lt"/>
              </a:rPr>
              <a:t>WASHINGTON STATE DEPARTMENT OF TRANSPORTATION</a:t>
            </a:r>
            <a:endParaRPr lang="en-US" sz="1200" dirty="0">
              <a:latin typeface="+mn-lt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919531" y="4343400"/>
            <a:ext cx="423869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5715000" y="4495799"/>
            <a:ext cx="380998" cy="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8371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ES">
  <a:themeElements>
    <a:clrScheme name="Ricepaper 9">
      <a:dk1>
        <a:srgbClr val="000000"/>
      </a:dk1>
      <a:lt1>
        <a:srgbClr val="FF7C80"/>
      </a:lt1>
      <a:dk2>
        <a:srgbClr val="333333"/>
      </a:dk2>
      <a:lt2>
        <a:srgbClr val="000000"/>
      </a:lt2>
      <a:accent1>
        <a:srgbClr val="78C0B2"/>
      </a:accent1>
      <a:accent2>
        <a:srgbClr val="CC0000"/>
      </a:accent2>
      <a:accent3>
        <a:srgbClr val="FFBFC0"/>
      </a:accent3>
      <a:accent4>
        <a:srgbClr val="000000"/>
      </a:accent4>
      <a:accent5>
        <a:srgbClr val="BEDCD5"/>
      </a:accent5>
      <a:accent6>
        <a:srgbClr val="B90000"/>
      </a:accent6>
      <a:hlink>
        <a:srgbClr val="598BBD"/>
      </a:hlink>
      <a:folHlink>
        <a:srgbClr val="CC0000"/>
      </a:folHlink>
    </a:clrScheme>
    <a:fontScheme name="Ricepaper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cepaper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paper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6">
        <a:dk1>
          <a:srgbClr val="00264C"/>
        </a:dk1>
        <a:lt1>
          <a:srgbClr val="FF7C80"/>
        </a:lt1>
        <a:dk2>
          <a:srgbClr val="333333"/>
        </a:dk2>
        <a:lt2>
          <a:srgbClr val="003399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7">
        <a:dk1>
          <a:srgbClr val="00264C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8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9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CC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B90000"/>
        </a:accent6>
        <a:hlink>
          <a:srgbClr val="598BBD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EES</Template>
  <TotalTime>2486</TotalTime>
  <Words>893</Words>
  <Application>Microsoft Office PowerPoint</Application>
  <PresentationFormat>On-screen Show (4:3)</PresentationFormat>
  <Paragraphs>192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EES</vt:lpstr>
      <vt:lpstr>Chehalis River Basin Flood Authority Education and Outreach Subcommittee</vt:lpstr>
      <vt:lpstr>Today’s Presentation</vt:lpstr>
      <vt:lpstr>Chehalis River Basin Flood Authority</vt:lpstr>
      <vt:lpstr>Background</vt:lpstr>
      <vt:lpstr>Background</vt:lpstr>
      <vt:lpstr>Background</vt:lpstr>
      <vt:lpstr>Need -- Strategy, Action, Tools . . .</vt:lpstr>
      <vt:lpstr>PowerPoint Presentation</vt:lpstr>
      <vt:lpstr>Action – Spotlighting Other Key Projects</vt:lpstr>
      <vt:lpstr>Tools -- Flood Warning System</vt:lpstr>
      <vt:lpstr>Tools -- Flood Warning System</vt:lpstr>
      <vt:lpstr>Tools -- Hydraulic Analysis Model</vt:lpstr>
      <vt:lpstr>Tools -- Hydraulic Analysis Model</vt:lpstr>
      <vt:lpstr>Tools -- Fish Studies</vt:lpstr>
      <vt:lpstr>Resources, Additional Information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Chehalis River Flood Authority Education and Outreach Subcommittee</dc:title>
  <dc:creator>stacy</dc:creator>
  <cp:lastModifiedBy>ScottBoettcher</cp:lastModifiedBy>
  <cp:revision>343</cp:revision>
  <dcterms:created xsi:type="dcterms:W3CDTF">2012-12-26T17:37:50Z</dcterms:created>
  <dcterms:modified xsi:type="dcterms:W3CDTF">2013-03-13T20:12:36Z</dcterms:modified>
</cp:coreProperties>
</file>