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7" r:id="rId2"/>
    <p:sldId id="277" r:id="rId3"/>
    <p:sldId id="278" r:id="rId4"/>
    <p:sldId id="285" r:id="rId5"/>
    <p:sldId id="286" r:id="rId6"/>
    <p:sldId id="304" r:id="rId7"/>
    <p:sldId id="300" r:id="rId8"/>
    <p:sldId id="315" r:id="rId9"/>
    <p:sldId id="323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12" r:id="rId18"/>
    <p:sldId id="311" r:id="rId19"/>
    <p:sldId id="324" r:id="rId20"/>
    <p:sldId id="298" r:id="rId21"/>
    <p:sldId id="284" r:id="rId22"/>
    <p:sldId id="289" r:id="rId23"/>
    <p:sldId id="29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00" y="4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5050112"/>
        <c:axId val="79783424"/>
      </c:barChart>
      <c:catAx>
        <c:axId val="8505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9783424"/>
        <c:crosses val="autoZero"/>
        <c:auto val="1"/>
        <c:lblAlgn val="ctr"/>
        <c:lblOffset val="100"/>
        <c:noMultiLvlLbl val="0"/>
      </c:catAx>
      <c:valAx>
        <c:axId val="79783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85050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2/22/2013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0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49F0-2755-4C19-81D4-D99FEA7A7B56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B475-3226-4E42-99CB-7AAC98CEDDEB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B408-62BD-46AB-808A-9C10E53BFDBC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5A1C-A77B-4918-AB15-1F40D7161FA3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8EA4D-0BB4-412F-B3D8-7C6E8E5A0B4F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B87B-86E2-4B72-8993-FA160859C20C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C53D-57B9-4506-BF44-F9ECF97D6F3E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F9E3A-663B-4D57-BFCF-455AAC09C374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1DB9-EC9E-4751-A9E1-D33657A8DED9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7D4E4-7FA8-4A78-8050-333F7B26298A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E19E9-B1C7-4B73-BEFF-67A050AA7ADC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30C5-3D9F-4A86-95E3-74FA88DA1D3A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A5B5-21CB-45A8-A72D-6ED1A343AF4C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C3E534E-5CE2-4C6D-8A79-F12386E1C648}" type="datetime1">
              <a:rPr lang="en-US" smtClean="0"/>
              <a:t>2/22/2013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ehalisriverflood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maps/v7vO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oo.gl/maps/gWob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" TargetMode="External"/><Relationship Id="rId2" Type="http://schemas.openxmlformats.org/officeDocument/2006/relationships/hyperlink" Target="http://www.ezview.wa.gov/pr/site/alias__1492/33948/2012_products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1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agttt@comcast.net" TargetMode="External"/><Relationship Id="rId2" Type="http://schemas.openxmlformats.org/officeDocument/2006/relationships/hyperlink" Target="mailto:vraines@cosmopolis.u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Education and Outreach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6:00 p.m., February 25, 2013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City of Chehalis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City Council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2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2895601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 system.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49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77" y="5257800"/>
            <a:ext cx="1695623" cy="13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9" y="2118360"/>
            <a:ext cx="8161281" cy="420624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60690" y="2438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mtClean="0">
                <a:hlinkClick r:id="rId4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61160"/>
            <a:ext cx="3879588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79"/>
            <a:ext cx="4396729" cy="45337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the hydraulic effects of potential flood relief alternatives (at basin-wide and localized scales).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ym typeface="Wingdings" pitchFamily="2" charset="2"/>
              </a:rPr>
              <a:t>25 potential flood relief p</a:t>
            </a:r>
            <a:r>
              <a:rPr lang="en-US" dirty="0" smtClean="0">
                <a:sym typeface="Wingdings" pitchFamily="2" charset="2"/>
              </a:rPr>
              <a:t>rojects </a:t>
            </a:r>
            <a:r>
              <a:rPr lang="en-US" dirty="0">
                <a:sym typeface="Wingdings" pitchFamily="2" charset="2"/>
              </a:rPr>
              <a:t>or </a:t>
            </a:r>
            <a:r>
              <a:rPr lang="en-US" dirty="0" smtClean="0">
                <a:sym typeface="Wingdings" pitchFamily="2" charset="2"/>
              </a:rPr>
              <a:t>project combinations were 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 smtClean="0">
                <a:sym typeface="Wingdings" pitchFamily="2" charset="2"/>
              </a:rPr>
              <a:t>nalyzed/evaluated with the model.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Covers mouth </a:t>
            </a:r>
            <a:r>
              <a:rPr lang="en-US" dirty="0">
                <a:sym typeface="Wingdings" pitchFamily="2" charset="2"/>
              </a:rPr>
              <a:t>of </a:t>
            </a:r>
            <a:r>
              <a:rPr lang="en-US" dirty="0" smtClean="0">
                <a:sym typeface="Wingdings" pitchFamily="2" charset="2"/>
              </a:rPr>
              <a:t>the Chehalis </a:t>
            </a:r>
            <a:r>
              <a:rPr lang="en-US" dirty="0">
                <a:sym typeface="Wingdings" pitchFamily="2" charset="2"/>
              </a:rPr>
              <a:t>River upstream to Pe Ell (108 miles</a:t>
            </a:r>
            <a:r>
              <a:rPr lang="en-US" dirty="0" smtClean="0">
                <a:sym typeface="Wingdings" pitchFamily="2" charset="2"/>
              </a:rPr>
              <a:t>).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7673329" cy="374520"/>
          </a:xfrm>
        </p:spPr>
        <p:txBody>
          <a:bodyPr/>
          <a:lstStyle/>
          <a:p>
            <a:r>
              <a:rPr lang="en-US" dirty="0" smtClean="0"/>
              <a:t>Now have analytic ability to understand potential project effects, downstream and up.</a:t>
            </a:r>
            <a:endParaRPr lang="en-US" sz="1400" b="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126480" cy="40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ott\Desktop\Table 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10559" r="2544" b="2553"/>
          <a:stretch/>
        </p:blipFill>
        <p:spPr bwMode="auto">
          <a:xfrm>
            <a:off x="2286000" y="1600200"/>
            <a:ext cx="6858000" cy="47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83528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sp>
        <p:nvSpPr>
          <p:cNvPr id="3" name="Rectangle 2"/>
          <p:cNvSpPr/>
          <p:nvPr/>
        </p:nvSpPr>
        <p:spPr>
          <a:xfrm>
            <a:off x="228600" y="5052536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6 (pg.80) -- “Removal </a:t>
            </a:r>
            <a:r>
              <a:rPr lang="en-US" sz="1400" i="1" dirty="0"/>
              <a:t>of all </a:t>
            </a:r>
            <a:r>
              <a:rPr lang="en-US" sz="1400" i="1" dirty="0" smtClean="0"/>
              <a:t>Bridges, Approach Fills”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876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 </a:t>
            </a:r>
            <a:r>
              <a:rPr lang="en-US" dirty="0" smtClean="0"/>
              <a:t>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</a:t>
            </a:r>
            <a:r>
              <a:rPr lang="en-US" u="sng" smtClean="0"/>
              <a:t>and preliminary projections</a:t>
            </a:r>
            <a:r>
              <a:rPr lang="en-US" smtClean="0"/>
              <a:t> </a:t>
            </a:r>
            <a:r>
              <a:rPr lang="en-US" dirty="0" smtClean="0"/>
              <a:t>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-- 2012 Jobs </a:t>
            </a:r>
            <a:r>
              <a:rPr lang="en-US" dirty="0"/>
              <a:t>Now Act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25729" cy="20058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$5,000,000 provided under 2012 Jobs Now Act.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$1,875,000 -- Repair/modification of levees </a:t>
            </a:r>
            <a:r>
              <a:rPr lang="en-US" dirty="0"/>
              <a:t>and </a:t>
            </a:r>
            <a:r>
              <a:rPr lang="en-US" dirty="0" smtClean="0"/>
              <a:t>dikes</a:t>
            </a:r>
            <a:r>
              <a:rPr lang="en-US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$2,075,000 -- Modification of Sickman </a:t>
            </a:r>
            <a:r>
              <a:rPr lang="en-US" dirty="0"/>
              <a:t>Ford bridge, and floodplain </a:t>
            </a:r>
            <a:r>
              <a:rPr lang="en-US" dirty="0" smtClean="0"/>
              <a:t>culverts</a:t>
            </a:r>
            <a:r>
              <a:rPr lang="en-US" dirty="0"/>
              <a:t>.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$50,000 -- Installation/calibration </a:t>
            </a:r>
            <a:r>
              <a:rPr lang="en-US" dirty="0"/>
              <a:t>of </a:t>
            </a:r>
            <a:r>
              <a:rPr lang="en-US" dirty="0" smtClean="0"/>
              <a:t>rain </a:t>
            </a:r>
            <a:r>
              <a:rPr lang="en-US" dirty="0"/>
              <a:t>gauge on </a:t>
            </a:r>
            <a:r>
              <a:rPr lang="en-US" dirty="0" smtClean="0"/>
              <a:t>Chehalis </a:t>
            </a:r>
            <a:r>
              <a:rPr lang="en-US" dirty="0"/>
              <a:t>reservation.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$500,000 -- Construction </a:t>
            </a:r>
            <a:r>
              <a:rPr lang="en-US" dirty="0"/>
              <a:t>of evacuation routes and </a:t>
            </a:r>
            <a:r>
              <a:rPr lang="en-US" dirty="0" smtClean="0"/>
              <a:t>critter pads.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$500,000 -- Improvements to </a:t>
            </a:r>
            <a:r>
              <a:rPr lang="en-US" dirty="0"/>
              <a:t>areas affected by </a:t>
            </a:r>
            <a:r>
              <a:rPr lang="en-US" dirty="0" smtClean="0"/>
              <a:t>Satsop river.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0" y="3886200"/>
            <a:ext cx="4236025" cy="262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Half the funds allocated to date.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Adna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Aberdeen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err="1" smtClean="0"/>
              <a:t>Bucoda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Chehalis-                              Centralia Airport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See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goo.gl/maps/v7vO3</a:t>
            </a:r>
            <a:r>
              <a:rPr lang="en-US" dirty="0" smtClean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7" y="3667991"/>
            <a:ext cx="3771903" cy="264393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09800" y="4191000"/>
            <a:ext cx="29059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Grays Harbor County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Montesano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WA Conservation Commission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25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-- 2013 Proposed State Capital</a:t>
            </a:r>
            <a:br>
              <a:rPr lang="en-US" dirty="0" smtClean="0"/>
            </a:b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931" y="1759080"/>
            <a:ext cx="7955675" cy="6793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Governor workgroup </a:t>
            </a:r>
            <a:r>
              <a:rPr lang="en-US" dirty="0" smtClean="0">
                <a:sym typeface="Wingdings" pitchFamily="2" charset="2"/>
              </a:rPr>
              <a:t>convened to </a:t>
            </a:r>
            <a:r>
              <a:rPr lang="en-US" dirty="0" smtClean="0"/>
              <a:t>develop prioritized list of projects for 2013 state </a:t>
            </a:r>
            <a:r>
              <a:rPr lang="en-US" dirty="0"/>
              <a:t>c</a:t>
            </a:r>
            <a:r>
              <a:rPr lang="en-US" dirty="0" smtClean="0"/>
              <a:t>apital budget based on Basin-wide solution.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2365440"/>
            <a:ext cx="4436268" cy="91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Chehalis Tribe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Chehalis Flood Authority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81626" y="2365440"/>
            <a:ext cx="426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Washington Dairy Federation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Governor’s staff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200400"/>
            <a:ext cx="7924800" cy="30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Proposed budget . . . 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/>
              <a:t>Construct local flood damage reduction projects now ($10.7 million</a:t>
            </a:r>
            <a:r>
              <a:rPr lang="en-US" dirty="0" smtClean="0"/>
              <a:t>)</a:t>
            </a:r>
            <a:endParaRPr lang="en-US" dirty="0"/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/>
              <a:t>Complete design </a:t>
            </a:r>
            <a:r>
              <a:rPr lang="en-US" dirty="0" smtClean="0"/>
              <a:t>alternatives for large-scale flood </a:t>
            </a:r>
            <a:r>
              <a:rPr lang="en-US" dirty="0"/>
              <a:t>damage reduction </a:t>
            </a:r>
            <a:r>
              <a:rPr lang="en-US" dirty="0" smtClean="0"/>
              <a:t>projects ($9.2 million):</a:t>
            </a:r>
          </a:p>
          <a:p>
            <a:pPr marL="1200150" lvl="2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itchFamily="2" charset="2"/>
              <a:buChar char="q"/>
            </a:pPr>
            <a:r>
              <a:rPr lang="en-US" sz="1600" dirty="0" smtClean="0"/>
              <a:t>Upper </a:t>
            </a:r>
            <a:r>
              <a:rPr lang="en-US" sz="1600" dirty="0"/>
              <a:t>b</a:t>
            </a:r>
            <a:r>
              <a:rPr lang="en-US" sz="1600" dirty="0" smtClean="0"/>
              <a:t>asin </a:t>
            </a:r>
            <a:r>
              <a:rPr lang="en-US" sz="1600" dirty="0"/>
              <a:t>w</a:t>
            </a:r>
            <a:r>
              <a:rPr lang="en-US" sz="1600" dirty="0" smtClean="0"/>
              <a:t>ater retention-engineering and design</a:t>
            </a:r>
          </a:p>
          <a:p>
            <a:pPr marL="1200150" lvl="2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itchFamily="2" charset="2"/>
              <a:buChar char="q"/>
            </a:pPr>
            <a:r>
              <a:rPr lang="en-US" sz="1600" dirty="0" smtClean="0"/>
              <a:t>I-5 </a:t>
            </a:r>
            <a:r>
              <a:rPr lang="en-US" sz="1600" dirty="0"/>
              <a:t>p</a:t>
            </a:r>
            <a:r>
              <a:rPr lang="en-US" sz="1600" dirty="0" smtClean="0"/>
              <a:t>rotection options</a:t>
            </a:r>
            <a:endParaRPr lang="en-US" dirty="0" smtClean="0"/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/>
              <a:t>Construct multipurpose projects </a:t>
            </a:r>
            <a:r>
              <a:rPr lang="en-US" dirty="0" smtClean="0"/>
              <a:t>that reduce </a:t>
            </a:r>
            <a:r>
              <a:rPr lang="en-US" dirty="0"/>
              <a:t>flood damage and benefit fish ($4.3 million</a:t>
            </a:r>
            <a:r>
              <a:rPr lang="en-US" dirty="0" smtClean="0"/>
              <a:t>)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 smtClean="0"/>
              <a:t>Reduce </a:t>
            </a:r>
            <a:r>
              <a:rPr lang="en-US" dirty="0"/>
              <a:t>residential damage ($1.8 </a:t>
            </a:r>
            <a:r>
              <a:rPr lang="en-US" dirty="0" smtClean="0"/>
              <a:t>million)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 smtClean="0"/>
              <a:t>Ensure </a:t>
            </a:r>
            <a:r>
              <a:rPr lang="en-US" dirty="0"/>
              <a:t>successful implementation ($2.2 million)</a:t>
            </a:r>
          </a:p>
        </p:txBody>
      </p:sp>
    </p:spTree>
    <p:extLst>
      <p:ext uri="{BB962C8B-B14F-4D97-AF65-F5344CB8AC3E}">
        <p14:creationId xmlns:p14="http://schemas.microsoft.com/office/powerpoint/2010/main" val="30956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-- 2013 Proposed State Capital</a:t>
            </a:r>
            <a:br>
              <a:rPr lang="en-US" dirty="0" smtClean="0"/>
            </a:b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9080"/>
            <a:ext cx="8382000" cy="6793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Proposed budget ($10.7 million for local projects) . . 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6492240" cy="38938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57005" y="6027429"/>
            <a:ext cx="2721429" cy="33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dirty="0" smtClean="0">
                <a:hlinkClick r:id="rId4"/>
              </a:rPr>
              <a:t>http://goo.gl/maps/gWob9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734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-- 2013 Proposed State Capital</a:t>
            </a:r>
            <a:br>
              <a:rPr lang="en-US" dirty="0" smtClean="0"/>
            </a:b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9080"/>
            <a:ext cx="8382000" cy="6793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Local contribution . . 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33600"/>
            <a:ext cx="5699135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65333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broad agreement on the </a:t>
            </a:r>
            <a:r>
              <a:rPr lang="en-US" u="sng" dirty="0"/>
              <a:t>next steps to </a:t>
            </a:r>
            <a:r>
              <a:rPr lang="en-US" u="sng" dirty="0" smtClean="0"/>
              <a:t>reduce</a:t>
            </a:r>
            <a:r>
              <a:rPr lang="en-US" dirty="0" smtClean="0"/>
              <a:t> flood </a:t>
            </a:r>
            <a:r>
              <a:rPr lang="en-US" dirty="0"/>
              <a:t>damage and enhance salmon runs in the Basin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can </a:t>
            </a:r>
            <a:r>
              <a:rPr lang="en-US" dirty="0"/>
              <a:t>p</a:t>
            </a:r>
            <a:r>
              <a:rPr lang="en-US" dirty="0" smtClean="0"/>
              <a:t>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– </a:t>
            </a:r>
            <a:r>
              <a:rPr lang="en-US" dirty="0" smtClean="0"/>
              <a:t>Positioned to </a:t>
            </a:r>
            <a:r>
              <a:rPr lang="en-US" dirty="0"/>
              <a:t>c</a:t>
            </a:r>
            <a:r>
              <a:rPr lang="en-US" dirty="0" smtClean="0"/>
              <a:t>ontinue to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for implementation of tools and projects.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Looking Ahead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 to focus on </a:t>
            </a:r>
            <a:r>
              <a:rPr lang="en-US" u="sng" dirty="0" smtClean="0"/>
              <a:t>local small/mid-scale projects</a:t>
            </a:r>
            <a:r>
              <a:rPr lang="en-US" dirty="0" smtClean="0"/>
              <a:t> (like was done in 2012 with Jobs Now Act projects).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Major projects</a:t>
            </a:r>
            <a:r>
              <a:rPr lang="en-US" dirty="0" smtClean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Upper Basin Dam – Evaluate design alternatives to determine permit feasibility, engineering safety and mitigation requirements by December 2014.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I-5, Airport, Twin Cities – Conduct design and engineering analysis on four protection alternatives.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 to improve </a:t>
            </a:r>
            <a:r>
              <a:rPr lang="en-US" u="sng" dirty="0" smtClean="0"/>
              <a:t>existing tools</a:t>
            </a:r>
            <a:r>
              <a:rPr lang="en-US" dirty="0" smtClean="0"/>
              <a:t> (usability improvements to Flood Warning System).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 to be a </a:t>
            </a:r>
            <a:r>
              <a:rPr lang="en-US" u="sng" dirty="0" smtClean="0"/>
              <a:t>galvanizing force</a:t>
            </a:r>
            <a:r>
              <a:rPr lang="en-US" dirty="0" smtClean="0"/>
              <a:t> for the Basin.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06729" cy="603120"/>
          </a:xfrm>
        </p:spPr>
        <p:txBody>
          <a:bodyPr/>
          <a:lstStyle/>
          <a:p>
            <a:r>
              <a:rPr lang="en-US" dirty="0" smtClean="0"/>
              <a:t>Visit Flood Authority Web Library (</a:t>
            </a:r>
            <a:r>
              <a:rPr lang="en-US" dirty="0" smtClean="0">
                <a:hlinkClick r:id="rId2"/>
              </a:rPr>
              <a:t>here</a:t>
            </a:r>
            <a:r>
              <a:rPr lang="en-US" dirty="0" smtClean="0"/>
              <a:t> or via </a:t>
            </a:r>
            <a:r>
              <a:rPr lang="en-US" dirty="0" smtClean="0">
                <a:hlinkClick r:id="rId3"/>
              </a:rPr>
              <a:t>www.ezview.wa.gov</a:t>
            </a:r>
            <a:r>
              <a:rPr lang="en-US" dirty="0" smtClean="0"/>
              <a:t>) . . .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87880"/>
            <a:ext cx="6658869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Questions?  Perspectives?  Input?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19355"/>
              </p:ext>
            </p:extLst>
          </p:nvPr>
        </p:nvGraphicFramePr>
        <p:xfrm>
          <a:off x="404683" y="1926153"/>
          <a:ext cx="2098675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" r:id="rId4" imgW="1857600" imgH="3995640" progId="">
                  <p:embed/>
                </p:oleObj>
              </mc:Choice>
              <mc:Fallback>
                <p:oleObj r:id="rId4" imgW="1857600" imgH="399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83" y="1926153"/>
                        <a:ext cx="2098675" cy="451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061971"/>
              </p:ext>
            </p:extLst>
          </p:nvPr>
        </p:nvGraphicFramePr>
        <p:xfrm>
          <a:off x="7080120" y="1380053"/>
          <a:ext cx="1781175" cy="540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" r:id="rId6" imgW="1295640" imgH="3934080" progId="">
                  <p:embed/>
                </p:oleObj>
              </mc:Choice>
              <mc:Fallback>
                <p:oleObj r:id="rId6" imgW="1295640" imgH="3934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120" y="1380053"/>
                        <a:ext cx="1781175" cy="540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C:\Users\Scott Boettcher\Documents\Scott Work Folder\FHWA\STARS Workshops\Module 8 -- Language\listening20ear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9888" y="1700728"/>
            <a:ext cx="3095625" cy="328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03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32" y="1905000"/>
            <a:ext cx="3557088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2"/>
              </a:rPr>
              <a:t>vraines@cosmopolis.us.com</a:t>
            </a:r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87332" y="3581400"/>
            <a:ext cx="35570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/>
              <a:t>(360) </a:t>
            </a:r>
            <a:r>
              <a:rPr lang="en-US" sz="1600" dirty="0" smtClean="0"/>
              <a:t>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19600" y="4364480"/>
            <a:ext cx="38472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19600" y="2667000"/>
            <a:ext cx="3860868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Education and Outreach Subcommmittee (Flood Authority)</a:t>
            </a:r>
          </a:p>
          <a:p>
            <a:pPr marL="0" indent="0">
              <a:buNone/>
            </a:pPr>
            <a:r>
              <a:rPr lang="en-US" sz="1600" dirty="0"/>
              <a:t>360/269-7515</a:t>
            </a:r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86312" y="5105400"/>
            <a:ext cx="35570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Arnold </a:t>
            </a:r>
            <a:r>
              <a:rPr lang="en-US" sz="1600" dirty="0" err="1" smtClean="0"/>
              <a:t>Haberstroh</a:t>
            </a:r>
            <a:r>
              <a:rPr lang="en-US" sz="1600" dirty="0" smtClean="0"/>
              <a:t>, Chehalis Rep.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/>
              <a:t>(360) </a:t>
            </a:r>
            <a:r>
              <a:rPr lang="en-US" sz="1600" dirty="0" smtClean="0"/>
              <a:t>262-3634</a:t>
            </a:r>
          </a:p>
          <a:p>
            <a:pPr marL="0" indent="0">
              <a:buNone/>
            </a:pPr>
            <a:r>
              <a:rPr lang="en-US" sz="1600" dirty="0" smtClean="0">
                <a:hlinkClick r:id="rId7"/>
              </a:rPr>
              <a:t>agttt@comcast.net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B</a:t>
            </a:r>
            <a:r>
              <a:rPr lang="en-US" b="0" dirty="0" smtClean="0"/>
              <a:t>asin and (2) decisions that would be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93169" y="1737055"/>
            <a:ext cx="7162800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 million in damage (Basin-wide)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238683" y="38055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83" y="20946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Chehalis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372497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724400" y="5943600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BRUCE ELY / THE </a:t>
            </a:r>
            <a:r>
              <a:rPr lang="en-US" sz="1200" dirty="0">
                <a:latin typeface="+mn-lt"/>
              </a:rPr>
              <a:t>O</a:t>
            </a:r>
            <a:r>
              <a:rPr lang="en-US" sz="1200" dirty="0" smtClean="0">
                <a:latin typeface="+mn-lt"/>
              </a:rPr>
              <a:t>REGONIAN</a:t>
            </a:r>
            <a:endParaRPr lang="en-US" sz="12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83" y="4395355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238683" y="6102928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1" y="1756063"/>
            <a:ext cx="8381999" cy="3775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2007 Flood -- $300 million in lost economic activity (Washington State)</a:t>
            </a:r>
            <a:endParaRPr 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200400" y="5974080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13" name="Picture 2" descr="C:\Users\Scott\Desktop\Ross Pics\DSC_6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599"/>
            <a:ext cx="2571168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599"/>
            <a:ext cx="2743200" cy="205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P10102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5984"/>
            <a:ext cx="2748009" cy="20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1" y="2133599"/>
            <a:ext cx="307307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1" y="4285984"/>
            <a:ext cx="276358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2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1" y="1756063"/>
            <a:ext cx="8381999" cy="3775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2007 Flood – Immense impact on the lives of victims, responders alike</a:t>
            </a:r>
            <a:endParaRPr 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15" name="Picture 4" descr="CIMG1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86" y="4343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4" descr="DSCN00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74256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l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3075906" cy="2057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2220686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056289" y="372249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1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0" dirty="0" smtClean="0"/>
              <a:t>I-5 closed 1990, 1996, 2007, 2009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Five largest events since 1986 -- </a:t>
            </a:r>
            <a:r>
              <a:rPr lang="en-US" i="1" dirty="0"/>
              <a:t>Frequent Floods 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3276600"/>
            <a:ext cx="2194560" cy="29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4" y="3962400"/>
            <a:ext cx="2873829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5" y="2209800"/>
            <a:ext cx="30714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Tools, Action.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1828800"/>
            <a:ext cx="457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of 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one area’s problems doesn’t increase problems for others.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projects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projects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environmental enhancements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warning and emergency </a:t>
            </a:r>
            <a:r>
              <a:rPr lang="en-US" dirty="0" smtClean="0"/>
              <a:t>response</a:t>
            </a:r>
          </a:p>
        </p:txBody>
      </p:sp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94438" y="3124200"/>
            <a:ext cx="3097162" cy="3200400"/>
          </a:xfrm>
          <a:prstGeom prst="rect">
            <a:avLst/>
          </a:prstGeom>
          <a:noFill/>
        </p:spPr>
      </p:pic>
      <p:pic>
        <p:nvPicPr>
          <p:cNvPr id="13" name="Picture 2" descr="C:\Users\Jim\AppData\Local\Microsoft\Windows\Temporary Internet Files\Content.Outlook\5JC4RS6C\REDD A COHO P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76400"/>
            <a:ext cx="1846385" cy="1371600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789985" y="2401669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66360"/>
            <a:ext cx="292608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1757</TotalTime>
  <Words>1118</Words>
  <Application>Microsoft Office PowerPoint</Application>
  <PresentationFormat>On-screen Show (4:3)</PresentationFormat>
  <Paragraphs>236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EES</vt:lpstr>
      <vt:lpstr>Chehalis River Basin Flood Authority Education and Outreach Subcommittee</vt:lpstr>
      <vt:lpstr>Today’s Presentation</vt:lpstr>
      <vt:lpstr>Chehalis River Basin Flood Authority</vt:lpstr>
      <vt:lpstr>Background</vt:lpstr>
      <vt:lpstr>Background</vt:lpstr>
      <vt:lpstr>Background</vt:lpstr>
      <vt:lpstr>Background</vt:lpstr>
      <vt:lpstr>Background</vt:lpstr>
      <vt:lpstr>Need -- Strategy, Tools, Action. . .</vt:lpstr>
      <vt:lpstr>Tools -- Flood Warning System</vt:lpstr>
      <vt:lpstr>Tools -- Flood Warning System</vt:lpstr>
      <vt:lpstr>Tools -- Hydraulic Analysis Model</vt:lpstr>
      <vt:lpstr>Tools -- Hydraulic Analysis Model</vt:lpstr>
      <vt:lpstr>Tools -- Hydraulic Analysis Model</vt:lpstr>
      <vt:lpstr>Tools -- Fish Studies</vt:lpstr>
      <vt:lpstr>Action -- 2012 Jobs Now Act Projects</vt:lpstr>
      <vt:lpstr>Action -- 2013 Proposed State Capital Budget</vt:lpstr>
      <vt:lpstr>Action -- 2013 Proposed State Capital Budget</vt:lpstr>
      <vt:lpstr>Action -- 2013 Proposed State Capital Budget</vt:lpstr>
      <vt:lpstr>Looking Ahead . . . </vt:lpstr>
      <vt:lpstr>Resources, Additional Information</vt:lpstr>
      <vt:lpstr>Questions?  Perspectives?  Input?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236</cp:revision>
  <dcterms:created xsi:type="dcterms:W3CDTF">2012-12-26T17:37:50Z</dcterms:created>
  <dcterms:modified xsi:type="dcterms:W3CDTF">2013-02-22T18:31:29Z</dcterms:modified>
</cp:coreProperties>
</file>