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sldIdLst>
    <p:sldId id="257" r:id="rId2"/>
    <p:sldId id="277" r:id="rId3"/>
    <p:sldId id="278" r:id="rId4"/>
    <p:sldId id="285" r:id="rId5"/>
    <p:sldId id="300" r:id="rId6"/>
    <p:sldId id="333" r:id="rId7"/>
    <p:sldId id="315" r:id="rId8"/>
    <p:sldId id="323" r:id="rId9"/>
    <p:sldId id="328" r:id="rId10"/>
    <p:sldId id="330" r:id="rId11"/>
    <p:sldId id="316" r:id="rId12"/>
    <p:sldId id="331" r:id="rId13"/>
    <p:sldId id="318" r:id="rId14"/>
    <p:sldId id="329" r:id="rId15"/>
    <p:sldId id="321" r:id="rId16"/>
    <p:sldId id="284" r:id="rId17"/>
    <p:sldId id="290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veWeb" initials="LiveWeb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66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53" autoAdjust="0"/>
  </p:normalViewPr>
  <p:slideViewPr>
    <p:cSldViewPr>
      <p:cViewPr varScale="1">
        <p:scale>
          <a:sx n="61" d="100"/>
          <a:sy n="61" d="100"/>
        </p:scale>
        <p:origin x="-940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cott\Desktop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499170676582093E-2"/>
          <c:y val="0.2099700509441528"/>
          <c:w val="0.92458647747156608"/>
          <c:h val="0.64851297070939051"/>
        </c:manualLayout>
      </c:layout>
      <c:barChart>
        <c:barDir val="col"/>
        <c:grouping val="clustered"/>
        <c:varyColors val="0"/>
        <c:ser>
          <c:idx val="1"/>
          <c:order val="0"/>
          <c:tx>
            <c:v>Rank</c:v>
          </c:tx>
          <c:invertIfNegative val="0"/>
          <c:cat>
            <c:numRef>
              <c:f>Sheet1!$B$2:$B$84</c:f>
              <c:numCache>
                <c:formatCode>General</c:formatCode>
                <c:ptCount val="83"/>
                <c:pt idx="0">
                  <c:v>1932</c:v>
                </c:pt>
                <c:pt idx="1">
                  <c:v>1933</c:v>
                </c:pt>
                <c:pt idx="2">
                  <c:v>1934</c:v>
                </c:pt>
                <c:pt idx="3">
                  <c:v>1935</c:v>
                </c:pt>
                <c:pt idx="4">
                  <c:v>1936</c:v>
                </c:pt>
                <c:pt idx="5">
                  <c:v>1937</c:v>
                </c:pt>
                <c:pt idx="6">
                  <c:v>1938</c:v>
                </c:pt>
                <c:pt idx="7">
                  <c:v>1939</c:v>
                </c:pt>
                <c:pt idx="8">
                  <c:v>1940</c:v>
                </c:pt>
                <c:pt idx="9">
                  <c:v>1941</c:v>
                </c:pt>
                <c:pt idx="10">
                  <c:v>1942</c:v>
                </c:pt>
                <c:pt idx="11">
                  <c:v>1943</c:v>
                </c:pt>
                <c:pt idx="12">
                  <c:v>1944</c:v>
                </c:pt>
                <c:pt idx="13">
                  <c:v>1945</c:v>
                </c:pt>
                <c:pt idx="14">
                  <c:v>1946</c:v>
                </c:pt>
                <c:pt idx="15">
                  <c:v>1947</c:v>
                </c:pt>
                <c:pt idx="16">
                  <c:v>1948</c:v>
                </c:pt>
                <c:pt idx="17">
                  <c:v>1949</c:v>
                </c:pt>
                <c:pt idx="18">
                  <c:v>1950</c:v>
                </c:pt>
                <c:pt idx="19">
                  <c:v>1951</c:v>
                </c:pt>
                <c:pt idx="20">
                  <c:v>1952</c:v>
                </c:pt>
                <c:pt idx="21">
                  <c:v>1953</c:v>
                </c:pt>
                <c:pt idx="22">
                  <c:v>1954</c:v>
                </c:pt>
                <c:pt idx="23">
                  <c:v>1955</c:v>
                </c:pt>
                <c:pt idx="24">
                  <c:v>1956</c:v>
                </c:pt>
                <c:pt idx="25">
                  <c:v>1957</c:v>
                </c:pt>
                <c:pt idx="26">
                  <c:v>1958</c:v>
                </c:pt>
                <c:pt idx="27">
                  <c:v>1959</c:v>
                </c:pt>
                <c:pt idx="28">
                  <c:v>1960</c:v>
                </c:pt>
                <c:pt idx="29">
                  <c:v>1961</c:v>
                </c:pt>
                <c:pt idx="30">
                  <c:v>1962</c:v>
                </c:pt>
                <c:pt idx="31">
                  <c:v>1963</c:v>
                </c:pt>
                <c:pt idx="32">
                  <c:v>1964</c:v>
                </c:pt>
                <c:pt idx="33">
                  <c:v>1965</c:v>
                </c:pt>
                <c:pt idx="34">
                  <c:v>1966</c:v>
                </c:pt>
                <c:pt idx="35">
                  <c:v>1967</c:v>
                </c:pt>
                <c:pt idx="36">
                  <c:v>1968</c:v>
                </c:pt>
                <c:pt idx="37">
                  <c:v>1969</c:v>
                </c:pt>
                <c:pt idx="38">
                  <c:v>1970</c:v>
                </c:pt>
                <c:pt idx="39">
                  <c:v>1971</c:v>
                </c:pt>
                <c:pt idx="40">
                  <c:v>1972</c:v>
                </c:pt>
                <c:pt idx="41">
                  <c:v>1973</c:v>
                </c:pt>
                <c:pt idx="42">
                  <c:v>1974</c:v>
                </c:pt>
                <c:pt idx="43">
                  <c:v>1975</c:v>
                </c:pt>
                <c:pt idx="44">
                  <c:v>1976</c:v>
                </c:pt>
                <c:pt idx="45">
                  <c:v>1977</c:v>
                </c:pt>
                <c:pt idx="46">
                  <c:v>1978</c:v>
                </c:pt>
                <c:pt idx="47">
                  <c:v>1979</c:v>
                </c:pt>
                <c:pt idx="48">
                  <c:v>1980</c:v>
                </c:pt>
                <c:pt idx="49">
                  <c:v>1981</c:v>
                </c:pt>
                <c:pt idx="50">
                  <c:v>1982</c:v>
                </c:pt>
                <c:pt idx="51">
                  <c:v>1983</c:v>
                </c:pt>
                <c:pt idx="52">
                  <c:v>1984</c:v>
                </c:pt>
                <c:pt idx="53">
                  <c:v>1985</c:v>
                </c:pt>
                <c:pt idx="54">
                  <c:v>1986</c:v>
                </c:pt>
                <c:pt idx="55">
                  <c:v>1987</c:v>
                </c:pt>
                <c:pt idx="56">
                  <c:v>1988</c:v>
                </c:pt>
                <c:pt idx="57">
                  <c:v>1989</c:v>
                </c:pt>
                <c:pt idx="58">
                  <c:v>1990</c:v>
                </c:pt>
                <c:pt idx="59">
                  <c:v>1990</c:v>
                </c:pt>
                <c:pt idx="60">
                  <c:v>1991</c:v>
                </c:pt>
                <c:pt idx="61">
                  <c:v>1992</c:v>
                </c:pt>
                <c:pt idx="62">
                  <c:v>1993</c:v>
                </c:pt>
                <c:pt idx="63">
                  <c:v>1994</c:v>
                </c:pt>
                <c:pt idx="64">
                  <c:v>1995</c:v>
                </c:pt>
                <c:pt idx="65">
                  <c:v>1996</c:v>
                </c:pt>
                <c:pt idx="66">
                  <c:v>1996</c:v>
                </c:pt>
                <c:pt idx="67">
                  <c:v>1997</c:v>
                </c:pt>
                <c:pt idx="68">
                  <c:v>1998</c:v>
                </c:pt>
                <c:pt idx="69">
                  <c:v>1999</c:v>
                </c:pt>
                <c:pt idx="70">
                  <c:v>2000</c:v>
                </c:pt>
                <c:pt idx="71">
                  <c:v>2001</c:v>
                </c:pt>
                <c:pt idx="72">
                  <c:v>2002</c:v>
                </c:pt>
                <c:pt idx="73">
                  <c:v>2003</c:v>
                </c:pt>
                <c:pt idx="74">
                  <c:v>2004</c:v>
                </c:pt>
                <c:pt idx="75">
                  <c:v>2005</c:v>
                </c:pt>
                <c:pt idx="76">
                  <c:v>2006</c:v>
                </c:pt>
                <c:pt idx="77">
                  <c:v>2007</c:v>
                </c:pt>
                <c:pt idx="78">
                  <c:v>2008</c:v>
                </c:pt>
                <c:pt idx="79">
                  <c:v>2009</c:v>
                </c:pt>
                <c:pt idx="80">
                  <c:v>2010</c:v>
                </c:pt>
                <c:pt idx="81">
                  <c:v>2011</c:v>
                </c:pt>
                <c:pt idx="82">
                  <c:v>2012</c:v>
                </c:pt>
              </c:numCache>
            </c:numRef>
          </c:cat>
          <c:val>
            <c:numRef>
              <c:f>Sheet1!$A$3:$A$84</c:f>
              <c:numCache>
                <c:formatCode>General</c:formatCode>
                <c:ptCount val="82"/>
                <c:pt idx="0">
                  <c:v>9</c:v>
                </c:pt>
                <c:pt idx="2">
                  <c:v>13</c:v>
                </c:pt>
                <c:pt idx="4">
                  <c:v>7</c:v>
                </c:pt>
                <c:pt idx="18">
                  <c:v>13</c:v>
                </c:pt>
                <c:pt idx="38">
                  <c:v>11</c:v>
                </c:pt>
                <c:pt idx="39">
                  <c:v>6</c:v>
                </c:pt>
                <c:pt idx="41">
                  <c:v>16</c:v>
                </c:pt>
                <c:pt idx="42">
                  <c:v>10</c:v>
                </c:pt>
                <c:pt idx="53">
                  <c:v>4</c:v>
                </c:pt>
                <c:pt idx="57">
                  <c:v>3</c:v>
                </c:pt>
                <c:pt idx="58">
                  <c:v>8</c:v>
                </c:pt>
                <c:pt idx="64">
                  <c:v>2</c:v>
                </c:pt>
                <c:pt idx="65">
                  <c:v>12</c:v>
                </c:pt>
                <c:pt idx="75">
                  <c:v>15</c:v>
                </c:pt>
                <c:pt idx="76">
                  <c:v>1</c:v>
                </c:pt>
                <c:pt idx="78">
                  <c:v>5</c:v>
                </c:pt>
              </c:numCache>
            </c:numRef>
          </c:val>
        </c:ser>
        <c:ser>
          <c:idx val="0"/>
          <c:order val="1"/>
          <c:tx>
            <c:v>CFS</c:v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#9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#13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7.233796296296230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#7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/>
                      <a:t>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tx>
                <c:rich>
                  <a:bodyPr/>
                  <a:lstStyle/>
                  <a:p>
                    <a:r>
                      <a:rPr lang="en-US" dirty="0"/>
                      <a:t>#13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/>
              <c:tx>
                <c:rich>
                  <a:bodyPr/>
                  <a:lstStyle/>
                  <a:p>
                    <a:r>
                      <a:rPr lang="en-US" dirty="0"/>
                      <a:t>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8"/>
              <c:tx>
                <c:rich>
                  <a:bodyPr/>
                  <a:lstStyle/>
                  <a:p>
                    <a:r>
                      <a:rPr lang="en-US" dirty="0"/>
                      <a:t>#11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9"/>
              <c:layout/>
              <c:tx>
                <c:rich>
                  <a:bodyPr/>
                  <a:lstStyle/>
                  <a:p>
                    <a:r>
                      <a:rPr lang="en-US" dirty="0"/>
                      <a:t>11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0"/>
              <c:layout/>
              <c:tx>
                <c:rich>
                  <a:bodyPr/>
                  <a:lstStyle/>
                  <a:p>
                    <a:r>
                      <a:rPr lang="en-US" dirty="0"/>
                      <a:t>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1"/>
              <c:tx>
                <c:rich>
                  <a:bodyPr/>
                  <a:lstStyle/>
                  <a:p>
                    <a:r>
                      <a:rPr lang="en-US" dirty="0"/>
                      <a:t>#12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2"/>
              <c:layout/>
              <c:tx>
                <c:rich>
                  <a:bodyPr/>
                  <a:lstStyle/>
                  <a:p>
                    <a:r>
                      <a:rPr lang="en-US" dirty="0"/>
                      <a:t>16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3"/>
              <c:layout/>
              <c:tx>
                <c:rich>
                  <a:bodyPr/>
                  <a:lstStyle/>
                  <a:p>
                    <a:r>
                      <a:rPr lang="en-US" dirty="0"/>
                      <a:t>10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3"/>
              <c:tx>
                <c:rich>
                  <a:bodyPr/>
                  <a:lstStyle/>
                  <a:p>
                    <a:r>
                      <a:rPr lang="en-US" dirty="0"/>
                      <a:t>#4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4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4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7"/>
              <c:tx>
                <c:rich>
                  <a:bodyPr/>
                  <a:lstStyle/>
                  <a:p>
                    <a:r>
                      <a:rPr lang="en-US" dirty="0"/>
                      <a:t>#3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8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3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9"/>
              <c:layout/>
              <c:tx>
                <c:rich>
                  <a:bodyPr/>
                  <a:lstStyle/>
                  <a:p>
                    <a:r>
                      <a:rPr lang="en-US" dirty="0"/>
                      <a:t>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4"/>
              <c:tx>
                <c:rich>
                  <a:bodyPr/>
                  <a:lstStyle/>
                  <a:p>
                    <a:r>
                      <a:rPr lang="en-US" dirty="0"/>
                      <a:t>#2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5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2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6"/>
              <c:layout/>
              <c:tx>
                <c:rich>
                  <a:bodyPr/>
                  <a:lstStyle/>
                  <a:p>
                    <a:r>
                      <a:rPr lang="en-US" dirty="0"/>
                      <a:t>12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5"/>
              <c:tx>
                <c:rich>
                  <a:bodyPr/>
                  <a:lstStyle/>
                  <a:p>
                    <a:r>
                      <a:rPr lang="en-US" dirty="0"/>
                      <a:t>#15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6"/>
              <c:layout/>
              <c:tx>
                <c:rich>
                  <a:bodyPr/>
                  <a:lstStyle/>
                  <a:p>
                    <a:r>
                      <a:rPr lang="en-US" dirty="0"/>
                      <a:t>15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7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1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8"/>
              <c:tx>
                <c:rich>
                  <a:bodyPr/>
                  <a:lstStyle/>
                  <a:p>
                    <a:r>
                      <a:rPr lang="en-US" dirty="0"/>
                      <a:t>#5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9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5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Sheet1!$B$2:$B$84</c:f>
              <c:numCache>
                <c:formatCode>General</c:formatCode>
                <c:ptCount val="83"/>
                <c:pt idx="0">
                  <c:v>1932</c:v>
                </c:pt>
                <c:pt idx="1">
                  <c:v>1933</c:v>
                </c:pt>
                <c:pt idx="2">
                  <c:v>1934</c:v>
                </c:pt>
                <c:pt idx="3">
                  <c:v>1935</c:v>
                </c:pt>
                <c:pt idx="4">
                  <c:v>1936</c:v>
                </c:pt>
                <c:pt idx="5">
                  <c:v>1937</c:v>
                </c:pt>
                <c:pt idx="6">
                  <c:v>1938</c:v>
                </c:pt>
                <c:pt idx="7">
                  <c:v>1939</c:v>
                </c:pt>
                <c:pt idx="8">
                  <c:v>1940</c:v>
                </c:pt>
                <c:pt idx="9">
                  <c:v>1941</c:v>
                </c:pt>
                <c:pt idx="10">
                  <c:v>1942</c:v>
                </c:pt>
                <c:pt idx="11">
                  <c:v>1943</c:v>
                </c:pt>
                <c:pt idx="12">
                  <c:v>1944</c:v>
                </c:pt>
                <c:pt idx="13">
                  <c:v>1945</c:v>
                </c:pt>
                <c:pt idx="14">
                  <c:v>1946</c:v>
                </c:pt>
                <c:pt idx="15">
                  <c:v>1947</c:v>
                </c:pt>
                <c:pt idx="16">
                  <c:v>1948</c:v>
                </c:pt>
                <c:pt idx="17">
                  <c:v>1949</c:v>
                </c:pt>
                <c:pt idx="18">
                  <c:v>1950</c:v>
                </c:pt>
                <c:pt idx="19">
                  <c:v>1951</c:v>
                </c:pt>
                <c:pt idx="20">
                  <c:v>1952</c:v>
                </c:pt>
                <c:pt idx="21">
                  <c:v>1953</c:v>
                </c:pt>
                <c:pt idx="22">
                  <c:v>1954</c:v>
                </c:pt>
                <c:pt idx="23">
                  <c:v>1955</c:v>
                </c:pt>
                <c:pt idx="24">
                  <c:v>1956</c:v>
                </c:pt>
                <c:pt idx="25">
                  <c:v>1957</c:v>
                </c:pt>
                <c:pt idx="26">
                  <c:v>1958</c:v>
                </c:pt>
                <c:pt idx="27">
                  <c:v>1959</c:v>
                </c:pt>
                <c:pt idx="28">
                  <c:v>1960</c:v>
                </c:pt>
                <c:pt idx="29">
                  <c:v>1961</c:v>
                </c:pt>
                <c:pt idx="30">
                  <c:v>1962</c:v>
                </c:pt>
                <c:pt idx="31">
                  <c:v>1963</c:v>
                </c:pt>
                <c:pt idx="32">
                  <c:v>1964</c:v>
                </c:pt>
                <c:pt idx="33">
                  <c:v>1965</c:v>
                </c:pt>
                <c:pt idx="34">
                  <c:v>1966</c:v>
                </c:pt>
                <c:pt idx="35">
                  <c:v>1967</c:v>
                </c:pt>
                <c:pt idx="36">
                  <c:v>1968</c:v>
                </c:pt>
                <c:pt idx="37">
                  <c:v>1969</c:v>
                </c:pt>
                <c:pt idx="38">
                  <c:v>1970</c:v>
                </c:pt>
                <c:pt idx="39">
                  <c:v>1971</c:v>
                </c:pt>
                <c:pt idx="40">
                  <c:v>1972</c:v>
                </c:pt>
                <c:pt idx="41">
                  <c:v>1973</c:v>
                </c:pt>
                <c:pt idx="42">
                  <c:v>1974</c:v>
                </c:pt>
                <c:pt idx="43">
                  <c:v>1975</c:v>
                </c:pt>
                <c:pt idx="44">
                  <c:v>1976</c:v>
                </c:pt>
                <c:pt idx="45">
                  <c:v>1977</c:v>
                </c:pt>
                <c:pt idx="46">
                  <c:v>1978</c:v>
                </c:pt>
                <c:pt idx="47">
                  <c:v>1979</c:v>
                </c:pt>
                <c:pt idx="48">
                  <c:v>1980</c:v>
                </c:pt>
                <c:pt idx="49">
                  <c:v>1981</c:v>
                </c:pt>
                <c:pt idx="50">
                  <c:v>1982</c:v>
                </c:pt>
                <c:pt idx="51">
                  <c:v>1983</c:v>
                </c:pt>
                <c:pt idx="52">
                  <c:v>1984</c:v>
                </c:pt>
                <c:pt idx="53">
                  <c:v>1985</c:v>
                </c:pt>
                <c:pt idx="54">
                  <c:v>1986</c:v>
                </c:pt>
                <c:pt idx="55">
                  <c:v>1987</c:v>
                </c:pt>
                <c:pt idx="56">
                  <c:v>1988</c:v>
                </c:pt>
                <c:pt idx="57">
                  <c:v>1989</c:v>
                </c:pt>
                <c:pt idx="58">
                  <c:v>1990</c:v>
                </c:pt>
                <c:pt idx="59">
                  <c:v>1990</c:v>
                </c:pt>
                <c:pt idx="60">
                  <c:v>1991</c:v>
                </c:pt>
                <c:pt idx="61">
                  <c:v>1992</c:v>
                </c:pt>
                <c:pt idx="62">
                  <c:v>1993</c:v>
                </c:pt>
                <c:pt idx="63">
                  <c:v>1994</c:v>
                </c:pt>
                <c:pt idx="64">
                  <c:v>1995</c:v>
                </c:pt>
                <c:pt idx="65">
                  <c:v>1996</c:v>
                </c:pt>
                <c:pt idx="66">
                  <c:v>1996</c:v>
                </c:pt>
                <c:pt idx="67">
                  <c:v>1997</c:v>
                </c:pt>
                <c:pt idx="68">
                  <c:v>1998</c:v>
                </c:pt>
                <c:pt idx="69">
                  <c:v>1999</c:v>
                </c:pt>
                <c:pt idx="70">
                  <c:v>2000</c:v>
                </c:pt>
                <c:pt idx="71">
                  <c:v>2001</c:v>
                </c:pt>
                <c:pt idx="72">
                  <c:v>2002</c:v>
                </c:pt>
                <c:pt idx="73">
                  <c:v>2003</c:v>
                </c:pt>
                <c:pt idx="74">
                  <c:v>2004</c:v>
                </c:pt>
                <c:pt idx="75">
                  <c:v>2005</c:v>
                </c:pt>
                <c:pt idx="76">
                  <c:v>2006</c:v>
                </c:pt>
                <c:pt idx="77">
                  <c:v>2007</c:v>
                </c:pt>
                <c:pt idx="78">
                  <c:v>2008</c:v>
                </c:pt>
                <c:pt idx="79">
                  <c:v>2009</c:v>
                </c:pt>
                <c:pt idx="80">
                  <c:v>2010</c:v>
                </c:pt>
                <c:pt idx="81">
                  <c:v>2011</c:v>
                </c:pt>
                <c:pt idx="82">
                  <c:v>2012</c:v>
                </c:pt>
              </c:numCache>
            </c:numRef>
          </c:cat>
          <c:val>
            <c:numRef>
              <c:f>Sheet1!$C$2:$C$84</c:f>
              <c:numCache>
                <c:formatCode>#,##0</c:formatCode>
                <c:ptCount val="83"/>
                <c:pt idx="1">
                  <c:v>45700</c:v>
                </c:pt>
                <c:pt idx="3">
                  <c:v>38000</c:v>
                </c:pt>
                <c:pt idx="5">
                  <c:v>48400</c:v>
                </c:pt>
                <c:pt idx="19">
                  <c:v>38000</c:v>
                </c:pt>
                <c:pt idx="39">
                  <c:v>40800</c:v>
                </c:pt>
                <c:pt idx="40">
                  <c:v>49200</c:v>
                </c:pt>
                <c:pt idx="42">
                  <c:v>37400</c:v>
                </c:pt>
                <c:pt idx="43">
                  <c:v>44800</c:v>
                </c:pt>
                <c:pt idx="54">
                  <c:v>51600</c:v>
                </c:pt>
                <c:pt idx="58">
                  <c:v>68700</c:v>
                </c:pt>
                <c:pt idx="59">
                  <c:v>48000</c:v>
                </c:pt>
                <c:pt idx="65">
                  <c:v>74800</c:v>
                </c:pt>
                <c:pt idx="66">
                  <c:v>38700</c:v>
                </c:pt>
                <c:pt idx="76">
                  <c:v>37900</c:v>
                </c:pt>
                <c:pt idx="77">
                  <c:v>79100</c:v>
                </c:pt>
                <c:pt idx="79">
                  <c:v>50700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90161536"/>
        <c:axId val="90163072"/>
      </c:barChart>
      <c:catAx>
        <c:axId val="90161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0163072"/>
        <c:crosses val="autoZero"/>
        <c:auto val="1"/>
        <c:lblAlgn val="ctr"/>
        <c:lblOffset val="100"/>
        <c:noMultiLvlLbl val="0"/>
      </c:catAx>
      <c:valAx>
        <c:axId val="901630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low"/>
        <c:crossAx val="901615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2DD86DC-7452-4115-814A-F3214D3F3095}" type="datetimeFigureOut">
              <a:rPr lang="en-US"/>
              <a:pPr>
                <a:defRPr/>
              </a:pPr>
              <a:t>6/24/2013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0BD7E9D-3852-4898-B73A-E5A6E820FE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6354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BD7E9D-3852-4898-B73A-E5A6E820FEC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4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Large confetti"/>
          <p:cNvSpPr>
            <a:spLocks noChangeArrowheads="1"/>
          </p:cNvSpPr>
          <p:nvPr/>
        </p:nvSpPr>
        <p:spPr bwMode="ltGray">
          <a:xfrm>
            <a:off x="485775" y="1549400"/>
            <a:ext cx="8156575" cy="1689100"/>
          </a:xfrm>
          <a:prstGeom prst="rect">
            <a:avLst/>
          </a:prstGeom>
          <a:pattFill prst="lgConfetti">
            <a:fgClr>
              <a:schemeClr val="accent2">
                <a:alpha val="50195"/>
              </a:schemeClr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ltGray">
          <a:xfrm>
            <a:off x="228600" y="3206750"/>
            <a:ext cx="8686800" cy="777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ltGray">
          <a:xfrm>
            <a:off x="228600" y="1482725"/>
            <a:ext cx="8686800" cy="777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ltGray">
          <a:xfrm>
            <a:off x="8623300" y="1246188"/>
            <a:ext cx="79375" cy="2235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ltGray">
          <a:xfrm>
            <a:off x="434975" y="1252538"/>
            <a:ext cx="77788" cy="2235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ltGray">
          <a:xfrm>
            <a:off x="2830513" y="5783263"/>
            <a:ext cx="3481387" cy="77787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" name="Rectangle 8" descr="Large confetti"/>
          <p:cNvSpPr>
            <a:spLocks noChangeArrowheads="1"/>
          </p:cNvSpPr>
          <p:nvPr/>
        </p:nvSpPr>
        <p:spPr bwMode="ltGray">
          <a:xfrm>
            <a:off x="4095750" y="5734050"/>
            <a:ext cx="949325" cy="176213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3433" name="Rectangle 9" descr="Large confetti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143000"/>
          </a:xfrm>
          <a:pattFill prst="lgConfetti">
            <a:fgClr>
              <a:schemeClr val="accent2"/>
            </a:fgClr>
            <a:bgClr>
              <a:schemeClr val="folHlink"/>
            </a:bgClr>
          </a:patt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434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465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5EB1B-81F5-4483-8A50-0E789D0D0553}" type="datetime1">
              <a:rPr lang="en-US" smtClean="0"/>
              <a:t>6/24/2013</a:t>
            </a:fld>
            <a:endParaRPr lang="en-US" dirty="0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2013</a:t>
            </a:r>
            <a:endParaRPr lang="en-US" dirty="0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DB012CD-362A-4864-9BAF-B31F31FE07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527673"/>
      </p:ext>
    </p:extLst>
  </p:cSld>
  <p:clrMapOvr>
    <a:masterClrMapping/>
  </p:clrMapOvr>
  <p:transition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42B25-5DE8-422C-890E-56F4725EE875}" type="datetime1">
              <a:rPr lang="en-US" smtClean="0"/>
              <a:t>6/24/2013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DC64C-4D0C-4DE6-8BC6-971BF71137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158355"/>
      </p:ext>
    </p:extLst>
  </p:cSld>
  <p:clrMapOvr>
    <a:masterClrMapping/>
  </p:clrMapOvr>
  <p:transition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2" y="284165"/>
            <a:ext cx="2047522" cy="58118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4" y="284165"/>
            <a:ext cx="60071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0B7A6-E733-47A8-93CC-AC9E4BD7F3EB}" type="datetime1">
              <a:rPr lang="en-US" smtClean="0"/>
              <a:t>6/24/2013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22A64-2E23-4639-AAF5-609862C32D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16975"/>
      </p:ext>
    </p:extLst>
  </p:cSld>
  <p:clrMapOvr>
    <a:masterClrMapping/>
  </p:clrMapOvr>
  <p:transition>
    <p:pull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28416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77333" y="1905000"/>
            <a:ext cx="7653867" cy="41910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F970F-3D8B-45FF-BC1A-EF8DC70FC55E}" type="datetime1">
              <a:rPr lang="en-US" smtClean="0"/>
              <a:t>6/24/2013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F5180-BB79-4E8D-9C5D-47EE3F677B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176993"/>
      </p:ext>
    </p:extLst>
  </p:cSld>
  <p:clrMapOvr>
    <a:masterClrMapping/>
  </p:clrMapOvr>
  <p:transition>
    <p:pull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28416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7333" y="1905000"/>
            <a:ext cx="3759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759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D9127-08A3-465A-BF32-E11998DC3005}" type="datetime1">
              <a:rPr lang="en-US" smtClean="0"/>
              <a:t>6/24/2013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4878D-766E-4182-A759-A78D8E1E79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21039"/>
      </p:ext>
    </p:extLst>
  </p:cSld>
  <p:clrMapOvr>
    <a:masterClrMapping/>
  </p:clrMapOvr>
  <p:transition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B738A-8596-4429-B784-B09FFF559BDD}" type="datetime1">
              <a:rPr lang="en-US" smtClean="0"/>
              <a:t>6/24/2013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B0D5F-2253-4C9A-8838-AC1B9E8B03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517447"/>
      </p:ext>
    </p:extLst>
  </p:cSld>
  <p:clrMapOvr>
    <a:masterClrMapping/>
  </p:clrMapOvr>
  <p:transition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90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90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1BF33-500D-4E22-9323-94FD2C12F2F6}" type="datetime1">
              <a:rPr lang="en-US" smtClean="0"/>
              <a:t>6/24/2013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A537B-1A19-4FB1-9EDE-3E48D9D071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143178"/>
      </p:ext>
    </p:extLst>
  </p:cSld>
  <p:clrMapOvr>
    <a:masterClrMapping/>
  </p:clrMapOvr>
  <p:transition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3" y="1905000"/>
            <a:ext cx="3759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759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90F35-C71B-47F6-B435-27C77BEDDC54}" type="datetime1">
              <a:rPr lang="en-US" smtClean="0"/>
              <a:t>6/24/2013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C02D9-AE5B-40E8-8ADA-51EDC120E6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898012"/>
      </p:ext>
    </p:extLst>
  </p:cSld>
  <p:clrMapOvr>
    <a:masterClrMapping/>
  </p:clrMapOvr>
  <p:transition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4"/>
            <a:ext cx="404142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4B770-0CD4-4C2D-BE2F-8149F8641E67}" type="datetime1">
              <a:rPr lang="en-US" smtClean="0"/>
              <a:t>6/24/2013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2013</a:t>
            </a:r>
            <a:endParaRPr lang="en-US" dirty="0"/>
          </a:p>
        </p:txBody>
      </p:sp>
      <p:sp>
        <p:nvSpPr>
          <p:cNvPr id="9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CFBF9-0517-4463-80FA-6C4C58DE13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697665"/>
      </p:ext>
    </p:extLst>
  </p:cSld>
  <p:clrMapOvr>
    <a:masterClrMapping/>
  </p:clrMapOvr>
  <p:transition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4CC47-ADE8-4529-96EE-E886E3722863}" type="datetime1">
              <a:rPr lang="en-US" smtClean="0"/>
              <a:t>6/24/2013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2013</a:t>
            </a:r>
            <a:endParaRPr lang="en-US" dirty="0"/>
          </a:p>
        </p:txBody>
      </p:sp>
      <p:sp>
        <p:nvSpPr>
          <p:cNvPr id="5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4D1B9-D2BB-4FD2-B71E-3B410D9A50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590396"/>
      </p:ext>
    </p:extLst>
  </p:cSld>
  <p:clrMapOvr>
    <a:masterClrMapping/>
  </p:clrMapOvr>
  <p:transition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8BD75-5D8A-4864-8488-10C88A135E64}" type="datetime1">
              <a:rPr lang="en-US" smtClean="0"/>
              <a:t>6/24/2013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2013</a:t>
            </a:r>
            <a:endParaRPr lang="en-US" dirty="0"/>
          </a:p>
        </p:txBody>
      </p:sp>
      <p:sp>
        <p:nvSpPr>
          <p:cNvPr id="4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46810-4C78-4415-9D6B-1918384380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758727"/>
      </p:ext>
    </p:extLst>
  </p:cSld>
  <p:clrMapOvr>
    <a:masterClrMapping/>
  </p:clrMapOvr>
  <p:transition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49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7" y="273052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49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5B05A-2A87-4603-87A4-7A639BD96F0A}" type="datetime1">
              <a:rPr lang="en-US" smtClean="0"/>
              <a:t>6/24/2013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0F5BC-5DFE-494E-9793-1132939436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712288"/>
      </p:ext>
    </p:extLst>
  </p:cSld>
  <p:clrMapOvr>
    <a:masterClrMapping/>
  </p:clrMapOvr>
  <p:transition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2DB50-C59F-4F51-B0D9-A8CE5F2E7E79}" type="datetime1">
              <a:rPr lang="en-US" smtClean="0"/>
              <a:t>6/24/2013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F197D-8AD6-4992-9012-3385BD1686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613855"/>
      </p:ext>
    </p:extLst>
  </p:cSld>
  <p:clrMapOvr>
    <a:masterClrMapping/>
  </p:clrMapOvr>
  <p:transition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 descr="Large confetti"/>
          <p:cNvSpPr>
            <a:spLocks noGrp="1" noChangeArrowheads="1"/>
          </p:cNvSpPr>
          <p:nvPr>
            <p:ph type="title"/>
          </p:nvPr>
        </p:nvSpPr>
        <p:spPr bwMode="auto">
          <a:xfrm>
            <a:off x="1095375" y="28416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1905000"/>
            <a:ext cx="765333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178DD064-F371-4F02-A805-3D6B9FD24062}" type="datetime1">
              <a:rPr lang="en-US" smtClean="0"/>
              <a:t>6/24/2013</a:t>
            </a:fld>
            <a:endParaRPr lang="en-US" dirty="0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smtClean="0"/>
              <a:t>June 2013</a:t>
            </a:r>
            <a:endParaRPr lang="en-US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512888"/>
            <a:ext cx="8458200" cy="873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31" name="Rectangle 7" descr="Large confetti"/>
          <p:cNvSpPr>
            <a:spLocks noChangeArrowheads="1"/>
          </p:cNvSpPr>
          <p:nvPr/>
        </p:nvSpPr>
        <p:spPr bwMode="ltGray">
          <a:xfrm>
            <a:off x="247650" y="0"/>
            <a:ext cx="793750" cy="18415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7067550" y="6553200"/>
            <a:ext cx="2076450" cy="793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2409" name="Rectangle 9" descr="Large confetti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62938" y="6248400"/>
            <a:ext cx="533400" cy="6096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795EC9A-189E-48A2-A37D-AA5D3963DD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7924800" y="6296025"/>
            <a:ext cx="3127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fld id="{ACB8F882-3E01-443A-AB86-E3F62EEEFE93}" type="slidenum">
              <a:rPr lang="en-US" sz="1000">
                <a:solidFill>
                  <a:srgbClr val="000099"/>
                </a:solidFill>
                <a:latin typeface="Arial Narrow" pitchFamily="34" charset="0"/>
              </a:rPr>
              <a:pPr/>
              <a:t>‹#›</a:t>
            </a:fld>
            <a:endParaRPr lang="en-US" sz="1000" dirty="0">
              <a:solidFill>
                <a:srgbClr val="000099"/>
              </a:solidFill>
              <a:latin typeface="Arial Narrow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transition>
    <p:pull dir="ru"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n"/>
        <a:defRPr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ü"/>
        <a:defRPr sz="1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70000"/>
        <a:buFont typeface="Wingdings" pitchFamily="2" charset="2"/>
        <a:buChar char="n"/>
        <a:defRPr sz="1200">
          <a:solidFill>
            <a:schemeClr val="tx2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sdot.wa.gov/projects/i5/mellentograndmound/phase3/" TargetMode="Externa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halisriverflood.com/" TargetMode="External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halisriverflood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zview.wa.gov/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mailto:wcormier@co.grays-harbor.wa.us" TargetMode="External"/><Relationship Id="rId3" Type="http://schemas.openxmlformats.org/officeDocument/2006/relationships/hyperlink" Target="mailto:jdomingo@aberdeenwa.gov" TargetMode="External"/><Relationship Id="rId7" Type="http://schemas.openxmlformats.org/officeDocument/2006/relationships/hyperlink" Target="mailto:Edna.Fund@lewiscountywa.gov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cottb@sbgh-partners.com" TargetMode="External"/><Relationship Id="rId5" Type="http://schemas.openxmlformats.org/officeDocument/2006/relationships/hyperlink" Target="mailto:ValenzK@co.thurston.wa.us" TargetMode="External"/><Relationship Id="rId4" Type="http://schemas.openxmlformats.org/officeDocument/2006/relationships/hyperlink" Target="mailto:vraines@cosmopolis.us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zview.wa.gov/pr/site/alias__1492/34489/projects.aspx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hyperlink" Target="http://www.ezview.wa.gov/pr/?alias=1492#ma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 descr="Large confetti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Chehalis River Basin Flood Authority</a:t>
            </a:r>
            <a:br>
              <a:rPr lang="en-US" dirty="0" smtClean="0"/>
            </a:br>
            <a:r>
              <a:rPr lang="en-US" sz="2400" dirty="0" smtClean="0"/>
              <a:t>Community Outreach and Education Subcommittee</a:t>
            </a:r>
            <a:endParaRPr lang="en-US" dirty="0" smtClean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389063" y="3429000"/>
            <a:ext cx="6400800" cy="19812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i="1" dirty="0" smtClean="0"/>
              <a:t>Actions and Activities Benefiting the Basin</a:t>
            </a:r>
          </a:p>
          <a:p>
            <a:pPr eaLnBrk="1" hangingPunct="1">
              <a:buFont typeface="Arial" charset="0"/>
              <a:buNone/>
            </a:pPr>
            <a:endParaRPr lang="en-US" dirty="0"/>
          </a:p>
          <a:p>
            <a:pPr eaLnBrk="1" hangingPunct="1"/>
            <a:r>
              <a:rPr lang="en-US" dirty="0" smtClean="0"/>
              <a:t>11:30 </a:t>
            </a:r>
            <a:r>
              <a:rPr lang="en-US" dirty="0"/>
              <a:t>a.m., June </a:t>
            </a:r>
            <a:r>
              <a:rPr lang="en-US" dirty="0" smtClean="0"/>
              <a:t>25, </a:t>
            </a:r>
            <a:r>
              <a:rPr lang="en-US" dirty="0"/>
              <a:t>2013</a:t>
            </a:r>
          </a:p>
          <a:p>
            <a:pPr eaLnBrk="1" hangingPunct="1"/>
            <a:r>
              <a:rPr lang="en-US" dirty="0" smtClean="0"/>
              <a:t>Greater Grays Harbor, Inc.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Action – Spotlighting Other Key Projects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2013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61999" y="1752600"/>
            <a:ext cx="7772401" cy="1295400"/>
          </a:xfrm>
        </p:spPr>
        <p:txBody>
          <a:bodyPr/>
          <a:lstStyle/>
          <a:p>
            <a:r>
              <a:rPr lang="en-US" dirty="0" smtClean="0"/>
              <a:t>I-5 </a:t>
            </a:r>
            <a:r>
              <a:rPr lang="en-US" dirty="0"/>
              <a:t>- Mellen Street to Blakeslee </a:t>
            </a:r>
            <a:r>
              <a:rPr lang="en-US" dirty="0" smtClean="0"/>
              <a:t>Junction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038600"/>
            <a:ext cx="3552161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676400"/>
            <a:ext cx="2743200" cy="365760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85799" y="2057400"/>
            <a:ext cx="5638801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kern="0" dirty="0" smtClean="0"/>
              <a:t>Dedicated collector/distributor lanes to improve local mobility, enhance safety and improve access to hospital, airport, etc.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kern="0" dirty="0" smtClean="0"/>
              <a:t>Airport road culverts to drain flood waters away from Chamber Way.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kern="0" dirty="0">
                <a:hlinkClick r:id="rId5"/>
              </a:rPr>
              <a:t>http://www.wsdot.wa.gov/projects/i5/mellentograndmound/phase3</a:t>
            </a:r>
            <a:r>
              <a:rPr lang="en-US" kern="0" dirty="0" smtClean="0">
                <a:hlinkClick r:id="rId5"/>
              </a:rPr>
              <a:t>/</a:t>
            </a:r>
            <a:endParaRPr lang="en-US" kern="0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endParaRPr lang="en-US" kern="0" dirty="0" smtClean="0"/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4329619" y="4208978"/>
            <a:ext cx="161398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Visualization and Photo Source:  </a:t>
            </a:r>
            <a:r>
              <a:rPr lang="en-US" sz="1200" dirty="0" smtClean="0">
                <a:latin typeface="+mn-lt"/>
              </a:rPr>
              <a:t>WASHINGTON STATE DEPARTMENT OF TRANSPORTATION</a:t>
            </a:r>
            <a:endParaRPr lang="en-US" sz="1200" dirty="0">
              <a:latin typeface="+mn-lt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3919531" y="4343400"/>
            <a:ext cx="423869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5715000" y="4495799"/>
            <a:ext cx="380998" cy="1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8371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9807" y="3124200"/>
            <a:ext cx="5167993" cy="3200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Flood Warning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7653337" cy="37452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hlinkClick r:id="rId3"/>
              </a:rPr>
              <a:t>www.chehalisriverflood.com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2013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838199" y="2362200"/>
            <a:ext cx="3061608" cy="410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Front-facing website.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Back-end data collection, data synchronization.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Improves forecasting and early-warning.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03517" y="1691640"/>
            <a:ext cx="1588083" cy="12801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948" y="2240280"/>
            <a:ext cx="3336052" cy="73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/>
          <a:srcRect b="41055"/>
          <a:stretch>
            <a:fillRect/>
          </a:stretch>
        </p:blipFill>
        <p:spPr bwMode="auto">
          <a:xfrm>
            <a:off x="1245421" y="4953000"/>
            <a:ext cx="2335979" cy="182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031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Flood Warning System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59080"/>
            <a:ext cx="8511529" cy="374520"/>
          </a:xfrm>
        </p:spPr>
        <p:txBody>
          <a:bodyPr/>
          <a:lstStyle/>
          <a:p>
            <a:r>
              <a:rPr lang="en-US" dirty="0" smtClean="0"/>
              <a:t>Localized tracking, forecasting . . .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421764" y="1743840"/>
            <a:ext cx="3335310" cy="37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>
                <a:hlinkClick r:id="rId3"/>
              </a:rPr>
              <a:t>www.chehalisriverflood.com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57400"/>
            <a:ext cx="8011919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92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Hydraulic Analysis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59080"/>
            <a:ext cx="8282929" cy="60590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ym typeface="Wingdings" pitchFamily="2" charset="2"/>
              </a:rPr>
              <a:t>Science-based model to inform decision-makers on hydraulic effects of potential flood relief options (at basin-wide and localized scales).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2013</a:t>
            </a:r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033" y="2438400"/>
            <a:ext cx="5968767" cy="393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84870" y="2133600"/>
            <a:ext cx="2415529" cy="2416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endParaRPr lang="en-US" kern="0" dirty="0" smtClean="0">
              <a:sym typeface="Wingdings" pitchFamily="2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0" dirty="0" smtClean="0">
                <a:sym typeface="Wingdings" pitchFamily="2" charset="2"/>
              </a:rPr>
              <a:t>Covers mouth of Chehalis River upstream to Pe Ell (108 miles).</a:t>
            </a:r>
            <a:endParaRPr lang="en-US" kern="0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89" y="3733800"/>
            <a:ext cx="2282111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896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Hydraulic Analysis Model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2013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61999" y="1752600"/>
            <a:ext cx="1828801" cy="3041520"/>
          </a:xfrm>
        </p:spPr>
        <p:txBody>
          <a:bodyPr/>
          <a:lstStyle/>
          <a:p>
            <a:r>
              <a:rPr lang="en-US" dirty="0" smtClean="0"/>
              <a:t>Example: Basin-wide effects analysis </a:t>
            </a:r>
            <a:r>
              <a:rPr lang="en-US" sz="1400" b="0" dirty="0" smtClean="0"/>
              <a:t>(</a:t>
            </a:r>
            <a:r>
              <a:rPr lang="en-US" sz="1400" b="0" dirty="0"/>
              <a:t>Chehalis Basin Flood Hazard Mitigation Alternatives </a:t>
            </a:r>
            <a:r>
              <a:rPr lang="en-US" sz="1400" b="0" dirty="0" smtClean="0"/>
              <a:t>Report 12/2012)</a:t>
            </a:r>
            <a:endParaRPr lang="en-US" sz="1400" b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600200"/>
            <a:ext cx="6607534" cy="47548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5029200"/>
            <a:ext cx="251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Table 1 (pg.70) -- “Mainstem Dam, Upper Chehalis” 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74644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Fish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262" y="1727907"/>
            <a:ext cx="7815338" cy="170109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Two significant fish studies conducted in </a:t>
            </a:r>
            <a:r>
              <a:rPr lang="en-US" u="sng" dirty="0" smtClean="0"/>
              <a:t>Upper Basin</a:t>
            </a:r>
            <a:r>
              <a:rPr lang="en-US" dirty="0" smtClean="0"/>
              <a:t> (WRIA 23).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A</a:t>
            </a:r>
            <a:r>
              <a:rPr lang="en-US" b="0" dirty="0" smtClean="0"/>
              <a:t>nalyze effect </a:t>
            </a:r>
            <a:r>
              <a:rPr lang="en-US" b="0" dirty="0"/>
              <a:t>of </a:t>
            </a:r>
            <a:r>
              <a:rPr lang="en-US" dirty="0" smtClean="0"/>
              <a:t>dam alternatives </a:t>
            </a:r>
            <a:r>
              <a:rPr lang="en-US" b="0" dirty="0" smtClean="0"/>
              <a:t>on </a:t>
            </a:r>
            <a:r>
              <a:rPr lang="en-US" dirty="0"/>
              <a:t>S</a:t>
            </a:r>
            <a:r>
              <a:rPr lang="en-US" b="0" dirty="0" smtClean="0"/>
              <a:t>pring Chinook, Steelhead </a:t>
            </a:r>
            <a:r>
              <a:rPr lang="en-US" b="0" dirty="0"/>
              <a:t>and </a:t>
            </a:r>
            <a:r>
              <a:rPr lang="en-US" b="0" dirty="0" smtClean="0"/>
              <a:t>Coho.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P</a:t>
            </a:r>
            <a:r>
              <a:rPr lang="en-US" b="0" dirty="0" smtClean="0"/>
              <a:t>rioritize </a:t>
            </a:r>
            <a:r>
              <a:rPr lang="en-US" dirty="0" smtClean="0"/>
              <a:t>potential </a:t>
            </a:r>
            <a:r>
              <a:rPr lang="en-US" b="0" dirty="0" smtClean="0"/>
              <a:t>fish habitat enhancement opportunities.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u="sng" dirty="0" smtClean="0"/>
              <a:t>Initial and preliminary projections</a:t>
            </a:r>
            <a:r>
              <a:rPr lang="en-US" dirty="0" smtClean="0"/>
              <a:t> . . . 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2013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5280" b="67016"/>
          <a:stretch/>
        </p:blipFill>
        <p:spPr>
          <a:xfrm>
            <a:off x="4983480" y="-1101059"/>
            <a:ext cx="2560320" cy="2396459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944221"/>
              </p:ext>
            </p:extLst>
          </p:nvPr>
        </p:nvGraphicFramePr>
        <p:xfrm>
          <a:off x="1295400" y="3429000"/>
          <a:ext cx="7696200" cy="271780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1683068"/>
                <a:gridCol w="1828800"/>
                <a:gridCol w="1974532"/>
                <a:gridCol w="2209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Species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 pitchFamily="2" charset="2"/>
                        </a:rPr>
                        <a:t>Multi-Purpose</a:t>
                      </a:r>
                      <a:r>
                        <a:rPr lang="en-US" baseline="0" dirty="0" smtClean="0">
                          <a:sym typeface="Wingdings" pitchFamily="2" charset="2"/>
                        </a:rPr>
                        <a:t> </a:t>
                      </a:r>
                      <a:r>
                        <a:rPr lang="en-US" dirty="0" smtClean="0">
                          <a:sym typeface="Wingdings" pitchFamily="2" charset="2"/>
                        </a:rPr>
                        <a:t>Dam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 pitchFamily="2" charset="2"/>
                        </a:rPr>
                        <a:t>Flood Control-Only Dam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 pitchFamily="2" charset="2"/>
                        </a:rPr>
                        <a:t>Fish Habitat Enhancement Measures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Wingdings" pitchFamily="2" charset="2"/>
                        </a:rPr>
                        <a:t>Spring Chinook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20% </a:t>
                      </a:r>
                      <a:r>
                        <a:rPr lang="en-US" sz="1600" dirty="0" smtClean="0">
                          <a:sym typeface="Wingdings 3"/>
                        </a:rPr>
                        <a:t>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 4%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likely same as Coho</a:t>
                      </a:r>
                      <a:endParaRPr lang="en-US" sz="16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Wingdings" pitchFamily="2" charset="2"/>
                        </a:rPr>
                        <a:t>Steelhead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  7%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11%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likely same as Coho</a:t>
                      </a:r>
                      <a:endParaRPr lang="en-US" sz="1600" dirty="0" smtClean="0"/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Wingdings" pitchFamily="2" charset="2"/>
                        </a:rPr>
                        <a:t>Coho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ym typeface="Wingdings" pitchFamily="2" charset="2"/>
                        </a:rPr>
                        <a:t>  1%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 1%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4-5% </a:t>
                      </a:r>
                      <a:r>
                        <a:rPr lang="en-US" sz="1600" dirty="0" smtClean="0">
                          <a:sym typeface="Wingdings 3"/>
                        </a:rPr>
                        <a:t></a:t>
                      </a:r>
                      <a:endParaRPr lang="en-US" sz="1600" dirty="0" smtClean="0">
                        <a:sym typeface="Wingdings" pitchFamily="2" charset="2"/>
                      </a:endParaRP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991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600200"/>
            <a:ext cx="6731530" cy="46634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Resources</a:t>
            </a:r>
            <a:r>
              <a:rPr lang="en-US" dirty="0"/>
              <a:t>, </a:t>
            </a:r>
            <a:r>
              <a:rPr lang="en-US" dirty="0" smtClean="0"/>
              <a:t>Additional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35280"/>
            <a:ext cx="2209800" cy="174612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Visit Flood Authority’s </a:t>
            </a:r>
            <a:r>
              <a:rPr lang="en-US" i="1" dirty="0" smtClean="0"/>
              <a:t>Project Tracking and </a:t>
            </a:r>
            <a:r>
              <a:rPr lang="en-US" i="1" smtClean="0"/>
              <a:t>Documentation </a:t>
            </a:r>
            <a:r>
              <a:rPr lang="en-US" dirty="0"/>
              <a:t>w</a:t>
            </a:r>
            <a:r>
              <a:rPr lang="en-US" smtClean="0"/>
              <a:t>ebsite</a:t>
            </a:r>
            <a:r>
              <a:rPr lang="en-US" dirty="0" smtClean="0"/>
              <a:t>!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2013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0" y="3810000"/>
            <a:ext cx="2427048" cy="3810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kern="0" dirty="0" smtClean="0">
                <a:hlinkClick r:id="rId4"/>
              </a:rPr>
              <a:t>www.ezview.wa.gov</a:t>
            </a:r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325526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05200" y="63246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June 2013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433454" y="5105400"/>
            <a:ext cx="4114800" cy="1426720"/>
          </a:xfrm>
          <a:prstGeom prst="rect">
            <a:avLst/>
          </a:prstGeom>
          <a:noFill/>
          <a:ln w="127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1600" dirty="0" smtClean="0"/>
              <a:t>Jim Cook, Aberdeen Rep.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Chehalis </a:t>
            </a:r>
            <a:r>
              <a:rPr lang="en-US" sz="1600" dirty="0" smtClean="0"/>
              <a:t>River Basin </a:t>
            </a:r>
            <a:r>
              <a:rPr lang="en-US" sz="1600" dirty="0"/>
              <a:t>Flood Authority</a:t>
            </a:r>
          </a:p>
          <a:p>
            <a:pPr marL="0" indent="0">
              <a:buNone/>
            </a:pPr>
            <a:r>
              <a:rPr lang="en-US" sz="1600" dirty="0" smtClean="0"/>
              <a:t>360/533-0069</a:t>
            </a:r>
          </a:p>
          <a:p>
            <a:pPr marL="0" indent="0">
              <a:buNone/>
            </a:pPr>
            <a:r>
              <a:rPr lang="en-US" sz="1600" dirty="0" smtClean="0">
                <a:hlinkClick r:id="rId3"/>
              </a:rPr>
              <a:t>jdomingo@aberdeenwa.gov</a:t>
            </a:r>
            <a:endParaRPr lang="en-US" sz="1600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228600" y="1887980"/>
            <a:ext cx="4115820" cy="1600200"/>
          </a:xfrm>
          <a:ln w="12700">
            <a:solidFill>
              <a:schemeClr val="accent6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Vickie Raines, Chair</a:t>
            </a:r>
          </a:p>
          <a:p>
            <a:pPr marL="0" indent="0">
              <a:buNone/>
            </a:pPr>
            <a:r>
              <a:rPr lang="en-US" sz="1600" dirty="0" smtClean="0"/>
              <a:t>Chehalis River Basin Flood Authority</a:t>
            </a:r>
          </a:p>
          <a:p>
            <a:pPr marL="0" indent="0">
              <a:buNone/>
            </a:pPr>
            <a:r>
              <a:rPr lang="en-US" sz="1600" dirty="0" smtClean="0"/>
              <a:t>360/590-4100 </a:t>
            </a:r>
          </a:p>
          <a:p>
            <a:pPr marL="0" indent="0">
              <a:buNone/>
            </a:pPr>
            <a:r>
              <a:rPr lang="en-US" sz="1600" dirty="0" smtClean="0">
                <a:hlinkClick r:id="rId4"/>
              </a:rPr>
              <a:t>vraines@cosmopolis.us.com</a:t>
            </a:r>
            <a:endParaRPr lang="en-US" sz="1600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228600" y="3581400"/>
            <a:ext cx="4115820" cy="1426720"/>
          </a:xfrm>
          <a:prstGeom prst="rect">
            <a:avLst/>
          </a:prstGeom>
          <a:noFill/>
          <a:ln w="127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1600" dirty="0" smtClean="0"/>
              <a:t>Karen Valenzuela, Vice-Chair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Chehalis </a:t>
            </a:r>
            <a:r>
              <a:rPr lang="en-US" sz="1600" dirty="0" smtClean="0"/>
              <a:t>River Basin </a:t>
            </a:r>
            <a:r>
              <a:rPr lang="en-US" sz="1600" dirty="0"/>
              <a:t>Flood Authority</a:t>
            </a:r>
          </a:p>
          <a:p>
            <a:pPr marL="0" indent="0">
              <a:buNone/>
            </a:pPr>
            <a:r>
              <a:rPr lang="en-US" sz="1600" dirty="0" smtClean="0"/>
              <a:t>360/786-5440</a:t>
            </a:r>
          </a:p>
          <a:p>
            <a:pPr marL="0" indent="0">
              <a:buNone/>
            </a:pPr>
            <a:r>
              <a:rPr lang="en-US" sz="1600" dirty="0" smtClean="0">
                <a:hlinkClick r:id="rId5"/>
              </a:rPr>
              <a:t>ValenzK@co.thurston.wa.us</a:t>
            </a:r>
            <a:endParaRPr lang="en-US" sz="1600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4433453" y="3581400"/>
            <a:ext cx="4114801" cy="1426720"/>
          </a:xfrm>
          <a:prstGeom prst="rect">
            <a:avLst/>
          </a:prstGeom>
          <a:noFill/>
          <a:ln w="127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1600" dirty="0" smtClean="0"/>
              <a:t>Scott Boettcher, Staff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dirty="0" smtClean="0"/>
              <a:t>Chehalis River Basin Flood Authority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dirty="0" smtClean="0"/>
              <a:t>360/480-6600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dirty="0" smtClean="0">
                <a:hlinkClick r:id="rId6"/>
              </a:rPr>
              <a:t>scottb@sbgh-partners.com</a:t>
            </a:r>
            <a:endParaRPr lang="en-US" sz="1600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4433455" y="1905000"/>
            <a:ext cx="4114800" cy="1600200"/>
          </a:xfrm>
          <a:prstGeom prst="rect">
            <a:avLst/>
          </a:prstGeom>
          <a:noFill/>
          <a:ln w="12700">
            <a:solidFill>
              <a:schemeClr val="accent6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1600" dirty="0"/>
              <a:t>Edna Fund, Chair</a:t>
            </a:r>
          </a:p>
          <a:p>
            <a:pPr marL="0" indent="0">
              <a:buNone/>
            </a:pPr>
            <a:r>
              <a:rPr lang="en-US" sz="1600" dirty="0"/>
              <a:t>Community Outreach and Education Subcommmittee (Flood Authority)</a:t>
            </a:r>
          </a:p>
          <a:p>
            <a:pPr marL="0" indent="0">
              <a:buNone/>
            </a:pPr>
            <a:r>
              <a:rPr lang="en-US" sz="1600" dirty="0" smtClean="0"/>
              <a:t>360/269-7515</a:t>
            </a:r>
            <a:endParaRPr lang="en-US" sz="1600" dirty="0"/>
          </a:p>
          <a:p>
            <a:pPr marL="0" indent="0">
              <a:buNone/>
            </a:pPr>
            <a:r>
              <a:rPr lang="en-US" sz="1600" dirty="0">
                <a:hlinkClick r:id="rId7"/>
              </a:rPr>
              <a:t>Edna.Fund@lewiscountywa.gov</a:t>
            </a:r>
            <a:endParaRPr lang="en-US" sz="1600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228600" y="5105549"/>
            <a:ext cx="4114800" cy="1426571"/>
          </a:xfrm>
          <a:prstGeom prst="rect">
            <a:avLst/>
          </a:prstGeom>
          <a:noFill/>
          <a:ln w="127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1600" dirty="0" smtClean="0"/>
              <a:t>Wes Cormier, Grays Harbor County Rep.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Chehalis </a:t>
            </a:r>
            <a:r>
              <a:rPr lang="en-US" sz="1600" dirty="0" smtClean="0"/>
              <a:t>River Basin </a:t>
            </a:r>
            <a:r>
              <a:rPr lang="en-US" sz="1600" dirty="0"/>
              <a:t>Flood Authority</a:t>
            </a:r>
          </a:p>
          <a:p>
            <a:pPr marL="0" indent="0">
              <a:buNone/>
            </a:pPr>
            <a:r>
              <a:rPr lang="en-US" sz="1600" dirty="0"/>
              <a:t>360/249-3731 x-304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>
                <a:hlinkClick r:id="rId8"/>
              </a:rPr>
              <a:t>wcormier@co.grays-harbor.wa.us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1093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38298"/>
            <a:ext cx="7975667" cy="487032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Raise awareness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Encourage discussion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Key messages we’d like to leave you with . . 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i="1" dirty="0" smtClean="0"/>
              <a:t>Broad agreement -- </a:t>
            </a:r>
            <a:r>
              <a:rPr lang="en-US" dirty="0" smtClean="0"/>
              <a:t>For </a:t>
            </a:r>
            <a:r>
              <a:rPr lang="en-US" dirty="0"/>
              <a:t>the first time in a century there is </a:t>
            </a:r>
            <a:r>
              <a:rPr lang="en-US" u="sng" dirty="0"/>
              <a:t>broad agreement </a:t>
            </a:r>
            <a:r>
              <a:rPr lang="en-US" u="sng" dirty="0" smtClean="0"/>
              <a:t>across the Basin on next </a:t>
            </a:r>
            <a:r>
              <a:rPr lang="en-US" u="sng" dirty="0"/>
              <a:t>steps to </a:t>
            </a:r>
            <a:r>
              <a:rPr lang="en-US" u="sng" dirty="0" smtClean="0"/>
              <a:t>reduce flood </a:t>
            </a:r>
            <a:r>
              <a:rPr lang="en-US" u="sng" dirty="0"/>
              <a:t>damage and enhance salmon </a:t>
            </a:r>
            <a:r>
              <a:rPr lang="en-US" u="sng" dirty="0" smtClean="0"/>
              <a:t>runs</a:t>
            </a:r>
            <a:r>
              <a:rPr lang="en-US" dirty="0" smtClean="0"/>
              <a:t> in the Basin.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i="1" dirty="0" smtClean="0"/>
              <a:t>Basin-wide strategy -- </a:t>
            </a:r>
            <a:r>
              <a:rPr lang="en-US" dirty="0" smtClean="0"/>
              <a:t>A </a:t>
            </a:r>
            <a:r>
              <a:rPr lang="en-US" u="sng" dirty="0"/>
              <a:t>Basin-wide </a:t>
            </a:r>
            <a:r>
              <a:rPr lang="en-US" u="sng" dirty="0" smtClean="0"/>
              <a:t>strategy</a:t>
            </a:r>
            <a:r>
              <a:rPr lang="en-US" dirty="0" smtClean="0"/>
              <a:t> is needed to protect </a:t>
            </a:r>
            <a:r>
              <a:rPr lang="en-US" dirty="0"/>
              <a:t>c</a:t>
            </a:r>
            <a:r>
              <a:rPr lang="en-US" dirty="0" smtClean="0"/>
              <a:t>ommunities </a:t>
            </a:r>
            <a:r>
              <a:rPr lang="en-US" dirty="0"/>
              <a:t>a</a:t>
            </a:r>
            <a:r>
              <a:rPr lang="en-US" dirty="0" smtClean="0"/>
              <a:t>long </a:t>
            </a:r>
            <a:r>
              <a:rPr lang="en-US" dirty="0"/>
              <a:t>the </a:t>
            </a:r>
            <a:r>
              <a:rPr lang="en-US" dirty="0" smtClean="0"/>
              <a:t>river </a:t>
            </a:r>
            <a:r>
              <a:rPr lang="en-US" dirty="0"/>
              <a:t>and </a:t>
            </a:r>
            <a:r>
              <a:rPr lang="en-US" dirty="0" smtClean="0"/>
              <a:t>enhance </a:t>
            </a:r>
            <a:r>
              <a:rPr lang="en-US" dirty="0"/>
              <a:t>s</a:t>
            </a:r>
            <a:r>
              <a:rPr lang="en-US" dirty="0" smtClean="0"/>
              <a:t>almon runs.</a:t>
            </a:r>
            <a:endParaRPr lang="en-US" dirty="0"/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i="1" dirty="0" smtClean="0"/>
              <a:t>Flood Authority -- </a:t>
            </a:r>
            <a:r>
              <a:rPr lang="en-US" dirty="0" smtClean="0"/>
              <a:t>Positioned to continue be a </a:t>
            </a:r>
            <a:r>
              <a:rPr lang="en-US" u="sng" dirty="0" smtClean="0"/>
              <a:t>galvanizing force</a:t>
            </a:r>
            <a:r>
              <a:rPr lang="en-US" dirty="0" smtClean="0"/>
              <a:t> in the Basin to </a:t>
            </a:r>
            <a:r>
              <a:rPr lang="en-US" u="sng" dirty="0" smtClean="0"/>
              <a:t>collaboratively implement tools and projects</a:t>
            </a:r>
            <a:r>
              <a:rPr lang="en-US" dirty="0" smtClean="0"/>
              <a:t>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Discussion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12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Chehalis River Basin Flood Authority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2013</a:t>
            </a:r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1017591" y="4731990"/>
            <a:ext cx="2667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Grays Harbor County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Lewis County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Thurston County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Aberdeen</a:t>
            </a:r>
          </a:p>
        </p:txBody>
      </p:sp>
      <p:sp>
        <p:nvSpPr>
          <p:cNvPr id="7" name="Content Placeholder 13"/>
          <p:cNvSpPr txBox="1">
            <a:spLocks/>
          </p:cNvSpPr>
          <p:nvPr/>
        </p:nvSpPr>
        <p:spPr>
          <a:xfrm>
            <a:off x="6248400" y="4724400"/>
            <a:ext cx="4038600" cy="191259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Napavine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Oakville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Town of Pe Ell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</a:pPr>
            <a:r>
              <a:rPr lang="en-US" dirty="0" smtClean="0"/>
              <a:t>Town of Bucoda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762000" y="1752600"/>
            <a:ext cx="7162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Formed in 2008</a:t>
            </a:r>
          </a:p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dirty="0" smtClean="0"/>
          </a:p>
          <a:p>
            <a:pPr marL="350838" indent="-350838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sym typeface="Wingdings" pitchFamily="2" charset="2"/>
              </a:rPr>
              <a:t>F</a:t>
            </a:r>
            <a:r>
              <a:rPr lang="en-US" dirty="0" smtClean="0">
                <a:sym typeface="Wingdings" pitchFamily="2" charset="2"/>
              </a:rPr>
              <a:t>ormal body focused on: </a:t>
            </a:r>
            <a:r>
              <a:rPr lang="en-US" b="0" dirty="0" smtClean="0">
                <a:sym typeface="Wingdings" pitchFamily="2" charset="2"/>
              </a:rPr>
              <a:t>(1) f</a:t>
            </a:r>
            <a:r>
              <a:rPr lang="en-US" b="0" dirty="0" smtClean="0"/>
              <a:t>lood </a:t>
            </a:r>
            <a:r>
              <a:rPr lang="en-US" b="0" dirty="0"/>
              <a:t>hazard </a:t>
            </a:r>
            <a:r>
              <a:rPr lang="en-US" b="0" dirty="0" smtClean="0"/>
              <a:t>mitigation throughout </a:t>
            </a:r>
            <a:r>
              <a:rPr lang="en-US" b="0" dirty="0"/>
              <a:t>the </a:t>
            </a:r>
            <a:r>
              <a:rPr lang="en-US" b="0" dirty="0" smtClean="0"/>
              <a:t>Basin; and (2) decision-making that is . . . </a:t>
            </a:r>
          </a:p>
          <a:p>
            <a:pPr marL="621792" lvl="1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b="0" dirty="0" smtClean="0"/>
              <a:t>informed by science.</a:t>
            </a:r>
          </a:p>
          <a:p>
            <a:pPr marL="621792" lvl="1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b="0" dirty="0" smtClean="0"/>
              <a:t>protective of Basin residents/communities.</a:t>
            </a:r>
          </a:p>
          <a:p>
            <a:pPr marL="621792" lvl="1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b="0" dirty="0" smtClean="0"/>
              <a:t>environmentally appropriate.</a:t>
            </a:r>
          </a:p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dirty="0" smtClean="0"/>
          </a:p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Basin jurisdictions represented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3733800" y="4742381"/>
            <a:ext cx="2667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Centralia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Chehalis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/>
              <a:t>City of Cosmopolis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/>
              <a:t>City of </a:t>
            </a:r>
            <a:r>
              <a:rPr lang="en-US" dirty="0" smtClean="0"/>
              <a:t>Montesano</a:t>
            </a:r>
          </a:p>
        </p:txBody>
      </p:sp>
    </p:spTree>
    <p:extLst>
      <p:ext uri="{BB962C8B-B14F-4D97-AF65-F5344CB8AC3E}">
        <p14:creationId xmlns:p14="http://schemas.microsoft.com/office/powerpoint/2010/main" val="84548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2013</a:t>
            </a: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762000" y="1752600"/>
            <a:ext cx="8350832" cy="48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auto">
              <a:spcBef>
                <a:spcPts val="324"/>
              </a:spcBef>
              <a:spcAft>
                <a:spcPts val="0"/>
              </a:spcAft>
              <a:defRPr/>
            </a:pPr>
            <a:r>
              <a:rPr lang="en-US" dirty="0" smtClean="0"/>
              <a:t>2007 Flood -- $938M Basin-wide damage, </a:t>
            </a:r>
            <a:r>
              <a:rPr lang="en-US" dirty="0"/>
              <a:t>$</a:t>
            </a:r>
            <a:r>
              <a:rPr lang="en-US" dirty="0" smtClean="0"/>
              <a:t>300M lost </a:t>
            </a:r>
            <a:r>
              <a:rPr lang="en-US" dirty="0"/>
              <a:t>economic activity (</a:t>
            </a:r>
            <a:r>
              <a:rPr lang="en-US" dirty="0" smtClean="0"/>
              <a:t>WA) </a:t>
            </a: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3200400" y="3881735"/>
            <a:ext cx="31047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City of Centralia </a:t>
            </a:r>
          </a:p>
          <a:p>
            <a:pPr eaLnBrk="1" hangingPunct="1"/>
            <a:r>
              <a:rPr lang="en-US" sz="1200" dirty="0" smtClean="0">
                <a:latin typeface="+mn-lt"/>
              </a:rPr>
              <a:t>STEVE RINGMAN / SEATTLE </a:t>
            </a:r>
            <a:r>
              <a:rPr lang="en-US" sz="1200" dirty="0">
                <a:latin typeface="+mn-lt"/>
              </a:rPr>
              <a:t>TIMES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170812"/>
            <a:ext cx="2861752" cy="1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70812"/>
            <a:ext cx="2610450" cy="1737360"/>
          </a:xfrm>
          <a:prstGeom prst="rect">
            <a:avLst/>
          </a:prstGeom>
        </p:spPr>
      </p:pic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381000" y="3917373"/>
            <a:ext cx="31047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>
                <a:latin typeface="+mn-lt"/>
              </a:rPr>
              <a:t>Exit 77 </a:t>
            </a:r>
            <a:r>
              <a:rPr lang="en-US" sz="1200" b="1" dirty="0" smtClean="0">
                <a:latin typeface="+mn-lt"/>
              </a:rPr>
              <a:t>(I-5) in Chehalis </a:t>
            </a:r>
          </a:p>
          <a:p>
            <a:pPr eaLnBrk="1" hangingPunct="1"/>
            <a:r>
              <a:rPr lang="en-US" sz="1200" dirty="0" smtClean="0">
                <a:latin typeface="+mn-lt"/>
              </a:rPr>
              <a:t>STEVE RINGMAN / SEATTLE </a:t>
            </a:r>
            <a:r>
              <a:rPr lang="en-US" sz="1200" dirty="0">
                <a:latin typeface="+mn-lt"/>
              </a:rPr>
              <a:t>TIMES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9" name="Picture 1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4" descr="CIMG133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839" t="-28890" r="31506" b="13329"/>
          <a:stretch/>
        </p:blipFill>
        <p:spPr bwMode="auto">
          <a:xfrm>
            <a:off x="3747164" y="3810000"/>
            <a:ext cx="2501236" cy="2322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" name="Picture 2" descr="C:\Users\Scott\Desktop\Ross Pics\DSC_639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56" y="3886200"/>
            <a:ext cx="2595044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6534647" y="5830669"/>
            <a:ext cx="28193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Photos Source:  </a:t>
            </a:r>
            <a:r>
              <a:rPr lang="en-US" sz="1200" dirty="0" smtClean="0">
                <a:latin typeface="+mn-lt"/>
              </a:rPr>
              <a:t>LEWIS COUNTY,</a:t>
            </a:r>
          </a:p>
          <a:p>
            <a:pPr eaLnBrk="1" hangingPunct="1"/>
            <a:r>
              <a:rPr lang="en-US" sz="1200" dirty="0" smtClean="0">
                <a:latin typeface="+mn-lt"/>
              </a:rPr>
              <a:t>DIVISION OF EMERGENCY MANAGEMENT</a:t>
            </a:r>
            <a:endParaRPr lang="en-US" sz="1200" dirty="0">
              <a:latin typeface="+mn-lt"/>
            </a:endParaRPr>
          </a:p>
        </p:txBody>
      </p:sp>
      <p:pic>
        <p:nvPicPr>
          <p:cNvPr id="22" name="Picture 4" descr="P101023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64" y="4395216"/>
            <a:ext cx="2316481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170604"/>
            <a:ext cx="2370516" cy="1773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395216"/>
            <a:ext cx="1875245" cy="1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 bwMode="auto">
          <a:xfrm flipH="1">
            <a:off x="6319829" y="5963334"/>
            <a:ext cx="233371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H="1" flipV="1">
            <a:off x="7010399" y="5660291"/>
            <a:ext cx="1" cy="207109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97381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998538" cy="17526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Ranked high </a:t>
            </a:r>
            <a:r>
              <a:rPr lang="en-US" dirty="0"/>
              <a:t>f</a:t>
            </a:r>
            <a:r>
              <a:rPr lang="en-US" dirty="0" smtClean="0"/>
              <a:t>low events (1932 - 2012) . . .</a:t>
            </a:r>
            <a:endParaRPr lang="en-US" b="0" dirty="0" smtClean="0"/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b="0" dirty="0" smtClean="0"/>
              <a:t>I-5 closed 1990, 1996, 2007, 2009.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dirty="0" smtClean="0"/>
              <a:t>Five largest events since 1986 -- </a:t>
            </a:r>
            <a:r>
              <a:rPr lang="en-US" i="1" dirty="0"/>
              <a:t>Frequent </a:t>
            </a:r>
            <a:r>
              <a:rPr lang="en-US" i="1" dirty="0" smtClean="0"/>
              <a:t>floods </a:t>
            </a:r>
            <a:r>
              <a:rPr lang="en-US" i="1" dirty="0"/>
              <a:t>are getting worse and damage is </a:t>
            </a:r>
            <a:r>
              <a:rPr lang="en-US" i="1" dirty="0" smtClean="0"/>
              <a:t>increasing . . . </a:t>
            </a:r>
            <a:endParaRPr lang="en-US" dirty="0" smtClean="0"/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1600" b="1" dirty="0" smtClean="0"/>
              <a:t>Chart -- </a:t>
            </a:r>
            <a:r>
              <a:rPr lang="en-US" sz="1600" b="1" i="1" dirty="0" smtClean="0"/>
              <a:t>Chehalis </a:t>
            </a:r>
            <a:r>
              <a:rPr lang="en-US" sz="1600" b="1" i="1" dirty="0"/>
              <a:t>River Flow Rates near Grand Mound </a:t>
            </a:r>
            <a:r>
              <a:rPr lang="en-US" sz="1600" b="1" i="1" dirty="0" smtClean="0"/>
              <a:t>(</a:t>
            </a:r>
            <a:r>
              <a:rPr lang="en-US" b="1" i="1" dirty="0" smtClean="0"/>
              <a:t>cubic ft./sec.</a:t>
            </a:r>
            <a:r>
              <a:rPr lang="en-US" sz="1600" b="1" i="1" dirty="0" smtClean="0"/>
              <a:t>)</a:t>
            </a:r>
            <a:endParaRPr lang="en-US" b="1" i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2013</a:t>
            </a:r>
            <a:endParaRPr lang="en-US" dirty="0"/>
          </a:p>
        </p:txBody>
      </p:sp>
      <p:graphicFrame>
        <p:nvGraphicFramePr>
          <p:cNvPr id="9" name="Char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6028366"/>
              </p:ext>
            </p:extLst>
          </p:nvPr>
        </p:nvGraphicFramePr>
        <p:xfrm>
          <a:off x="0" y="2590800"/>
          <a:ext cx="9144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3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571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cott\Desktop\Case Illustration -- Local contribution 02082013_Page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00200"/>
            <a:ext cx="6151948" cy="475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2013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3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2133600" cy="35814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i="1" dirty="0" smtClean="0"/>
              <a:t>Response and recovery is expensive, takes time, and may not be fully achieved (at least on a near-term time scale) . . .</a:t>
            </a:r>
            <a:endParaRPr lang="en-US" b="1" i="1" dirty="0" smtClean="0"/>
          </a:p>
        </p:txBody>
      </p:sp>
    </p:spTree>
    <p:extLst>
      <p:ext uri="{BB962C8B-B14F-4D97-AF65-F5344CB8AC3E}">
        <p14:creationId xmlns:p14="http://schemas.microsoft.com/office/powerpoint/2010/main" val="196995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998538" cy="17526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i="1" dirty="0" smtClean="0"/>
              <a:t>Chehalis </a:t>
            </a:r>
            <a:r>
              <a:rPr lang="en-US" i="1" dirty="0"/>
              <a:t>is the second largest river </a:t>
            </a:r>
            <a:r>
              <a:rPr lang="en-US" i="1" dirty="0" smtClean="0"/>
              <a:t>basin in </a:t>
            </a:r>
            <a:r>
              <a:rPr lang="en-US" i="1" dirty="0"/>
              <a:t>the state, rich in natural </a:t>
            </a:r>
            <a:r>
              <a:rPr lang="en-US" i="1" dirty="0" smtClean="0"/>
              <a:t>resources . . . </a:t>
            </a:r>
            <a:endParaRPr lang="en-US" b="1" i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2013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06" y="2917326"/>
            <a:ext cx="3448594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37601"/>
            <a:ext cx="3685681" cy="2743200"/>
          </a:xfrm>
          <a:prstGeom prst="rect">
            <a:avLst/>
          </a:prstGeom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705283" y="5715000"/>
            <a:ext cx="31047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Upper Chehalis (5/31/2010) </a:t>
            </a:r>
          </a:p>
          <a:p>
            <a:pPr eaLnBrk="1" hangingPunct="1"/>
            <a:r>
              <a:rPr lang="en-US" sz="1200" dirty="0"/>
              <a:t>JAMES E. </a:t>
            </a:r>
            <a:r>
              <a:rPr lang="en-US" sz="1200" dirty="0" smtClean="0"/>
              <a:t>WILCOX / WILD GAME FISH CONSERVATION INTERNATIONAL</a:t>
            </a:r>
            <a:endParaRPr lang="en-US" sz="1200" dirty="0">
              <a:latin typeface="+mn-lt"/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4800600" y="4980801"/>
            <a:ext cx="31047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 smtClean="0">
                <a:latin typeface="+mn-lt"/>
              </a:rPr>
              <a:t>www.chehalisbasinpartnership.org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555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Need -- Strategy, Action, Tools . . .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2013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85800" y="1828800"/>
            <a:ext cx="3733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u="sng" dirty="0" smtClean="0"/>
              <a:t>Strategy = Basin-wide Solution</a:t>
            </a:r>
          </a:p>
          <a:p>
            <a:pPr>
              <a:buSzPct val="100000"/>
              <a:buFont typeface="+mj-lt"/>
              <a:buAutoNum type="alphaUcPeriod"/>
            </a:pPr>
            <a:r>
              <a:rPr lang="en-US" b="0" dirty="0" smtClean="0"/>
              <a:t>Significant </a:t>
            </a:r>
            <a:r>
              <a:rPr lang="en-US" b="0" dirty="0"/>
              <a:t>reduction </a:t>
            </a:r>
            <a:r>
              <a:rPr lang="en-US" b="0" dirty="0" smtClean="0"/>
              <a:t>in </a:t>
            </a:r>
            <a:r>
              <a:rPr lang="en-US" b="0" dirty="0"/>
              <a:t>flood damage.</a:t>
            </a:r>
          </a:p>
          <a:p>
            <a:pPr>
              <a:buSzPct val="100000"/>
              <a:buFont typeface="+mj-lt"/>
              <a:buAutoNum type="alphaUcPeriod"/>
            </a:pPr>
            <a:r>
              <a:rPr lang="en-US" b="0" dirty="0"/>
              <a:t>Solving </a:t>
            </a:r>
            <a:r>
              <a:rPr lang="en-US" b="0" dirty="0" smtClean="0"/>
              <a:t>one’s </a:t>
            </a:r>
            <a:r>
              <a:rPr lang="en-US" b="0" dirty="0"/>
              <a:t>problems doesn’t increase </a:t>
            </a:r>
            <a:r>
              <a:rPr lang="en-US" b="0" dirty="0" smtClean="0"/>
              <a:t>another’s.</a:t>
            </a:r>
            <a:endParaRPr lang="en-US" b="0" dirty="0"/>
          </a:p>
          <a:p>
            <a:pPr>
              <a:buSzPct val="100000"/>
              <a:buFont typeface="+mj-lt"/>
              <a:buAutoNum type="alphaUcPeriod"/>
            </a:pPr>
            <a:r>
              <a:rPr lang="en-US" b="0" dirty="0" smtClean="0"/>
              <a:t>Maintain focus in five </a:t>
            </a:r>
            <a:r>
              <a:rPr lang="en-US" b="0" dirty="0"/>
              <a:t>areas: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major capital </a:t>
            </a:r>
            <a:r>
              <a:rPr lang="en-US" dirty="0" smtClean="0"/>
              <a:t>projects.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localized </a:t>
            </a:r>
            <a:r>
              <a:rPr lang="en-US" dirty="0" smtClean="0"/>
              <a:t>projects.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land use </a:t>
            </a:r>
            <a:r>
              <a:rPr lang="en-US" dirty="0" smtClean="0"/>
              <a:t>management.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f</a:t>
            </a:r>
            <a:r>
              <a:rPr lang="en-US" dirty="0" smtClean="0"/>
              <a:t>ish and habitat enhancements.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flood </a:t>
            </a:r>
            <a:r>
              <a:rPr lang="en-US" dirty="0" smtClean="0"/>
              <a:t>warning, emergency response.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4038600"/>
            <a:ext cx="1766455" cy="2286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1" descr="chehalis_basin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419600" y="3352800"/>
            <a:ext cx="2654710" cy="2743200"/>
          </a:xfrm>
          <a:prstGeom prst="rect">
            <a:avLst/>
          </a:prstGeom>
          <a:noFill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965960"/>
            <a:ext cx="1764792" cy="1310988"/>
          </a:xfrm>
          <a:prstGeom prst="rect">
            <a:avLst/>
          </a:prstGeom>
        </p:spPr>
      </p:pic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6108192" y="2634778"/>
            <a:ext cx="12016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William D. Ruckelshaus Center</a:t>
            </a:r>
            <a:endParaRPr lang="en-US" sz="12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1" y="1676400"/>
            <a:ext cx="1766454" cy="2286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7959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2013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95375" y="457200"/>
            <a:ext cx="77724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marL="0" lvl="1"/>
            <a:r>
              <a:rPr lang="en-US" kern="0" smtClean="0"/>
              <a:t>Action </a:t>
            </a:r>
            <a:r>
              <a:rPr lang="en-US" kern="0" dirty="0" smtClean="0"/>
              <a:t>– Capital Projects (2012, 2013)</a:t>
            </a:r>
            <a:endParaRPr lang="en-US" kern="0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38100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2743201" y="1745903"/>
            <a:ext cx="6354316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hlinkClick r:id="rId3"/>
              </a:rPr>
              <a:t>http://www.ezview.wa.gov/pr/site/alias__</a:t>
            </a:r>
            <a:r>
              <a:rPr lang="en-US" sz="1600" dirty="0" smtClean="0">
                <a:hlinkClick r:id="rId3"/>
              </a:rPr>
              <a:t>1492/34489/projects.aspx</a:t>
            </a:r>
            <a:endParaRPr lang="en-US" sz="16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 smtClean="0"/>
          </a:p>
        </p:txBody>
      </p:sp>
      <p:pic>
        <p:nvPicPr>
          <p:cNvPr id="11" name="Picture 10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1" y="2148840"/>
            <a:ext cx="6354317" cy="4023360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-1" y="1828800"/>
            <a:ext cx="2819401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 smtClean="0"/>
              <a:t>2012 Capital Budget: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$5.0M – Local projects.</a:t>
            </a:r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 dirty="0" smtClean="0"/>
              <a:t>         (Greater </a:t>
            </a:r>
            <a:r>
              <a:rPr lang="en-US" sz="1200" b="1" i="1" dirty="0" smtClean="0"/>
              <a:t>GH </a:t>
            </a:r>
            <a:r>
              <a:rPr lang="en-US" sz="1200" b="1" i="1" dirty="0"/>
              <a:t>= </a:t>
            </a:r>
            <a:r>
              <a:rPr lang="en-US" sz="1200" b="1" i="1" dirty="0" smtClean="0"/>
              <a:t>$399,026</a:t>
            </a:r>
            <a:r>
              <a:rPr lang="en-US" sz="1200" dirty="0" smtClean="0"/>
              <a:t>)</a:t>
            </a:r>
            <a:endParaRPr lang="en-US" sz="1200" b="0" dirty="0" smtClean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 smtClean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 smtClean="0"/>
              <a:t>2013 </a:t>
            </a:r>
            <a:r>
              <a:rPr lang="en-US" sz="1600" u="sng" dirty="0" smtClean="0"/>
              <a:t>Proposed</a:t>
            </a:r>
            <a:r>
              <a:rPr lang="en-US" sz="1600" dirty="0" smtClean="0"/>
              <a:t> Budget: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$10.7M -- Local projects.</a:t>
            </a:r>
          </a:p>
          <a:p>
            <a:pPr marL="45720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5000"/>
              <a:buNone/>
            </a:pPr>
            <a:r>
              <a:rPr lang="en-US" sz="1200" b="1" dirty="0" smtClean="0"/>
              <a:t>(Greater </a:t>
            </a:r>
            <a:r>
              <a:rPr lang="en-US" sz="1200" b="1" i="1" dirty="0" smtClean="0"/>
              <a:t>GH </a:t>
            </a:r>
            <a:r>
              <a:rPr lang="en-US" sz="1200" b="1" i="1" dirty="0"/>
              <a:t>= </a:t>
            </a:r>
            <a:r>
              <a:rPr lang="en-US" sz="1200" b="1" i="1" dirty="0" smtClean="0"/>
              <a:t>$9,066,000</a:t>
            </a:r>
            <a:r>
              <a:rPr lang="en-US" b="1" dirty="0" smtClean="0"/>
              <a:t>)</a:t>
            </a:r>
            <a:endParaRPr lang="en-US" b="1" dirty="0"/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$9.2M -- Design evaluations by 2014 for Upper Basin dam (~</a:t>
            </a:r>
            <a:r>
              <a:rPr lang="en-US" sz="1400" b="0" i="1" dirty="0" smtClean="0"/>
              <a:t>$5.6M</a:t>
            </a:r>
            <a:r>
              <a:rPr lang="en-US" sz="1400" b="0" dirty="0" smtClean="0"/>
              <a:t>) and I-5 protection (~</a:t>
            </a:r>
            <a:r>
              <a:rPr lang="en-US" sz="1400" b="0" i="1" dirty="0" smtClean="0"/>
              <a:t>$3.4M</a:t>
            </a:r>
            <a:r>
              <a:rPr lang="en-US" sz="1400" b="0" dirty="0" smtClean="0"/>
              <a:t>).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$4.3M -- Fish and habitat enhancements.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$1.8M -- Local programs (buyouts, flood proofing, home elevations).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$2.2M – Implementation capacity, technical experts.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sz="1600" dirty="0" smtClean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/>
              <a:t> </a:t>
            </a:r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23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ES">
  <a:themeElements>
    <a:clrScheme name="Ricepaper 9">
      <a:dk1>
        <a:srgbClr val="000000"/>
      </a:dk1>
      <a:lt1>
        <a:srgbClr val="FF7C80"/>
      </a:lt1>
      <a:dk2>
        <a:srgbClr val="333333"/>
      </a:dk2>
      <a:lt2>
        <a:srgbClr val="000000"/>
      </a:lt2>
      <a:accent1>
        <a:srgbClr val="78C0B2"/>
      </a:accent1>
      <a:accent2>
        <a:srgbClr val="CC0000"/>
      </a:accent2>
      <a:accent3>
        <a:srgbClr val="FFBFC0"/>
      </a:accent3>
      <a:accent4>
        <a:srgbClr val="000000"/>
      </a:accent4>
      <a:accent5>
        <a:srgbClr val="BEDCD5"/>
      </a:accent5>
      <a:accent6>
        <a:srgbClr val="B90000"/>
      </a:accent6>
      <a:hlink>
        <a:srgbClr val="598BBD"/>
      </a:hlink>
      <a:folHlink>
        <a:srgbClr val="CC0000"/>
      </a:folHlink>
    </a:clrScheme>
    <a:fontScheme name="Ricepaper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icepaper 1">
        <a:dk1>
          <a:srgbClr val="9D9475"/>
        </a:dk1>
        <a:lt1>
          <a:srgbClr val="333333"/>
        </a:lt1>
        <a:dk2>
          <a:srgbClr val="333300"/>
        </a:dk2>
        <a:lt2>
          <a:srgbClr val="333333"/>
        </a:lt2>
        <a:accent1>
          <a:srgbClr val="B3C39F"/>
        </a:accent1>
        <a:accent2>
          <a:srgbClr val="DCD9CE"/>
        </a:accent2>
        <a:accent3>
          <a:srgbClr val="ADADAA"/>
        </a:accent3>
        <a:accent4>
          <a:srgbClr val="2A2A2A"/>
        </a:accent4>
        <a:accent5>
          <a:srgbClr val="D6DECD"/>
        </a:accent5>
        <a:accent6>
          <a:srgbClr val="C7C4BA"/>
        </a:accent6>
        <a:hlink>
          <a:srgbClr val="CC9900"/>
        </a:hlink>
        <a:folHlink>
          <a:srgbClr val="ADA68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cepaper 2">
        <a:dk1>
          <a:srgbClr val="00264C"/>
        </a:dk1>
        <a:lt1>
          <a:srgbClr val="FFFFE9"/>
        </a:lt1>
        <a:dk2>
          <a:srgbClr val="333333"/>
        </a:dk2>
        <a:lt2>
          <a:srgbClr val="333333"/>
        </a:lt2>
        <a:accent1>
          <a:srgbClr val="78C0B2"/>
        </a:accent1>
        <a:accent2>
          <a:srgbClr val="262D4C"/>
        </a:accent2>
        <a:accent3>
          <a:srgbClr val="FFFFF2"/>
        </a:accent3>
        <a:accent4>
          <a:srgbClr val="001F40"/>
        </a:accent4>
        <a:accent5>
          <a:srgbClr val="BEDCD5"/>
        </a:accent5>
        <a:accent6>
          <a:srgbClr val="212844"/>
        </a:accent6>
        <a:hlink>
          <a:srgbClr val="598BBD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3">
        <a:dk1>
          <a:srgbClr val="000000"/>
        </a:dk1>
        <a:lt1>
          <a:srgbClr val="F8F8F8"/>
        </a:lt1>
        <a:dk2>
          <a:srgbClr val="333333"/>
        </a:dk2>
        <a:lt2>
          <a:srgbClr val="5F5F5F"/>
        </a:lt2>
        <a:accent1>
          <a:srgbClr val="DDDDDD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4">
        <a:dk1>
          <a:srgbClr val="00264C"/>
        </a:dk1>
        <a:lt1>
          <a:srgbClr val="FFFFFF"/>
        </a:lt1>
        <a:dk2>
          <a:srgbClr val="333333"/>
        </a:dk2>
        <a:lt2>
          <a:srgbClr val="2E697E"/>
        </a:lt2>
        <a:accent1>
          <a:srgbClr val="BAC8AA"/>
        </a:accent1>
        <a:accent2>
          <a:srgbClr val="6E9883"/>
        </a:accent2>
        <a:accent3>
          <a:srgbClr val="FFFFFF"/>
        </a:accent3>
        <a:accent4>
          <a:srgbClr val="001F40"/>
        </a:accent4>
        <a:accent5>
          <a:srgbClr val="D9E0D2"/>
        </a:accent5>
        <a:accent6>
          <a:srgbClr val="638976"/>
        </a:accent6>
        <a:hlink>
          <a:srgbClr val="CC9900"/>
        </a:hlink>
        <a:folHlink>
          <a:srgbClr val="7DAEC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5">
        <a:dk1>
          <a:srgbClr val="20374E"/>
        </a:dk1>
        <a:lt1>
          <a:srgbClr val="DCE4D2"/>
        </a:lt1>
        <a:dk2>
          <a:srgbClr val="333333"/>
        </a:dk2>
        <a:lt2>
          <a:srgbClr val="524C46"/>
        </a:lt2>
        <a:accent1>
          <a:srgbClr val="C9C491"/>
        </a:accent1>
        <a:accent2>
          <a:srgbClr val="8A776A"/>
        </a:accent2>
        <a:accent3>
          <a:srgbClr val="EBEFE5"/>
        </a:accent3>
        <a:accent4>
          <a:srgbClr val="1A2D41"/>
        </a:accent4>
        <a:accent5>
          <a:srgbClr val="E1DEC7"/>
        </a:accent5>
        <a:accent6>
          <a:srgbClr val="7D6B5F"/>
        </a:accent6>
        <a:hlink>
          <a:srgbClr val="67895F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6">
        <a:dk1>
          <a:srgbClr val="00264C"/>
        </a:dk1>
        <a:lt1>
          <a:srgbClr val="FF7C80"/>
        </a:lt1>
        <a:dk2>
          <a:srgbClr val="333333"/>
        </a:dk2>
        <a:lt2>
          <a:srgbClr val="003399"/>
        </a:lt2>
        <a:accent1>
          <a:srgbClr val="78C0B2"/>
        </a:accent1>
        <a:accent2>
          <a:srgbClr val="FF0000"/>
        </a:accent2>
        <a:accent3>
          <a:srgbClr val="FFBFC0"/>
        </a:accent3>
        <a:accent4>
          <a:srgbClr val="001F40"/>
        </a:accent4>
        <a:accent5>
          <a:srgbClr val="BEDCD5"/>
        </a:accent5>
        <a:accent6>
          <a:srgbClr val="E70000"/>
        </a:accent6>
        <a:hlink>
          <a:srgbClr val="598BBD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7">
        <a:dk1>
          <a:srgbClr val="00264C"/>
        </a:dk1>
        <a:lt1>
          <a:srgbClr val="FF7C80"/>
        </a:lt1>
        <a:dk2>
          <a:srgbClr val="333333"/>
        </a:dk2>
        <a:lt2>
          <a:srgbClr val="000000"/>
        </a:lt2>
        <a:accent1>
          <a:srgbClr val="78C0B2"/>
        </a:accent1>
        <a:accent2>
          <a:srgbClr val="FF0000"/>
        </a:accent2>
        <a:accent3>
          <a:srgbClr val="FFBFC0"/>
        </a:accent3>
        <a:accent4>
          <a:srgbClr val="001F40"/>
        </a:accent4>
        <a:accent5>
          <a:srgbClr val="BEDCD5"/>
        </a:accent5>
        <a:accent6>
          <a:srgbClr val="E70000"/>
        </a:accent6>
        <a:hlink>
          <a:srgbClr val="598BBD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8">
        <a:dk1>
          <a:srgbClr val="000000"/>
        </a:dk1>
        <a:lt1>
          <a:srgbClr val="FF7C80"/>
        </a:lt1>
        <a:dk2>
          <a:srgbClr val="333333"/>
        </a:dk2>
        <a:lt2>
          <a:srgbClr val="000000"/>
        </a:lt2>
        <a:accent1>
          <a:srgbClr val="78C0B2"/>
        </a:accent1>
        <a:accent2>
          <a:srgbClr val="FF0000"/>
        </a:accent2>
        <a:accent3>
          <a:srgbClr val="FFBFC0"/>
        </a:accent3>
        <a:accent4>
          <a:srgbClr val="000000"/>
        </a:accent4>
        <a:accent5>
          <a:srgbClr val="BEDCD5"/>
        </a:accent5>
        <a:accent6>
          <a:srgbClr val="E70000"/>
        </a:accent6>
        <a:hlink>
          <a:srgbClr val="598BBD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9">
        <a:dk1>
          <a:srgbClr val="000000"/>
        </a:dk1>
        <a:lt1>
          <a:srgbClr val="FF7C80"/>
        </a:lt1>
        <a:dk2>
          <a:srgbClr val="333333"/>
        </a:dk2>
        <a:lt2>
          <a:srgbClr val="000000"/>
        </a:lt2>
        <a:accent1>
          <a:srgbClr val="78C0B2"/>
        </a:accent1>
        <a:accent2>
          <a:srgbClr val="CC0000"/>
        </a:accent2>
        <a:accent3>
          <a:srgbClr val="FFBFC0"/>
        </a:accent3>
        <a:accent4>
          <a:srgbClr val="000000"/>
        </a:accent4>
        <a:accent5>
          <a:srgbClr val="BEDCD5"/>
        </a:accent5>
        <a:accent6>
          <a:srgbClr val="B90000"/>
        </a:accent6>
        <a:hlink>
          <a:srgbClr val="598BBD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EES</Template>
  <TotalTime>3039</TotalTime>
  <Words>942</Words>
  <Application>Microsoft Office PowerPoint</Application>
  <PresentationFormat>On-screen Show (4:3)</PresentationFormat>
  <Paragraphs>200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EES</vt:lpstr>
      <vt:lpstr>Chehalis River Basin Flood Authority Community Outreach and Education Subcommittee</vt:lpstr>
      <vt:lpstr>Today’s Presentation</vt:lpstr>
      <vt:lpstr>Chehalis River Basin Flood Authority</vt:lpstr>
      <vt:lpstr>Background</vt:lpstr>
      <vt:lpstr>Background</vt:lpstr>
      <vt:lpstr>Background</vt:lpstr>
      <vt:lpstr>Background</vt:lpstr>
      <vt:lpstr>Need -- Strategy, Action, Tools . . .</vt:lpstr>
      <vt:lpstr>PowerPoint Presentation</vt:lpstr>
      <vt:lpstr>Action – Spotlighting Other Key Projects</vt:lpstr>
      <vt:lpstr>Tools -- Flood Warning System</vt:lpstr>
      <vt:lpstr>Tools -- Flood Warning System</vt:lpstr>
      <vt:lpstr>Tools -- Hydraulic Analysis Model</vt:lpstr>
      <vt:lpstr>Tools -- Hydraulic Analysis Model</vt:lpstr>
      <vt:lpstr>Tools -- Fish Studies</vt:lpstr>
      <vt:lpstr>Resources, Additional Information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Chehalis River Flood Authority Education and Outreach Subcommittee</dc:title>
  <dc:creator>stacy</dc:creator>
  <cp:lastModifiedBy>ScottBoettcher</cp:lastModifiedBy>
  <cp:revision>422</cp:revision>
  <dcterms:created xsi:type="dcterms:W3CDTF">2012-12-26T17:37:50Z</dcterms:created>
  <dcterms:modified xsi:type="dcterms:W3CDTF">2013-06-24T17:38:44Z</dcterms:modified>
</cp:coreProperties>
</file>