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7" r:id="rId2"/>
    <p:sldId id="277" r:id="rId3"/>
    <p:sldId id="278" r:id="rId4"/>
    <p:sldId id="285" r:id="rId5"/>
    <p:sldId id="300" r:id="rId6"/>
    <p:sldId id="333" r:id="rId7"/>
    <p:sldId id="315" r:id="rId8"/>
    <p:sldId id="323" r:id="rId9"/>
    <p:sldId id="328" r:id="rId10"/>
    <p:sldId id="330" r:id="rId11"/>
    <p:sldId id="316" r:id="rId12"/>
    <p:sldId id="331" r:id="rId13"/>
    <p:sldId id="332" r:id="rId14"/>
    <p:sldId id="318" r:id="rId15"/>
    <p:sldId id="329" r:id="rId16"/>
    <p:sldId id="321" r:id="rId17"/>
    <p:sldId id="284" r:id="rId18"/>
    <p:sldId id="29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3" autoAdjust="0"/>
  </p:normalViewPr>
  <p:slideViewPr>
    <p:cSldViewPr>
      <p:cViewPr varScale="1">
        <p:scale>
          <a:sx n="61" d="100"/>
          <a:sy n="61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8856F961-340A-11D0-A96B-00C04FD705A2}" ax:persistence="persistPropertyBag">
  <ax:ocxPr ax:name="ExtentX" ax:value="17780"/>
  <ax:ocxPr ax:name="ExtentY" ax:value="13335"/>
  <ax:ocxPr ax:name="ViewMode" ax:value="0"/>
  <ax:ocxPr ax:name="Offline" ax:value="0"/>
  <ax:ocxPr ax:name="Silent" ax:value="0"/>
  <ax:ocxPr ax:name="RegisterAsBrowser" ax:value="0"/>
  <ax:ocxPr ax:name="RegisterAsDropTarget" ax:value="0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ViewID" ax:value="{0057D0E0-3573-11CF-AE69-08002B2E1262}"/>
  <ax:ocxPr ax:name="Location" ax:value="http:///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256640"/>
        <c:axId val="38258176"/>
      </c:barChart>
      <c:catAx>
        <c:axId val="3825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258176"/>
        <c:crosses val="autoZero"/>
        <c:auto val="1"/>
        <c:lblAlgn val="ctr"/>
        <c:lblOffset val="100"/>
        <c:noMultiLvlLbl val="0"/>
      </c:catAx>
      <c:valAx>
        <c:axId val="38258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38256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4/24/2013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737B5-096E-4F57-809F-E946F7941E16}" type="datetime1">
              <a:rPr lang="en-US" smtClean="0"/>
              <a:t>4/24/2013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8FEF7-CC82-4E7F-A962-30A770C1724D}" type="datetime1">
              <a:rPr lang="en-US" smtClean="0"/>
              <a:t>4/24/2013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0A3EA-A05A-429A-9A37-09072A8D0042}" type="datetime1">
              <a:rPr lang="en-US" smtClean="0"/>
              <a:t>4/24/2013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4C303-7396-4296-AA98-AF40214DE143}" type="datetime1">
              <a:rPr lang="en-US" smtClean="0"/>
              <a:t>4/24/2013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69CFE-173A-475F-97BE-8C73D47CF4DA}" type="datetime1">
              <a:rPr lang="en-US" smtClean="0"/>
              <a:t>4/24/2013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739D-0C1E-4E92-B2B1-B3A8DDD022C9}" type="datetime1">
              <a:rPr lang="en-US" smtClean="0"/>
              <a:t>4/24/2013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14661-57A5-4B4B-9125-FDC3B14F1D5C}" type="datetime1">
              <a:rPr lang="en-US" smtClean="0"/>
              <a:t>4/24/2013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F5135-1A79-4FE3-877B-03DCE21DC05E}" type="datetime1">
              <a:rPr lang="en-US" smtClean="0"/>
              <a:t>4/24/2013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FE4C4-1975-4810-AF8C-2304B1E5DB56}" type="datetime1">
              <a:rPr lang="en-US" smtClean="0"/>
              <a:t>4/24/2013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BA1FF-3920-4AAF-9C1E-34350F2877FC}" type="datetime1">
              <a:rPr lang="en-US" smtClean="0"/>
              <a:t>4/24/2013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BA90-CACE-4CC1-82F2-6F5AB8A8D999}" type="datetime1">
              <a:rPr lang="en-US" smtClean="0"/>
              <a:t>4/24/2013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CACD8-B758-4AD1-BE9F-753040983D90}" type="datetime1">
              <a:rPr lang="en-US" smtClean="0"/>
              <a:t>4/24/2013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888C7-7286-4AF0-958C-B1411D1DFE8E}" type="datetime1">
              <a:rPr lang="en-US" smtClean="0"/>
              <a:t>4/24/2013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40246B5-0761-426B-82CD-8B007FADB5AB}" type="datetime1">
              <a:rPr lang="en-US" smtClean="0"/>
              <a:t>4/24/2013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sdot.wa.gov/projects/i5/mellentograndmound/phase3/" TargetMode="Externa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zview.wa.gov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vraines@cosmopolis.us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alenzK@co.thurston.wa.us" TargetMode="External"/><Relationship Id="rId5" Type="http://schemas.openxmlformats.org/officeDocument/2006/relationships/hyperlink" Target="mailto:Edna.Fund@lewiscountywa.gov" TargetMode="External"/><Relationship Id="rId4" Type="http://schemas.openxmlformats.org/officeDocument/2006/relationships/hyperlink" Target="mailto:scottb@sbgh-partner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Education and Outreach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2:30</a:t>
            </a:r>
            <a:r>
              <a:rPr lang="en-US" dirty="0" smtClean="0"/>
              <a:t>, </a:t>
            </a:r>
            <a:r>
              <a:rPr lang="en-US" dirty="0" smtClean="0"/>
              <a:t>April </a:t>
            </a:r>
            <a:r>
              <a:rPr lang="en-US" dirty="0" smtClean="0"/>
              <a:t>23</a:t>
            </a:r>
            <a:r>
              <a:rPr lang="en-US" dirty="0" smtClean="0"/>
              <a:t>, </a:t>
            </a:r>
            <a:r>
              <a:rPr lang="en-US" dirty="0" smtClean="0"/>
              <a:t>2013</a:t>
            </a:r>
            <a:endParaRPr lang="en-US" dirty="0"/>
          </a:p>
          <a:p>
            <a:pPr eaLnBrk="1" hangingPunct="1"/>
            <a:r>
              <a:rPr lang="en-US" dirty="0" smtClean="0"/>
              <a:t>Lewis </a:t>
            </a:r>
            <a:r>
              <a:rPr lang="en-US" dirty="0" smtClean="0"/>
              <a:t>County </a:t>
            </a:r>
            <a:r>
              <a:rPr lang="en-US" dirty="0"/>
              <a:t>Annual County Government Open House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– Spotlighting Other Key Projects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7772401" cy="1295400"/>
          </a:xfrm>
        </p:spPr>
        <p:txBody>
          <a:bodyPr/>
          <a:lstStyle/>
          <a:p>
            <a:r>
              <a:rPr lang="en-US" dirty="0" smtClean="0"/>
              <a:t>I-5 </a:t>
            </a:r>
            <a:r>
              <a:rPr lang="en-US" dirty="0"/>
              <a:t>- Mellen Street to Blakeslee </a:t>
            </a:r>
            <a:r>
              <a:rPr lang="en-US" dirty="0" smtClean="0"/>
              <a:t>Junction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55216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2743200" cy="3657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799" y="2057400"/>
            <a:ext cx="5638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Dedicated collector/distributor lanes to improve local mobility, enhance safety and improve access to hospital, airport,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Airport road culverts to drain flood waters away from Chamber Way.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>
                <a:hlinkClick r:id="rId5"/>
              </a:rPr>
              <a:t>http://www.wsdot.wa.gov/projects/i5/mellentograndmound/phase3</a:t>
            </a:r>
            <a:r>
              <a:rPr lang="en-US" kern="0" dirty="0" smtClean="0">
                <a:hlinkClick r:id="rId5"/>
              </a:rPr>
              <a:t>/</a:t>
            </a:r>
            <a:endParaRPr lang="en-US" kern="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kern="0" dirty="0" smtClean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29619" y="4208978"/>
            <a:ext cx="16139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Visualization and Photo Source:  </a:t>
            </a:r>
            <a:r>
              <a:rPr lang="en-US" sz="1200" dirty="0" smtClean="0">
                <a:latin typeface="+mn-lt"/>
              </a:rPr>
              <a:t>WASHINGTON STATE DEPARTMENT OF TRANSPORTATION</a:t>
            </a:r>
            <a:endParaRPr lang="en-US" sz="12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919531" y="4343400"/>
            <a:ext cx="42386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715000" y="4495799"/>
            <a:ext cx="380998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 b="41055"/>
          <a:stretch>
            <a:fillRect/>
          </a:stretch>
        </p:blipFill>
        <p:spPr bwMode="auto">
          <a:xfrm>
            <a:off x="1245421" y="4953000"/>
            <a:ext cx="233597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0" y="2118360"/>
            <a:ext cx="718546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18360"/>
            <a:ext cx="7204558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Pe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“Mainstem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464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 </a:t>
            </a:r>
            <a:r>
              <a:rPr lang="en-US" dirty="0" smtClean="0"/>
              <a:t>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and preliminary projections</a:t>
            </a:r>
            <a:r>
              <a:rPr lang="en-US" dirty="0" smtClean="0"/>
              <a:t> 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6773362" cy="475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9080"/>
            <a:ext cx="1577329" cy="4108320"/>
          </a:xfrm>
        </p:spPr>
        <p:txBody>
          <a:bodyPr/>
          <a:lstStyle/>
          <a:p>
            <a:r>
              <a:rPr lang="en-US" dirty="0" smtClean="0"/>
              <a:t>Visit Flood Authority Web Library!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333490" y="2209800"/>
            <a:ext cx="2427048" cy="381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hlinkClick r:id="rId4"/>
              </a:rPr>
              <a:t>www.ezview.wa.gov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2000" y="2192780"/>
            <a:ext cx="3557088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3"/>
              </a:rPr>
              <a:t>vraines@cosmopolis.us.com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610912" y="405968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4"/>
              </a:rPr>
              <a:t>scottb@sbgh-partners.com</a:t>
            </a: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97332" y="219278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/>
              <a:t>Education and Outreach Subcommmittee 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5"/>
              </a:rPr>
              <a:t>Edna.Fund@lewiscountywa.gov</a:t>
            </a:r>
            <a:endParaRPr lang="en-US" sz="1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62000" y="405968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6"/>
              </a:rPr>
              <a:t>ValenzK@co.thurston.wa.us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-- </a:t>
            </a:r>
            <a:r>
              <a:rPr lang="en-US" dirty="0" smtClean="0"/>
              <a:t>Positioned to continue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to </a:t>
            </a:r>
            <a:r>
              <a:rPr lang="en-US" u="sng" dirty="0" smtClean="0"/>
              <a:t>collaboratively implement tools and projects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and (2) decision-making that is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cott\Desktop\Case Illustration -- Local contribution 02082013_Page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6151948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2133600" cy="3581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Response and recovery is expensive, takes time, and may not be fully achieved (at least on a near-term time scale) . . .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19699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917326"/>
            <a:ext cx="344859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7601"/>
            <a:ext cx="3685681" cy="2743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5715000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4980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18288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</a:t>
            </a:r>
            <a:r>
              <a:rPr lang="en-US" dirty="0" smtClean="0"/>
              <a:t>warning, emergency response.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19600" y="3352800"/>
            <a:ext cx="2654710" cy="27432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65960"/>
            <a:ext cx="1764792" cy="131098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108192" y="26347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         </a:t>
            </a:r>
            <a:r>
              <a:rPr lang="en-US" sz="1200" i="1" dirty="0" smtClean="0"/>
              <a:t>(Lewis County</a:t>
            </a:r>
            <a:r>
              <a:rPr lang="en-US" sz="1200" b="1" i="1" dirty="0" smtClean="0"/>
              <a:t> </a:t>
            </a:r>
            <a:r>
              <a:rPr lang="en-US" sz="1200" b="1" i="1" dirty="0"/>
              <a:t>= </a:t>
            </a:r>
            <a:r>
              <a:rPr lang="en-US" sz="1200" b="1" i="1" dirty="0" smtClean="0"/>
              <a:t>$</a:t>
            </a:r>
            <a:r>
              <a:rPr lang="en-US" sz="1200" i="1" dirty="0" smtClean="0"/>
              <a:t>1,983,974)</a:t>
            </a:r>
            <a:endParaRPr lang="en-US" sz="1200" b="0" i="1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38100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990600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dirty="0" smtClean="0"/>
              <a:t>(Scroll down to “</a:t>
            </a:r>
            <a:r>
              <a:rPr lang="en-US" sz="1400" b="0" u="sng" dirty="0" smtClean="0">
                <a:solidFill>
                  <a:srgbClr val="0000FF"/>
                </a:solidFill>
              </a:rPr>
              <a:t>Chehalis Basin -- Projects Funded, Projects Proposed for Funding</a:t>
            </a:r>
            <a:r>
              <a:rPr lang="en-US" sz="1400" b="0" dirty="0" smtClean="0"/>
              <a:t>”)</a:t>
            </a:r>
            <a:endParaRPr lang="en-US" sz="1400" b="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95" name="WebBrowser1" r:id="rId2" imgW="6400800" imgH="4800600"/>
        </mc:Choice>
        <mc:Fallback>
          <p:control name="WebBrowser1" r:id="rId2" imgW="6400800" imgH="4800600">
            <p:pic>
              <p:nvPicPr>
                <p:cNvPr id="0" name="WebBrowser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3200" y="1600200"/>
                  <a:ext cx="6400800" cy="480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7423411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RL" val="http://www.ezview.wa.gov/pr/?alias=1492#map"/>
  <p:tag name="LOOP" val="0"/>
  <p:tag name="SIZE" val="70"/>
  <p:tag name="POSITION" val="5"/>
  <p:tag name="RESIDUE" val="-1"/>
</p:tagLst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2949</TotalTime>
  <Words>925</Words>
  <Application>Microsoft Office PowerPoint</Application>
  <PresentationFormat>On-screen Show (4:3)</PresentationFormat>
  <Paragraphs>195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EES</vt:lpstr>
      <vt:lpstr>Chehalis River Basin Flood Authority Education and Outreach Subcommittee</vt:lpstr>
      <vt:lpstr>Today’s Presentation</vt:lpstr>
      <vt:lpstr>Chehalis River Basin Flood Authority</vt:lpstr>
      <vt:lpstr>Background</vt:lpstr>
      <vt:lpstr>Background</vt:lpstr>
      <vt:lpstr>Background</vt:lpstr>
      <vt:lpstr>Background</vt:lpstr>
      <vt:lpstr>Need -- Strategy, Action, Tools . . .</vt:lpstr>
      <vt:lpstr>PowerPoint Presentation</vt:lpstr>
      <vt:lpstr>Action – Spotlighting Other Key Projects</vt:lpstr>
      <vt:lpstr>Tools -- Flood Warning System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406</cp:revision>
  <dcterms:created xsi:type="dcterms:W3CDTF">2012-12-26T17:37:50Z</dcterms:created>
  <dcterms:modified xsi:type="dcterms:W3CDTF">2013-04-24T15:52:35Z</dcterms:modified>
</cp:coreProperties>
</file>