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sldIdLst>
    <p:sldId id="257" r:id="rId2"/>
    <p:sldId id="277" r:id="rId3"/>
    <p:sldId id="278" r:id="rId4"/>
    <p:sldId id="285" r:id="rId5"/>
    <p:sldId id="300" r:id="rId6"/>
    <p:sldId id="333" r:id="rId7"/>
    <p:sldId id="315" r:id="rId8"/>
    <p:sldId id="323" r:id="rId9"/>
    <p:sldId id="328" r:id="rId10"/>
    <p:sldId id="330" r:id="rId11"/>
    <p:sldId id="316" r:id="rId12"/>
    <p:sldId id="334" r:id="rId13"/>
    <p:sldId id="335" r:id="rId14"/>
    <p:sldId id="336" r:id="rId15"/>
    <p:sldId id="318" r:id="rId16"/>
    <p:sldId id="329" r:id="rId17"/>
    <p:sldId id="321" r:id="rId18"/>
    <p:sldId id="284" r:id="rId19"/>
    <p:sldId id="337" r:id="rId20"/>
    <p:sldId id="338" r:id="rId21"/>
    <p:sldId id="339" r:id="rId22"/>
    <p:sldId id="290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veWeb" initials="LiveWeb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53" autoAdjust="0"/>
  </p:normalViewPr>
  <p:slideViewPr>
    <p:cSldViewPr>
      <p:cViewPr>
        <p:scale>
          <a:sx n="80" d="100"/>
          <a:sy n="80" d="100"/>
        </p:scale>
        <p:origin x="-400" y="1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cott\Desktop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499170676582093E-2"/>
          <c:y val="0.2099700509441528"/>
          <c:w val="0.92458647747156608"/>
          <c:h val="0.64851297070939051"/>
        </c:manualLayout>
      </c:layout>
      <c:barChart>
        <c:barDir val="col"/>
        <c:grouping val="clustered"/>
        <c:varyColors val="0"/>
        <c:ser>
          <c:idx val="1"/>
          <c:order val="0"/>
          <c:tx>
            <c:v>Rank</c:v>
          </c:tx>
          <c:invertIfNegative val="0"/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Sheet1!$A$3:$A$84</c:f>
              <c:numCache>
                <c:formatCode>General</c:formatCode>
                <c:ptCount val="82"/>
                <c:pt idx="0">
                  <c:v>9</c:v>
                </c:pt>
                <c:pt idx="2">
                  <c:v>13</c:v>
                </c:pt>
                <c:pt idx="4">
                  <c:v>7</c:v>
                </c:pt>
                <c:pt idx="18">
                  <c:v>13</c:v>
                </c:pt>
                <c:pt idx="38">
                  <c:v>11</c:v>
                </c:pt>
                <c:pt idx="39">
                  <c:v>6</c:v>
                </c:pt>
                <c:pt idx="41">
                  <c:v>16</c:v>
                </c:pt>
                <c:pt idx="42">
                  <c:v>10</c:v>
                </c:pt>
                <c:pt idx="53">
                  <c:v>4</c:v>
                </c:pt>
                <c:pt idx="57">
                  <c:v>3</c:v>
                </c:pt>
                <c:pt idx="58">
                  <c:v>8</c:v>
                </c:pt>
                <c:pt idx="64">
                  <c:v>2</c:v>
                </c:pt>
                <c:pt idx="65">
                  <c:v>12</c:v>
                </c:pt>
                <c:pt idx="75">
                  <c:v>15</c:v>
                </c:pt>
                <c:pt idx="76">
                  <c:v>1</c:v>
                </c:pt>
                <c:pt idx="78">
                  <c:v>5</c:v>
                </c:pt>
              </c:numCache>
            </c:numRef>
          </c:val>
        </c:ser>
        <c:ser>
          <c:idx val="0"/>
          <c:order val="1"/>
          <c:tx>
            <c:v>CFS</c:v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#9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33796296296230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#7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8"/>
              <c:tx>
                <c:rich>
                  <a:bodyPr/>
                  <a:lstStyle/>
                  <a:p>
                    <a:r>
                      <a:rPr lang="en-US" dirty="0"/>
                      <a:t>#11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9"/>
              <c:layout/>
              <c:tx>
                <c:rich>
                  <a:bodyPr/>
                  <a:lstStyle/>
                  <a:p>
                    <a:r>
                      <a:rPr lang="en-US" dirty="0"/>
                      <a:t>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0"/>
              <c:layout/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1"/>
              <c:tx>
                <c:rich>
                  <a:bodyPr/>
                  <a:lstStyle/>
                  <a:p>
                    <a:r>
                      <a:rPr lang="en-US" dirty="0"/>
                      <a:t>#12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2"/>
              <c:layout/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3"/>
              <c:layout/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3"/>
              <c:tx>
                <c:rich>
                  <a:bodyPr/>
                  <a:lstStyle/>
                  <a:p>
                    <a:r>
                      <a:rPr lang="en-US" dirty="0"/>
                      <a:t>#4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4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4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7"/>
              <c:tx>
                <c:rich>
                  <a:bodyPr/>
                  <a:lstStyle/>
                  <a:p>
                    <a:r>
                      <a:rPr lang="en-US" dirty="0"/>
                      <a:t>#3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8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3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9"/>
              <c:layout/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4"/>
              <c:tx>
                <c:rich>
                  <a:bodyPr/>
                  <a:lstStyle/>
                  <a:p>
                    <a:r>
                      <a:rPr lang="en-US" dirty="0"/>
                      <a:t>#2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5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2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6"/>
              <c:layout/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5"/>
              <c:tx>
                <c:rich>
                  <a:bodyPr/>
                  <a:lstStyle/>
                  <a:p>
                    <a:r>
                      <a:rPr lang="en-US" dirty="0"/>
                      <a:t>#15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6"/>
              <c:layout/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7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1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8"/>
              <c:tx>
                <c:rich>
                  <a:bodyPr/>
                  <a:lstStyle/>
                  <a:p>
                    <a:r>
                      <a:rPr lang="en-US" dirty="0"/>
                      <a:t>#5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9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5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Sheet1!$C$2:$C$84</c:f>
              <c:numCache>
                <c:formatCode>#,##0</c:formatCode>
                <c:ptCount val="83"/>
                <c:pt idx="1">
                  <c:v>45700</c:v>
                </c:pt>
                <c:pt idx="3">
                  <c:v>38000</c:v>
                </c:pt>
                <c:pt idx="5">
                  <c:v>48400</c:v>
                </c:pt>
                <c:pt idx="19">
                  <c:v>38000</c:v>
                </c:pt>
                <c:pt idx="39">
                  <c:v>40800</c:v>
                </c:pt>
                <c:pt idx="40">
                  <c:v>49200</c:v>
                </c:pt>
                <c:pt idx="42">
                  <c:v>37400</c:v>
                </c:pt>
                <c:pt idx="43">
                  <c:v>44800</c:v>
                </c:pt>
                <c:pt idx="54">
                  <c:v>51600</c:v>
                </c:pt>
                <c:pt idx="58">
                  <c:v>68700</c:v>
                </c:pt>
                <c:pt idx="59">
                  <c:v>48000</c:v>
                </c:pt>
                <c:pt idx="65">
                  <c:v>74800</c:v>
                </c:pt>
                <c:pt idx="66">
                  <c:v>38700</c:v>
                </c:pt>
                <c:pt idx="76">
                  <c:v>37900</c:v>
                </c:pt>
                <c:pt idx="77">
                  <c:v>79100</c:v>
                </c:pt>
                <c:pt idx="79">
                  <c:v>50700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455104"/>
        <c:axId val="73456640"/>
      </c:barChart>
      <c:catAx>
        <c:axId val="73455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3456640"/>
        <c:crosses val="autoZero"/>
        <c:auto val="1"/>
        <c:lblAlgn val="ctr"/>
        <c:lblOffset val="100"/>
        <c:noMultiLvlLbl val="0"/>
      </c:catAx>
      <c:valAx>
        <c:axId val="73456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low"/>
        <c:crossAx val="734551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2DD86DC-7452-4115-814A-F3214D3F3095}" type="datetimeFigureOut">
              <a:rPr lang="en-US"/>
              <a:pPr>
                <a:defRPr/>
              </a:pPr>
              <a:t>7/8/2013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0BD7E9D-3852-4898-B73A-E5A6E820FE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35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BD7E9D-3852-4898-B73A-E5A6E820FEC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4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/>
          <p:cNvSpPr>
            <a:spLocks noChangeArrowheads="1"/>
          </p:cNvSpPr>
          <p:nvPr/>
        </p:nvSpPr>
        <p:spPr bwMode="ltGray">
          <a:xfrm>
            <a:off x="485775" y="1549400"/>
            <a:ext cx="8156575" cy="1689100"/>
          </a:xfrm>
          <a:prstGeom prst="rect">
            <a:avLst/>
          </a:prstGeom>
          <a:pattFill prst="lgConfetti">
            <a:fgClr>
              <a:schemeClr val="accent2">
                <a:alpha val="50195"/>
              </a:schemeClr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8623300" y="1246188"/>
            <a:ext cx="79375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" name="Rectangle 8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433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43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C57F4-8E06-4103-8D74-C320BBD93478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B012CD-362A-4864-9BAF-B31F31FE07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27673"/>
      </p:ext>
    </p:extLst>
  </p:cSld>
  <p:clrMapOvr>
    <a:masterClrMapping/>
  </p:clrMapOvr>
  <p:transition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BFB93-153B-464B-8925-AC815A821FBA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C64C-4D0C-4DE6-8BC6-971BF71137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158355"/>
      </p:ext>
    </p:extLst>
  </p:cSld>
  <p:clrMapOvr>
    <a:masterClrMapping/>
  </p:clrMapOvr>
  <p:transition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2" y="284165"/>
            <a:ext cx="2047522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4" y="284165"/>
            <a:ext cx="60071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D808F-B084-448B-8950-D42122223B1C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2A64-2E23-4639-AAF5-609862C32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16975"/>
      </p:ext>
    </p:extLst>
  </p:cSld>
  <p:clrMapOvr>
    <a:masterClrMapping/>
  </p:clrMapOvr>
  <p:transition>
    <p:pull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77333" y="1905000"/>
            <a:ext cx="7653867" cy="41910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B2B39-7DB9-41C8-B823-9B65B374A813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F5180-BB79-4E8D-9C5D-47EE3F677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76993"/>
      </p:ext>
    </p:extLst>
  </p:cSld>
  <p:clrMapOvr>
    <a:masterClrMapping/>
  </p:clrMapOvr>
  <p:transition>
    <p:pull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211A6-ADBD-41EA-9356-712829E41218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4878D-766E-4182-A759-A78D8E1E79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1039"/>
      </p:ext>
    </p:extLst>
  </p:cSld>
  <p:clrMapOvr>
    <a:masterClrMapping/>
  </p:clrMapOvr>
  <p:transition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3AE94-24E8-48A7-9D1B-CB8628651CAA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B0D5F-2253-4C9A-8838-AC1B9E8B03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17447"/>
      </p:ext>
    </p:extLst>
  </p:cSld>
  <p:clrMapOvr>
    <a:masterClrMapping/>
  </p:clrMapOvr>
  <p:transition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ED1A8-2D9F-440C-8E7B-5AF488B48936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A537B-1A19-4FB1-9EDE-3E48D9D071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43178"/>
      </p:ext>
    </p:extLst>
  </p:cSld>
  <p:clrMapOvr>
    <a:masterClrMapping/>
  </p:clrMapOvr>
  <p:transition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7D53-85C8-4975-98E4-6A5B671B5F19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C02D9-AE5B-40E8-8ADA-51EDC120E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98012"/>
      </p:ext>
    </p:extLst>
  </p:cSld>
  <p:clrMapOvr>
    <a:masterClrMapping/>
  </p:clrMapOvr>
  <p:transition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4"/>
            <a:ext cx="404142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E8527-110F-40EF-8F8D-8C9EACA9CC53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9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CFBF9-0517-4463-80FA-6C4C58DE13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97665"/>
      </p:ext>
    </p:extLst>
  </p:cSld>
  <p:clrMapOvr>
    <a:masterClrMapping/>
  </p:clrMapOvr>
  <p:transition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4F906-5B0C-42EE-BA05-47F2E8ED18A3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5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4D1B9-D2BB-4FD2-B71E-3B410D9A50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590396"/>
      </p:ext>
    </p:extLst>
  </p:cSld>
  <p:clrMapOvr>
    <a:masterClrMapping/>
  </p:clrMapOvr>
  <p:transition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DF521-1268-4658-A9CF-F677780083F6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4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46810-4C78-4415-9D6B-1918384380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58727"/>
      </p:ext>
    </p:extLst>
  </p:cSld>
  <p:clrMapOvr>
    <a:masterClrMapping/>
  </p:clrMapOvr>
  <p:transition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9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7" y="273052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49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899F7-501B-49C0-9471-7D656A0A48BE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0F5BC-5DFE-494E-9793-1132939436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12288"/>
      </p:ext>
    </p:extLst>
  </p:cSld>
  <p:clrMapOvr>
    <a:masterClrMapping/>
  </p:clrMapOvr>
  <p:transition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13191-BEC7-4973-9F1D-BB3E7AA68976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F197D-8AD6-4992-9012-3385BD1686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613855"/>
      </p:ext>
    </p:extLst>
  </p:cSld>
  <p:clrMapOvr>
    <a:masterClrMapping/>
  </p:clrMapOvr>
  <p:transition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5375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1905000"/>
            <a:ext cx="76533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48735C10-70BF-4593-9DA3-F31C8207CAE6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1" name="Rectangle 7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2409" name="Rectangle 9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2938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95EC9A-189E-48A2-A37D-AA5D3963DD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924800" y="6296025"/>
            <a:ext cx="312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fld id="{ACB8F882-3E01-443A-AB86-E3F62EEEFE93}" type="slidenum">
              <a:rPr lang="en-US" sz="1000">
                <a:solidFill>
                  <a:srgbClr val="000099"/>
                </a:solidFill>
                <a:latin typeface="Arial Narrow" pitchFamily="34" charset="0"/>
              </a:rPr>
              <a:pPr/>
              <a:t>‹#›</a:t>
            </a:fld>
            <a:endParaRPr lang="en-US" sz="1000" dirty="0">
              <a:solidFill>
                <a:srgbClr val="000099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ransition>
    <p:pull dir="ru"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n"/>
        <a:defRPr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ü"/>
        <a:defRPr sz="1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1200">
          <a:solidFill>
            <a:schemeClr val="tx2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sdot.wa.gov/projects/i5/mellentograndmound/phase3/" TargetMode="Externa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://www.chehalisriverflood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://www.chehalisriverflood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zview.wa.gov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://www.ezview.wa.gov/pr/site/alias__1492/34488/documents.aspx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zview.wa.gov/pr/Portals/_1728/Documents/2012-07-03%20Chehalis%20Tribe%20Flood%20Gage%20--%20Fully%20Signed.pdf" TargetMode="External"/><Relationship Id="rId13" Type="http://schemas.openxmlformats.org/officeDocument/2006/relationships/hyperlink" Target="http://www.ezview.wa.gov/pr/site/alias__1747/overview/34387/overview.aspx" TargetMode="External"/><Relationship Id="rId18" Type="http://schemas.openxmlformats.org/officeDocument/2006/relationships/hyperlink" Target="http://www.ezview.wa.gov/pr/site/alias__1750/34417/DesktopDefault.aspx" TargetMode="External"/><Relationship Id="rId3" Type="http://schemas.openxmlformats.org/officeDocument/2006/relationships/hyperlink" Target="http://www.ezview.wa.gov/pr/site/alias__1741/overview/34327/overview.aspx" TargetMode="External"/><Relationship Id="rId7" Type="http://schemas.openxmlformats.org/officeDocument/2006/relationships/hyperlink" Target="http://www.ezview.wa.gov/pr/site/alias__1744/overview/34357/overview.aspx" TargetMode="External"/><Relationship Id="rId12" Type="http://schemas.openxmlformats.org/officeDocument/2006/relationships/hyperlink" Target="http://www.ezview.wa.gov/pr/site/alias__1746/overview/34377/overview.aspx" TargetMode="External"/><Relationship Id="rId17" Type="http://schemas.openxmlformats.org/officeDocument/2006/relationships/hyperlink" Target="https://maps.google.com/maps/ms?msid=213449183006026953271.0004c5444a869363789f3&amp;msa=0&amp;ll=46.914627,-123.244629&amp;spn=0.87429,1.590271&amp;iwloc=0004d6a2ce54d79035888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://www.ezview.wa.gov/pr/site/alias__1751/overview/34427/overview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zview.wa.gov/pr/site/alias__1743/overview/34347/overview.aspx" TargetMode="External"/><Relationship Id="rId11" Type="http://schemas.openxmlformats.org/officeDocument/2006/relationships/hyperlink" Target="https://maps.google.com/maps/ms?msid=213449183006026953271.0004c5444a869363789f3&amp;msa=0&amp;ll=47.323931,-123.359985&amp;spn=0.86759,1.590271&amp;iwloc=0004d6a2ce54d7b480114" TargetMode="External"/><Relationship Id="rId5" Type="http://schemas.openxmlformats.org/officeDocument/2006/relationships/hyperlink" Target="https://maps.google.com/maps/ms?msid=213449183006026953271.0004c5444a869363789f3&amp;msa=0&amp;ll=47.255,-123.442383&amp;spn=0.868721,1.590271&amp;iwloc=0004d6a2ce54d8123beb4" TargetMode="External"/><Relationship Id="rId15" Type="http://schemas.openxmlformats.org/officeDocument/2006/relationships/hyperlink" Target="http://www.ezview.wa.gov/pr/site/alias__1749/overview/34407/overview.aspx" TargetMode="External"/><Relationship Id="rId10" Type="http://schemas.openxmlformats.org/officeDocument/2006/relationships/hyperlink" Target="http://www.ezview.wa.gov/pr/site/alias__1763/overview/34596/overview.aspx" TargetMode="External"/><Relationship Id="rId19" Type="http://schemas.openxmlformats.org/officeDocument/2006/relationships/hyperlink" Target="http://www.ezview.wa.gov/pr/Portals/_1492/images/default/Habitat%20Projects%20Gov%20Cap%20Budget%202013.pdf" TargetMode="External"/><Relationship Id="rId4" Type="http://schemas.openxmlformats.org/officeDocument/2006/relationships/hyperlink" Target="http://www.ezview.wa.gov/pr/site/alias__1742/overview/34337/overview.aspx" TargetMode="External"/><Relationship Id="rId9" Type="http://schemas.openxmlformats.org/officeDocument/2006/relationships/hyperlink" Target="http://www.ezview.wa.gov/pr/Portals/_1728/Documents/2013-02-21%20Sickman-Ford%20Overflow%20Bridge%20--%20Fully%20Signed.pdf" TargetMode="External"/><Relationship Id="rId14" Type="http://schemas.openxmlformats.org/officeDocument/2006/relationships/hyperlink" Target="http://www.ezview.wa.gov/pr/site/alias__1748/overview/34397/overview.aspx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cosmopolis.us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dna.Fund@lewiscountywa.gov" TargetMode="External"/><Relationship Id="rId5" Type="http://schemas.openxmlformats.org/officeDocument/2006/relationships/hyperlink" Target="mailto:scottb@sbgh-partners.com" TargetMode="External"/><Relationship Id="rId4" Type="http://schemas.openxmlformats.org/officeDocument/2006/relationships/hyperlink" Target="mailto:ValenzK@co.thurston.wa.u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zview.wa.gov/pr/site/alias__1492/34489/projects.aspx#ma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 descr="Large confetti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Chehalis River Basin Flood Authority</a:t>
            </a:r>
            <a:br>
              <a:rPr lang="en-US" dirty="0" smtClean="0"/>
            </a:br>
            <a:r>
              <a:rPr lang="en-US" sz="2400" dirty="0" smtClean="0"/>
              <a:t>Community Outreach and Education Subcommittee</a:t>
            </a:r>
            <a:endParaRPr lang="en-US" dirty="0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389063" y="3429000"/>
            <a:ext cx="6400800" cy="1981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i="1" dirty="0" smtClean="0"/>
              <a:t>Actions and Activities Benefiting the Basin</a:t>
            </a:r>
          </a:p>
          <a:p>
            <a:pPr eaLnBrk="1" hangingPunct="1">
              <a:buFont typeface="Arial" charset="0"/>
              <a:buNone/>
            </a:pPr>
            <a:endParaRPr lang="en-US" dirty="0"/>
          </a:p>
          <a:p>
            <a:pPr eaLnBrk="1" hangingPunct="1"/>
            <a:r>
              <a:rPr lang="en-US" dirty="0" smtClean="0"/>
              <a:t>3:00 p.m., July 8, </a:t>
            </a:r>
            <a:r>
              <a:rPr lang="en-US" dirty="0"/>
              <a:t>2013</a:t>
            </a:r>
          </a:p>
          <a:p>
            <a:pPr eaLnBrk="1" hangingPunct="1"/>
            <a:r>
              <a:rPr lang="en-US" dirty="0" smtClean="0"/>
              <a:t>Washington State Department of Fish and Wildlife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Action – Spotlighting Other Key Projects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1999" y="1752600"/>
            <a:ext cx="7772401" cy="1295400"/>
          </a:xfrm>
        </p:spPr>
        <p:txBody>
          <a:bodyPr/>
          <a:lstStyle/>
          <a:p>
            <a:r>
              <a:rPr lang="en-US" dirty="0" smtClean="0"/>
              <a:t>I-5 </a:t>
            </a:r>
            <a:r>
              <a:rPr lang="en-US" dirty="0"/>
              <a:t>- Mellen Street to Blakeslee </a:t>
            </a:r>
            <a:r>
              <a:rPr lang="en-US" dirty="0" smtClean="0"/>
              <a:t>Junction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38600"/>
            <a:ext cx="3552161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676400"/>
            <a:ext cx="2743200" cy="36576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85799" y="2057400"/>
            <a:ext cx="563880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kern="0" dirty="0" smtClean="0"/>
              <a:t>Dedicated collector/distributor lanes to improve local mobility, enhance safety and improve access to hospital, airport, etc.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kern="0" dirty="0" smtClean="0"/>
              <a:t>Airport road culverts to drain flood waters away from Chamber Way.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kern="0" dirty="0">
                <a:hlinkClick r:id="rId5"/>
              </a:rPr>
              <a:t>http://www.wsdot.wa.gov/projects/i5/mellentograndmound/phase3</a:t>
            </a:r>
            <a:r>
              <a:rPr lang="en-US" kern="0" dirty="0" smtClean="0">
                <a:hlinkClick r:id="rId5"/>
              </a:rPr>
              <a:t>/</a:t>
            </a:r>
            <a:endParaRPr lang="en-US" kern="0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US" kern="0" dirty="0" smtClean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329619" y="4208978"/>
            <a:ext cx="16139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Visualization and Photo Source:  </a:t>
            </a:r>
            <a:r>
              <a:rPr lang="en-US" sz="1200" dirty="0" smtClean="0">
                <a:latin typeface="+mn-lt"/>
              </a:rPr>
              <a:t>WASHINGTON STATE DEPARTMENT OF TRANSPORTATION</a:t>
            </a:r>
            <a:endParaRPr lang="en-US" sz="1200" dirty="0"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919531" y="4343400"/>
            <a:ext cx="423869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5715000" y="4495799"/>
            <a:ext cx="380998" cy="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8371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9807" y="3124200"/>
            <a:ext cx="5167993" cy="320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653337" cy="3745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38199" y="2362200"/>
            <a:ext cx="3061608" cy="410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Front-facing website.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Back-end data collection, data synchronization.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Improves forecasting and early-warning.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3517" y="1691640"/>
            <a:ext cx="1588083" cy="1280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48" y="2240280"/>
            <a:ext cx="3336052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rcRect b="41055"/>
          <a:stretch>
            <a:fillRect/>
          </a:stretch>
        </p:blipFill>
        <p:spPr bwMode="auto">
          <a:xfrm>
            <a:off x="1245421" y="4953000"/>
            <a:ext cx="2335979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31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7907081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60690" y="20574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4"/>
              </a:rPr>
              <a:t>www.chehalisriverflood.com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05" y="4419600"/>
            <a:ext cx="1371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8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7928758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60690" y="20574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4"/>
              </a:rPr>
              <a:t>www.chehalisriverflood.com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05" y="4419600"/>
            <a:ext cx="1371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4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60690" y="20574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96" y="2057400"/>
            <a:ext cx="5935356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2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282929" cy="60590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ym typeface="Wingdings" pitchFamily="2" charset="2"/>
              </a:rPr>
              <a:t>Science-based model to inform decision-makers on hydraulic effects of potential flood relief options (at basin-wide and localized scales).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033" y="2438400"/>
            <a:ext cx="5968767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84870" y="2133600"/>
            <a:ext cx="2415529" cy="241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endParaRPr lang="en-US" kern="0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0" dirty="0" smtClean="0">
                <a:sym typeface="Wingdings" pitchFamily="2" charset="2"/>
              </a:rPr>
              <a:t>Covers mouth of Chehalis River upstream to Pe Ell (108 miles).</a:t>
            </a:r>
            <a:endParaRPr lang="en-US" kern="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9" y="3733800"/>
            <a:ext cx="228211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9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1999" y="1752600"/>
            <a:ext cx="1828801" cy="3041520"/>
          </a:xfrm>
        </p:spPr>
        <p:txBody>
          <a:bodyPr/>
          <a:lstStyle/>
          <a:p>
            <a:r>
              <a:rPr lang="en-US" dirty="0" smtClean="0"/>
              <a:t>Example: Basin-wide effects analysis </a:t>
            </a:r>
            <a:r>
              <a:rPr lang="en-US" sz="1400" b="0" dirty="0" smtClean="0"/>
              <a:t>(</a:t>
            </a:r>
            <a:r>
              <a:rPr lang="en-US" sz="1400" b="0" dirty="0"/>
              <a:t>Chehalis Basin Flood Hazard Mitigation Alternatives </a:t>
            </a:r>
            <a:r>
              <a:rPr lang="en-US" sz="1400" b="0" dirty="0" smtClean="0"/>
              <a:t>Report 12/2012)</a:t>
            </a:r>
            <a:endParaRPr lang="en-US" sz="14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00200"/>
            <a:ext cx="6607534" cy="4754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5029200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Table 1 (pg.70) -- “Mainstem Dam, Upper Chehalis”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7464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Fish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15338" cy="17010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Two significant fish studies conducted in </a:t>
            </a:r>
            <a:r>
              <a:rPr lang="en-US" u="sng" dirty="0" smtClean="0"/>
              <a:t>Upper Basin</a:t>
            </a:r>
            <a:r>
              <a:rPr lang="en-US" dirty="0" smtClean="0"/>
              <a:t> (WRIA 23).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</a:t>
            </a:r>
            <a:r>
              <a:rPr lang="en-US" b="0" dirty="0" smtClean="0"/>
              <a:t>nalyze effect </a:t>
            </a:r>
            <a:r>
              <a:rPr lang="en-US" b="0" dirty="0"/>
              <a:t>of </a:t>
            </a:r>
            <a:r>
              <a:rPr lang="en-US" dirty="0" smtClean="0"/>
              <a:t>dam alternatives </a:t>
            </a:r>
            <a:r>
              <a:rPr lang="en-US" b="0" dirty="0" smtClean="0"/>
              <a:t>on </a:t>
            </a:r>
            <a:r>
              <a:rPr lang="en-US" dirty="0"/>
              <a:t>S</a:t>
            </a:r>
            <a:r>
              <a:rPr lang="en-US" b="0" dirty="0" smtClean="0"/>
              <a:t>pring Chinook, Steelhead </a:t>
            </a:r>
            <a:r>
              <a:rPr lang="en-US" b="0" dirty="0"/>
              <a:t>and </a:t>
            </a:r>
            <a:r>
              <a:rPr lang="en-US" b="0" dirty="0" smtClean="0"/>
              <a:t>Coho.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P</a:t>
            </a:r>
            <a:r>
              <a:rPr lang="en-US" b="0" dirty="0" smtClean="0"/>
              <a:t>rioritize </a:t>
            </a:r>
            <a:r>
              <a:rPr lang="en-US" dirty="0" smtClean="0"/>
              <a:t>potential </a:t>
            </a:r>
            <a:r>
              <a:rPr lang="en-US" b="0" dirty="0" smtClean="0"/>
              <a:t>fish habitat enhancement opportunities.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u="sng" dirty="0" smtClean="0"/>
              <a:t>Initial and preliminary projections</a:t>
            </a:r>
            <a:r>
              <a:rPr lang="en-US" dirty="0" smtClean="0"/>
              <a:t> . . .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280" b="67016"/>
          <a:stretch/>
        </p:blipFill>
        <p:spPr>
          <a:xfrm>
            <a:off x="4983480" y="-1101059"/>
            <a:ext cx="2560320" cy="239645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944221"/>
              </p:ext>
            </p:extLst>
          </p:nvPr>
        </p:nvGraphicFramePr>
        <p:xfrm>
          <a:off x="1295400" y="3429000"/>
          <a:ext cx="7696200" cy="27178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683068"/>
                <a:gridCol w="1828800"/>
                <a:gridCol w="1974532"/>
                <a:gridCol w="2209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Multi-Purpose</a:t>
                      </a:r>
                      <a:r>
                        <a:rPr lang="en-US" baseline="0" dirty="0" smtClean="0">
                          <a:sym typeface="Wingdings" pitchFamily="2" charset="2"/>
                        </a:rPr>
                        <a:t> </a:t>
                      </a:r>
                      <a:r>
                        <a:rPr lang="en-US" dirty="0" smtClean="0">
                          <a:sym typeface="Wingdings" pitchFamily="2" charset="2"/>
                        </a:rPr>
                        <a:t>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Flood Control-Only 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Fish Habitat Enhancement Measures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Spring Chinook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20% </a:t>
                      </a:r>
                      <a:r>
                        <a:rPr lang="en-US" sz="1600" dirty="0" smtClean="0">
                          <a:sym typeface="Wingdings 3"/>
                        </a:rPr>
                        <a:t>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4%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likely same as Coho</a:t>
                      </a:r>
                      <a:endParaRPr lang="en-US" sz="16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Steelhead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 7%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11%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likely same as Coho</a:t>
                      </a:r>
                      <a:endParaRPr lang="en-US" sz="1600" dirty="0" smtClean="0"/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Coho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ym typeface="Wingdings" pitchFamily="2" charset="2"/>
                        </a:rPr>
                        <a:t>  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4-5% </a:t>
                      </a:r>
                      <a:r>
                        <a:rPr lang="en-US" sz="1600" dirty="0" smtClean="0">
                          <a:sym typeface="Wingdings 3"/>
                        </a:rPr>
                        <a:t></a:t>
                      </a:r>
                      <a:endParaRPr lang="en-US" sz="1600" dirty="0" smtClean="0">
                        <a:sym typeface="Wingdings" pitchFamily="2" charset="2"/>
                      </a:endParaRP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91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Resources</a:t>
            </a:r>
            <a:r>
              <a:rPr lang="en-US" dirty="0"/>
              <a:t>, </a:t>
            </a:r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35280"/>
            <a:ext cx="2209800" cy="17461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Visit Flood Authority’s </a:t>
            </a:r>
            <a:r>
              <a:rPr lang="en-US" i="1" dirty="0" smtClean="0"/>
              <a:t>Project Tracking and </a:t>
            </a:r>
            <a:r>
              <a:rPr lang="en-US" i="1" smtClean="0"/>
              <a:t>Documentation </a:t>
            </a:r>
            <a:r>
              <a:rPr lang="en-US" dirty="0"/>
              <a:t>w</a:t>
            </a:r>
            <a:r>
              <a:rPr lang="en-US" smtClean="0"/>
              <a:t>ebsite</a:t>
            </a:r>
            <a:r>
              <a:rPr lang="en-US" dirty="0" smtClean="0"/>
              <a:t>!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3810000"/>
            <a:ext cx="2427048" cy="381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hlinkClick r:id="rId3"/>
              </a:rPr>
              <a:t>www.ezview.wa.gov</a:t>
            </a:r>
            <a:endParaRPr lang="en-US" kern="0" dirty="0" smtClean="0"/>
          </a:p>
        </p:txBody>
      </p:sp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1676400"/>
            <a:ext cx="6663505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526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2" y="2038126"/>
            <a:ext cx="7825907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Local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15338" cy="17010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2013 – 2015 Capital Budget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24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38298"/>
            <a:ext cx="7975667" cy="48703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Raise awareness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Encourage discussion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Key messages we’d like to leave you with . . 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Broad agreement -- </a:t>
            </a:r>
            <a:r>
              <a:rPr lang="en-US" dirty="0" smtClean="0"/>
              <a:t>For </a:t>
            </a:r>
            <a:r>
              <a:rPr lang="en-US" dirty="0"/>
              <a:t>the first time in a century there is </a:t>
            </a:r>
            <a:r>
              <a:rPr lang="en-US" u="sng" dirty="0"/>
              <a:t>broad agreement </a:t>
            </a:r>
            <a:r>
              <a:rPr lang="en-US" u="sng" dirty="0" smtClean="0"/>
              <a:t>across the Basin on next </a:t>
            </a:r>
            <a:r>
              <a:rPr lang="en-US" u="sng" dirty="0"/>
              <a:t>steps to </a:t>
            </a:r>
            <a:r>
              <a:rPr lang="en-US" u="sng" dirty="0" smtClean="0"/>
              <a:t>reduce flood </a:t>
            </a:r>
            <a:r>
              <a:rPr lang="en-US" u="sng" dirty="0"/>
              <a:t>damage and enhance salmon </a:t>
            </a:r>
            <a:r>
              <a:rPr lang="en-US" u="sng" dirty="0" smtClean="0"/>
              <a:t>runs</a:t>
            </a:r>
            <a:r>
              <a:rPr lang="en-US" dirty="0" smtClean="0"/>
              <a:t> in the Basin.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Basin-wide strategy -- </a:t>
            </a:r>
            <a:r>
              <a:rPr lang="en-US" dirty="0" smtClean="0"/>
              <a:t>A </a:t>
            </a:r>
            <a:r>
              <a:rPr lang="en-US" u="sng" dirty="0"/>
              <a:t>Basin-wide </a:t>
            </a:r>
            <a:r>
              <a:rPr lang="en-US" u="sng" dirty="0" smtClean="0"/>
              <a:t>strategy</a:t>
            </a:r>
            <a:r>
              <a:rPr lang="en-US" dirty="0" smtClean="0"/>
              <a:t> is needed to protect </a:t>
            </a:r>
            <a:r>
              <a:rPr lang="en-US" dirty="0"/>
              <a:t>c</a:t>
            </a:r>
            <a:r>
              <a:rPr lang="en-US" dirty="0" smtClean="0"/>
              <a:t>ommunities </a:t>
            </a:r>
            <a:r>
              <a:rPr lang="en-US" dirty="0"/>
              <a:t>a</a:t>
            </a:r>
            <a:r>
              <a:rPr lang="en-US" dirty="0" smtClean="0"/>
              <a:t>long </a:t>
            </a:r>
            <a:r>
              <a:rPr lang="en-US" dirty="0"/>
              <a:t>the </a:t>
            </a:r>
            <a:r>
              <a:rPr lang="en-US" dirty="0" smtClean="0"/>
              <a:t>river </a:t>
            </a:r>
            <a:r>
              <a:rPr lang="en-US" dirty="0"/>
              <a:t>and </a:t>
            </a:r>
            <a:r>
              <a:rPr lang="en-US" dirty="0" smtClean="0"/>
              <a:t>enhance </a:t>
            </a:r>
            <a:r>
              <a:rPr lang="en-US" dirty="0"/>
              <a:t>s</a:t>
            </a:r>
            <a:r>
              <a:rPr lang="en-US" dirty="0" smtClean="0"/>
              <a:t>almon runs.</a:t>
            </a:r>
            <a:endParaRPr lang="en-US" dirty="0"/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Flood Authority -- </a:t>
            </a:r>
            <a:r>
              <a:rPr lang="en-US" dirty="0" smtClean="0"/>
              <a:t>Positioned to continue be a </a:t>
            </a:r>
            <a:r>
              <a:rPr lang="en-US" u="sng" dirty="0" smtClean="0"/>
              <a:t>galvanizing force</a:t>
            </a:r>
            <a:r>
              <a:rPr lang="en-US" dirty="0" smtClean="0"/>
              <a:t> in the Basin to </a:t>
            </a:r>
            <a:r>
              <a:rPr lang="en-US" u="sng" dirty="0" smtClean="0"/>
              <a:t>collaboratively implement tools and projects</a:t>
            </a:r>
            <a:r>
              <a:rPr lang="en-US" dirty="0" smtClean="0"/>
              <a:t>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Discussion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Local Projects --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15338" cy="17010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2012, 2013 Funding Breakdown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167136"/>
              </p:ext>
            </p:extLst>
          </p:nvPr>
        </p:nvGraphicFramePr>
        <p:xfrm>
          <a:off x="152400" y="2036168"/>
          <a:ext cx="8839200" cy="41551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3153"/>
                <a:gridCol w="5085950"/>
                <a:gridCol w="1017190"/>
                <a:gridCol w="1092907"/>
              </a:tblGrid>
              <a:tr h="17366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Sponsor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Project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Funded (2012)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Proposed (2013)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3"/>
                        </a:rPr>
                        <a:t>Burger King Trail/Dike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24,600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140,000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6894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4"/>
                        </a:rPr>
                        <a:t>Dike Bank of </a:t>
                      </a:r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4"/>
                        </a:rPr>
                        <a:t>Wishkah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4"/>
                        </a:rPr>
                        <a:t> North of Highway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47,000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270,000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3.     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5"/>
                        </a:rPr>
                        <a:t>Market Street Dike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670,000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4.     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6"/>
                        </a:rPr>
                        <a:t>Southside Dike/Levee Certification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Bucoda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7"/>
                        </a:rPr>
                        <a:t>Bucoda Levee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42,000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305,000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6.     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Chehalis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Tribe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8"/>
                        </a:rPr>
                        <a:t>Flood Gage Station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7.     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Chehalis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Tribe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9"/>
                        </a:rPr>
                        <a:t>Sickman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9"/>
                        </a:rPr>
                        <a:t>-Ford Overflow Bridge Project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2,075,000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8.     </a:t>
                      </a:r>
                      <a:r>
                        <a:rPr lang="en-US" sz="1200" u="none" strike="noStrike" dirty="0" err="1" smtClean="0">
                          <a:effectLst/>
                          <a:latin typeface="Corbel" pitchFamily="34" charset="0"/>
                        </a:rPr>
                        <a:t>Cosmopolis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0"/>
                        </a:rPr>
                        <a:t>Mill Creek Dam Improvements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2,250,000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9.     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Grays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Harbor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1"/>
                        </a:rPr>
                        <a:t>Elma-Porter Flood Mitigation Project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584,000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10.   Grays Harbor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12"/>
                        </a:rPr>
                        <a:t>Satsop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2"/>
                        </a:rPr>
                        <a:t> River Floodplain Restoration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510,000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11.   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Grays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Harbor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13"/>
                        </a:rPr>
                        <a:t>Wishkah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3"/>
                        </a:rPr>
                        <a:t> Road Flood Levee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125,000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2,642,000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12.   Lewis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14"/>
                        </a:rPr>
                        <a:t>Adna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4"/>
                        </a:rPr>
                        <a:t> Levee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244,145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13.   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Lewis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5"/>
                        </a:rPr>
                        <a:t>Airport Levee (Phase I)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1,239,829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14.   Montesano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6"/>
                        </a:rPr>
                        <a:t>Revetment for Montesano Rd., Sewage Treatment Plant, Mary’s River Lumber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102,426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2,000,000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15.   </a:t>
                      </a:r>
                      <a:r>
                        <a:rPr lang="en-US" sz="1200" u="none" strike="noStrike" dirty="0" err="1">
                          <a:effectLst/>
                          <a:latin typeface="Corbel" pitchFamily="34" charset="0"/>
                        </a:rPr>
                        <a:t>Pe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Ell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smtClean="0">
                          <a:effectLst/>
                          <a:latin typeface="Corbel" pitchFamily="34" charset="0"/>
                          <a:hlinkClick r:id="rId17"/>
                        </a:rPr>
                        <a:t>Wastewater 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7"/>
                        </a:rPr>
                        <a:t>Treatment Plant Flood Prevention Dike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521,000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16.   WA Cons. Comm.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>
                          <a:effectLst/>
                          <a:latin typeface="Corbel" pitchFamily="34" charset="0"/>
                          <a:hlinkClick r:id="rId18"/>
                        </a:rPr>
                        <a:t>Critter Pads and Evacuation Routes</a:t>
                      </a:r>
                      <a:endParaRPr lang="en-US" sz="1200" b="0" i="0" u="sng" strike="noStrike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500,000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850,000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17.   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Sponsor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???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9"/>
                        </a:rPr>
                        <a:t>Restoration -- Allen Creek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990,000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18.   Sponsor???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9"/>
                        </a:rPr>
                        <a:t>Restoration -- Oxbow Reconnect at RM 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861,000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19.   Sponsor???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9"/>
                        </a:rPr>
                        <a:t>Restoration -- Oxbow Lake Reconnect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1,149,000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20.   Sponsor???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9"/>
                        </a:rPr>
                        <a:t>Restoration -- Basin-wide Salmon Recovery Strategy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1,350,000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 gridSpan="2"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Total =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$</a:t>
                      </a:r>
                      <a:r>
                        <a:rPr lang="en-US" sz="1200" b="1" u="none" strike="noStrike" baseline="0" dirty="0" smtClean="0">
                          <a:effectLst/>
                          <a:latin typeface="Corbel" pitchFamily="34" charset="0"/>
                        </a:rPr>
                        <a:t>        </a:t>
                      </a: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4,550,000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$        15,092,000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712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Local Projects --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15338" cy="40632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Discussion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Strategies to best to engage with WDFW on permitting?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Ideas?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Pre-application site-visits (multi-agency).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Early project schedules.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Draft JARPAs.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Example JARPAs.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Dedicated WDFW reviewers -- Amy Spoon (Reg. 6), Scott Brummer (Reg. 5).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err="1" smtClean="0"/>
              <a:t>EZview</a:t>
            </a:r>
            <a:r>
              <a:rPr lang="en-US" dirty="0" smtClean="0"/>
              <a:t> project websites.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Regular communication/updates.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86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28600" y="2290060"/>
            <a:ext cx="4115820" cy="1600200"/>
          </a:xfrm>
          <a:ln w="12700">
            <a:solidFill>
              <a:schemeClr val="accent6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Vickie Raines, Chair</a:t>
            </a:r>
          </a:p>
          <a:p>
            <a:pPr marL="0" indent="0">
              <a:buNone/>
            </a:pPr>
            <a:r>
              <a:rPr lang="en-US" sz="1600" dirty="0" smtClean="0"/>
              <a:t>Chehalis River Basin Flood Authority</a:t>
            </a:r>
          </a:p>
          <a:p>
            <a:pPr marL="0" indent="0">
              <a:buNone/>
            </a:pPr>
            <a:r>
              <a:rPr lang="en-US" sz="1600" dirty="0" smtClean="0"/>
              <a:t>360/590-4100 </a:t>
            </a:r>
          </a:p>
          <a:p>
            <a:pPr marL="0" indent="0">
              <a:buNone/>
            </a:pPr>
            <a:r>
              <a:rPr lang="en-US" sz="1600" dirty="0" smtClean="0">
                <a:hlinkClick r:id="rId3"/>
              </a:rPr>
              <a:t>vraines@cosmopolis.us.com</a:t>
            </a:r>
            <a:endParaRPr lang="en-US" sz="16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28600" y="3983480"/>
            <a:ext cx="4115820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Karen Valenzuela, Vice-Chair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Chehalis </a:t>
            </a:r>
            <a:r>
              <a:rPr lang="en-US" sz="1600" dirty="0" smtClean="0"/>
              <a:t>River Basin </a:t>
            </a:r>
            <a:r>
              <a:rPr lang="en-US" sz="1600" dirty="0"/>
              <a:t>Flood Authority</a:t>
            </a:r>
          </a:p>
          <a:p>
            <a:pPr marL="0" indent="0">
              <a:buNone/>
            </a:pPr>
            <a:r>
              <a:rPr lang="en-US" sz="1600" dirty="0" smtClean="0"/>
              <a:t>360/786-5440</a:t>
            </a:r>
          </a:p>
          <a:p>
            <a:pPr marL="0" indent="0">
              <a:buNone/>
            </a:pPr>
            <a:r>
              <a:rPr lang="en-US" sz="1600" dirty="0" smtClean="0">
                <a:hlinkClick r:id="rId4"/>
              </a:rPr>
              <a:t>ValenzK@co.thurston.wa.us</a:t>
            </a:r>
            <a:endParaRPr lang="en-US" sz="160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433453" y="3983480"/>
            <a:ext cx="4114801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Scott Boettcher, Staff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Chehalis River Basin Flood Authority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360/480-6600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>
                <a:hlinkClick r:id="rId5"/>
              </a:rPr>
              <a:t>scottb@sbgh-partners.com</a:t>
            </a:r>
            <a:endParaRPr lang="en-US" sz="16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433455" y="2307080"/>
            <a:ext cx="4114800" cy="1600200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600" dirty="0"/>
              <a:t>Edna Fund, Chair</a:t>
            </a:r>
          </a:p>
          <a:p>
            <a:pPr marL="0" indent="0">
              <a:buNone/>
            </a:pPr>
            <a:r>
              <a:rPr lang="en-US" sz="1600" dirty="0"/>
              <a:t>Community Outreach and Education Subcommmittee (Flood Authority)</a:t>
            </a:r>
          </a:p>
          <a:p>
            <a:pPr marL="0" indent="0">
              <a:buNone/>
            </a:pPr>
            <a:r>
              <a:rPr lang="en-US" sz="1600" dirty="0" smtClean="0"/>
              <a:t>360/269-7515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hlinkClick r:id="rId6"/>
              </a:rPr>
              <a:t>Edna.Fund@lewiscountywa.gov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09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Chehalis River Basin Flood Authority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1017591" y="4731990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Grays Harbor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Lewis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Thurston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Aberdeen</a:t>
            </a: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6248400" y="4724400"/>
            <a:ext cx="4038600" cy="191259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Napavine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Oakville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Town of Pe Ell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</a:pPr>
            <a:r>
              <a:rPr lang="en-US" dirty="0" smtClean="0"/>
              <a:t>Town of Bucoda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7162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Formed in 2008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350838" indent="-35083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ym typeface="Wingdings" pitchFamily="2" charset="2"/>
              </a:rPr>
              <a:t>F</a:t>
            </a:r>
            <a:r>
              <a:rPr lang="en-US" dirty="0" smtClean="0">
                <a:sym typeface="Wingdings" pitchFamily="2" charset="2"/>
              </a:rPr>
              <a:t>ormal body focused on: </a:t>
            </a:r>
            <a:r>
              <a:rPr lang="en-US" b="0" dirty="0" smtClean="0">
                <a:sym typeface="Wingdings" pitchFamily="2" charset="2"/>
              </a:rPr>
              <a:t>(1) f</a:t>
            </a:r>
            <a:r>
              <a:rPr lang="en-US" b="0" dirty="0" smtClean="0"/>
              <a:t>lood </a:t>
            </a:r>
            <a:r>
              <a:rPr lang="en-US" b="0" dirty="0"/>
              <a:t>hazard </a:t>
            </a:r>
            <a:r>
              <a:rPr lang="en-US" b="0" dirty="0" smtClean="0"/>
              <a:t>mitigation throughout </a:t>
            </a:r>
            <a:r>
              <a:rPr lang="en-US" b="0" dirty="0"/>
              <a:t>the </a:t>
            </a:r>
            <a:r>
              <a:rPr lang="en-US" b="0" dirty="0" smtClean="0"/>
              <a:t>Basin; and (2) decision-making that is . . . 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informed by science.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protective of Basin residents/communities.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environmentally appropriate.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Basin jurisdictions represented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3733800" y="4742381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Centralia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Chehalis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Cosmopolis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</a:t>
            </a:r>
            <a:r>
              <a:rPr lang="en-US" dirty="0" smtClean="0"/>
              <a:t>Montesano</a:t>
            </a:r>
          </a:p>
        </p:txBody>
      </p:sp>
    </p:spTree>
    <p:extLst>
      <p:ext uri="{BB962C8B-B14F-4D97-AF65-F5344CB8AC3E}">
        <p14:creationId xmlns:p14="http://schemas.microsoft.com/office/powerpoint/2010/main" val="8454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8350832" cy="48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324"/>
              </a:spcBef>
              <a:spcAft>
                <a:spcPts val="0"/>
              </a:spcAft>
              <a:defRPr/>
            </a:pPr>
            <a:r>
              <a:rPr lang="en-US" dirty="0" smtClean="0"/>
              <a:t>2007 Flood -- $938M Basin-wide damage, </a:t>
            </a:r>
            <a:r>
              <a:rPr lang="en-US" dirty="0"/>
              <a:t>$</a:t>
            </a:r>
            <a:r>
              <a:rPr lang="en-US" dirty="0" smtClean="0"/>
              <a:t>300M lost </a:t>
            </a:r>
            <a:r>
              <a:rPr lang="en-US" dirty="0"/>
              <a:t>economic activity (</a:t>
            </a:r>
            <a:r>
              <a:rPr lang="en-US" dirty="0" smtClean="0"/>
              <a:t>WA) 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3200400" y="3881735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City of Centralia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70812"/>
            <a:ext cx="2861752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70812"/>
            <a:ext cx="2610450" cy="1737360"/>
          </a:xfrm>
          <a:prstGeom prst="rect">
            <a:avLst/>
          </a:prstGeom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81000" y="3917373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>
                <a:latin typeface="+mn-lt"/>
              </a:rPr>
              <a:t>Exit 77 </a:t>
            </a:r>
            <a:r>
              <a:rPr lang="en-US" sz="1200" b="1" dirty="0" smtClean="0">
                <a:latin typeface="+mn-lt"/>
              </a:rPr>
              <a:t>(I-5) in Chehalis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CIMG133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39" t="-28890" r="31506" b="13329"/>
          <a:stretch/>
        </p:blipFill>
        <p:spPr bwMode="auto">
          <a:xfrm>
            <a:off x="3747164" y="3810000"/>
            <a:ext cx="2501236" cy="232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2" descr="C:\Users\Scott\Desktop\Ross Pics\DSC_63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56" y="3886200"/>
            <a:ext cx="2595044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534647" y="5830669"/>
            <a:ext cx="2819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Photos Source:  </a:t>
            </a:r>
            <a:r>
              <a:rPr lang="en-US" sz="1200" dirty="0" smtClean="0">
                <a:latin typeface="+mn-lt"/>
              </a:rPr>
              <a:t>LEWIS COUNTY,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DIVISION OF EMERGENCY MANAGEMENT</a:t>
            </a:r>
            <a:endParaRPr lang="en-US" sz="1200" dirty="0">
              <a:latin typeface="+mn-lt"/>
            </a:endParaRPr>
          </a:p>
        </p:txBody>
      </p:sp>
      <p:pic>
        <p:nvPicPr>
          <p:cNvPr id="22" name="Picture 4" descr="P10102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4" y="4395216"/>
            <a:ext cx="231648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70604"/>
            <a:ext cx="2370516" cy="17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95216"/>
            <a:ext cx="1875245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6319829" y="5963334"/>
            <a:ext cx="233371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010399" y="5660291"/>
            <a:ext cx="1" cy="20710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738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752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Ranked high </a:t>
            </a:r>
            <a:r>
              <a:rPr lang="en-US" dirty="0"/>
              <a:t>f</a:t>
            </a:r>
            <a:r>
              <a:rPr lang="en-US" dirty="0" smtClean="0"/>
              <a:t>low events (1932 - 2012) . . .</a:t>
            </a:r>
            <a:endParaRPr lang="en-US" b="0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b="0" dirty="0" smtClean="0"/>
              <a:t>I-5 closed 1990, 1996, 2007, 2009.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Five largest events since 1986 -- </a:t>
            </a:r>
            <a:r>
              <a:rPr lang="en-US" i="1" dirty="0"/>
              <a:t>Frequent </a:t>
            </a:r>
            <a:r>
              <a:rPr lang="en-US" i="1" dirty="0" smtClean="0"/>
              <a:t>floods </a:t>
            </a:r>
            <a:r>
              <a:rPr lang="en-US" i="1" dirty="0"/>
              <a:t>are getting worse and damage is </a:t>
            </a:r>
            <a:r>
              <a:rPr lang="en-US" i="1" dirty="0" smtClean="0"/>
              <a:t>increasing . . . </a:t>
            </a:r>
            <a:endParaRPr lang="en-US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b="1" dirty="0" smtClean="0"/>
              <a:t>Chart -- </a:t>
            </a:r>
            <a:r>
              <a:rPr lang="en-US" sz="1600" b="1" i="1" dirty="0" smtClean="0"/>
              <a:t>Chehalis </a:t>
            </a:r>
            <a:r>
              <a:rPr lang="en-US" sz="1600" b="1" i="1" dirty="0"/>
              <a:t>River Flow Rates near Grand Mound </a:t>
            </a:r>
            <a:r>
              <a:rPr lang="en-US" sz="1600" b="1" i="1" dirty="0" smtClean="0"/>
              <a:t>(</a:t>
            </a:r>
            <a:r>
              <a:rPr lang="en-US" b="1" i="1" dirty="0" smtClean="0"/>
              <a:t>cubic ft./sec.</a:t>
            </a:r>
            <a:r>
              <a:rPr lang="en-US" sz="1600" b="1" i="1" dirty="0" smtClean="0"/>
              <a:t>)</a:t>
            </a: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028366"/>
              </p:ext>
            </p:extLst>
          </p:nvPr>
        </p:nvGraphicFramePr>
        <p:xfrm>
          <a:off x="0" y="2590800"/>
          <a:ext cx="9144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71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cott\Desktop\Case Illustration -- Local contribution 02082013_Page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6151948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2133600" cy="35814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i="1" dirty="0" smtClean="0"/>
              <a:t>Response and recovery is expensive, takes time, and may not be fully achieved (at least on a near-term time scale) . . .</a:t>
            </a:r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19699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752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i="1" dirty="0" smtClean="0"/>
              <a:t>Chehalis </a:t>
            </a:r>
            <a:r>
              <a:rPr lang="en-US" i="1" dirty="0"/>
              <a:t>is the second largest river </a:t>
            </a:r>
            <a:r>
              <a:rPr lang="en-US" i="1" dirty="0" smtClean="0"/>
              <a:t>basin in </a:t>
            </a:r>
            <a:r>
              <a:rPr lang="en-US" i="1" dirty="0"/>
              <a:t>the state, rich in natural </a:t>
            </a:r>
            <a:r>
              <a:rPr lang="en-US" i="1" dirty="0" smtClean="0"/>
              <a:t>resources . . . </a:t>
            </a: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6" y="2917326"/>
            <a:ext cx="3448594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37601"/>
            <a:ext cx="3685681" cy="2743200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05283" y="5715000"/>
            <a:ext cx="31047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Upper Chehalis (5/31/2010) </a:t>
            </a:r>
          </a:p>
          <a:p>
            <a:pPr eaLnBrk="1" hangingPunct="1"/>
            <a:r>
              <a:rPr lang="en-US" sz="1200" dirty="0"/>
              <a:t>JAMES E. </a:t>
            </a:r>
            <a:r>
              <a:rPr lang="en-US" sz="1200" dirty="0" smtClean="0"/>
              <a:t>WILCOX / WILD GAME FISH CONSERVATION INTERNATIONAL</a:t>
            </a:r>
            <a:endParaRPr lang="en-US" sz="1200" dirty="0">
              <a:latin typeface="+mn-lt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800600" y="4980801"/>
            <a:ext cx="31047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>
                <a:latin typeface="+mn-lt"/>
              </a:rPr>
              <a:t>www.chehalisbasinpartnership.org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55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Need -- Strategy, Action, Tools . . 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85800" y="1828800"/>
            <a:ext cx="3733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u="sng" dirty="0" smtClean="0"/>
              <a:t>Strategy = Basin-wide Solution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Significant </a:t>
            </a:r>
            <a:r>
              <a:rPr lang="en-US" b="0" dirty="0"/>
              <a:t>reduction </a:t>
            </a:r>
            <a:r>
              <a:rPr lang="en-US" b="0" dirty="0" smtClean="0"/>
              <a:t>in </a:t>
            </a:r>
            <a:r>
              <a:rPr lang="en-US" b="0" dirty="0"/>
              <a:t>flood damage.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/>
              <a:t>Solving </a:t>
            </a:r>
            <a:r>
              <a:rPr lang="en-US" b="0" dirty="0" smtClean="0"/>
              <a:t>one’s </a:t>
            </a:r>
            <a:r>
              <a:rPr lang="en-US" b="0" dirty="0"/>
              <a:t>problems doesn’t increase </a:t>
            </a:r>
            <a:r>
              <a:rPr lang="en-US" b="0" dirty="0" smtClean="0"/>
              <a:t>another’s.</a:t>
            </a:r>
            <a:endParaRPr lang="en-US" b="0" dirty="0"/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Maintain focus in five </a:t>
            </a:r>
            <a:r>
              <a:rPr lang="en-US" b="0" dirty="0"/>
              <a:t>areas: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major capital </a:t>
            </a:r>
            <a:r>
              <a:rPr lang="en-US" dirty="0" smtClean="0"/>
              <a:t>projects.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localized </a:t>
            </a:r>
            <a:r>
              <a:rPr lang="en-US" dirty="0" smtClean="0"/>
              <a:t>projects.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land use </a:t>
            </a:r>
            <a:r>
              <a:rPr lang="en-US" dirty="0" smtClean="0"/>
              <a:t>management.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</a:t>
            </a:r>
            <a:r>
              <a:rPr lang="en-US" dirty="0" smtClean="0"/>
              <a:t>ish and habitat enhancements.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flood </a:t>
            </a:r>
            <a:r>
              <a:rPr lang="en-US" dirty="0" smtClean="0"/>
              <a:t>warning, emergency response.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038600"/>
            <a:ext cx="1766455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" descr="chehalis_basin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19600" y="3352800"/>
            <a:ext cx="2654710" cy="2743200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65960"/>
            <a:ext cx="1764792" cy="1310988"/>
          </a:xfrm>
          <a:prstGeom prst="rect">
            <a:avLst/>
          </a:prstGeom>
        </p:spPr>
      </p:pic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6108192" y="2634778"/>
            <a:ext cx="1201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William D. Ruckelshaus Center</a:t>
            </a:r>
            <a:endParaRPr lang="en-US" sz="1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1676400"/>
            <a:ext cx="1766454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795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5375" y="45720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lvl="1"/>
            <a:endParaRPr lang="en-US" kern="0" dirty="0" smtClean="0"/>
          </a:p>
          <a:p>
            <a:pPr marL="0" lvl="1"/>
            <a:r>
              <a:rPr lang="en-US" kern="0" dirty="0" smtClean="0"/>
              <a:t>Action – Capital Projects (2012, 2013)</a:t>
            </a:r>
            <a:endParaRPr lang="en-US" kern="0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38100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-1" y="1828800"/>
            <a:ext cx="281940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smtClean="0"/>
              <a:t>2012 Capital Budget: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$5.0M – Local projects.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smtClean="0"/>
              <a:t>2013 </a:t>
            </a:r>
            <a:r>
              <a:rPr lang="en-US" sz="1600" u="sng" dirty="0" smtClean="0"/>
              <a:t>Proposed</a:t>
            </a:r>
            <a:r>
              <a:rPr lang="en-US" sz="1600" dirty="0" smtClean="0"/>
              <a:t> Budget: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$10.7M -- Local projects.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$9.2M -- Design evaluations by 2014 for Upper Basin dam (~</a:t>
            </a:r>
            <a:r>
              <a:rPr lang="en-US" sz="1400" b="0" i="1" dirty="0" smtClean="0"/>
              <a:t>$5.6M</a:t>
            </a:r>
            <a:r>
              <a:rPr lang="en-US" sz="1400" b="0" dirty="0" smtClean="0"/>
              <a:t>) and I-5 protection (~</a:t>
            </a:r>
            <a:r>
              <a:rPr lang="en-US" sz="1400" b="0" i="1" dirty="0" smtClean="0"/>
              <a:t>$3.4M</a:t>
            </a:r>
            <a:r>
              <a:rPr lang="en-US" sz="1400" b="0" dirty="0" smtClean="0"/>
              <a:t>).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$4.3M -- Fish and habitat enhancements.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$1.8M -- Local programs (buyouts, flood proofing, home elevations).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$2.2M – Implementation capacity, technical experts.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600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 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2247567"/>
            <a:ext cx="6416463" cy="40770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98937" y="1871246"/>
            <a:ext cx="66450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hlinkClick r:id="rId4"/>
              </a:rPr>
              <a:t>http://www.ezview.wa.gov/pr/site/alias__1492/34489/projects.aspx#map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87423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ES">
  <a:themeElements>
    <a:clrScheme name="Ricepaper 9">
      <a:dk1>
        <a:srgbClr val="000000"/>
      </a:dk1>
      <a:lt1>
        <a:srgbClr val="FF7C80"/>
      </a:lt1>
      <a:dk2>
        <a:srgbClr val="333333"/>
      </a:dk2>
      <a:lt2>
        <a:srgbClr val="000000"/>
      </a:lt2>
      <a:accent1>
        <a:srgbClr val="78C0B2"/>
      </a:accent1>
      <a:accent2>
        <a:srgbClr val="CC0000"/>
      </a:accent2>
      <a:accent3>
        <a:srgbClr val="FFBFC0"/>
      </a:accent3>
      <a:accent4>
        <a:srgbClr val="000000"/>
      </a:accent4>
      <a:accent5>
        <a:srgbClr val="BEDCD5"/>
      </a:accent5>
      <a:accent6>
        <a:srgbClr val="B90000"/>
      </a:accent6>
      <a:hlink>
        <a:srgbClr val="598BBD"/>
      </a:hlink>
      <a:folHlink>
        <a:srgbClr val="CC0000"/>
      </a:folHlink>
    </a:clrScheme>
    <a:fontScheme name="Ricepaper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6">
        <a:dk1>
          <a:srgbClr val="00264C"/>
        </a:dk1>
        <a:lt1>
          <a:srgbClr val="FF7C80"/>
        </a:lt1>
        <a:dk2>
          <a:srgbClr val="333333"/>
        </a:dk2>
        <a:lt2>
          <a:srgbClr val="003399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7">
        <a:dk1>
          <a:srgbClr val="00264C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8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9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CC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B90000"/>
        </a:accent6>
        <a:hlink>
          <a:srgbClr val="598BBD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EES</Template>
  <TotalTime>3306</TotalTime>
  <Words>1247</Words>
  <Application>Microsoft Office PowerPoint</Application>
  <PresentationFormat>On-screen Show (4:3)</PresentationFormat>
  <Paragraphs>304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EES</vt:lpstr>
      <vt:lpstr>Chehalis River Basin Flood Authority Community Outreach and Education Subcommittee</vt:lpstr>
      <vt:lpstr>Today’s Presentation</vt:lpstr>
      <vt:lpstr>Chehalis River Basin Flood Authority</vt:lpstr>
      <vt:lpstr>Background</vt:lpstr>
      <vt:lpstr>Background</vt:lpstr>
      <vt:lpstr>Background</vt:lpstr>
      <vt:lpstr>Background</vt:lpstr>
      <vt:lpstr>Need -- Strategy, Action, Tools . . .</vt:lpstr>
      <vt:lpstr>PowerPoint Presentation</vt:lpstr>
      <vt:lpstr>Action – Spotlighting Other Key Projects</vt:lpstr>
      <vt:lpstr>Tools -- Flood Warning System</vt:lpstr>
      <vt:lpstr>Tools -- Flood Warning System</vt:lpstr>
      <vt:lpstr>Tools -- Flood Warning System</vt:lpstr>
      <vt:lpstr>Tools -- Flood Warning System</vt:lpstr>
      <vt:lpstr>Tools -- Hydraulic Analysis Model</vt:lpstr>
      <vt:lpstr>Tools -- Hydraulic Analysis Model</vt:lpstr>
      <vt:lpstr>Tools -- Fish Studies</vt:lpstr>
      <vt:lpstr>Resources, Additional Information</vt:lpstr>
      <vt:lpstr>Local Projects</vt:lpstr>
      <vt:lpstr>Local Projects -- </vt:lpstr>
      <vt:lpstr>Local Projects -- 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ScottBoettcher</cp:lastModifiedBy>
  <cp:revision>470</cp:revision>
  <dcterms:created xsi:type="dcterms:W3CDTF">2012-12-26T17:37:50Z</dcterms:created>
  <dcterms:modified xsi:type="dcterms:W3CDTF">2013-07-08T13:56:49Z</dcterms:modified>
</cp:coreProperties>
</file>