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tiff" ContentType="image/tiff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notesMasterIdLst>
    <p:notesMasterId r:id="rId14"/>
  </p:notesMasterIdLst>
  <p:handoutMasterIdLst>
    <p:handoutMasterId r:id="rId15"/>
  </p:handoutMasterIdLst>
  <p:sldIdLst>
    <p:sldId id="256" r:id="rId2"/>
    <p:sldId id="297" r:id="rId3"/>
    <p:sldId id="306" r:id="rId4"/>
    <p:sldId id="298" r:id="rId5"/>
    <p:sldId id="283" r:id="rId6"/>
    <p:sldId id="308" r:id="rId7"/>
    <p:sldId id="309" r:id="rId8"/>
    <p:sldId id="312" r:id="rId9"/>
    <p:sldId id="313" r:id="rId10"/>
    <p:sldId id="315" r:id="rId11"/>
    <p:sldId id="286" r:id="rId12"/>
    <p:sldId id="316" r:id="rId13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m Bissonnette" initials="PB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306" autoAdjust="0"/>
    <p:restoredTop sz="94660"/>
  </p:normalViewPr>
  <p:slideViewPr>
    <p:cSldViewPr>
      <p:cViewPr varScale="1">
        <p:scale>
          <a:sx n="63" d="100"/>
          <a:sy n="63" d="100"/>
        </p:scale>
        <p:origin x="-120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1-02-07T10:05:34.763" idx="7">
    <p:pos x="5062" y="97"/>
    <p:text>I am concerned about this slide showing so much for G-H based on including places beyond the discharge of the Chehalis River.  We haveto discuss how we handle this today.  I need to talk to Terry about it before the packet goes out.</p:text>
  </p:cm>
  <p:cm authorId="0" dt="2011-02-07T10:06:49.169" idx="9">
    <p:pos x="406" y="454"/>
    <p:text>Is there no equivalent for AV for the Tribe?  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1-02-07T10:05:57.388" idx="8">
    <p:pos x="5062" y="97"/>
    <p:text>Same concern as slide 11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849F992-990A-4F33-935B-90E702DAFE09}" type="datetimeFigureOut">
              <a:rPr lang="en-US" smtClean="0"/>
              <a:pPr/>
              <a:t>10/31/2011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D36908A-BD4E-4981-9AC8-DF2D45EECAC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16986C88-E1A4-4B21-B770-1CCD8EA85B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8C6F6A-1841-45FA-BFD5-3F9BFD3B6115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r>
              <a:rPr lang="en-US" smtClean="0"/>
              <a:t>Chehalis River Basin Flood District Formation</a:t>
            </a: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FA3A706C-812A-4F87-B075-859A5D92A82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US" smtClean="0"/>
              <a:t>Chehalis River Basin Flood District Formation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A5E2C5B-9B73-4D31-9A5F-317138B8C2B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US" smtClean="0"/>
              <a:t>Chehalis River Basin Flood District Formation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DF25BC3-0B75-485C-A6B7-B61D4DF913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US" smtClean="0"/>
              <a:t>Chehalis River Basin Flood District Formation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E0AB671-568C-47F1-AB84-2791E89D274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US" smtClean="0"/>
              <a:t>Chehalis River Basin Flood District Formation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06C9D6A-E352-4691-9504-029CC5DDD2A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US" smtClean="0"/>
              <a:t>Chehalis River Basin Flood District Formation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64BA905-9177-468E-960B-D652CFA1E9B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US" smtClean="0"/>
              <a:t>Chehalis River Basin Flood District Formation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ECF72BA-60BA-45A4-A804-1FB360F60A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US" smtClean="0"/>
              <a:t>Chehalis River Basin Flood District Formation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AA17314-1999-42A0-B57F-306A1C2879F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US" smtClean="0"/>
              <a:t>Chehalis River Basin Flood District Formation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FA9C430-6AC4-4AC9-AE3C-7E3831CBF44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r>
              <a:rPr lang="en-US" smtClean="0"/>
              <a:t>Chehalis River Basin Flood District Formation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8E1F642-D041-4F4E-95F1-45B713FD834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 smtClean="0"/>
              <a:t>Chehalis River Basin Flood District Formation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FB29FE20-34A1-4BFE-A097-572B9E349AF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 smtClean="0"/>
              <a:t>Chehalis River Basin Flood District Formation</a:t>
            </a: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D179215D-074A-4652-B5B2-C74C1BC4F4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Line 16"/>
          <p:cNvSpPr>
            <a:spLocks noChangeShapeType="1"/>
          </p:cNvSpPr>
          <p:nvPr userDrawn="1"/>
        </p:nvSpPr>
        <p:spPr bwMode="auto">
          <a:xfrm>
            <a:off x="0" y="64770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5400" dirty="0" smtClean="0"/>
              <a:t>Preliminary Economic  Analysis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Chehalis River Basin Flood District Formation</a:t>
            </a:r>
          </a:p>
          <a:p>
            <a:pPr eaLnBrk="1" hangingPunct="1">
              <a:defRPr/>
            </a:pPr>
            <a:r>
              <a:rPr lang="en-US" dirty="0" smtClean="0"/>
              <a:t>February 17, 2010</a:t>
            </a:r>
          </a:p>
        </p:txBody>
      </p:sp>
      <p:pic>
        <p:nvPicPr>
          <p:cNvPr id="3076" name="Picture 14" descr="final_logo_bl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609600"/>
            <a:ext cx="312420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Potential Allocation of Benefits in Chehalis River Basin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quarter" idx="12"/>
          </p:nvPr>
        </p:nvSpPr>
        <p:spPr>
          <a:xfrm>
            <a:off x="3733800" y="6407944"/>
            <a:ext cx="4974432" cy="365125"/>
          </a:xfrm>
          <a:noFill/>
        </p:spPr>
        <p:txBody>
          <a:bodyPr/>
          <a:lstStyle/>
          <a:p>
            <a:r>
              <a:rPr lang="en-US" dirty="0" smtClean="0"/>
              <a:t>Chehalis River Basin Flood District Formation</a:t>
            </a:r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E0AB671-568C-47F1-AB84-2791E89D274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371600"/>
            <a:ext cx="7086600" cy="4956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610600" cy="1219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Potential Construction Benefits</a:t>
            </a:r>
            <a:br>
              <a:rPr lang="en-US" dirty="0" smtClean="0"/>
            </a:br>
            <a:r>
              <a:rPr lang="en-US" sz="2000" dirty="0" smtClean="0"/>
              <a:t>(per each million dollars spent on flood mitigation)</a:t>
            </a:r>
            <a:endParaRPr lang="en-US" sz="2000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quarter" idx="12"/>
          </p:nvPr>
        </p:nvSpPr>
        <p:spPr>
          <a:xfrm>
            <a:off x="3733800" y="6407944"/>
            <a:ext cx="4974432" cy="365125"/>
          </a:xfrm>
          <a:noFill/>
        </p:spPr>
        <p:txBody>
          <a:bodyPr/>
          <a:lstStyle/>
          <a:p>
            <a:r>
              <a:rPr lang="en-US" dirty="0" smtClean="0"/>
              <a:t>Chehalis River Basin Flood District Formation</a:t>
            </a:r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E0AB671-568C-47F1-AB84-2791E89D274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685800" y="3962400"/>
          <a:ext cx="7848601" cy="1402944"/>
        </p:xfrm>
        <a:graphic>
          <a:graphicData uri="http://schemas.openxmlformats.org/drawingml/2006/table">
            <a:tbl>
              <a:tblPr/>
              <a:tblGrid>
                <a:gridCol w="1702404"/>
                <a:gridCol w="1702404"/>
                <a:gridCol w="1275738"/>
                <a:gridCol w="1465651"/>
                <a:gridCol w="1702404"/>
              </a:tblGrid>
              <a:tr h="4572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Century Gothic"/>
                          <a:ea typeface="Calibri"/>
                          <a:cs typeface="Times New Roman"/>
                        </a:rPr>
                        <a:t>Impact Type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4C3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Century Gothic"/>
                          <a:ea typeface="Calibri"/>
                          <a:cs typeface="Times New Roman"/>
                        </a:rPr>
                        <a:t>Employment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4C3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Century Gothic"/>
                          <a:ea typeface="Calibri"/>
                          <a:cs typeface="Times New Roman"/>
                        </a:rPr>
                        <a:t>Labor Income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4C3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>
                          <a:solidFill>
                            <a:srgbClr val="FFFFFF"/>
                          </a:solidFill>
                          <a:latin typeface="Century Gothic"/>
                          <a:ea typeface="Calibri"/>
                          <a:cs typeface="Times New Roman"/>
                        </a:rPr>
                        <a:t>Value Added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4C3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>
                          <a:solidFill>
                            <a:srgbClr val="FFFFFF"/>
                          </a:solidFill>
                          <a:latin typeface="Century Gothic"/>
                          <a:ea typeface="Calibri"/>
                          <a:cs typeface="Times New Roman"/>
                        </a:rPr>
                        <a:t>Output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4C3A"/>
                    </a:solidFill>
                  </a:tcPr>
                </a:tc>
              </a:tr>
              <a:tr h="23643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2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Direct Impact</a:t>
                      </a:r>
                      <a:endParaRPr lang="en-US" sz="1400" spc="2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2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6.9</a:t>
                      </a:r>
                      <a:endParaRPr lang="en-US" sz="1400" spc="2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2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$394,890</a:t>
                      </a:r>
                      <a:endParaRPr lang="en-US" sz="1400" spc="2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2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$660,167</a:t>
                      </a:r>
                      <a:endParaRPr lang="en-US" sz="1400" spc="2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2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$1,000,000</a:t>
                      </a:r>
                      <a:endParaRPr lang="en-US" sz="1400" spc="2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643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2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Indirect Impact</a:t>
                      </a:r>
                      <a:endParaRPr lang="en-US" sz="1400" spc="2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2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1.7</a:t>
                      </a:r>
                      <a:endParaRPr lang="en-US" sz="1400" spc="2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2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$69,849</a:t>
                      </a:r>
                      <a:endParaRPr lang="en-US" sz="1400" spc="2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2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$97,310</a:t>
                      </a:r>
                      <a:endParaRPr lang="en-US" sz="1400" spc="2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2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$170,260</a:t>
                      </a:r>
                      <a:endParaRPr lang="en-US" sz="1400" spc="2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643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2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Induced Impact</a:t>
                      </a:r>
                      <a:endParaRPr lang="en-US" sz="1400" spc="2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2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2.3</a:t>
                      </a:r>
                      <a:endParaRPr lang="en-US" sz="1400" spc="2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2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$79,951</a:t>
                      </a:r>
                      <a:endParaRPr lang="en-US" sz="1400" spc="2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2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$144,199</a:t>
                      </a:r>
                      <a:endParaRPr lang="en-US" sz="1400" spc="2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2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$235,997</a:t>
                      </a:r>
                      <a:endParaRPr lang="en-US" sz="1400" spc="2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643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spc="2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Total </a:t>
                      </a:r>
                      <a:endParaRPr lang="en-US" sz="1400" spc="2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spc="2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10.9</a:t>
                      </a:r>
                      <a:endParaRPr lang="en-US" sz="1400" spc="2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spc="2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$544,689</a:t>
                      </a:r>
                      <a:endParaRPr lang="en-US" sz="1400" spc="2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spc="2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$901,676</a:t>
                      </a:r>
                      <a:endParaRPr lang="en-US" sz="1400" spc="2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spc="2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$1,406,257</a:t>
                      </a:r>
                      <a:endParaRPr lang="en-US" sz="1400" spc="2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0" name="Content Placeholder 1"/>
          <p:cNvSpPr>
            <a:spLocks noGrp="1"/>
          </p:cNvSpPr>
          <p:nvPr>
            <p:ph idx="1"/>
          </p:nvPr>
        </p:nvSpPr>
        <p:spPr>
          <a:xfrm>
            <a:off x="228600" y="1524000"/>
            <a:ext cx="8534400" cy="2133600"/>
          </a:xfrm>
        </p:spPr>
        <p:txBody>
          <a:bodyPr>
            <a:noAutofit/>
          </a:bodyPr>
          <a:lstStyle/>
          <a:p>
            <a:r>
              <a:rPr lang="en-US" sz="2400" dirty="0" smtClean="0"/>
              <a:t>Each million in regional spending would generate:</a:t>
            </a:r>
          </a:p>
          <a:p>
            <a:pPr lvl="1"/>
            <a:r>
              <a:rPr lang="en-US" sz="2400" dirty="0" smtClean="0"/>
              <a:t>10.9 jobs </a:t>
            </a:r>
            <a:r>
              <a:rPr lang="en-US" sz="2000" dirty="0" smtClean="0"/>
              <a:t>(direct and indirect/induced impacts)</a:t>
            </a:r>
          </a:p>
          <a:p>
            <a:pPr lvl="1"/>
            <a:r>
              <a:rPr lang="en-US" sz="2400" dirty="0" smtClean="0"/>
              <a:t>$544,689 in labor income</a:t>
            </a:r>
          </a:p>
          <a:p>
            <a:pPr lvl="1"/>
            <a:r>
              <a:rPr lang="en-US" sz="2400" dirty="0" smtClean="0"/>
              <a:t>$901,676 in valued added (GDP)</a:t>
            </a:r>
          </a:p>
          <a:p>
            <a:pPr lvl="1"/>
            <a:r>
              <a:rPr lang="en-US" sz="2400" dirty="0" smtClean="0"/>
              <a:t>$1.4 million in economic output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Key Questions for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915400" cy="1871472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2400" dirty="0" smtClean="0"/>
              <a:t>Confirm locally preferred economic benefit metrics</a:t>
            </a:r>
          </a:p>
          <a:p>
            <a:pPr>
              <a:spcAft>
                <a:spcPts val="600"/>
              </a:spcAft>
              <a:defRPr/>
            </a:pPr>
            <a:r>
              <a:rPr lang="en-US" sz="2400" dirty="0" smtClean="0"/>
              <a:t>Need to update findings with 2010 Census data?</a:t>
            </a:r>
          </a:p>
          <a:p>
            <a:pPr>
              <a:spcAft>
                <a:spcPts val="600"/>
              </a:spcAft>
              <a:defRPr/>
            </a:pPr>
            <a:r>
              <a:rPr lang="en-US" sz="2400" dirty="0" smtClean="0"/>
              <a:t>Need to modify the floodplain or basin boundary assumptions?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quarter" idx="12"/>
          </p:nvPr>
        </p:nvSpPr>
        <p:spPr>
          <a:xfrm>
            <a:off x="3733800" y="6407944"/>
            <a:ext cx="4974432" cy="365125"/>
          </a:xfrm>
          <a:noFill/>
        </p:spPr>
        <p:txBody>
          <a:bodyPr/>
          <a:lstStyle/>
          <a:p>
            <a:r>
              <a:rPr lang="en-US" dirty="0" smtClean="0"/>
              <a:t>Chehalis River Basin Flood District Formation</a:t>
            </a:r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E0AB671-568C-47F1-AB84-2791E89D274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2286000"/>
            <a:ext cx="8305800" cy="37211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Build upon prior studies and background data</a:t>
            </a:r>
          </a:p>
          <a:p>
            <a:pPr lvl="1"/>
            <a:r>
              <a:rPr lang="en-US" sz="2400" dirty="0" smtClean="0"/>
              <a:t>Flood damage and loss estimates</a:t>
            </a:r>
          </a:p>
          <a:p>
            <a:pPr lvl="1"/>
            <a:r>
              <a:rPr lang="en-US" sz="2400" dirty="0" smtClean="0"/>
              <a:t>Cost-Benefit study by EES Consulting</a:t>
            </a:r>
          </a:p>
          <a:p>
            <a:pPr lvl="1"/>
            <a:r>
              <a:rPr lang="en-US" sz="2400" dirty="0" smtClean="0"/>
              <a:t>Earth Economics study</a:t>
            </a:r>
          </a:p>
          <a:p>
            <a:pPr lvl="1"/>
            <a:r>
              <a:rPr lang="en-US" sz="2400" dirty="0" smtClean="0"/>
              <a:t>WSDOT/WSU I-5 closure study</a:t>
            </a:r>
          </a:p>
          <a:p>
            <a:pPr lvl="1"/>
            <a:r>
              <a:rPr lang="en-US" sz="2400" dirty="0" smtClean="0"/>
              <a:t>NFIP data</a:t>
            </a:r>
          </a:p>
          <a:p>
            <a:r>
              <a:rPr lang="en-US" dirty="0" smtClean="0"/>
              <a:t>Conduct supplemental interviews</a:t>
            </a:r>
          </a:p>
          <a:p>
            <a:r>
              <a:rPr lang="en-US" dirty="0" smtClean="0"/>
              <a:t>Utilize GIS and other data in the analysis </a:t>
            </a:r>
          </a:p>
          <a:p>
            <a:pPr lvl="1"/>
            <a:r>
              <a:rPr lang="en-US" sz="2400" dirty="0" smtClean="0"/>
              <a:t>Floodplain and Basin Area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Purpose of Economic Analysis </a:t>
            </a:r>
            <a:endParaRPr lang="en-US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293CA3-2584-4207-87A4-740A7FB1397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quarter" idx="12"/>
          </p:nvPr>
        </p:nvSpPr>
        <p:spPr>
          <a:xfrm>
            <a:off x="3733800" y="6407944"/>
            <a:ext cx="4974432" cy="365125"/>
          </a:xfrm>
          <a:noFill/>
        </p:spPr>
        <p:txBody>
          <a:bodyPr/>
          <a:lstStyle/>
          <a:p>
            <a:r>
              <a:rPr lang="en-US" dirty="0" smtClean="0"/>
              <a:t>Chehalis River Basin Flood District Formation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1219200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Lucida Sans" pitchFamily="34" charset="0"/>
              </a:rPr>
              <a:t>Document the relative economic benefit from flood mitigation </a:t>
            </a:r>
            <a:endParaRPr lang="en-US" sz="2400" b="1" dirty="0">
              <a:latin typeface="Lucida San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Economic Benefits from Flood Mitigation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293CA3-2584-4207-87A4-740A7FB1397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quarter" idx="12"/>
          </p:nvPr>
        </p:nvSpPr>
        <p:spPr>
          <a:xfrm>
            <a:off x="3733800" y="6407944"/>
            <a:ext cx="4974432" cy="365125"/>
          </a:xfrm>
          <a:noFill/>
        </p:spPr>
        <p:txBody>
          <a:bodyPr/>
          <a:lstStyle/>
          <a:p>
            <a:r>
              <a:rPr lang="en-US" dirty="0" smtClean="0"/>
              <a:t>Chehalis River Basin Flood District Formation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24078" indent="-514350">
              <a:buFont typeface="+mj-lt"/>
              <a:buAutoNum type="arabicPeriod"/>
            </a:pPr>
            <a:r>
              <a:rPr lang="en-US" dirty="0" smtClean="0"/>
              <a:t>Reduced property damage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Avoided business losses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Avoided clean-up costs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Avoided transportation delays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Avoided infrastructure damage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Avoided public tax revenue losses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Avoided flood insurance loss payments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Enhanced property values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Health &amp; safety benefits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Ecological benefits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5181600" y="4495800"/>
            <a:ext cx="3581400" cy="1828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791200" y="4724400"/>
            <a:ext cx="2438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Our Challenge: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 finding consistent data to measure impacts by local jurisdiction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 txBox="1">
            <a:spLocks/>
          </p:cNvSpPr>
          <p:nvPr/>
        </p:nvSpPr>
        <p:spPr>
          <a:xfrm>
            <a:off x="3733800" y="6407944"/>
            <a:ext cx="4974432" cy="365125"/>
          </a:xfrm>
          <a:prstGeom prst="rect">
            <a:avLst/>
          </a:prstGeom>
          <a:noFill/>
        </p:spPr>
        <p:txBody>
          <a:bodyPr vert="horz" anchor="b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Chehalis River Basin Flood District Formation</a:t>
            </a:r>
            <a:endParaRPr kumimoji="0" lang="en-US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0AB671-568C-47F1-AB84-2791E89D274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152400"/>
            <a:ext cx="8458200" cy="838200"/>
          </a:xfrm>
        </p:spPr>
        <p:txBody>
          <a:bodyPr/>
          <a:lstStyle/>
          <a:p>
            <a:r>
              <a:rPr lang="en-US" dirty="0" smtClean="0"/>
              <a:t>Economic “Benefit” Areas</a:t>
            </a:r>
            <a:endParaRPr lang="en-US" dirty="0"/>
          </a:p>
        </p:txBody>
      </p:sp>
      <p:pic>
        <p:nvPicPr>
          <p:cNvPr id="9" name="Picture 8" descr="BasinsFloodplains_17x22_wnotes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41177" y="1066800"/>
            <a:ext cx="6902823" cy="533400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prstDash val="sysDash"/>
          </a:ln>
        </p:spPr>
      </p:pic>
      <p:sp>
        <p:nvSpPr>
          <p:cNvPr id="10" name="TextBox 9"/>
          <p:cNvSpPr txBox="1"/>
          <p:nvPr/>
        </p:nvSpPr>
        <p:spPr>
          <a:xfrm>
            <a:off x="0" y="1447800"/>
            <a:ext cx="2286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Primarily includes:</a:t>
            </a:r>
          </a:p>
          <a:p>
            <a:endParaRPr lang="en-US" b="1" dirty="0" smtClean="0"/>
          </a:p>
          <a:p>
            <a:r>
              <a:rPr lang="en-US" b="1" dirty="0" smtClean="0"/>
              <a:t>Grays Harbor County</a:t>
            </a:r>
          </a:p>
          <a:p>
            <a:r>
              <a:rPr lang="en-US" b="1" dirty="0" smtClean="0"/>
              <a:t>Lewis County</a:t>
            </a:r>
          </a:p>
          <a:p>
            <a:r>
              <a:rPr lang="en-US" b="1" dirty="0" smtClean="0"/>
              <a:t>Thurston County</a:t>
            </a:r>
          </a:p>
          <a:p>
            <a:r>
              <a:rPr lang="en-US" b="1" dirty="0" smtClean="0"/>
              <a:t>Chehalis Reservation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52400" y="42672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River Basin Area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52400" y="35814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Floodplain Area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28600" y="49530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Also: statewide benefits</a:t>
            </a:r>
            <a:endParaRPr lang="en-US" b="1" dirty="0"/>
          </a:p>
        </p:txBody>
      </p:sp>
      <p:sp>
        <p:nvSpPr>
          <p:cNvPr id="14" name="Oval 13"/>
          <p:cNvSpPr/>
          <p:nvPr/>
        </p:nvSpPr>
        <p:spPr>
          <a:xfrm>
            <a:off x="3276600" y="3429000"/>
            <a:ext cx="990600" cy="685800"/>
          </a:xfrm>
          <a:prstGeom prst="ellipse">
            <a:avLst/>
          </a:prstGeom>
          <a:noFill/>
          <a:ln>
            <a:solidFill>
              <a:schemeClr val="accent6">
                <a:lumMod val="60000"/>
                <a:lumOff val="4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248400" y="3429000"/>
            <a:ext cx="381000" cy="381000"/>
          </a:xfrm>
          <a:prstGeom prst="ellips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200400" y="3276600"/>
            <a:ext cx="1066800" cy="838200"/>
          </a:xfrm>
          <a:prstGeom prst="ellips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733800" y="23622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Areas of Special Concern</a:t>
            </a:r>
            <a:endParaRPr lang="en-US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rot="5400000">
            <a:off x="3810000" y="2895600"/>
            <a:ext cx="533400" cy="228600"/>
          </a:xfrm>
          <a:prstGeom prst="straightConnector1">
            <a:avLst/>
          </a:prstGeom>
          <a:ln w="190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16200000" flipH="1">
            <a:off x="5562600" y="2743200"/>
            <a:ext cx="685800" cy="685800"/>
          </a:xfrm>
          <a:prstGeom prst="straightConnector1">
            <a:avLst/>
          </a:prstGeom>
          <a:ln w="190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Overall Findings – 2007 Flood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229600" cy="1871472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2400" dirty="0" smtClean="0"/>
              <a:t>Total economic losses from the December 2007 flood event were about $938 million</a:t>
            </a:r>
          </a:p>
          <a:p>
            <a:pPr>
              <a:defRPr/>
            </a:pPr>
            <a:r>
              <a:rPr lang="en-US" sz="2400" dirty="0" smtClean="0"/>
              <a:t>About 36% of these losses were statewide and 64% were regional</a:t>
            </a:r>
            <a:endParaRPr lang="en-US" sz="2400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quarter" idx="12"/>
          </p:nvPr>
        </p:nvSpPr>
        <p:spPr>
          <a:xfrm>
            <a:off x="3733800" y="6407944"/>
            <a:ext cx="4974432" cy="365125"/>
          </a:xfrm>
          <a:noFill/>
        </p:spPr>
        <p:txBody>
          <a:bodyPr/>
          <a:lstStyle/>
          <a:p>
            <a:r>
              <a:rPr lang="en-US" dirty="0" smtClean="0"/>
              <a:t>Chehalis River Basin Flood District Formation</a:t>
            </a:r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E0AB671-568C-47F1-AB84-2791E89D274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590800" y="2743200"/>
          <a:ext cx="6210301" cy="3733753"/>
        </p:xfrm>
        <a:graphic>
          <a:graphicData uri="http://schemas.openxmlformats.org/drawingml/2006/table">
            <a:tbl>
              <a:tblPr/>
              <a:tblGrid>
                <a:gridCol w="1852956"/>
                <a:gridCol w="1679242"/>
                <a:gridCol w="1288385"/>
                <a:gridCol w="1389718"/>
              </a:tblGrid>
              <a:tr h="1962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0" dirty="0" smtClean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Category</a:t>
                      </a:r>
                      <a:endParaRPr lang="en-US" sz="1200" spc="2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0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Local/Regional Impact</a:t>
                      </a:r>
                      <a:endParaRPr lang="en-US" sz="1400" spc="2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0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Statewide Impact</a:t>
                      </a:r>
                      <a:endParaRPr lang="en-US" sz="1400" spc="2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0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Total</a:t>
                      </a:r>
                      <a:endParaRPr lang="en-US" sz="1400" spc="2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6633"/>
                    </a:solidFill>
                  </a:tcPr>
                </a:tc>
              </a:tr>
              <a:tr h="23087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Local Business Disruption </a:t>
                      </a:r>
                      <a:r>
                        <a:rPr lang="en-US" sz="1200" spc="0" baseline="30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US" sz="1200" spc="2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$57,443,691</a:t>
                      </a:r>
                      <a:endParaRPr lang="en-US" sz="1400" spc="2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en-US" sz="1400" spc="2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$57,443,691</a:t>
                      </a:r>
                      <a:endParaRPr lang="en-US" sz="1400" spc="2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11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Property &amp; Content Damage, Cleanup </a:t>
                      </a:r>
                      <a:r>
                        <a:rPr lang="en-US" sz="1200" spc="0" baseline="30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n-US" sz="1200" spc="2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$340,342,820</a:t>
                      </a:r>
                      <a:endParaRPr lang="en-US" sz="1400" spc="2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en-US" sz="1400" spc="2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$340,342,820</a:t>
                      </a:r>
                      <a:endParaRPr lang="en-US" sz="1400" spc="2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11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Transportation/Infra-structure </a:t>
                      </a:r>
                      <a:r>
                        <a:rPr lang="en-US" sz="1200" spc="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Damage</a:t>
                      </a:r>
                      <a:r>
                        <a:rPr lang="en-US" sz="1200" spc="0" baseline="30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3</a:t>
                      </a:r>
                      <a:endParaRPr lang="en-US" sz="1200" spc="2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$86,696,488</a:t>
                      </a:r>
                      <a:endParaRPr lang="en-US" sz="1400" spc="2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$23,374,900</a:t>
                      </a:r>
                      <a:endParaRPr lang="en-US" sz="1400" spc="2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$110,071,388</a:t>
                      </a:r>
                      <a:endParaRPr lang="en-US" sz="1400" spc="2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48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Government Revenue Loss     (tax dollars)</a:t>
                      </a:r>
                      <a:endParaRPr lang="en-US" sz="1200" spc="2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$70,087,199</a:t>
                      </a:r>
                      <a:endParaRPr lang="en-US" sz="1400" spc="2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-</a:t>
                      </a:r>
                      <a:endParaRPr lang="en-US" sz="1400" spc="2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$70,087,199</a:t>
                      </a:r>
                      <a:endParaRPr lang="en-US" sz="1400" spc="2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87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Transportation Disruption </a:t>
                      </a:r>
                      <a:r>
                        <a:rPr lang="en-US" sz="1200" spc="0" baseline="30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en-US" sz="1200" spc="2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$48,782,400</a:t>
                      </a:r>
                      <a:endParaRPr lang="en-US" sz="1400" spc="2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$310,997,963</a:t>
                      </a:r>
                      <a:endParaRPr lang="en-US" sz="1400" spc="2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$359,780,363</a:t>
                      </a:r>
                      <a:endParaRPr lang="en-US" sz="1400" spc="2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2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spc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Total</a:t>
                      </a:r>
                      <a:endParaRPr lang="en-US" sz="1200" spc="2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spc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$603,352,597</a:t>
                      </a:r>
                      <a:endParaRPr lang="en-US" sz="1400" spc="2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spc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$334,372,863</a:t>
                      </a:r>
                      <a:endParaRPr lang="en-US" sz="1400" spc="2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spc="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$937,725,460</a:t>
                      </a:r>
                      <a:endParaRPr lang="en-US" sz="1400" spc="2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240">
                <a:tc gridSpan="4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i="1" spc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Notes:</a:t>
                      </a:r>
                      <a:endParaRPr lang="en-US" sz="1100" spc="2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2415">
                <a:tc gridSpan="4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i="1" spc="0" baseline="30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 </a:t>
                      </a:r>
                      <a:r>
                        <a:rPr lang="en-US" sz="1000" i="1" spc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based on IMPLAN analysis for Lewis, Thurston, and Grays Harbor counties.</a:t>
                      </a:r>
                      <a:endParaRPr lang="en-US" sz="1100" spc="2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8589">
                <a:tc gridSpan="4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i="1" spc="0" baseline="30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 </a:t>
                      </a:r>
                      <a:r>
                        <a:rPr lang="en-US" sz="1000" i="1" spc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reflects findings from Lewis County "One Year Later” report and Thurston County estimates. </a:t>
                      </a:r>
                      <a:endParaRPr lang="en-US" sz="1100" spc="2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0871">
                <a:tc gridSpan="4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i="1" spc="0" baseline="30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 </a:t>
                      </a:r>
                      <a:r>
                        <a:rPr lang="en-US" sz="1000" i="1" spc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reflects findings from Lewis County “One Year Later report.</a:t>
                      </a:r>
                      <a:endParaRPr lang="en-US" sz="1100" spc="2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0871">
                <a:tc gridSpan="4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i="1" spc="0" baseline="30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 </a:t>
                      </a:r>
                      <a:r>
                        <a:rPr lang="en-US" sz="1000" i="1" spc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includes findings from Lewis County “One Year Later” report and WSDOT estimates. </a:t>
                      </a:r>
                      <a:endParaRPr lang="en-US" sz="1100" spc="2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6240">
                <a:tc gridSpan="4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i="1" spc="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Compiled and adjusted to 2010 dollars by FCS GROUP, Inc. </a:t>
                      </a:r>
                      <a:endParaRPr lang="en-US" sz="1100" spc="2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57200" y="3048000"/>
            <a:ext cx="1447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</a:rPr>
              <a:t>Reflects items </a:t>
            </a:r>
          </a:p>
          <a:p>
            <a:pPr algn="ctr"/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</a:rPr>
              <a:t>1-6 from prior list of economic benefit measures</a:t>
            </a:r>
            <a:endParaRPr lang="en-US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" name="Left Brace 8"/>
          <p:cNvSpPr/>
          <p:nvPr/>
        </p:nvSpPr>
        <p:spPr>
          <a:xfrm>
            <a:off x="2133600" y="2819400"/>
            <a:ext cx="304800" cy="2286000"/>
          </a:xfrm>
          <a:prstGeom prst="leftBrac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0AB671-568C-47F1-AB84-2791E89D274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Potential Metrics for Comparing Local Economic Benefits</a:t>
            </a:r>
            <a:endParaRPr lang="en-US" sz="3200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quarter" idx="12"/>
          </p:nvPr>
        </p:nvSpPr>
        <p:spPr>
          <a:xfrm>
            <a:off x="3733800" y="6407944"/>
            <a:ext cx="4974432" cy="365125"/>
          </a:xfrm>
          <a:noFill/>
        </p:spPr>
        <p:txBody>
          <a:bodyPr/>
          <a:lstStyle/>
          <a:p>
            <a:r>
              <a:rPr lang="en-US" dirty="0" smtClean="0"/>
              <a:t>Chehalis River Basin Flood District Formation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481328"/>
            <a:ext cx="8458200" cy="4525963"/>
          </a:xfrm>
        </p:spPr>
        <p:txBody>
          <a:bodyPr/>
          <a:lstStyle/>
          <a:p>
            <a:r>
              <a:rPr lang="en-US" dirty="0" smtClean="0"/>
              <a:t>Should be reasonably consistent and accurate:</a:t>
            </a:r>
          </a:p>
          <a:p>
            <a:pPr lvl="1">
              <a:buFont typeface="Univers Condensed" pitchFamily="34" charset="0"/>
              <a:buChar char="√"/>
            </a:pPr>
            <a:r>
              <a:rPr lang="en-US" dirty="0" smtClean="0"/>
              <a:t>Population, households and employment (US Census)</a:t>
            </a:r>
          </a:p>
          <a:p>
            <a:pPr lvl="1">
              <a:buFont typeface="Univers Condensed" pitchFamily="34" charset="0"/>
              <a:buChar char="√"/>
            </a:pPr>
            <a:r>
              <a:rPr lang="en-US" dirty="0" smtClean="0"/>
              <a:t>County Assessor property valuation estimates</a:t>
            </a:r>
          </a:p>
          <a:p>
            <a:pPr lvl="1">
              <a:buFont typeface="Univers Condensed" pitchFamily="34" charset="0"/>
              <a:buChar char="√"/>
            </a:pPr>
            <a:r>
              <a:rPr lang="en-US" dirty="0" smtClean="0"/>
              <a:t>Local business &amp; economic activity</a:t>
            </a:r>
          </a:p>
          <a:p>
            <a:pPr lvl="2"/>
            <a:r>
              <a:rPr lang="en-US" dirty="0" smtClean="0"/>
              <a:t>Apply IMPLAN model to local job counts by sector</a:t>
            </a:r>
          </a:p>
          <a:p>
            <a:pPr lvl="2"/>
            <a:r>
              <a:rPr lang="en-US" dirty="0" smtClean="0"/>
              <a:t>Measure direct, indirect and induced impacts</a:t>
            </a:r>
          </a:p>
          <a:p>
            <a:pPr lvl="2"/>
            <a:r>
              <a:rPr lang="en-US" dirty="0" smtClean="0"/>
              <a:t>Economic Value added = gross domestic product that is “at risk” during a major flood event </a:t>
            </a:r>
          </a:p>
          <a:p>
            <a:pPr lvl="1">
              <a:buFont typeface="Verdana" pitchFamily="34" charset="0"/>
              <a:buChar char="X"/>
            </a:pPr>
            <a:r>
              <a:rPr lang="en-US" dirty="0" smtClean="0"/>
              <a:t>FEMA NFIP loss data (accurate?)</a:t>
            </a:r>
          </a:p>
          <a:p>
            <a:pPr lvl="1">
              <a:buFont typeface="Verdana" pitchFamily="34" charset="0"/>
              <a:buChar char="X"/>
            </a:pPr>
            <a:r>
              <a:rPr lang="en-US" dirty="0" smtClean="0"/>
              <a:t>Prior accounts of property losses (consistent?)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Potential Metrics for Comparing Benefits in Chehalis River Floodplain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915400" cy="1871472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  <a:defRPr/>
            </a:pPr>
            <a:r>
              <a:rPr lang="en-US" sz="1800" dirty="0" smtClean="0"/>
              <a:t>Population and households (</a:t>
            </a:r>
            <a:r>
              <a:rPr lang="en-US" sz="1800" baseline="30000" dirty="0" smtClean="0"/>
              <a:t>1 </a:t>
            </a:r>
            <a:r>
              <a:rPr lang="en-US" sz="1800" dirty="0" smtClean="0"/>
              <a:t>2000 &amp; 2010 Census data)</a:t>
            </a:r>
          </a:p>
          <a:p>
            <a:pPr>
              <a:spcAft>
                <a:spcPts val="600"/>
              </a:spcAft>
              <a:defRPr/>
            </a:pPr>
            <a:r>
              <a:rPr lang="en-US" sz="1800" dirty="0" smtClean="0"/>
              <a:t>Employment (</a:t>
            </a:r>
            <a:r>
              <a:rPr lang="en-US" sz="1800" baseline="30000" dirty="0" smtClean="0"/>
              <a:t>2</a:t>
            </a:r>
            <a:r>
              <a:rPr lang="en-US" sz="1800" dirty="0" smtClean="0"/>
              <a:t> 2008 Census data)</a:t>
            </a:r>
          </a:p>
          <a:p>
            <a:pPr>
              <a:spcAft>
                <a:spcPts val="600"/>
              </a:spcAft>
              <a:defRPr/>
            </a:pPr>
            <a:r>
              <a:rPr lang="en-US" sz="1800" dirty="0" smtClean="0"/>
              <a:t>Land Area and Assessed Values (</a:t>
            </a:r>
            <a:r>
              <a:rPr lang="en-US" sz="1800" baseline="30000" dirty="0" smtClean="0"/>
              <a:t>3</a:t>
            </a:r>
            <a:r>
              <a:rPr lang="en-US" sz="1800" dirty="0" smtClean="0"/>
              <a:t> local sources)</a:t>
            </a:r>
          </a:p>
          <a:p>
            <a:pPr>
              <a:spcAft>
                <a:spcPts val="600"/>
              </a:spcAft>
              <a:defRPr/>
            </a:pPr>
            <a:r>
              <a:rPr lang="en-US" sz="1800" dirty="0" smtClean="0"/>
              <a:t>NFIP loss data (</a:t>
            </a:r>
            <a:r>
              <a:rPr lang="en-US" sz="1800" baseline="30000" dirty="0" smtClean="0"/>
              <a:t>4</a:t>
            </a:r>
            <a:r>
              <a:rPr lang="en-US" sz="1800" dirty="0" smtClean="0"/>
              <a:t> FEMA data not recommended)</a:t>
            </a:r>
          </a:p>
          <a:p>
            <a:pPr>
              <a:spcAft>
                <a:spcPts val="600"/>
              </a:spcAft>
              <a:defRPr/>
            </a:pPr>
            <a:r>
              <a:rPr lang="en-US" sz="1800" dirty="0" smtClean="0"/>
              <a:t>Economic Value Added Per Day (</a:t>
            </a:r>
            <a:r>
              <a:rPr lang="en-US" sz="1800" baseline="30000" dirty="0" smtClean="0"/>
              <a:t>5</a:t>
            </a:r>
            <a:r>
              <a:rPr lang="en-US" sz="1800" dirty="0" smtClean="0"/>
              <a:t> IMPLAN data)</a:t>
            </a:r>
            <a:endParaRPr lang="en-US" sz="1800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quarter" idx="12"/>
          </p:nvPr>
        </p:nvSpPr>
        <p:spPr>
          <a:xfrm>
            <a:off x="3733800" y="6492875"/>
            <a:ext cx="4974432" cy="365125"/>
          </a:xfrm>
          <a:noFill/>
        </p:spPr>
        <p:txBody>
          <a:bodyPr/>
          <a:lstStyle/>
          <a:p>
            <a:r>
              <a:rPr lang="en-US" dirty="0" smtClean="0"/>
              <a:t>Chehalis River Basin Flood District Formation</a:t>
            </a:r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E0AB671-568C-47F1-AB84-2791E89D274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pic>
        <p:nvPicPr>
          <p:cNvPr id="8" name="Picture 7"/>
          <p:cNvPicPr/>
          <p:nvPr/>
        </p:nvPicPr>
        <p:blipFill>
          <a:blip r:embed="rId2" cstate="print"/>
          <a:srcRect b="69555"/>
          <a:stretch>
            <a:fillRect/>
          </a:stretch>
        </p:blipFill>
        <p:spPr bwMode="auto">
          <a:xfrm>
            <a:off x="1905000" y="3276600"/>
            <a:ext cx="7239000" cy="3048000"/>
          </a:xfrm>
          <a:prstGeom prst="rect">
            <a:avLst/>
          </a:prstGeom>
          <a:noFill/>
          <a:ln w="15875">
            <a:solidFill>
              <a:schemeClr val="accent5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Potential Metrics for Comparing Benefits in Chehalis River Basin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quarter" idx="12"/>
          </p:nvPr>
        </p:nvSpPr>
        <p:spPr>
          <a:xfrm>
            <a:off x="3733800" y="6407944"/>
            <a:ext cx="4974432" cy="365125"/>
          </a:xfrm>
          <a:noFill/>
        </p:spPr>
        <p:txBody>
          <a:bodyPr/>
          <a:lstStyle/>
          <a:p>
            <a:r>
              <a:rPr lang="en-US" dirty="0" smtClean="0"/>
              <a:t>Chehalis River Basin Flood District Formation</a:t>
            </a:r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E0AB671-568C-47F1-AB84-2791E89D274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 t="54889" b="19445"/>
          <a:stretch>
            <a:fillRect/>
          </a:stretch>
        </p:blipFill>
        <p:spPr bwMode="auto">
          <a:xfrm>
            <a:off x="1295400" y="3429000"/>
            <a:ext cx="7543800" cy="2590800"/>
          </a:xfrm>
          <a:prstGeom prst="rect">
            <a:avLst/>
          </a:prstGeom>
          <a:noFill/>
          <a:ln w="15875">
            <a:solidFill>
              <a:schemeClr val="accent4"/>
            </a:solidFill>
            <a:miter lim="800000"/>
            <a:headEnd/>
            <a:tailEnd/>
          </a:ln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915400" cy="1871472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  <a:defRPr/>
            </a:pPr>
            <a:r>
              <a:rPr lang="en-US" sz="1800" dirty="0" smtClean="0"/>
              <a:t>Population and households (</a:t>
            </a:r>
            <a:r>
              <a:rPr lang="en-US" sz="1800" baseline="30000" dirty="0" smtClean="0"/>
              <a:t>1 </a:t>
            </a:r>
            <a:r>
              <a:rPr lang="en-US" sz="1800" dirty="0" smtClean="0"/>
              <a:t>2000 &amp; 2010 Census data)</a:t>
            </a:r>
          </a:p>
          <a:p>
            <a:pPr>
              <a:spcAft>
                <a:spcPts val="600"/>
              </a:spcAft>
              <a:defRPr/>
            </a:pPr>
            <a:r>
              <a:rPr lang="en-US" sz="1800" dirty="0" smtClean="0"/>
              <a:t>Employment (</a:t>
            </a:r>
            <a:r>
              <a:rPr lang="en-US" sz="1800" baseline="30000" dirty="0" smtClean="0"/>
              <a:t>2</a:t>
            </a:r>
            <a:r>
              <a:rPr lang="en-US" sz="1800" dirty="0" smtClean="0"/>
              <a:t> 2008 Census data)</a:t>
            </a:r>
          </a:p>
          <a:p>
            <a:pPr>
              <a:spcAft>
                <a:spcPts val="600"/>
              </a:spcAft>
              <a:defRPr/>
            </a:pPr>
            <a:r>
              <a:rPr lang="en-US" sz="1800" dirty="0" smtClean="0"/>
              <a:t>Land Area and Assessed Values (</a:t>
            </a:r>
            <a:r>
              <a:rPr lang="en-US" sz="1800" baseline="30000" dirty="0" smtClean="0"/>
              <a:t>3</a:t>
            </a:r>
            <a:r>
              <a:rPr lang="en-US" sz="1800" dirty="0" smtClean="0"/>
              <a:t> local sources)</a:t>
            </a:r>
          </a:p>
          <a:p>
            <a:pPr>
              <a:spcAft>
                <a:spcPts val="600"/>
              </a:spcAft>
              <a:defRPr/>
            </a:pPr>
            <a:r>
              <a:rPr lang="en-US" sz="1800" dirty="0" smtClean="0"/>
              <a:t>NFIP loss data (</a:t>
            </a:r>
            <a:r>
              <a:rPr lang="en-US" sz="1800" baseline="30000" dirty="0" smtClean="0"/>
              <a:t>4</a:t>
            </a:r>
            <a:r>
              <a:rPr lang="en-US" sz="1800" dirty="0" smtClean="0"/>
              <a:t> FEMA data not recommended)</a:t>
            </a:r>
          </a:p>
          <a:p>
            <a:pPr>
              <a:spcAft>
                <a:spcPts val="600"/>
              </a:spcAft>
              <a:defRPr/>
            </a:pPr>
            <a:r>
              <a:rPr lang="en-US" sz="1800" dirty="0" smtClean="0"/>
              <a:t>Economic Value Added Per Day (</a:t>
            </a:r>
            <a:r>
              <a:rPr lang="en-US" sz="1800" baseline="30000" dirty="0" smtClean="0"/>
              <a:t>5</a:t>
            </a:r>
            <a:r>
              <a:rPr lang="en-US" sz="1800" dirty="0" smtClean="0"/>
              <a:t> IMPLAN data)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Potential Allocation of Benefits in Chehalis River Floodplain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quarter" idx="12"/>
          </p:nvPr>
        </p:nvSpPr>
        <p:spPr>
          <a:xfrm>
            <a:off x="3733800" y="6407944"/>
            <a:ext cx="4974432" cy="365125"/>
          </a:xfrm>
          <a:noFill/>
        </p:spPr>
        <p:txBody>
          <a:bodyPr/>
          <a:lstStyle/>
          <a:p>
            <a:r>
              <a:rPr lang="en-US" dirty="0" smtClean="0"/>
              <a:t>Chehalis River Basin Flood District Formation</a:t>
            </a:r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E0AB671-568C-47F1-AB84-2791E89D274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pic>
        <p:nvPicPr>
          <p:cNvPr id="9" name="Picture 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404815"/>
            <a:ext cx="7162800" cy="47673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1635</TotalTime>
  <Words>727</Words>
  <Application>Microsoft Office PowerPoint</Application>
  <PresentationFormat>On-screen Show (4:3)</PresentationFormat>
  <Paragraphs>161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Concourse</vt:lpstr>
      <vt:lpstr>Preliminary Economic  Analysis</vt:lpstr>
      <vt:lpstr>Purpose of Economic Analysis </vt:lpstr>
      <vt:lpstr>Economic Benefits from Flood Mitigation</vt:lpstr>
      <vt:lpstr>Economic “Benefit” Areas</vt:lpstr>
      <vt:lpstr>Overall Findings – 2007 Flood</vt:lpstr>
      <vt:lpstr>Potential Metrics for Comparing Local Economic Benefits</vt:lpstr>
      <vt:lpstr>Potential Metrics for Comparing Benefits in Chehalis River Floodplain</vt:lpstr>
      <vt:lpstr>Potential Metrics for Comparing Benefits in Chehalis River Basin</vt:lpstr>
      <vt:lpstr>Potential Allocation of Benefits in Chehalis River Floodplain</vt:lpstr>
      <vt:lpstr>Potential Allocation of Benefits in Chehalis River Basin</vt:lpstr>
      <vt:lpstr>Potential Construction Benefits (per each million dollars spent on flood mitigation)</vt:lpstr>
      <vt:lpstr>Key Questions for Today</vt:lpstr>
    </vt:vector>
  </TitlesOfParts>
  <Company>Norton Arnold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ffrazier</dc:creator>
  <cp:lastModifiedBy>fowll</cp:lastModifiedBy>
  <cp:revision>114</cp:revision>
  <dcterms:created xsi:type="dcterms:W3CDTF">2010-06-07T21:11:12Z</dcterms:created>
  <dcterms:modified xsi:type="dcterms:W3CDTF">2011-10-31T22:49:19Z</dcterms:modified>
</cp:coreProperties>
</file>