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22"/>
  </p:notesMasterIdLst>
  <p:handoutMasterIdLst>
    <p:handoutMasterId r:id="rId23"/>
  </p:handoutMasterIdLst>
  <p:sldIdLst>
    <p:sldId id="256" r:id="rId2"/>
    <p:sldId id="306" r:id="rId3"/>
    <p:sldId id="298" r:id="rId4"/>
    <p:sldId id="296" r:id="rId5"/>
    <p:sldId id="297" r:id="rId6"/>
    <p:sldId id="283" r:id="rId7"/>
    <p:sldId id="307" r:id="rId8"/>
    <p:sldId id="312" r:id="rId9"/>
    <p:sldId id="305" r:id="rId10"/>
    <p:sldId id="311" r:id="rId11"/>
    <p:sldId id="301" r:id="rId12"/>
    <p:sldId id="304" r:id="rId13"/>
    <p:sldId id="302" r:id="rId14"/>
    <p:sldId id="303" r:id="rId15"/>
    <p:sldId id="280" r:id="rId16"/>
    <p:sldId id="289" r:id="rId17"/>
    <p:sldId id="285" r:id="rId18"/>
    <p:sldId id="308" r:id="rId19"/>
    <p:sldId id="309" r:id="rId20"/>
    <p:sldId id="310" r:id="rId2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306" autoAdjust="0"/>
    <p:restoredTop sz="94660"/>
  </p:normalViewPr>
  <p:slideViewPr>
    <p:cSldViewPr>
      <p:cViewPr varScale="1">
        <p:scale>
          <a:sx n="63" d="100"/>
          <a:sy n="63" d="100"/>
        </p:scale>
        <p:origin x="-120"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0" hangingPunct="0">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0" hangingPunct="0">
              <a:defRPr sz="1200" smtClean="0"/>
            </a:lvl1pPr>
          </a:lstStyle>
          <a:p>
            <a:pPr>
              <a:defRPr/>
            </a:pPr>
            <a:fld id="{CF63C32F-1DC6-47A9-8D31-D6B92CD34135}" type="datetimeFigureOut">
              <a:rPr lang="en-US"/>
              <a:pPr>
                <a:defRPr/>
              </a:pPr>
              <a:t>10/31/2011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0" hangingPunct="0">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eaLnBrk="0" hangingPunct="0">
              <a:defRPr sz="1200" smtClean="0"/>
            </a:lvl1pPr>
          </a:lstStyle>
          <a:p>
            <a:pPr>
              <a:defRPr/>
            </a:pPr>
            <a:fld id="{2725CDD2-79CB-46E3-A4E6-6087BB1A350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0F8DA76F-732A-44DF-9E9F-C957D9AD27C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21E458A9-D628-4E73-8A34-EDCB9D919D3B}" type="slidenum">
              <a:rPr lang="en-US" smtClean="0"/>
              <a:pPr/>
              <a:t>1</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fld id="{0B84E7C3-39D8-4F13-9C29-3956107034BF}" type="slidenum">
              <a:rPr lang="en-US" smtClean="0"/>
              <a:pPr/>
              <a:t>16</a:t>
            </a:fld>
            <a:endParaRPr lang="en-US" smtClean="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xfrm>
            <a:off x="935038" y="4416425"/>
            <a:ext cx="5140325" cy="4183063"/>
          </a:xfrm>
          <a:noFill/>
          <a:ln/>
        </p:spPr>
        <p:txBody>
          <a:bodyPr/>
          <a:lstStyle/>
          <a:p>
            <a:pPr eaLnBrk="1" hangingPunct="1"/>
            <a:r>
              <a:rPr lang="en-US" smtClean="0"/>
              <a:t>Impervious Surface Area – </a:t>
            </a:r>
          </a:p>
          <a:p>
            <a:pPr eaLnBrk="1" hangingPunct="1"/>
            <a:r>
              <a:rPr lang="en-US" smtClean="0"/>
              <a:t>Density of Development - </a:t>
            </a:r>
          </a:p>
          <a:p>
            <a:pPr eaLnBrk="1" hangingPunct="1"/>
            <a:r>
              <a:rPr lang="en-US" smtClean="0"/>
              <a:t>Runoff Coefficients – Not fair because they can be assessed for factors outside of human control; feasibility a question because of data required like soil type, slope, etc.</a:t>
            </a:r>
          </a:p>
          <a:p>
            <a:pPr eaLnBrk="1" hangingPunct="1"/>
            <a:r>
              <a:rPr lang="en-US" smtClean="0"/>
              <a:t>Land Use – Not fair because of weak correlation between land use and contribution of runoff / water quality impact, etc.</a:t>
            </a:r>
          </a:p>
          <a:p>
            <a:pPr eaLnBrk="1" hangingPunct="1"/>
            <a:r>
              <a:rPr lang="en-US" smtClean="0"/>
              <a:t>Trip Generation – Not necessarily fair for water quantity management, but yes fair for water quality.</a:t>
            </a:r>
          </a:p>
          <a:p>
            <a:pPr eaLnBrk="1" hangingPunct="1"/>
            <a:r>
              <a:rPr lang="en-US" smtClean="0"/>
              <a:t>Area-specific rates – Can be difficult to administer, but usually one-time set-up cost; data to establish more difficult than non-area-specific rate structure.</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r>
              <a:rPr lang="en-US"/>
              <a:t>Chehalis River Basin Flood District Formation</a:t>
            </a:r>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8773B65D-98BC-4A3F-A787-AF0B7738157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r>
              <a:rPr lang="en-US"/>
              <a:t>Chehalis River Basin Flood District Formation</a:t>
            </a:r>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FA662DB-474D-4A1A-88CB-1EAC7478D00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r>
              <a:rPr lang="en-US"/>
              <a:t>Chehalis River Basin Flood District Formation</a:t>
            </a:r>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45FE95C-9EE1-4B63-A7ED-36EC894512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r>
              <a:rPr lang="en-US"/>
              <a:t>Chehalis River Basin Flood District Formation</a:t>
            </a:r>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88EE778-431B-4877-A0EF-E6AA774D194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r>
              <a:rPr lang="en-US"/>
              <a:t>Chehalis River Basin Flood District Formation</a:t>
            </a:r>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12A84645-3B73-4E46-B611-1A3DFAF8A97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r>
              <a:rPr lang="en-US"/>
              <a:t>Chehalis River Basin Flood District Formation</a:t>
            </a:r>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E292F452-804D-453E-9296-1CB5F5F1D74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r>
              <a:rPr lang="en-US"/>
              <a:t>Chehalis River Basin Flood District Formation</a:t>
            </a:r>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AF24D518-EA8A-4263-97DA-0FFA122DC017}"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r>
              <a:rPr lang="en-US"/>
              <a:t>Chehalis River Basin Flood District Formation</a:t>
            </a:r>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E9649F8F-C1F5-44F8-A848-8A4470FF4A5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r>
              <a:rPr lang="en-US"/>
              <a:t>Chehalis River Basin Flood District Formation</a:t>
            </a:r>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9831DAE-75CB-4D92-A6B3-8147D8D38CB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r>
              <a:rPr lang="en-US"/>
              <a:t>Chehalis River Basin Flood District Formation</a:t>
            </a:r>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F0DC85DA-33AA-4542-837B-DF260273689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p>
        </p:txBody>
      </p:sp>
      <p:sp>
        <p:nvSpPr>
          <p:cNvPr id="7" name="Right Triangle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r>
              <a:rPr lang="en-US"/>
              <a:t>Chehalis River Basin Flood District Formation</a:t>
            </a:r>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4C8695C7-A6A6-44DF-AE52-7A1ABADB182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smtClean="0">
                <a:solidFill>
                  <a:schemeClr val="tx1"/>
                </a:solidFill>
              </a:defRPr>
            </a:lvl1pPr>
            <a:extLst/>
          </a:lstStyle>
          <a:p>
            <a:pPr>
              <a:defRPr/>
            </a:pPr>
            <a:r>
              <a:rPr lang="en-US"/>
              <a:t>Chehalis River Basin Flood District Formation</a:t>
            </a:r>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smtClean="0">
                <a:solidFill>
                  <a:schemeClr val="tx1"/>
                </a:solidFill>
              </a:defRPr>
            </a:lvl1pPr>
            <a:extLst/>
          </a:lstStyle>
          <a:p>
            <a:pPr>
              <a:defRPr/>
            </a:pPr>
            <a:fld id="{E6B9A4DB-465D-40D9-9700-7874C4CC7291}" type="slidenum">
              <a:rPr lang="en-US"/>
              <a:pPr>
                <a:defRPr/>
              </a:pPr>
              <a:t>‹#›</a:t>
            </a:fld>
            <a:endParaRPr lang="en-US"/>
          </a:p>
        </p:txBody>
      </p:sp>
      <p:sp>
        <p:nvSpPr>
          <p:cNvPr id="11" name="Line 16"/>
          <p:cNvSpPr>
            <a:spLocks noChangeShapeType="1"/>
          </p:cNvSpPr>
          <p:nvPr userDrawn="1"/>
        </p:nvSpPr>
        <p:spPr bwMode="auto">
          <a:xfrm>
            <a:off x="0" y="6477000"/>
            <a:ext cx="9144000" cy="0"/>
          </a:xfrm>
          <a:prstGeom prst="line">
            <a:avLst/>
          </a:prstGeom>
          <a:noFill/>
          <a:ln w="9525">
            <a:solidFill>
              <a:schemeClr val="tx1"/>
            </a:solidFill>
            <a:round/>
            <a:headEnd/>
            <a:tailEnd/>
          </a:ln>
          <a:effectLst/>
        </p:spPr>
        <p:txBody>
          <a:bodyP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755" r:id="rId1"/>
    <p:sldLayoutId id="2147483754" r:id="rId2"/>
    <p:sldLayoutId id="2147483756" r:id="rId3"/>
    <p:sldLayoutId id="2147483757" r:id="rId4"/>
    <p:sldLayoutId id="2147483758" r:id="rId5"/>
    <p:sldLayoutId id="2147483759" r:id="rId6"/>
    <p:sldLayoutId id="2147483753" r:id="rId7"/>
    <p:sldLayoutId id="2147483760" r:id="rId8"/>
    <p:sldLayoutId id="2147483761" r:id="rId9"/>
    <p:sldLayoutId id="2147483752" r:id="rId10"/>
    <p:sldLayoutId id="2147483751" r:id="rId11"/>
  </p:sldLayoutIdLst>
  <p:hf hdr="0" ftr="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fontAlgn="auto">
              <a:spcAft>
                <a:spcPts val="0"/>
              </a:spcAft>
              <a:defRPr/>
            </a:pPr>
            <a:r>
              <a:rPr lang="en-US" sz="5400" dirty="0" smtClean="0"/>
              <a:t>Preliminary Financial Analysis</a:t>
            </a:r>
          </a:p>
        </p:txBody>
      </p:sp>
      <p:sp>
        <p:nvSpPr>
          <p:cNvPr id="15362" name="Rectangle 3"/>
          <p:cNvSpPr>
            <a:spLocks noGrp="1" noChangeArrowheads="1"/>
          </p:cNvSpPr>
          <p:nvPr>
            <p:ph type="subTitle" idx="1"/>
          </p:nvPr>
        </p:nvSpPr>
        <p:spPr>
          <a:xfrm>
            <a:off x="685800" y="3611563"/>
            <a:ext cx="7772400" cy="1200150"/>
          </a:xfrm>
        </p:spPr>
        <p:txBody>
          <a:bodyPr/>
          <a:lstStyle/>
          <a:p>
            <a:pPr marR="0"/>
            <a:r>
              <a:rPr lang="en-US" smtClean="0"/>
              <a:t>Chehalis River Basin Flood District Formation</a:t>
            </a:r>
          </a:p>
          <a:p>
            <a:pPr marR="0"/>
            <a:r>
              <a:rPr lang="en-US" smtClean="0"/>
              <a:t>February 17, 2010</a:t>
            </a:r>
          </a:p>
        </p:txBody>
      </p:sp>
      <p:pic>
        <p:nvPicPr>
          <p:cNvPr id="15363" name="Picture 14" descr="final_logo_blue"/>
          <p:cNvPicPr>
            <a:picLocks noChangeAspect="1" noChangeArrowheads="1"/>
          </p:cNvPicPr>
          <p:nvPr/>
        </p:nvPicPr>
        <p:blipFill>
          <a:blip r:embed="rId3" cstate="print"/>
          <a:srcRect/>
          <a:stretch>
            <a:fillRect/>
          </a:stretch>
        </p:blipFill>
        <p:spPr bwMode="auto">
          <a:xfrm>
            <a:off x="2971800" y="609600"/>
            <a:ext cx="3124200" cy="1212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1"/>
          <p:cNvSpPr>
            <a:spLocks noGrp="1"/>
          </p:cNvSpPr>
          <p:nvPr>
            <p:ph idx="1"/>
          </p:nvPr>
        </p:nvSpPr>
        <p:spPr>
          <a:xfrm>
            <a:off x="304800" y="1646238"/>
            <a:ext cx="8229600" cy="4525962"/>
          </a:xfrm>
        </p:spPr>
        <p:txBody>
          <a:bodyPr/>
          <a:lstStyle/>
          <a:p>
            <a:pPr>
              <a:buFont typeface="Wingdings 3" pitchFamily="18" charset="2"/>
              <a:buNone/>
            </a:pPr>
            <a:r>
              <a:rPr lang="en-US" sz="2400" b="1" smtClean="0"/>
              <a:t>	RCW 86.15.160</a:t>
            </a:r>
          </a:p>
          <a:p>
            <a:pPr>
              <a:buFont typeface="Wingdings 3" pitchFamily="18" charset="2"/>
              <a:buNone/>
            </a:pPr>
            <a:r>
              <a:rPr lang="en-US" sz="2400" b="1" smtClean="0"/>
              <a:t>	Excess levies, assessments, regular levies, and charges — Local improvement districts.</a:t>
            </a:r>
          </a:p>
          <a:p>
            <a:pPr>
              <a:buFont typeface="Wingdings 3" pitchFamily="18" charset="2"/>
              <a:buNone/>
            </a:pPr>
            <a:r>
              <a:rPr lang="en-US" sz="2400" smtClean="0"/>
              <a:t>	For the purposes of this chapter the supervisors may authorize:</a:t>
            </a:r>
            <a:br>
              <a:rPr lang="en-US" sz="2400" smtClean="0"/>
            </a:br>
            <a:r>
              <a:rPr lang="en-US" sz="2400" smtClean="0"/>
              <a:t>	…(4) A charge, under RCW 36.89.080, for the furnishing of service to those who are receiving or will receive benefits from storm water control facilities and who are contributing to an increase in surface water runoff…</a:t>
            </a:r>
          </a:p>
        </p:txBody>
      </p:sp>
      <p:sp>
        <p:nvSpPr>
          <p:cNvPr id="2560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6E16E4F-81A0-4DA1-BD16-8A51B74182C2}" type="slidenum">
              <a:rPr lang="en-US"/>
              <a:pPr/>
              <a:t>10</a:t>
            </a:fld>
            <a:endParaRPr lang="en-US"/>
          </a:p>
        </p:txBody>
      </p:sp>
      <p:sp>
        <p:nvSpPr>
          <p:cNvPr id="5" name="Title 4"/>
          <p:cNvSpPr>
            <a:spLocks noGrp="1"/>
          </p:cNvSpPr>
          <p:nvPr>
            <p:ph type="title"/>
          </p:nvPr>
        </p:nvSpPr>
        <p:spPr/>
        <p:txBody>
          <a:bodyPr/>
          <a:lstStyle/>
          <a:p>
            <a:pPr fontAlgn="auto">
              <a:spcAft>
                <a:spcPts val="0"/>
              </a:spcAft>
              <a:defRPr/>
            </a:pPr>
            <a:r>
              <a:rPr lang="en-US" dirty="0" smtClean="0"/>
              <a:t>Rate Authorization</a:t>
            </a:r>
            <a:endParaRPr lang="en-US" dirty="0"/>
          </a:p>
        </p:txBody>
      </p:sp>
      <p:sp>
        <p:nvSpPr>
          <p:cNvPr id="25604" name="Date Placeholder 3"/>
          <p:cNvSpPr>
            <a:spLocks noGrp="1"/>
          </p:cNvSpPr>
          <p:nvPr>
            <p:ph type="dt" sz="quarter" idx="10"/>
          </p:nvPr>
        </p:nvSpPr>
        <p:spPr bwMode="auto">
          <a:xfrm>
            <a:off x="3733800" y="6408738"/>
            <a:ext cx="4975225" cy="365125"/>
          </a:xfrm>
          <a:noFill/>
          <a:ln>
            <a:miter lim="800000"/>
            <a:headEnd/>
            <a:tailEnd/>
          </a:ln>
        </p:spPr>
        <p:txBody>
          <a:bodyPr wrap="square" lIns="91440" tIns="45720" rIns="91440" bIns="45720" numCol="1" anchorCtr="0" compatLnSpc="1">
            <a:prstTxWarp prst="textNoShape">
              <a:avLst/>
            </a:prstTxWarp>
          </a:bodyPr>
          <a:lstStyle/>
          <a:p>
            <a:pPr algn="r"/>
            <a:r>
              <a:rPr lang="en-US"/>
              <a:t>Chehalis River Basin Flood District Formation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624078" indent="-514350" fontAlgn="auto">
              <a:spcAft>
                <a:spcPts val="0"/>
              </a:spcAft>
              <a:buFont typeface="+mj-lt"/>
              <a:buAutoNum type="arabicPeriod"/>
              <a:defRPr/>
            </a:pPr>
            <a:r>
              <a:rPr lang="en-US" dirty="0" smtClean="0"/>
              <a:t>State Assistance – funds all</a:t>
            </a:r>
          </a:p>
          <a:p>
            <a:pPr marL="1117854" lvl="2" indent="-514350" fontAlgn="auto">
              <a:spcAft>
                <a:spcPts val="0"/>
              </a:spcAft>
              <a:buFont typeface="Wingdings 2"/>
              <a:buChar char=""/>
              <a:defRPr/>
            </a:pPr>
            <a:r>
              <a:rPr lang="en-US" dirty="0" smtClean="0"/>
              <a:t> revenue requirement (to District): $0</a:t>
            </a:r>
          </a:p>
          <a:p>
            <a:pPr marL="624078" indent="-514350" fontAlgn="auto">
              <a:spcBef>
                <a:spcPts val="1200"/>
              </a:spcBef>
              <a:spcAft>
                <a:spcPts val="0"/>
              </a:spcAft>
              <a:buFont typeface="+mj-lt"/>
              <a:buAutoNum type="arabicPeriod"/>
              <a:defRPr/>
            </a:pPr>
            <a:r>
              <a:rPr lang="en-US" dirty="0" smtClean="0"/>
              <a:t>No State Assistance, District funds nothing</a:t>
            </a:r>
          </a:p>
          <a:p>
            <a:pPr marL="1117854" lvl="2" indent="-514350" fontAlgn="auto">
              <a:spcAft>
                <a:spcPts val="0"/>
              </a:spcAft>
              <a:buFont typeface="Wingdings 2"/>
              <a:buChar char=""/>
              <a:defRPr/>
            </a:pPr>
            <a:r>
              <a:rPr lang="en-US" dirty="0" smtClean="0"/>
              <a:t> revenue requirement (to District): $0</a:t>
            </a:r>
          </a:p>
          <a:p>
            <a:pPr marL="624078" indent="-514350" fontAlgn="auto">
              <a:spcBef>
                <a:spcPts val="1200"/>
              </a:spcBef>
              <a:spcAft>
                <a:spcPts val="0"/>
              </a:spcAft>
              <a:buFont typeface="+mj-lt"/>
              <a:buAutoNum type="arabicPeriod"/>
              <a:defRPr/>
            </a:pPr>
            <a:r>
              <a:rPr lang="en-US" dirty="0" smtClean="0"/>
              <a:t>No State Assistance, District funds only District staff / management; awaits State funding for major capital projects</a:t>
            </a:r>
          </a:p>
          <a:p>
            <a:pPr marL="1117854" lvl="2" indent="-514350" fontAlgn="auto">
              <a:spcAft>
                <a:spcPts val="0"/>
              </a:spcAft>
              <a:buFont typeface="Wingdings 2"/>
              <a:buChar char=""/>
              <a:defRPr/>
            </a:pPr>
            <a:r>
              <a:rPr lang="en-US" dirty="0" smtClean="0"/>
              <a:t>first year revenue requirement: $645,000</a:t>
            </a:r>
          </a:p>
          <a:p>
            <a:pPr marL="1117854" lvl="2" indent="-514350" fontAlgn="auto">
              <a:spcAft>
                <a:spcPts val="0"/>
              </a:spcAft>
              <a:buFont typeface="Wingdings 2"/>
              <a:buChar char=""/>
              <a:defRPr/>
            </a:pPr>
            <a:r>
              <a:rPr lang="en-US" dirty="0" smtClean="0"/>
              <a:t>7/1-12/31/2011 District staff through member contributions</a:t>
            </a:r>
          </a:p>
          <a:p>
            <a:pPr marL="624078" indent="-514350" fontAlgn="auto">
              <a:spcBef>
                <a:spcPts val="1200"/>
              </a:spcBef>
              <a:spcAft>
                <a:spcPts val="0"/>
              </a:spcAft>
              <a:buFont typeface="+mj-lt"/>
              <a:buAutoNum type="arabicPeriod"/>
              <a:defRPr/>
            </a:pPr>
            <a:r>
              <a:rPr lang="en-US" dirty="0" smtClean="0"/>
              <a:t>No State Assistance, District funds staff / management &amp; hydraulic analysis; awaits State funding for major capital projects</a:t>
            </a:r>
          </a:p>
          <a:p>
            <a:pPr marL="1117854" lvl="2" indent="-514350" fontAlgn="auto">
              <a:spcAft>
                <a:spcPts val="0"/>
              </a:spcAft>
              <a:buFont typeface="Wingdings 2"/>
              <a:buChar char=""/>
              <a:defRPr/>
            </a:pPr>
            <a:r>
              <a:rPr lang="en-US" dirty="0" smtClean="0"/>
              <a:t>first year revenue requirement $1,045,000</a:t>
            </a:r>
          </a:p>
          <a:p>
            <a:pPr marL="1117854" lvl="2" indent="-514350" fontAlgn="auto">
              <a:spcAft>
                <a:spcPts val="0"/>
              </a:spcAft>
              <a:buFont typeface="Wingdings 2"/>
              <a:buChar char=""/>
              <a:defRPr/>
            </a:pPr>
            <a:r>
              <a:rPr lang="en-US" dirty="0" smtClean="0"/>
              <a:t>7/1-12/31/2011 District staff through member contributions</a:t>
            </a:r>
            <a:endParaRPr lang="en-US" dirty="0"/>
          </a:p>
        </p:txBody>
      </p:sp>
      <p:sp>
        <p:nvSpPr>
          <p:cNvPr id="2662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2F13F43-0821-4916-A29A-399BBF868B15}" type="slidenum">
              <a:rPr lang="en-US"/>
              <a:pPr/>
              <a:t>11</a:t>
            </a:fld>
            <a:endParaRPr lang="en-US"/>
          </a:p>
        </p:txBody>
      </p:sp>
      <p:sp>
        <p:nvSpPr>
          <p:cNvPr id="5" name="Title 4"/>
          <p:cNvSpPr>
            <a:spLocks noGrp="1"/>
          </p:cNvSpPr>
          <p:nvPr>
            <p:ph type="title"/>
          </p:nvPr>
        </p:nvSpPr>
        <p:spPr/>
        <p:txBody>
          <a:bodyPr>
            <a:noAutofit/>
          </a:bodyPr>
          <a:lstStyle/>
          <a:p>
            <a:pPr fontAlgn="auto">
              <a:spcAft>
                <a:spcPts val="0"/>
              </a:spcAft>
              <a:defRPr/>
            </a:pPr>
            <a:r>
              <a:rPr lang="en-US" sz="3200" dirty="0" smtClean="0"/>
              <a:t> Revenue Requirement Scenarios</a:t>
            </a:r>
            <a:endParaRPr lang="en-US" sz="3200" dirty="0"/>
          </a:p>
        </p:txBody>
      </p:sp>
      <p:sp>
        <p:nvSpPr>
          <p:cNvPr id="26628" name="Date Placeholder 3"/>
          <p:cNvSpPr>
            <a:spLocks noGrp="1"/>
          </p:cNvSpPr>
          <p:nvPr>
            <p:ph type="dt" sz="quarter" idx="10"/>
          </p:nvPr>
        </p:nvSpPr>
        <p:spPr bwMode="auto">
          <a:xfrm>
            <a:off x="3733800" y="6408738"/>
            <a:ext cx="4975225" cy="365125"/>
          </a:xfrm>
          <a:noFill/>
          <a:ln>
            <a:miter lim="800000"/>
            <a:headEnd/>
            <a:tailEnd/>
          </a:ln>
        </p:spPr>
        <p:txBody>
          <a:bodyPr wrap="square" lIns="91440" tIns="45720" rIns="91440" bIns="45720" numCol="1" anchorCtr="0" compatLnSpc="1">
            <a:prstTxWarp prst="textNoShape">
              <a:avLst/>
            </a:prstTxWarp>
          </a:bodyPr>
          <a:lstStyle/>
          <a:p>
            <a:pPr algn="r"/>
            <a:r>
              <a:rPr lang="en-US"/>
              <a:t>Chehalis River Basin Flood District Formation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C645206-1258-4BD1-B5FE-5D5FB6F5B80D}" type="slidenum">
              <a:rPr lang="en-US"/>
              <a:pPr/>
              <a:t>12</a:t>
            </a:fld>
            <a:endParaRPr lang="en-US"/>
          </a:p>
        </p:txBody>
      </p:sp>
      <p:sp>
        <p:nvSpPr>
          <p:cNvPr id="5" name="Title 4"/>
          <p:cNvSpPr>
            <a:spLocks noGrp="1"/>
          </p:cNvSpPr>
          <p:nvPr>
            <p:ph type="title"/>
          </p:nvPr>
        </p:nvSpPr>
        <p:spPr/>
        <p:txBody>
          <a:bodyPr/>
          <a:lstStyle/>
          <a:p>
            <a:pPr fontAlgn="auto">
              <a:spcAft>
                <a:spcPts val="0"/>
              </a:spcAft>
              <a:defRPr/>
            </a:pPr>
            <a:r>
              <a:rPr lang="en-US" dirty="0" smtClean="0"/>
              <a:t>Summary of Cost Allocations</a:t>
            </a:r>
            <a:endParaRPr lang="en-US" dirty="0"/>
          </a:p>
        </p:txBody>
      </p:sp>
      <p:sp>
        <p:nvSpPr>
          <p:cNvPr id="7" name="Content Placeholder 1"/>
          <p:cNvSpPr>
            <a:spLocks noGrp="1"/>
          </p:cNvSpPr>
          <p:nvPr>
            <p:ph idx="1"/>
          </p:nvPr>
        </p:nvSpPr>
        <p:spPr>
          <a:xfrm>
            <a:off x="457200" y="1481138"/>
            <a:ext cx="8229600" cy="2024062"/>
          </a:xfrm>
        </p:spPr>
        <p:txBody>
          <a:bodyPr>
            <a:normAutofit/>
          </a:bodyPr>
          <a:lstStyle/>
          <a:p>
            <a:pPr marL="1947863" indent="-1947863" fontAlgn="auto">
              <a:spcAft>
                <a:spcPts val="0"/>
              </a:spcAft>
              <a:buFont typeface="Wingdings 3"/>
              <a:buNone/>
              <a:defRPr/>
            </a:pPr>
            <a:r>
              <a:rPr lang="en-US" dirty="0" smtClean="0"/>
              <a:t>Scenario 3: District funds only District staff / management; awaits State funding for other needs</a:t>
            </a:r>
          </a:p>
          <a:p>
            <a:pPr marL="2459038" lvl="2" indent="-514350" fontAlgn="auto">
              <a:spcAft>
                <a:spcPts val="0"/>
              </a:spcAft>
              <a:buFont typeface="Wingdings 2"/>
              <a:buChar char=""/>
              <a:defRPr/>
            </a:pPr>
            <a:r>
              <a:rPr lang="en-US" dirty="0" smtClean="0"/>
              <a:t>1st year revenue requirement: $645,000</a:t>
            </a:r>
          </a:p>
          <a:p>
            <a:pPr marL="624078" indent="-514350" fontAlgn="auto">
              <a:spcAft>
                <a:spcPts val="0"/>
              </a:spcAft>
              <a:buFont typeface="+mj-lt"/>
              <a:buAutoNum type="arabicPeriod"/>
              <a:defRPr/>
            </a:pPr>
            <a:endParaRPr lang="en-US" dirty="0"/>
          </a:p>
        </p:txBody>
      </p:sp>
      <p:sp>
        <p:nvSpPr>
          <p:cNvPr id="27652" name="Date Placeholder 3"/>
          <p:cNvSpPr>
            <a:spLocks noGrp="1"/>
          </p:cNvSpPr>
          <p:nvPr>
            <p:ph type="dt" sz="quarter" idx="10"/>
          </p:nvPr>
        </p:nvSpPr>
        <p:spPr bwMode="auto">
          <a:xfrm>
            <a:off x="3733800" y="6408738"/>
            <a:ext cx="4975225" cy="365125"/>
          </a:xfrm>
          <a:noFill/>
          <a:ln>
            <a:miter lim="800000"/>
            <a:headEnd/>
            <a:tailEnd/>
          </a:ln>
        </p:spPr>
        <p:txBody>
          <a:bodyPr wrap="square" lIns="91440" tIns="45720" rIns="91440" bIns="45720" numCol="1" anchorCtr="0" compatLnSpc="1">
            <a:prstTxWarp prst="textNoShape">
              <a:avLst/>
            </a:prstTxWarp>
          </a:bodyPr>
          <a:lstStyle/>
          <a:p>
            <a:pPr algn="r"/>
            <a:r>
              <a:rPr lang="en-US"/>
              <a:t>Chehalis River Basin Flood District Formation</a:t>
            </a:r>
          </a:p>
        </p:txBody>
      </p:sp>
      <p:pic>
        <p:nvPicPr>
          <p:cNvPr id="27653" name="Picture 2"/>
          <p:cNvPicPr>
            <a:picLocks noChangeAspect="1" noChangeArrowheads="1"/>
          </p:cNvPicPr>
          <p:nvPr/>
        </p:nvPicPr>
        <p:blipFill>
          <a:blip r:embed="rId2" cstate="print"/>
          <a:srcRect/>
          <a:stretch>
            <a:fillRect/>
          </a:stretch>
        </p:blipFill>
        <p:spPr bwMode="auto">
          <a:xfrm>
            <a:off x="269875" y="3352800"/>
            <a:ext cx="8602663" cy="238442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1BF4A7F-BE4C-4590-89F1-D83C90A4C9BA}" type="slidenum">
              <a:rPr lang="en-US"/>
              <a:pPr/>
              <a:t>13</a:t>
            </a:fld>
            <a:endParaRPr lang="en-US"/>
          </a:p>
        </p:txBody>
      </p:sp>
      <p:sp>
        <p:nvSpPr>
          <p:cNvPr id="5" name="Title 4"/>
          <p:cNvSpPr>
            <a:spLocks noGrp="1"/>
          </p:cNvSpPr>
          <p:nvPr>
            <p:ph type="title"/>
          </p:nvPr>
        </p:nvSpPr>
        <p:spPr/>
        <p:txBody>
          <a:bodyPr/>
          <a:lstStyle/>
          <a:p>
            <a:pPr fontAlgn="auto">
              <a:spcAft>
                <a:spcPts val="0"/>
              </a:spcAft>
              <a:defRPr/>
            </a:pPr>
            <a:r>
              <a:rPr lang="en-US" dirty="0" smtClean="0"/>
              <a:t>Summary of Cost Allocations</a:t>
            </a:r>
            <a:endParaRPr lang="en-US" dirty="0"/>
          </a:p>
        </p:txBody>
      </p:sp>
      <p:sp>
        <p:nvSpPr>
          <p:cNvPr id="28675" name="Date Placeholder 3"/>
          <p:cNvSpPr>
            <a:spLocks noGrp="1"/>
          </p:cNvSpPr>
          <p:nvPr>
            <p:ph type="dt" sz="quarter" idx="10"/>
          </p:nvPr>
        </p:nvSpPr>
        <p:spPr bwMode="auto">
          <a:xfrm>
            <a:off x="3733800" y="6408738"/>
            <a:ext cx="4975225" cy="365125"/>
          </a:xfrm>
          <a:noFill/>
          <a:ln>
            <a:miter lim="800000"/>
            <a:headEnd/>
            <a:tailEnd/>
          </a:ln>
        </p:spPr>
        <p:txBody>
          <a:bodyPr wrap="square" lIns="91440" tIns="45720" rIns="91440" bIns="45720" numCol="1" anchorCtr="0" compatLnSpc="1">
            <a:prstTxWarp prst="textNoShape">
              <a:avLst/>
            </a:prstTxWarp>
          </a:bodyPr>
          <a:lstStyle/>
          <a:p>
            <a:pPr algn="r"/>
            <a:r>
              <a:rPr lang="en-US"/>
              <a:t>Chehalis River Basin Flood District Formation</a:t>
            </a:r>
          </a:p>
        </p:txBody>
      </p:sp>
      <p:sp>
        <p:nvSpPr>
          <p:cNvPr id="9" name="Content Placeholder 1"/>
          <p:cNvSpPr txBox="1">
            <a:spLocks/>
          </p:cNvSpPr>
          <p:nvPr/>
        </p:nvSpPr>
        <p:spPr>
          <a:xfrm>
            <a:off x="457200" y="1481138"/>
            <a:ext cx="8229600" cy="1871662"/>
          </a:xfrm>
          <a:prstGeom prst="rect">
            <a:avLst/>
          </a:prstGeom>
        </p:spPr>
        <p:txBody>
          <a:bodyPr>
            <a:normAutofit/>
          </a:bodyPr>
          <a:lstStyle/>
          <a:p>
            <a:pPr marL="1947863" indent="-1947863" fontAlgn="auto">
              <a:spcBef>
                <a:spcPts val="400"/>
              </a:spcBef>
              <a:spcAft>
                <a:spcPts val="0"/>
              </a:spcAft>
              <a:buClr>
                <a:schemeClr val="accent1"/>
              </a:buClr>
              <a:buSzPct val="68000"/>
              <a:buFont typeface="Wingdings 3"/>
              <a:buNone/>
              <a:defRPr/>
            </a:pPr>
            <a:r>
              <a:rPr lang="en-US" sz="2700" dirty="0">
                <a:latin typeface="+mn-lt"/>
              </a:rPr>
              <a:t>Scenario 4: District funds staff / management &amp; hydraulic analysis; awaits State funding for other needs</a:t>
            </a:r>
          </a:p>
          <a:p>
            <a:pPr marL="2459038" lvl="2" indent="-514350" fontAlgn="auto">
              <a:spcBef>
                <a:spcPts val="350"/>
              </a:spcBef>
              <a:spcAft>
                <a:spcPts val="0"/>
              </a:spcAft>
              <a:buClr>
                <a:schemeClr val="accent2"/>
              </a:buClr>
              <a:buSzPct val="100000"/>
              <a:buFont typeface="Wingdings 2"/>
              <a:buChar char=""/>
              <a:defRPr/>
            </a:pPr>
            <a:r>
              <a:rPr lang="en-US" sz="2100" dirty="0">
                <a:latin typeface="+mn-lt"/>
              </a:rPr>
              <a:t>1st year revenue requirement: $1,045,000</a:t>
            </a:r>
          </a:p>
        </p:txBody>
      </p:sp>
      <p:pic>
        <p:nvPicPr>
          <p:cNvPr id="28677" name="Picture 2"/>
          <p:cNvPicPr>
            <a:picLocks noChangeAspect="1" noChangeArrowheads="1"/>
          </p:cNvPicPr>
          <p:nvPr/>
        </p:nvPicPr>
        <p:blipFill>
          <a:blip r:embed="rId2" cstate="print"/>
          <a:srcRect/>
          <a:stretch>
            <a:fillRect/>
          </a:stretch>
        </p:blipFill>
        <p:spPr bwMode="auto">
          <a:xfrm>
            <a:off x="269875" y="3352800"/>
            <a:ext cx="8602663" cy="2384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B57FCB2-6B84-4194-A637-DFC9E71BACF1}" type="slidenum">
              <a:rPr lang="en-US"/>
              <a:pPr/>
              <a:t>14</a:t>
            </a:fld>
            <a:endParaRPr lang="en-US"/>
          </a:p>
        </p:txBody>
      </p:sp>
      <p:sp>
        <p:nvSpPr>
          <p:cNvPr id="5" name="Title 4"/>
          <p:cNvSpPr>
            <a:spLocks noGrp="1"/>
          </p:cNvSpPr>
          <p:nvPr>
            <p:ph type="title"/>
          </p:nvPr>
        </p:nvSpPr>
        <p:spPr/>
        <p:txBody>
          <a:bodyPr/>
          <a:lstStyle/>
          <a:p>
            <a:pPr fontAlgn="auto">
              <a:spcAft>
                <a:spcPts val="0"/>
              </a:spcAft>
              <a:defRPr/>
            </a:pPr>
            <a:r>
              <a:rPr lang="en-US" dirty="0" smtClean="0"/>
              <a:t>Summary of Rates / Taxes</a:t>
            </a:r>
            <a:endParaRPr lang="en-US" dirty="0"/>
          </a:p>
        </p:txBody>
      </p:sp>
      <p:sp>
        <p:nvSpPr>
          <p:cNvPr id="29699" name="Date Placeholder 3"/>
          <p:cNvSpPr>
            <a:spLocks noGrp="1"/>
          </p:cNvSpPr>
          <p:nvPr>
            <p:ph type="dt" sz="quarter" idx="10"/>
          </p:nvPr>
        </p:nvSpPr>
        <p:spPr bwMode="auto">
          <a:xfrm>
            <a:off x="3733800" y="6408738"/>
            <a:ext cx="4975225" cy="365125"/>
          </a:xfrm>
          <a:noFill/>
          <a:ln>
            <a:miter lim="800000"/>
            <a:headEnd/>
            <a:tailEnd/>
          </a:ln>
        </p:spPr>
        <p:txBody>
          <a:bodyPr wrap="square" lIns="91440" tIns="45720" rIns="91440" bIns="45720" numCol="1" anchorCtr="0" compatLnSpc="1">
            <a:prstTxWarp prst="textNoShape">
              <a:avLst/>
            </a:prstTxWarp>
          </a:bodyPr>
          <a:lstStyle/>
          <a:p>
            <a:pPr algn="r"/>
            <a:r>
              <a:rPr lang="en-US"/>
              <a:t>Chehalis River Basin Flood District Formation</a:t>
            </a:r>
          </a:p>
        </p:txBody>
      </p:sp>
      <p:pic>
        <p:nvPicPr>
          <p:cNvPr id="29700" name="Picture 2"/>
          <p:cNvPicPr>
            <a:picLocks noChangeAspect="1" noChangeArrowheads="1"/>
          </p:cNvPicPr>
          <p:nvPr/>
        </p:nvPicPr>
        <p:blipFill>
          <a:blip r:embed="rId2" cstate="print"/>
          <a:srcRect/>
          <a:stretch>
            <a:fillRect/>
          </a:stretch>
        </p:blipFill>
        <p:spPr bwMode="auto">
          <a:xfrm>
            <a:off x="304800" y="1189038"/>
            <a:ext cx="8567738" cy="5059362"/>
          </a:xfrm>
          <a:prstGeom prst="rect">
            <a:avLst/>
          </a:prstGeom>
          <a:solidFill>
            <a:schemeClr val="bg1"/>
          </a:solid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auto">
              <a:spcAft>
                <a:spcPts val="0"/>
              </a:spcAft>
              <a:defRPr/>
            </a:pPr>
            <a:r>
              <a:rPr lang="en-US" dirty="0" smtClean="0"/>
              <a:t>Characteristics of Options</a:t>
            </a:r>
            <a:endParaRPr lang="en-US" dirty="0"/>
          </a:p>
        </p:txBody>
      </p:sp>
      <p:sp>
        <p:nvSpPr>
          <p:cNvPr id="30722"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0FC5CB8-D8F3-4826-9149-66889D259F05}" type="slidenum">
              <a:rPr lang="en-US"/>
              <a:pPr/>
              <a:t>15</a:t>
            </a:fld>
            <a:endParaRPr lang="en-US"/>
          </a:p>
        </p:txBody>
      </p:sp>
      <p:sp>
        <p:nvSpPr>
          <p:cNvPr id="30723" name="Date Placeholder 3"/>
          <p:cNvSpPr>
            <a:spLocks noGrp="1"/>
          </p:cNvSpPr>
          <p:nvPr>
            <p:ph type="dt" sz="quarter" idx="10"/>
          </p:nvPr>
        </p:nvSpPr>
        <p:spPr bwMode="auto">
          <a:xfrm>
            <a:off x="3733800" y="6408738"/>
            <a:ext cx="4975225" cy="365125"/>
          </a:xfrm>
          <a:noFill/>
          <a:ln>
            <a:miter lim="800000"/>
            <a:headEnd/>
            <a:tailEnd/>
          </a:ln>
        </p:spPr>
        <p:txBody>
          <a:bodyPr wrap="square" lIns="91440" tIns="45720" rIns="91440" bIns="45720" numCol="1" anchorCtr="0" compatLnSpc="1">
            <a:prstTxWarp prst="textNoShape">
              <a:avLst/>
            </a:prstTxWarp>
          </a:bodyPr>
          <a:lstStyle/>
          <a:p>
            <a:pPr algn="r"/>
            <a:r>
              <a:rPr lang="en-US"/>
              <a:t>Chehalis River Basin Flood District Formation</a:t>
            </a:r>
          </a:p>
        </p:txBody>
      </p:sp>
      <p:pic>
        <p:nvPicPr>
          <p:cNvPr id="30724" name="Picture 2"/>
          <p:cNvPicPr>
            <a:picLocks noChangeAspect="1" noChangeArrowheads="1"/>
          </p:cNvPicPr>
          <p:nvPr/>
        </p:nvPicPr>
        <p:blipFill>
          <a:blip r:embed="rId2" cstate="print"/>
          <a:srcRect/>
          <a:stretch>
            <a:fillRect/>
          </a:stretch>
        </p:blipFill>
        <p:spPr bwMode="auto">
          <a:xfrm>
            <a:off x="152400" y="1447800"/>
            <a:ext cx="8839200" cy="4789488"/>
          </a:xfrm>
          <a:prstGeom prst="rect">
            <a:avLst/>
          </a:prstGeom>
          <a:solidFill>
            <a:schemeClr val="bg1"/>
          </a:solid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01190" name="Group 134"/>
          <p:cNvGraphicFramePr>
            <a:graphicFrameLocks noGrp="1"/>
          </p:cNvGraphicFramePr>
          <p:nvPr>
            <p:ph idx="1"/>
          </p:nvPr>
        </p:nvGraphicFramePr>
        <p:xfrm>
          <a:off x="381000" y="1981200"/>
          <a:ext cx="8351838" cy="2819400"/>
        </p:xfrm>
        <a:graphic>
          <a:graphicData uri="http://schemas.openxmlformats.org/drawingml/2006/table">
            <a:tbl>
              <a:tblPr/>
              <a:tblGrid>
                <a:gridCol w="2560637"/>
                <a:gridCol w="1447800"/>
                <a:gridCol w="1524000"/>
                <a:gridCol w="1447800"/>
                <a:gridCol w="1371601"/>
              </a:tblGrid>
              <a:tr h="838200">
                <a:tc>
                  <a:txBody>
                    <a:bodyPr/>
                    <a:lstStyle/>
                    <a:p>
                      <a:pPr marL="0" marR="0" lvl="0" indent="0" algn="l" defTabSz="1019175" rtl="0" eaLnBrk="1" fontAlgn="base" latinLnBrk="0" hangingPunct="1">
                        <a:lnSpc>
                          <a:spcPct val="85000"/>
                        </a:lnSpc>
                        <a:spcBef>
                          <a:spcPct val="30000"/>
                        </a:spcBef>
                        <a:spcAft>
                          <a:spcPct val="0"/>
                        </a:spcAft>
                        <a:buClr>
                          <a:srgbClr val="61781F"/>
                        </a:buClr>
                        <a:buSzTx/>
                        <a:buFont typeface="Wingdings" pitchFamily="2" charset="2"/>
                        <a:buNone/>
                        <a:tabLst/>
                      </a:pPr>
                      <a:r>
                        <a:rPr kumimoji="0" lang="en-US" sz="2400" b="0" i="0" u="none" strike="noStrike" cap="none" normalizeH="0" baseline="0" dirty="0" smtClean="0">
                          <a:ln>
                            <a:noFill/>
                          </a:ln>
                          <a:solidFill>
                            <a:schemeClr val="bg1"/>
                          </a:solidFill>
                          <a:effectLst/>
                          <a:latin typeface="KnockoutHTF31JuniorMiddlewt" pitchFamily="2" charset="0"/>
                        </a:rPr>
                        <a:t>  Description</a:t>
                      </a:r>
                    </a:p>
                  </a:txBody>
                  <a:tcPr marL="0" marR="0" marT="0" marB="0" anchor="ctr" horzOverflow="overflow">
                    <a:lnL cap="flat">
                      <a:noFill/>
                    </a:lnL>
                    <a:lnR w="12700" cap="flat" cmpd="sng" algn="ctr">
                      <a:solidFill>
                        <a:schemeClr val="bg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rgbClr val="1F546E"/>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0" i="0" u="none" strike="noStrike" cap="none" normalizeH="0" baseline="0" dirty="0" smtClean="0">
                          <a:ln>
                            <a:noFill/>
                          </a:ln>
                          <a:solidFill>
                            <a:schemeClr val="bg1"/>
                          </a:solidFill>
                          <a:effectLst/>
                          <a:latin typeface="KnockoutHTF31JuniorMiddlewt" pitchFamily="2" charset="0"/>
                        </a:rPr>
                        <a:t>Equitable</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rgbClr val="1F546E"/>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0" i="0" u="none" strike="noStrike" cap="none" normalizeH="0" baseline="0" dirty="0" smtClean="0">
                          <a:ln>
                            <a:noFill/>
                          </a:ln>
                          <a:solidFill>
                            <a:schemeClr val="bg1"/>
                          </a:solidFill>
                          <a:effectLst/>
                          <a:latin typeface="KnockoutHTF31JuniorMiddlewt" pitchFamily="2" charset="0"/>
                        </a:rPr>
                        <a:t>Revenue Sufficiency</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rgbClr val="1F546E"/>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0" i="0" u="none" strike="noStrike" cap="none" normalizeH="0" baseline="0" dirty="0" smtClean="0">
                          <a:ln>
                            <a:noFill/>
                          </a:ln>
                          <a:solidFill>
                            <a:schemeClr val="bg1"/>
                          </a:solidFill>
                          <a:effectLst/>
                          <a:latin typeface="KnockoutHTF31JuniorMiddlewt" pitchFamily="2" charset="0"/>
                        </a:rPr>
                        <a:t>Reliability</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rgbClr val="1F546E"/>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0" i="0" u="none" strike="noStrike" cap="none" normalizeH="0" baseline="0" dirty="0" smtClean="0">
                          <a:ln>
                            <a:noFill/>
                          </a:ln>
                          <a:solidFill>
                            <a:schemeClr val="bg1"/>
                          </a:solidFill>
                          <a:effectLst/>
                          <a:latin typeface="KnockoutHTF31JuniorMiddlewt" pitchFamily="2" charset="0"/>
                        </a:rPr>
                        <a:t>Ease of Admin</a:t>
                      </a:r>
                    </a:p>
                  </a:txBody>
                  <a:tcPr marL="0" marR="0" marT="0" marB="0" anchor="ctr" horzOverflow="overflow">
                    <a:lnL w="12700" cap="flat" cmpd="sng" algn="ctr">
                      <a:solidFill>
                        <a:schemeClr val="bg1"/>
                      </a:solidFill>
                      <a:prstDash val="solid"/>
                      <a:round/>
                      <a:headEnd type="none" w="med" len="med"/>
                      <a:tailEnd type="none" w="med" len="med"/>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solidFill>
                      <a:srgbClr val="1F546E"/>
                    </a:solidFill>
                  </a:tcPr>
                </a:tc>
              </a:tr>
              <a:tr h="678602">
                <a:tc>
                  <a:txBody>
                    <a:bodyPr/>
                    <a:lstStyle/>
                    <a:p>
                      <a:pPr marL="0" marR="0" lvl="0" indent="0" algn="l" defTabSz="1019175" rtl="0" eaLnBrk="1" fontAlgn="base" latinLnBrk="0" hangingPunct="1">
                        <a:lnSpc>
                          <a:spcPct val="85000"/>
                        </a:lnSpc>
                        <a:spcBef>
                          <a:spcPct val="30000"/>
                        </a:spcBef>
                        <a:spcAft>
                          <a:spcPct val="0"/>
                        </a:spcAft>
                        <a:buClr>
                          <a:srgbClr val="CC3300"/>
                        </a:buClr>
                        <a:buSzTx/>
                        <a:buFont typeface="Wingdings" pitchFamily="2" charset="2"/>
                        <a:buNone/>
                        <a:tabLst/>
                      </a:pPr>
                      <a:r>
                        <a:rPr kumimoji="0" lang="en-US" sz="2400" b="0" i="0" u="none" strike="noStrike" cap="none" normalizeH="0" baseline="0" dirty="0" smtClean="0">
                          <a:ln>
                            <a:noFill/>
                          </a:ln>
                          <a:solidFill>
                            <a:schemeClr val="tx1"/>
                          </a:solidFill>
                          <a:effectLst/>
                          <a:latin typeface="KnockoutHTF31JuniorMiddlewt" pitchFamily="2" charset="0"/>
                        </a:rPr>
                        <a:t>  Taxes</a:t>
                      </a:r>
                    </a:p>
                  </a:txBody>
                  <a:tcPr marL="0" marR="0" marT="0" marB="0" anchor="ctr" horzOverflow="overflow">
                    <a:lnL cap="flat">
                      <a:noFill/>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0" i="0" u="none" strike="noStrike" cap="none" normalizeH="0" baseline="0" dirty="0" smtClean="0">
                          <a:ln>
                            <a:noFill/>
                          </a:ln>
                          <a:solidFill>
                            <a:srgbClr val="993300"/>
                          </a:solidFill>
                          <a:effectLst/>
                          <a:latin typeface="Webdings" pitchFamily="18" charset="2"/>
                          <a:sym typeface="Wingdings 2"/>
                        </a:rPr>
                        <a:t></a:t>
                      </a:r>
                      <a:endParaRPr kumimoji="0" lang="en-US" sz="1800" b="0" i="0" u="none" strike="noStrike" cap="none" normalizeH="0" baseline="0" dirty="0" smtClean="0">
                        <a:ln>
                          <a:noFill/>
                        </a:ln>
                        <a:solidFill>
                          <a:srgbClr val="993300"/>
                        </a:solidFill>
                        <a:effectLst/>
                        <a:latin typeface="Webdings" pitchFamily="18" charset="2"/>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0" i="0" u="none" strike="noStrike" cap="none" normalizeH="0" baseline="0" dirty="0" smtClean="0">
                          <a:ln>
                            <a:noFill/>
                          </a:ln>
                          <a:solidFill>
                            <a:srgbClr val="993300"/>
                          </a:solidFill>
                          <a:effectLst/>
                          <a:latin typeface="Webdings" pitchFamily="18" charset="2"/>
                          <a:sym typeface="Wingdings 2"/>
                        </a:rPr>
                        <a:t></a:t>
                      </a:r>
                      <a:endParaRPr kumimoji="0" lang="en-US" sz="1800" b="0" i="0" u="none" strike="noStrike" cap="none" normalizeH="0" baseline="0" dirty="0" smtClean="0">
                        <a:ln>
                          <a:noFill/>
                        </a:ln>
                        <a:solidFill>
                          <a:srgbClr val="993300"/>
                        </a:solidFill>
                        <a:effectLst/>
                        <a:latin typeface="Webdings" pitchFamily="18" charset="2"/>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0" i="0" u="none" strike="noStrike" cap="none" normalizeH="0" baseline="0" dirty="0" smtClean="0">
                          <a:ln>
                            <a:noFill/>
                          </a:ln>
                          <a:solidFill>
                            <a:srgbClr val="993300"/>
                          </a:solidFill>
                          <a:effectLst/>
                          <a:latin typeface="Webdings" pitchFamily="18" charset="2"/>
                          <a:sym typeface="Wingdings 2"/>
                        </a:rPr>
                        <a:t></a:t>
                      </a:r>
                      <a:endParaRPr kumimoji="0" lang="en-US" sz="1800" b="0" i="0" u="none" strike="noStrike" cap="none" normalizeH="0" baseline="0" dirty="0" smtClean="0">
                        <a:ln>
                          <a:noFill/>
                        </a:ln>
                        <a:solidFill>
                          <a:srgbClr val="993300"/>
                        </a:solidFill>
                        <a:effectLst/>
                        <a:latin typeface="Webdings" pitchFamily="18" charset="2"/>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0" i="0" u="none" strike="noStrike" cap="none" normalizeH="0" baseline="0" dirty="0" smtClean="0">
                          <a:ln>
                            <a:noFill/>
                          </a:ln>
                          <a:solidFill>
                            <a:srgbClr val="993300"/>
                          </a:solidFill>
                          <a:effectLst/>
                          <a:latin typeface="Webdings" pitchFamily="18" charset="2"/>
                          <a:sym typeface="Wingdings 2"/>
                        </a:rPr>
                        <a:t></a:t>
                      </a:r>
                      <a:endParaRPr kumimoji="0" lang="en-US" sz="1800" b="0" i="0" u="none" strike="noStrike" cap="none" normalizeH="0" baseline="0" dirty="0" smtClean="0">
                        <a:ln>
                          <a:noFill/>
                        </a:ln>
                        <a:solidFill>
                          <a:srgbClr val="993300"/>
                        </a:solidFill>
                        <a:effectLst/>
                        <a:latin typeface="Webdings" pitchFamily="18" charset="2"/>
                      </a:endParaRPr>
                    </a:p>
                  </a:txBody>
                  <a:tcPr marL="0" marR="0" marT="0" marB="0" anchor="ctr" anchorCtr="1" horzOverflow="overflow">
                    <a:lnL w="12700"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78602">
                <a:tc>
                  <a:txBody>
                    <a:bodyPr/>
                    <a:lstStyle/>
                    <a:p>
                      <a:pPr marL="0" marR="0" lvl="0" indent="0" algn="l" defTabSz="1019175" rtl="0" eaLnBrk="1" fontAlgn="base" latinLnBrk="0" hangingPunct="1">
                        <a:lnSpc>
                          <a:spcPct val="85000"/>
                        </a:lnSpc>
                        <a:spcBef>
                          <a:spcPct val="30000"/>
                        </a:spcBef>
                        <a:spcAft>
                          <a:spcPct val="0"/>
                        </a:spcAft>
                        <a:buClr>
                          <a:srgbClr val="CC3300"/>
                        </a:buClr>
                        <a:buSzTx/>
                        <a:buFont typeface="Wingdings" pitchFamily="2" charset="2"/>
                        <a:buNone/>
                        <a:tabLst/>
                      </a:pPr>
                      <a:r>
                        <a:rPr kumimoji="0" lang="en-US" sz="2400" b="0" i="0" u="none" strike="noStrike" cap="none" normalizeH="0" baseline="0" dirty="0" smtClean="0">
                          <a:ln>
                            <a:noFill/>
                          </a:ln>
                          <a:solidFill>
                            <a:schemeClr val="tx1"/>
                          </a:solidFill>
                          <a:effectLst/>
                          <a:latin typeface="KnockoutHTF31JuniorMiddlewt" pitchFamily="2" charset="0"/>
                        </a:rPr>
                        <a:t>  Charges</a:t>
                      </a:r>
                    </a:p>
                  </a:txBody>
                  <a:tcPr marL="0" marR="0" marT="0" marB="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0" i="0" u="none" strike="noStrike" cap="none" normalizeH="0" baseline="0" dirty="0" smtClean="0">
                          <a:ln>
                            <a:noFill/>
                          </a:ln>
                          <a:solidFill>
                            <a:srgbClr val="993300"/>
                          </a:solidFill>
                          <a:effectLst/>
                          <a:latin typeface="Webdings" pitchFamily="18" charset="2"/>
                          <a:sym typeface="Wingdings 2"/>
                        </a:rPr>
                        <a:t></a:t>
                      </a:r>
                      <a:endParaRPr kumimoji="0" lang="en-US" sz="1800" b="0" i="0" u="none" strike="noStrike" cap="none" normalizeH="0" baseline="0" dirty="0" smtClean="0">
                        <a:ln>
                          <a:noFill/>
                        </a:ln>
                        <a:solidFill>
                          <a:srgbClr val="993300"/>
                        </a:solidFill>
                        <a:effectLst/>
                        <a:latin typeface="Webdings" pitchFamily="18" charset="2"/>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0" i="0" u="none" strike="noStrike" cap="none" normalizeH="0" baseline="0" dirty="0" smtClean="0">
                          <a:ln>
                            <a:noFill/>
                          </a:ln>
                          <a:solidFill>
                            <a:srgbClr val="993300"/>
                          </a:solidFill>
                          <a:effectLst/>
                          <a:latin typeface="Webdings" pitchFamily="18" charset="2"/>
                          <a:sym typeface="Wingdings 2"/>
                        </a:rPr>
                        <a:t></a:t>
                      </a:r>
                      <a:endParaRPr kumimoji="0" lang="en-US" sz="1800" b="0" i="0" u="none" strike="noStrike" cap="none" normalizeH="0" baseline="0" dirty="0" smtClean="0">
                        <a:ln>
                          <a:noFill/>
                        </a:ln>
                        <a:solidFill>
                          <a:srgbClr val="993300"/>
                        </a:solidFill>
                        <a:effectLst/>
                        <a:latin typeface="Webdings" pitchFamily="18" charset="2"/>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0" i="0" u="none" strike="noStrike" cap="none" normalizeH="0" baseline="0" dirty="0" smtClean="0">
                          <a:ln>
                            <a:noFill/>
                          </a:ln>
                          <a:solidFill>
                            <a:srgbClr val="993300"/>
                          </a:solidFill>
                          <a:effectLst/>
                          <a:latin typeface="Webdings" pitchFamily="18" charset="2"/>
                          <a:sym typeface="Wingdings 2"/>
                        </a:rPr>
                        <a:t></a:t>
                      </a:r>
                      <a:endParaRPr kumimoji="0" lang="en-US" sz="1800" b="0" i="0" u="none" strike="noStrike" cap="none" normalizeH="0" baseline="0" dirty="0" smtClean="0">
                        <a:ln>
                          <a:noFill/>
                        </a:ln>
                        <a:solidFill>
                          <a:srgbClr val="993300"/>
                        </a:solidFill>
                        <a:effectLst/>
                        <a:latin typeface="Webdings" pitchFamily="18" charset="2"/>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0" i="0" u="none" strike="noStrike" cap="none" normalizeH="0" baseline="0" dirty="0" smtClean="0">
                          <a:ln>
                            <a:noFill/>
                          </a:ln>
                          <a:solidFill>
                            <a:srgbClr val="993300"/>
                          </a:solidFill>
                          <a:effectLst/>
                          <a:latin typeface="Webdings" pitchFamily="18" charset="2"/>
                          <a:sym typeface="Wingdings 2"/>
                        </a:rPr>
                        <a:t></a:t>
                      </a:r>
                      <a:endParaRPr kumimoji="0" lang="en-US" sz="1800" b="0" i="0" u="none" strike="noStrike" cap="none" normalizeH="0" baseline="0" dirty="0" smtClean="0">
                        <a:ln>
                          <a:noFill/>
                        </a:ln>
                        <a:solidFill>
                          <a:srgbClr val="993300"/>
                        </a:solidFill>
                        <a:effectLst/>
                        <a:latin typeface="Webdings" pitchFamily="18" charset="2"/>
                      </a:endParaRPr>
                    </a:p>
                  </a:txBody>
                  <a:tcPr marL="0" marR="0" marT="0" marB="0" anchor="ctr" anchorCtr="1"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23996">
                <a:tc>
                  <a:txBody>
                    <a:bodyPr/>
                    <a:lstStyle/>
                    <a:p>
                      <a:pPr marL="0" marR="0" lvl="0" indent="0" algn="l" defTabSz="1019175" rtl="0" eaLnBrk="1" fontAlgn="base" latinLnBrk="0" hangingPunct="1">
                        <a:lnSpc>
                          <a:spcPct val="85000"/>
                        </a:lnSpc>
                        <a:spcBef>
                          <a:spcPct val="30000"/>
                        </a:spcBef>
                        <a:spcAft>
                          <a:spcPct val="0"/>
                        </a:spcAft>
                        <a:buClr>
                          <a:srgbClr val="CC3300"/>
                        </a:buClr>
                        <a:buSzTx/>
                        <a:buFont typeface="Wingdings" pitchFamily="2" charset="2"/>
                        <a:buNone/>
                        <a:tabLst/>
                      </a:pPr>
                      <a:r>
                        <a:rPr kumimoji="0" lang="en-US" sz="2400" b="0" i="0" u="none" strike="noStrike" cap="none" normalizeH="0" baseline="0" dirty="0" smtClean="0">
                          <a:ln>
                            <a:noFill/>
                          </a:ln>
                          <a:solidFill>
                            <a:schemeClr val="tx1"/>
                          </a:solidFill>
                          <a:effectLst/>
                          <a:latin typeface="KnockoutHTF31JuniorMiddlewt" pitchFamily="2" charset="0"/>
                        </a:rPr>
                        <a:t>  Assessments</a:t>
                      </a:r>
                    </a:p>
                  </a:txBody>
                  <a:tcPr marL="0" marR="0" marT="0" marB="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0" i="0" u="none" strike="noStrike" cap="none" normalizeH="0" baseline="0" dirty="0" smtClean="0">
                          <a:ln>
                            <a:noFill/>
                          </a:ln>
                          <a:solidFill>
                            <a:srgbClr val="993300"/>
                          </a:solidFill>
                          <a:effectLst/>
                          <a:latin typeface="Webdings" pitchFamily="18" charset="2"/>
                          <a:sym typeface="Wingdings 2"/>
                        </a:rPr>
                        <a:t></a:t>
                      </a:r>
                      <a:endParaRPr kumimoji="0" lang="en-US" sz="1800" b="0" i="0" u="none" strike="noStrike" cap="none" normalizeH="0" baseline="0" dirty="0" smtClean="0">
                        <a:ln>
                          <a:noFill/>
                        </a:ln>
                        <a:solidFill>
                          <a:srgbClr val="993300"/>
                        </a:solidFill>
                        <a:effectLst/>
                        <a:latin typeface="Webdings" pitchFamily="18" charset="2"/>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0" i="0" u="none" strike="noStrike" cap="none" normalizeH="0" baseline="0" dirty="0" smtClean="0">
                          <a:ln>
                            <a:noFill/>
                          </a:ln>
                          <a:solidFill>
                            <a:srgbClr val="993300"/>
                          </a:solidFill>
                          <a:effectLst/>
                          <a:latin typeface="Webdings" pitchFamily="18" charset="2"/>
                          <a:sym typeface="Wingdings 2"/>
                        </a:rPr>
                        <a:t></a:t>
                      </a:r>
                      <a:endParaRPr kumimoji="0" lang="en-US" sz="1800" b="0" i="0" u="none" strike="noStrike" cap="none" normalizeH="0" baseline="0" dirty="0" smtClean="0">
                        <a:ln>
                          <a:noFill/>
                        </a:ln>
                        <a:solidFill>
                          <a:srgbClr val="993300"/>
                        </a:solidFill>
                        <a:effectLst/>
                        <a:latin typeface="Webdings" pitchFamily="18" charset="2"/>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0" i="0" u="none" strike="noStrike" cap="none" normalizeH="0" baseline="0" dirty="0" smtClean="0">
                          <a:ln>
                            <a:noFill/>
                          </a:ln>
                          <a:solidFill>
                            <a:srgbClr val="993300"/>
                          </a:solidFill>
                          <a:effectLst/>
                          <a:latin typeface="Webdings" pitchFamily="18" charset="2"/>
                          <a:sym typeface="Wingdings 2"/>
                        </a:rPr>
                        <a:t></a:t>
                      </a:r>
                      <a:endParaRPr kumimoji="0" lang="en-US" sz="1800" b="0" i="0" u="none" strike="noStrike" cap="none" normalizeH="0" baseline="0" dirty="0" smtClean="0">
                        <a:ln>
                          <a:noFill/>
                        </a:ln>
                        <a:solidFill>
                          <a:srgbClr val="993300"/>
                        </a:solidFill>
                        <a:effectLst/>
                        <a:latin typeface="Webdings" pitchFamily="18" charset="2"/>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1019175" rtl="0" eaLnBrk="1" fontAlgn="base" latinLnBrk="0" hangingPunct="1">
                        <a:lnSpc>
                          <a:spcPct val="85000"/>
                        </a:lnSpc>
                        <a:spcBef>
                          <a:spcPct val="40000"/>
                        </a:spcBef>
                        <a:spcAft>
                          <a:spcPct val="0"/>
                        </a:spcAft>
                        <a:buClr>
                          <a:srgbClr val="61781F"/>
                        </a:buClr>
                        <a:buSzTx/>
                        <a:buFont typeface="Wingdings" pitchFamily="2" charset="2"/>
                        <a:buNone/>
                        <a:tabLst/>
                      </a:pPr>
                      <a:r>
                        <a:rPr kumimoji="0" lang="en-US" sz="1800" b="1" i="0" u="none" strike="noStrike" cap="none" normalizeH="0" baseline="0" dirty="0" smtClean="0">
                          <a:ln>
                            <a:noFill/>
                          </a:ln>
                          <a:solidFill>
                            <a:srgbClr val="993300"/>
                          </a:solidFill>
                          <a:effectLst/>
                          <a:latin typeface="Webdings" pitchFamily="18" charset="2"/>
                          <a:sym typeface="Symbol"/>
                        </a:rPr>
                        <a:t></a:t>
                      </a:r>
                      <a:endParaRPr kumimoji="0" lang="en-US" sz="1800" b="1" i="0" u="none" strike="noStrike" cap="none" normalizeH="0" baseline="0" dirty="0" smtClean="0">
                        <a:ln>
                          <a:noFill/>
                        </a:ln>
                        <a:solidFill>
                          <a:srgbClr val="993300"/>
                        </a:solidFill>
                        <a:effectLst/>
                        <a:latin typeface="Webdings" pitchFamily="18" charset="2"/>
                      </a:endParaRPr>
                    </a:p>
                  </a:txBody>
                  <a:tcPr marL="0" marR="0" marT="0" marB="0" anchor="ctr" anchorCtr="1"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8730" name="Rectangle 58"/>
          <p:cNvSpPr>
            <a:spLocks noGrp="1" noChangeArrowheads="1"/>
          </p:cNvSpPr>
          <p:nvPr>
            <p:ph type="title"/>
          </p:nvPr>
        </p:nvSpPr>
        <p:spPr>
          <a:xfrm>
            <a:off x="433388" y="381000"/>
            <a:ext cx="7720012" cy="839788"/>
          </a:xfrm>
        </p:spPr>
        <p:txBody>
          <a:bodyPr/>
          <a:lstStyle/>
          <a:p>
            <a:pPr fontAlgn="auto">
              <a:spcAft>
                <a:spcPts val="0"/>
              </a:spcAft>
              <a:defRPr/>
            </a:pPr>
            <a:r>
              <a:rPr lang="en-US" dirty="0" smtClean="0"/>
              <a:t>Cost Recovery Evaluation</a:t>
            </a:r>
          </a:p>
        </p:txBody>
      </p:sp>
      <p:sp>
        <p:nvSpPr>
          <p:cNvPr id="31779" name="Date Placeholder 3"/>
          <p:cNvSpPr>
            <a:spLocks noGrp="1"/>
          </p:cNvSpPr>
          <p:nvPr>
            <p:ph type="dt" sz="quarter" idx="10"/>
          </p:nvPr>
        </p:nvSpPr>
        <p:spPr bwMode="auto">
          <a:xfrm>
            <a:off x="3733800" y="6408738"/>
            <a:ext cx="4975225" cy="365125"/>
          </a:xfrm>
          <a:noFill/>
          <a:ln>
            <a:miter lim="800000"/>
            <a:headEnd/>
            <a:tailEnd/>
          </a:ln>
        </p:spPr>
        <p:txBody>
          <a:bodyPr wrap="square" lIns="91440" tIns="45720" rIns="91440" bIns="45720" numCol="1" anchorCtr="0" compatLnSpc="1">
            <a:prstTxWarp prst="textNoShape">
              <a:avLst/>
            </a:prstTxWarp>
          </a:bodyPr>
          <a:lstStyle/>
          <a:p>
            <a:pPr algn="r"/>
            <a:r>
              <a:rPr lang="en-US"/>
              <a:t>Chehalis River Basin Flood District Formation</a:t>
            </a:r>
          </a:p>
        </p:txBody>
      </p:sp>
      <p:sp>
        <p:nvSpPr>
          <p:cNvPr id="31780" name="Slide Number Placeholder 4"/>
          <p:cNvSpPr txBox="1">
            <a:spLocks/>
          </p:cNvSpPr>
          <p:nvPr/>
        </p:nvSpPr>
        <p:spPr bwMode="auto">
          <a:xfrm>
            <a:off x="8647113" y="6408738"/>
            <a:ext cx="366712" cy="365125"/>
          </a:xfrm>
          <a:prstGeom prst="rect">
            <a:avLst/>
          </a:prstGeom>
          <a:noFill/>
          <a:ln w="9525">
            <a:noFill/>
            <a:miter lim="800000"/>
            <a:headEnd/>
            <a:tailEnd/>
          </a:ln>
        </p:spPr>
        <p:txBody>
          <a:bodyPr anchor="b"/>
          <a:lstStyle/>
          <a:p>
            <a:pPr algn="r"/>
            <a:fld id="{D1C37653-AA76-489C-81B8-02722CB8FC6E}" type="slidenum">
              <a:rPr lang="en-US" sz="1000"/>
              <a:pPr algn="r"/>
              <a:t>16</a:t>
            </a:fld>
            <a:endParaRPr lang="en-US" sz="100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Future Fiscal Policies</a:t>
            </a:r>
            <a:endParaRPr lang="en-US" dirty="0"/>
          </a:p>
        </p:txBody>
      </p:sp>
      <p:sp>
        <p:nvSpPr>
          <p:cNvPr id="33794" name="Content Placeholder 2"/>
          <p:cNvSpPr>
            <a:spLocks noGrp="1"/>
          </p:cNvSpPr>
          <p:nvPr>
            <p:ph idx="1"/>
          </p:nvPr>
        </p:nvSpPr>
        <p:spPr/>
        <p:txBody>
          <a:bodyPr/>
          <a:lstStyle/>
          <a:p>
            <a:r>
              <a:rPr lang="en-US" smtClean="0"/>
              <a:t>Maintain an appropriate working capital balance as a cushion against fluctuating expenditures, taking into account the size of the program and other factors</a:t>
            </a:r>
          </a:p>
          <a:p>
            <a:r>
              <a:rPr lang="en-US" smtClean="0"/>
              <a:t>Fund capital repair and replacement over time</a:t>
            </a:r>
          </a:p>
          <a:p>
            <a:r>
              <a:rPr lang="en-US" smtClean="0"/>
              <a:t>Maintain an appropriate level of capital contingency funding for emergency needs</a:t>
            </a:r>
          </a:p>
          <a:p>
            <a:r>
              <a:rPr lang="en-US" smtClean="0"/>
              <a:t>Develop a capital funding strategy once a project list and associated costs are developed</a:t>
            </a:r>
          </a:p>
        </p:txBody>
      </p:sp>
      <p:sp>
        <p:nvSpPr>
          <p:cNvPr id="33795" name="Date Placeholder 3"/>
          <p:cNvSpPr>
            <a:spLocks noGrp="1"/>
          </p:cNvSpPr>
          <p:nvPr>
            <p:ph type="dt" sz="quarter" idx="10"/>
          </p:nvPr>
        </p:nvSpPr>
        <p:spPr bwMode="auto">
          <a:xfrm>
            <a:off x="3733800" y="6408738"/>
            <a:ext cx="4975225" cy="365125"/>
          </a:xfrm>
          <a:noFill/>
          <a:ln>
            <a:miter lim="800000"/>
            <a:headEnd/>
            <a:tailEnd/>
          </a:ln>
        </p:spPr>
        <p:txBody>
          <a:bodyPr wrap="square" lIns="91440" tIns="45720" rIns="91440" bIns="45720" numCol="1" anchorCtr="0" compatLnSpc="1">
            <a:prstTxWarp prst="textNoShape">
              <a:avLst/>
            </a:prstTxWarp>
          </a:bodyPr>
          <a:lstStyle/>
          <a:p>
            <a:pPr algn="r"/>
            <a:r>
              <a:rPr lang="en-US"/>
              <a:t>Chehalis River Basin Flood District Formation</a:t>
            </a:r>
          </a:p>
        </p:txBody>
      </p:sp>
      <p:sp>
        <p:nvSpPr>
          <p:cNvPr id="33796" name="Slide Number Placeholder 4"/>
          <p:cNvSpPr txBox="1">
            <a:spLocks/>
          </p:cNvSpPr>
          <p:nvPr/>
        </p:nvSpPr>
        <p:spPr bwMode="auto">
          <a:xfrm>
            <a:off x="8647113" y="6408738"/>
            <a:ext cx="366712" cy="365125"/>
          </a:xfrm>
          <a:prstGeom prst="rect">
            <a:avLst/>
          </a:prstGeom>
          <a:noFill/>
          <a:ln w="9525">
            <a:noFill/>
            <a:miter lim="800000"/>
            <a:headEnd/>
            <a:tailEnd/>
          </a:ln>
        </p:spPr>
        <p:txBody>
          <a:bodyPr anchor="b"/>
          <a:lstStyle/>
          <a:p>
            <a:pPr algn="r"/>
            <a:fld id="{52C6A900-E0CA-436C-BD72-0B68C3A40E73}" type="slidenum">
              <a:rPr lang="en-US" sz="1000"/>
              <a:pPr algn="r"/>
              <a:t>17</a:t>
            </a:fld>
            <a:endParaRPr lang="en-US" sz="1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Content Placeholder 1"/>
          <p:cNvSpPr>
            <a:spLocks noGrp="1"/>
          </p:cNvSpPr>
          <p:nvPr>
            <p:ph idx="1"/>
          </p:nvPr>
        </p:nvSpPr>
        <p:spPr/>
        <p:txBody>
          <a:bodyPr/>
          <a:lstStyle/>
          <a:p>
            <a:r>
              <a:rPr lang="en-US" smtClean="0"/>
              <a:t>Revenue Requirement:  Scenario 3 - fund only District staff / management ($645,000)</a:t>
            </a:r>
          </a:p>
          <a:p>
            <a:r>
              <a:rPr lang="en-US" smtClean="0"/>
              <a:t>Cost Allocation:</a:t>
            </a:r>
          </a:p>
          <a:p>
            <a:pPr lvl="1">
              <a:spcAft>
                <a:spcPts val="600"/>
              </a:spcAft>
            </a:pPr>
            <a:r>
              <a:rPr lang="en-US" smtClean="0"/>
              <a:t>Between floodplain and remaining basin – allocate costs to floodplain by direct economic value added in floodplain / total economic benefit of floodplain improvements in the basin</a:t>
            </a:r>
          </a:p>
          <a:p>
            <a:pPr lvl="1">
              <a:spcAft>
                <a:spcPts val="600"/>
              </a:spcAft>
            </a:pPr>
            <a:r>
              <a:rPr lang="en-US" smtClean="0"/>
              <a:t>Among jurisdictions – allocate remaining basin costs by total economic benefit / value of floodplain to basin</a:t>
            </a:r>
          </a:p>
        </p:txBody>
      </p:sp>
      <p:sp>
        <p:nvSpPr>
          <p:cNvPr id="3481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0E656C5-796C-4856-B27D-116694B10C8B}" type="slidenum">
              <a:rPr lang="en-US"/>
              <a:pPr/>
              <a:t>18</a:t>
            </a:fld>
            <a:endParaRPr lang="en-US"/>
          </a:p>
        </p:txBody>
      </p:sp>
      <p:sp>
        <p:nvSpPr>
          <p:cNvPr id="5" name="Title 4"/>
          <p:cNvSpPr>
            <a:spLocks noGrp="1"/>
          </p:cNvSpPr>
          <p:nvPr>
            <p:ph type="title"/>
          </p:nvPr>
        </p:nvSpPr>
        <p:spPr/>
        <p:txBody>
          <a:bodyPr/>
          <a:lstStyle/>
          <a:p>
            <a:pPr fontAlgn="auto">
              <a:spcAft>
                <a:spcPts val="0"/>
              </a:spcAft>
              <a:defRPr/>
            </a:pPr>
            <a:r>
              <a:rPr lang="en-US" dirty="0" smtClean="0"/>
              <a:t>Summary of Financial Analysis</a:t>
            </a:r>
            <a:endParaRPr lang="en-US" dirty="0"/>
          </a:p>
        </p:txBody>
      </p:sp>
      <p:sp>
        <p:nvSpPr>
          <p:cNvPr id="34820" name="Date Placeholder 3"/>
          <p:cNvSpPr txBox="1">
            <a:spLocks/>
          </p:cNvSpPr>
          <p:nvPr/>
        </p:nvSpPr>
        <p:spPr bwMode="auto">
          <a:xfrm>
            <a:off x="3733800" y="6408738"/>
            <a:ext cx="4975225" cy="365125"/>
          </a:xfrm>
          <a:prstGeom prst="rect">
            <a:avLst/>
          </a:prstGeom>
          <a:noFill/>
          <a:ln w="9525">
            <a:noFill/>
            <a:miter lim="800000"/>
            <a:headEnd/>
            <a:tailEnd/>
          </a:ln>
        </p:spPr>
        <p:txBody>
          <a:bodyPr anchor="b"/>
          <a:lstStyle/>
          <a:p>
            <a:pPr algn="r"/>
            <a:r>
              <a:rPr lang="en-US" sz="1000"/>
              <a:t>Chehalis River Basin Flood District Formation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1"/>
          <p:cNvSpPr>
            <a:spLocks noGrp="1"/>
          </p:cNvSpPr>
          <p:nvPr>
            <p:ph idx="1"/>
          </p:nvPr>
        </p:nvSpPr>
        <p:spPr/>
        <p:txBody>
          <a:bodyPr/>
          <a:lstStyle/>
          <a:p>
            <a:pPr>
              <a:spcAft>
                <a:spcPts val="600"/>
              </a:spcAft>
            </a:pPr>
            <a:r>
              <a:rPr lang="en-US" smtClean="0"/>
              <a:t>Cost Recovery</a:t>
            </a:r>
          </a:p>
          <a:p>
            <a:pPr lvl="1">
              <a:spcAft>
                <a:spcPts val="600"/>
              </a:spcAft>
            </a:pPr>
            <a:r>
              <a:rPr lang="en-US" smtClean="0"/>
              <a:t>Recover floodplain costs in a rate to developed property</a:t>
            </a:r>
          </a:p>
          <a:p>
            <a:pPr lvl="1">
              <a:spcAft>
                <a:spcPts val="600"/>
              </a:spcAft>
            </a:pPr>
            <a:r>
              <a:rPr lang="en-US" smtClean="0"/>
              <a:t>Recover remaining basin costs in a property tax</a:t>
            </a:r>
          </a:p>
          <a:p>
            <a:r>
              <a:rPr lang="en-US" smtClean="0"/>
              <a:t>Rate Credits</a:t>
            </a:r>
          </a:p>
          <a:p>
            <a:pPr lvl="1"/>
            <a:r>
              <a:rPr lang="en-US" smtClean="0"/>
              <a:t>Provide credits against floodplain rate for properties that develop to recommended standards</a:t>
            </a:r>
          </a:p>
        </p:txBody>
      </p:sp>
      <p:sp>
        <p:nvSpPr>
          <p:cNvPr id="3584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1330CB5-2333-46C0-A3D2-57EAF13BF676}" type="slidenum">
              <a:rPr lang="en-US"/>
              <a:pPr/>
              <a:t>19</a:t>
            </a:fld>
            <a:endParaRPr lang="en-US"/>
          </a:p>
        </p:txBody>
      </p:sp>
      <p:sp>
        <p:nvSpPr>
          <p:cNvPr id="5" name="Title 4"/>
          <p:cNvSpPr>
            <a:spLocks noGrp="1"/>
          </p:cNvSpPr>
          <p:nvPr>
            <p:ph type="title"/>
          </p:nvPr>
        </p:nvSpPr>
        <p:spPr/>
        <p:txBody>
          <a:bodyPr/>
          <a:lstStyle/>
          <a:p>
            <a:pPr fontAlgn="auto">
              <a:spcAft>
                <a:spcPts val="0"/>
              </a:spcAft>
              <a:defRPr/>
            </a:pPr>
            <a:r>
              <a:rPr lang="en-US" dirty="0" smtClean="0"/>
              <a:t>Summary of Financial Analysis</a:t>
            </a:r>
            <a:endParaRPr lang="en-US" dirty="0"/>
          </a:p>
        </p:txBody>
      </p:sp>
      <p:sp>
        <p:nvSpPr>
          <p:cNvPr id="35844" name="Date Placeholder 3"/>
          <p:cNvSpPr txBox="1">
            <a:spLocks/>
          </p:cNvSpPr>
          <p:nvPr/>
        </p:nvSpPr>
        <p:spPr bwMode="auto">
          <a:xfrm>
            <a:off x="3733800" y="6408738"/>
            <a:ext cx="4975225" cy="365125"/>
          </a:xfrm>
          <a:prstGeom prst="rect">
            <a:avLst/>
          </a:prstGeom>
          <a:noFill/>
          <a:ln w="9525">
            <a:noFill/>
            <a:miter lim="800000"/>
            <a:headEnd/>
            <a:tailEnd/>
          </a:ln>
        </p:spPr>
        <p:txBody>
          <a:bodyPr anchor="b"/>
          <a:lstStyle/>
          <a:p>
            <a:pPr algn="r"/>
            <a:r>
              <a:rPr lang="en-US" sz="1000"/>
              <a:t>Chehalis River Basin Flood District Formation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1"/>
          <p:cNvSpPr>
            <a:spLocks noGrp="1"/>
          </p:cNvSpPr>
          <p:nvPr>
            <p:ph idx="1"/>
          </p:nvPr>
        </p:nvSpPr>
        <p:spPr/>
        <p:txBody>
          <a:bodyPr/>
          <a:lstStyle/>
          <a:p>
            <a:r>
              <a:rPr lang="en-US" smtClean="0"/>
              <a:t>Compile known costs for flood district</a:t>
            </a:r>
          </a:p>
          <a:p>
            <a:r>
              <a:rPr lang="en-US" smtClean="0"/>
              <a:t>Identify unknown costs for flood district</a:t>
            </a:r>
          </a:p>
          <a:p>
            <a:r>
              <a:rPr lang="en-US" smtClean="0"/>
              <a:t>Propose methodology for allocating costs</a:t>
            </a:r>
          </a:p>
          <a:p>
            <a:pPr lvl="1"/>
            <a:r>
              <a:rPr lang="en-US" smtClean="0"/>
              <a:t>Among participating jurisdictions</a:t>
            </a:r>
          </a:p>
          <a:p>
            <a:pPr lvl="1"/>
            <a:r>
              <a:rPr lang="en-US" smtClean="0"/>
              <a:t>Between the floodplain and the remaining basin</a:t>
            </a:r>
          </a:p>
          <a:p>
            <a:r>
              <a:rPr lang="en-US" smtClean="0"/>
              <a:t>Calculate planning level rates / taxes for consideration</a:t>
            </a:r>
          </a:p>
        </p:txBody>
      </p:sp>
      <p:sp>
        <p:nvSpPr>
          <p:cNvPr id="1741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920899D-5C95-4F3D-BF7C-9D0CDBBF3CB3}" type="slidenum">
              <a:rPr lang="en-US"/>
              <a:pPr/>
              <a:t>2</a:t>
            </a:fld>
            <a:endParaRPr lang="en-US"/>
          </a:p>
        </p:txBody>
      </p:sp>
      <p:sp>
        <p:nvSpPr>
          <p:cNvPr id="5" name="Title 4"/>
          <p:cNvSpPr>
            <a:spLocks noGrp="1"/>
          </p:cNvSpPr>
          <p:nvPr>
            <p:ph type="title"/>
          </p:nvPr>
        </p:nvSpPr>
        <p:spPr/>
        <p:txBody>
          <a:bodyPr/>
          <a:lstStyle/>
          <a:p>
            <a:pPr fontAlgn="auto">
              <a:spcAft>
                <a:spcPts val="0"/>
              </a:spcAft>
              <a:defRPr/>
            </a:pPr>
            <a:r>
              <a:rPr lang="en-US" dirty="0" smtClean="0"/>
              <a:t>Purpose of Financial Analysis</a:t>
            </a:r>
            <a:endParaRPr lang="en-US" dirty="0"/>
          </a:p>
        </p:txBody>
      </p:sp>
      <p:sp>
        <p:nvSpPr>
          <p:cNvPr id="17412" name="Date Placeholder 3"/>
          <p:cNvSpPr txBox="1">
            <a:spLocks/>
          </p:cNvSpPr>
          <p:nvPr/>
        </p:nvSpPr>
        <p:spPr bwMode="auto">
          <a:xfrm>
            <a:off x="3733800" y="6408738"/>
            <a:ext cx="4975225" cy="365125"/>
          </a:xfrm>
          <a:prstGeom prst="rect">
            <a:avLst/>
          </a:prstGeom>
          <a:noFill/>
          <a:ln w="9525">
            <a:noFill/>
            <a:miter lim="800000"/>
            <a:headEnd/>
            <a:tailEnd/>
          </a:ln>
        </p:spPr>
        <p:txBody>
          <a:bodyPr anchor="b"/>
          <a:lstStyle/>
          <a:p>
            <a:pPr algn="r"/>
            <a:r>
              <a:rPr lang="en-US" sz="1000"/>
              <a:t>Chehalis River Basin Flood District Formation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Content Placeholder 1"/>
          <p:cNvSpPr>
            <a:spLocks noGrp="1"/>
          </p:cNvSpPr>
          <p:nvPr>
            <p:ph idx="1"/>
          </p:nvPr>
        </p:nvSpPr>
        <p:spPr/>
        <p:txBody>
          <a:bodyPr/>
          <a:lstStyle/>
          <a:p>
            <a:r>
              <a:rPr lang="en-US" smtClean="0"/>
              <a:t>Results of direction today will be incorporated into the DRAFT ILA </a:t>
            </a:r>
          </a:p>
          <a:p>
            <a:r>
              <a:rPr lang="en-US" smtClean="0"/>
              <a:t>DRAFT ILA will be the subject of the March Flood Authority meeting</a:t>
            </a:r>
          </a:p>
          <a:p>
            <a:r>
              <a:rPr lang="en-US" smtClean="0"/>
              <a:t>We anticipate continued review in April</a:t>
            </a:r>
          </a:p>
          <a:p>
            <a:r>
              <a:rPr lang="en-US" smtClean="0"/>
              <a:t>We suggest the ILA be calendared </a:t>
            </a:r>
            <a:r>
              <a:rPr lang="en-US" i="1" u="sng" smtClean="0"/>
              <a:t>now</a:t>
            </a:r>
            <a:r>
              <a:rPr lang="en-US" smtClean="0"/>
              <a:t> for necessary public process and action in May/June by each signator to the Agreement</a:t>
            </a:r>
          </a:p>
          <a:p>
            <a:r>
              <a:rPr lang="en-US" smtClean="0"/>
              <a:t>Presumes that the FCZDs of each jurisdiction will be formed by May/June action on the ILA</a:t>
            </a:r>
          </a:p>
        </p:txBody>
      </p:sp>
      <p:sp>
        <p:nvSpPr>
          <p:cNvPr id="3686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A6E8322-14F5-4F9D-87B8-B843764FA243}" type="slidenum">
              <a:rPr lang="en-US"/>
              <a:pPr/>
              <a:t>20</a:t>
            </a:fld>
            <a:endParaRPr lang="en-US"/>
          </a:p>
        </p:txBody>
      </p:sp>
      <p:sp>
        <p:nvSpPr>
          <p:cNvPr id="5" name="Title 4"/>
          <p:cNvSpPr>
            <a:spLocks noGrp="1"/>
          </p:cNvSpPr>
          <p:nvPr>
            <p:ph type="title"/>
          </p:nvPr>
        </p:nvSpPr>
        <p:spPr/>
        <p:txBody>
          <a:bodyPr/>
          <a:lstStyle/>
          <a:p>
            <a:pPr fontAlgn="auto">
              <a:spcAft>
                <a:spcPts val="0"/>
              </a:spcAft>
              <a:defRPr/>
            </a:pPr>
            <a:r>
              <a:rPr lang="en-US" dirty="0" smtClean="0"/>
              <a:t>Next Steps</a:t>
            </a:r>
            <a:endParaRPr lang="en-US" dirty="0"/>
          </a:p>
        </p:txBody>
      </p:sp>
      <p:sp>
        <p:nvSpPr>
          <p:cNvPr id="36868" name="Date Placeholder 3"/>
          <p:cNvSpPr txBox="1">
            <a:spLocks/>
          </p:cNvSpPr>
          <p:nvPr/>
        </p:nvSpPr>
        <p:spPr bwMode="auto">
          <a:xfrm>
            <a:off x="3733800" y="6408738"/>
            <a:ext cx="4975225" cy="365125"/>
          </a:xfrm>
          <a:prstGeom prst="rect">
            <a:avLst/>
          </a:prstGeom>
          <a:noFill/>
          <a:ln w="9525">
            <a:noFill/>
            <a:miter lim="800000"/>
            <a:headEnd/>
            <a:tailEnd/>
          </a:ln>
        </p:spPr>
        <p:txBody>
          <a:bodyPr anchor="b"/>
          <a:lstStyle/>
          <a:p>
            <a:pPr algn="r"/>
            <a:r>
              <a:rPr lang="en-US" sz="1000"/>
              <a:t>Chehalis River Basin Flood District Formation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3"/>
          <p:cNvSpPr txBox="1">
            <a:spLocks/>
          </p:cNvSpPr>
          <p:nvPr/>
        </p:nvSpPr>
        <p:spPr bwMode="auto">
          <a:xfrm>
            <a:off x="3733800" y="6408738"/>
            <a:ext cx="4975225" cy="365125"/>
          </a:xfrm>
          <a:prstGeom prst="rect">
            <a:avLst/>
          </a:prstGeom>
          <a:noFill/>
          <a:ln w="9525">
            <a:noFill/>
            <a:miter lim="800000"/>
            <a:headEnd/>
            <a:tailEnd/>
          </a:ln>
        </p:spPr>
        <p:txBody>
          <a:bodyPr anchor="b"/>
          <a:lstStyle/>
          <a:p>
            <a:pPr algn="r"/>
            <a:r>
              <a:rPr lang="en-US" sz="1000"/>
              <a:t>Chehalis River Basin Flood District Formation</a:t>
            </a:r>
          </a:p>
        </p:txBody>
      </p:sp>
      <p:sp>
        <p:nvSpPr>
          <p:cNvPr id="1843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C0729F7-84DD-492A-80B8-582F3B3C4A8A}" type="slidenum">
              <a:rPr lang="en-US"/>
              <a:pPr/>
              <a:t>3</a:t>
            </a:fld>
            <a:endParaRPr lang="en-US"/>
          </a:p>
        </p:txBody>
      </p:sp>
      <p:sp>
        <p:nvSpPr>
          <p:cNvPr id="5" name="Title 4"/>
          <p:cNvSpPr>
            <a:spLocks noGrp="1"/>
          </p:cNvSpPr>
          <p:nvPr>
            <p:ph type="title"/>
          </p:nvPr>
        </p:nvSpPr>
        <p:spPr/>
        <p:txBody>
          <a:bodyPr/>
          <a:lstStyle/>
          <a:p>
            <a:pPr fontAlgn="auto">
              <a:spcAft>
                <a:spcPts val="0"/>
              </a:spcAft>
              <a:defRPr/>
            </a:pPr>
            <a:r>
              <a:rPr lang="en-US" dirty="0" smtClean="0"/>
              <a:t>Known Costs / Projects</a:t>
            </a:r>
            <a:endParaRPr lang="en-US" dirty="0"/>
          </a:p>
        </p:txBody>
      </p:sp>
      <p:graphicFrame>
        <p:nvGraphicFramePr>
          <p:cNvPr id="6" name="Table 5"/>
          <p:cNvGraphicFramePr>
            <a:graphicFrameLocks noGrp="1"/>
          </p:cNvGraphicFramePr>
          <p:nvPr/>
        </p:nvGraphicFramePr>
        <p:xfrm>
          <a:off x="381000" y="1674813"/>
          <a:ext cx="8414927" cy="3810849"/>
        </p:xfrm>
        <a:graphic>
          <a:graphicData uri="http://schemas.openxmlformats.org/drawingml/2006/table">
            <a:tbl>
              <a:tblPr firstRow="1" bandRow="1">
                <a:tableStyleId>{5C22544A-7EE6-4342-B048-85BDC9FD1C3A}</a:tableStyleId>
              </a:tblPr>
              <a:tblGrid>
                <a:gridCol w="3337560"/>
                <a:gridCol w="1639223"/>
                <a:gridCol w="1737360"/>
                <a:gridCol w="1700784"/>
              </a:tblGrid>
              <a:tr h="452967">
                <a:tc>
                  <a:txBody>
                    <a:bodyPr/>
                    <a:lstStyle/>
                    <a:p>
                      <a:r>
                        <a:rPr lang="en-US" dirty="0" smtClean="0"/>
                        <a:t>Description</a:t>
                      </a:r>
                      <a:endParaRPr lang="en-US" dirty="0"/>
                    </a:p>
                  </a:txBody>
                  <a:tcPr anchor="b"/>
                </a:tc>
                <a:tc>
                  <a:txBody>
                    <a:bodyPr/>
                    <a:lstStyle/>
                    <a:p>
                      <a:r>
                        <a:rPr lang="en-US" dirty="0" smtClean="0"/>
                        <a:t>Estimated </a:t>
                      </a:r>
                      <a:br>
                        <a:rPr lang="en-US" dirty="0" smtClean="0"/>
                      </a:br>
                      <a:r>
                        <a:rPr lang="en-US" dirty="0" smtClean="0"/>
                        <a:t>Cost</a:t>
                      </a:r>
                      <a:endParaRPr lang="en-US" dirty="0"/>
                    </a:p>
                  </a:txBody>
                  <a:tcPr anchor="b"/>
                </a:tc>
                <a:tc>
                  <a:txBody>
                    <a:bodyPr/>
                    <a:lstStyle/>
                    <a:p>
                      <a:r>
                        <a:rPr lang="en-US" dirty="0" smtClean="0"/>
                        <a:t>External</a:t>
                      </a:r>
                      <a:r>
                        <a:rPr lang="en-US" baseline="0" dirty="0" smtClean="0"/>
                        <a:t> </a:t>
                      </a:r>
                      <a:br>
                        <a:rPr lang="en-US" baseline="0" dirty="0" smtClean="0"/>
                      </a:br>
                      <a:r>
                        <a:rPr lang="en-US" baseline="0" dirty="0" smtClean="0"/>
                        <a:t>Share</a:t>
                      </a:r>
                      <a:endParaRPr lang="en-US" dirty="0"/>
                    </a:p>
                  </a:txBody>
                  <a:tcPr anchor="b"/>
                </a:tc>
                <a:tc>
                  <a:txBody>
                    <a:bodyPr/>
                    <a:lstStyle/>
                    <a:p>
                      <a:r>
                        <a:rPr lang="en-US" dirty="0" smtClean="0"/>
                        <a:t>Local</a:t>
                      </a:r>
                      <a:br>
                        <a:rPr lang="en-US" dirty="0" smtClean="0"/>
                      </a:br>
                      <a:r>
                        <a:rPr lang="en-US" dirty="0" smtClean="0"/>
                        <a:t>Share</a:t>
                      </a:r>
                      <a:endParaRPr lang="en-US" dirty="0"/>
                    </a:p>
                  </a:txBody>
                  <a:tcPr anchor="b"/>
                </a:tc>
              </a:tr>
              <a:tr h="452967">
                <a:tc>
                  <a:txBody>
                    <a:bodyPr/>
                    <a:lstStyle/>
                    <a:p>
                      <a:r>
                        <a:rPr lang="en-US" dirty="0" smtClean="0"/>
                        <a:t>Early Warning System</a:t>
                      </a:r>
                      <a:endParaRPr lang="en-US" dirty="0"/>
                    </a:p>
                  </a:txBody>
                  <a:tcPr anchor="ctr"/>
                </a:tc>
                <a:tc>
                  <a:txBody>
                    <a:bodyPr/>
                    <a:lstStyle/>
                    <a:p>
                      <a:r>
                        <a:rPr lang="en-US" dirty="0" smtClean="0"/>
                        <a:t>$?</a:t>
                      </a:r>
                      <a:endParaRPr lang="en-US" dirty="0"/>
                    </a:p>
                  </a:txBody>
                  <a:tcPr anchor="ctr"/>
                </a:tc>
                <a:tc>
                  <a:txBody>
                    <a:bodyPr/>
                    <a:lstStyle/>
                    <a:p>
                      <a:r>
                        <a:rPr lang="en-US" dirty="0" smtClean="0"/>
                        <a:t>$?</a:t>
                      </a:r>
                      <a:endParaRPr lang="en-US" dirty="0"/>
                    </a:p>
                  </a:txBody>
                  <a:tcPr anchor="ctr"/>
                </a:tc>
                <a:tc>
                  <a:txBody>
                    <a:bodyPr/>
                    <a:lstStyle/>
                    <a:p>
                      <a:r>
                        <a:rPr lang="en-US" dirty="0" smtClean="0"/>
                        <a:t>$?</a:t>
                      </a:r>
                      <a:endParaRPr lang="en-US" dirty="0"/>
                    </a:p>
                  </a:txBody>
                  <a:tcPr anchor="ctr"/>
                </a:tc>
              </a:tr>
              <a:tr h="452967">
                <a:tc>
                  <a:txBody>
                    <a:bodyPr/>
                    <a:lstStyle/>
                    <a:p>
                      <a:r>
                        <a:rPr lang="en-US" dirty="0" smtClean="0"/>
                        <a:t>District</a:t>
                      </a:r>
                      <a:r>
                        <a:rPr lang="en-US" baseline="0" dirty="0" smtClean="0"/>
                        <a:t> Staff / Management</a:t>
                      </a:r>
                      <a:endParaRPr lang="en-US" dirty="0"/>
                    </a:p>
                  </a:txBody>
                  <a:tcPr anchor="ctr"/>
                </a:tc>
                <a:tc>
                  <a:txBody>
                    <a:bodyPr/>
                    <a:lstStyle/>
                    <a:p>
                      <a:r>
                        <a:rPr lang="en-US" dirty="0" smtClean="0"/>
                        <a:t>$645,000</a:t>
                      </a:r>
                      <a:endParaRPr lang="en-US" dirty="0"/>
                    </a:p>
                  </a:txBody>
                  <a:tcPr anchor="ctr"/>
                </a:tc>
                <a:tc>
                  <a:txBody>
                    <a:bodyPr/>
                    <a:lstStyle/>
                    <a:p>
                      <a:r>
                        <a:rPr lang="en-US" dirty="0" smtClean="0"/>
                        <a:t>? </a:t>
                      </a:r>
                      <a:r>
                        <a:rPr lang="en-US" baseline="30000" dirty="0" smtClean="0"/>
                        <a:t>1</a:t>
                      </a:r>
                      <a:endParaRPr lang="en-US" baseline="30000" dirty="0"/>
                    </a:p>
                  </a:txBody>
                  <a:tcPr anchor="ctr"/>
                </a:tc>
                <a:tc>
                  <a:txBody>
                    <a:bodyPr/>
                    <a:lstStyle/>
                    <a:p>
                      <a:r>
                        <a:rPr lang="en-US" dirty="0" smtClean="0"/>
                        <a:t>? </a:t>
                      </a:r>
                      <a:r>
                        <a:rPr lang="en-US" baseline="30000" dirty="0" smtClean="0"/>
                        <a:t>1</a:t>
                      </a:r>
                      <a:endParaRPr lang="en-US" baseline="30000" dirty="0"/>
                    </a:p>
                  </a:txBody>
                  <a:tcPr anchor="ctr"/>
                </a:tc>
              </a:tr>
              <a:tr h="452967">
                <a:tc>
                  <a:txBody>
                    <a:bodyPr/>
                    <a:lstStyle/>
                    <a:p>
                      <a:r>
                        <a:rPr lang="en-US" dirty="0" smtClean="0"/>
                        <a:t>Hydraulic</a:t>
                      </a:r>
                      <a:r>
                        <a:rPr lang="en-US" baseline="0" dirty="0" smtClean="0"/>
                        <a:t> Analysis</a:t>
                      </a:r>
                      <a:endParaRPr lang="en-US" dirty="0"/>
                    </a:p>
                  </a:txBody>
                  <a:tcPr anchor="ctr"/>
                </a:tc>
                <a:tc>
                  <a:txBody>
                    <a:bodyPr/>
                    <a:lstStyle/>
                    <a:p>
                      <a:r>
                        <a:rPr lang="en-US" dirty="0" smtClean="0"/>
                        <a:t>$400,000</a:t>
                      </a:r>
                      <a:endParaRPr lang="en-US" dirty="0"/>
                    </a:p>
                  </a:txBody>
                  <a:tcPr anchor="ctr"/>
                </a:tc>
                <a:tc>
                  <a:txBody>
                    <a:bodyPr/>
                    <a:lstStyle/>
                    <a:p>
                      <a:r>
                        <a:rPr lang="en-US" dirty="0" smtClean="0"/>
                        <a:t>? </a:t>
                      </a:r>
                      <a:r>
                        <a:rPr lang="en-US" baseline="30000" dirty="0" smtClean="0"/>
                        <a:t>1</a:t>
                      </a:r>
                      <a:endParaRPr lang="en-US" baseline="30000" dirty="0"/>
                    </a:p>
                  </a:txBody>
                  <a:tcPr anchor="ctr"/>
                </a:tc>
                <a:tc>
                  <a:txBody>
                    <a:bodyPr/>
                    <a:lstStyle/>
                    <a:p>
                      <a:r>
                        <a:rPr lang="en-US" dirty="0" smtClean="0"/>
                        <a:t>? </a:t>
                      </a:r>
                      <a:r>
                        <a:rPr lang="en-US" baseline="30000" dirty="0" smtClean="0"/>
                        <a:t>1</a:t>
                      </a:r>
                      <a:endParaRPr lang="en-US" baseline="30000" dirty="0"/>
                    </a:p>
                  </a:txBody>
                  <a:tcPr anchor="ctr"/>
                </a:tc>
              </a:tr>
              <a:tr h="452967">
                <a:tc>
                  <a:txBody>
                    <a:bodyPr/>
                    <a:lstStyle/>
                    <a:p>
                      <a:r>
                        <a:rPr lang="en-US" dirty="0" smtClean="0"/>
                        <a:t>Fish Study</a:t>
                      </a:r>
                      <a:endParaRPr lang="en-US" dirty="0"/>
                    </a:p>
                  </a:txBody>
                  <a:tcPr anchor="ctr"/>
                </a:tc>
                <a:tc>
                  <a:txBody>
                    <a:bodyPr/>
                    <a:lstStyle/>
                    <a:p>
                      <a:r>
                        <a:rPr lang="en-US" dirty="0" smtClean="0"/>
                        <a:t>$275,000</a:t>
                      </a:r>
                      <a:endParaRPr lang="en-US" dirty="0"/>
                    </a:p>
                  </a:txBody>
                  <a:tcPr anchor="ctr"/>
                </a:tc>
                <a:tc>
                  <a:txBody>
                    <a:bodyPr/>
                    <a:lstStyle/>
                    <a:p>
                      <a:r>
                        <a:rPr lang="en-US" dirty="0" smtClean="0"/>
                        <a:t>$275,000 </a:t>
                      </a:r>
                      <a:r>
                        <a:rPr lang="en-US" baseline="30000" dirty="0" smtClean="0"/>
                        <a:t>2</a:t>
                      </a:r>
                      <a:endParaRPr lang="en-US" baseline="30000" dirty="0"/>
                    </a:p>
                  </a:txBody>
                  <a:tcPr anchor="ctr"/>
                </a:tc>
                <a:tc>
                  <a:txBody>
                    <a:bodyPr/>
                    <a:lstStyle/>
                    <a:p>
                      <a:r>
                        <a:rPr lang="en-US" dirty="0" smtClean="0"/>
                        <a:t>$0</a:t>
                      </a:r>
                      <a:endParaRPr lang="en-US" dirty="0"/>
                    </a:p>
                  </a:txBody>
                  <a:tcPr anchor="ctr"/>
                </a:tc>
              </a:tr>
              <a:tr h="452967">
                <a:tc>
                  <a:txBody>
                    <a:bodyPr/>
                    <a:lstStyle/>
                    <a:p>
                      <a:r>
                        <a:rPr lang="en-US" dirty="0" smtClean="0"/>
                        <a:t>Twin Cities Project</a:t>
                      </a:r>
                      <a:endParaRPr lang="en-US" dirty="0"/>
                    </a:p>
                  </a:txBody>
                  <a:tcPr anchor="ctr"/>
                </a:tc>
                <a:tc>
                  <a:txBody>
                    <a:bodyPr/>
                    <a:lstStyle/>
                    <a:p>
                      <a:r>
                        <a:rPr lang="en-US" dirty="0" smtClean="0"/>
                        <a:t>$130 million</a:t>
                      </a:r>
                      <a:endParaRPr lang="en-US" dirty="0"/>
                    </a:p>
                  </a:txBody>
                  <a:tcPr anchor="ctr"/>
                </a:tc>
                <a:tc>
                  <a:txBody>
                    <a:bodyPr/>
                    <a:lstStyle/>
                    <a:p>
                      <a:r>
                        <a:rPr lang="en-US" dirty="0" smtClean="0"/>
                        <a:t>$130 million</a:t>
                      </a:r>
                      <a:endParaRPr lang="en-US" dirty="0"/>
                    </a:p>
                  </a:txBody>
                  <a:tcPr anchor="ctr"/>
                </a:tc>
                <a:tc>
                  <a:txBody>
                    <a:bodyPr/>
                    <a:lstStyle/>
                    <a:p>
                      <a:r>
                        <a:rPr lang="en-US" dirty="0" smtClean="0"/>
                        <a:t>$0</a:t>
                      </a:r>
                      <a:endParaRPr lang="en-US" dirty="0"/>
                    </a:p>
                  </a:txBody>
                  <a:tcPr anchor="ctr"/>
                </a:tc>
              </a:tr>
              <a:tr h="452967">
                <a:tc>
                  <a:txBody>
                    <a:bodyPr/>
                    <a:lstStyle/>
                    <a:p>
                      <a:r>
                        <a:rPr lang="en-US" dirty="0" err="1" smtClean="0"/>
                        <a:t>Basinwide</a:t>
                      </a:r>
                      <a:r>
                        <a:rPr lang="en-US" dirty="0" smtClean="0"/>
                        <a:t> GI Study</a:t>
                      </a:r>
                      <a:endParaRPr lang="en-US" dirty="0"/>
                    </a:p>
                  </a:txBody>
                  <a:tcPr anchor="ctr"/>
                </a:tc>
                <a:tc>
                  <a:txBody>
                    <a:bodyPr/>
                    <a:lstStyle/>
                    <a:p>
                      <a:r>
                        <a:rPr lang="en-US" dirty="0" smtClean="0"/>
                        <a:t>$6 million</a:t>
                      </a:r>
                      <a:endParaRPr lang="en-US" dirty="0"/>
                    </a:p>
                  </a:txBody>
                  <a:tcPr anchor="ctr"/>
                </a:tc>
                <a:tc>
                  <a:txBody>
                    <a:bodyPr/>
                    <a:lstStyle/>
                    <a:p>
                      <a:r>
                        <a:rPr lang="en-US" dirty="0" smtClean="0"/>
                        <a:t>$3.5 million </a:t>
                      </a:r>
                      <a:r>
                        <a:rPr lang="en-US" baseline="30000" dirty="0" smtClean="0"/>
                        <a:t>3</a:t>
                      </a:r>
                      <a:endParaRPr lang="en-US" baseline="30000" dirty="0"/>
                    </a:p>
                  </a:txBody>
                  <a:tcPr anchor="ctr"/>
                </a:tc>
                <a:tc>
                  <a:txBody>
                    <a:bodyPr/>
                    <a:lstStyle/>
                    <a:p>
                      <a:r>
                        <a:rPr lang="en-US" dirty="0" smtClean="0"/>
                        <a:t>$2.5 million </a:t>
                      </a:r>
                      <a:r>
                        <a:rPr lang="en-US" baseline="30000" dirty="0" smtClean="0"/>
                        <a:t>3</a:t>
                      </a:r>
                      <a:endParaRPr lang="en-US" baseline="30000" dirty="0"/>
                    </a:p>
                  </a:txBody>
                  <a:tcPr anchor="ctr"/>
                </a:tc>
              </a:tr>
              <a:tr h="452967">
                <a:tc>
                  <a:txBody>
                    <a:bodyPr/>
                    <a:lstStyle/>
                    <a:p>
                      <a:r>
                        <a:rPr lang="en-US" dirty="0" smtClean="0"/>
                        <a:t>Potential</a:t>
                      </a:r>
                      <a:r>
                        <a:rPr lang="en-US" baseline="0" dirty="0" smtClean="0"/>
                        <a:t> </a:t>
                      </a:r>
                      <a:r>
                        <a:rPr lang="en-US" dirty="0" smtClean="0"/>
                        <a:t>Projects </a:t>
                      </a:r>
                      <a:r>
                        <a:rPr lang="en-US" sz="1400" dirty="0" smtClean="0"/>
                        <a:t>(2010 Plan)</a:t>
                      </a:r>
                      <a:endParaRPr lang="en-US" dirty="0"/>
                    </a:p>
                  </a:txBody>
                  <a:tcPr anchor="ctr"/>
                </a:tc>
                <a:tc>
                  <a:txBody>
                    <a:bodyPr/>
                    <a:lstStyle/>
                    <a:p>
                      <a:r>
                        <a:rPr lang="en-US" smtClean="0"/>
                        <a:t>? </a:t>
                      </a:r>
                      <a:r>
                        <a:rPr lang="en-US" baseline="30000" smtClean="0"/>
                        <a:t>4</a:t>
                      </a:r>
                      <a:endParaRPr lang="en-US" baseline="300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a:t>
                      </a:r>
                      <a:r>
                        <a:rPr lang="en-US" baseline="30000" dirty="0" smtClean="0"/>
                        <a:t>4</a:t>
                      </a:r>
                      <a:endParaRPr lang="en-US" dirty="0"/>
                    </a:p>
                  </a:txBody>
                  <a:tcPr anchor="ctr"/>
                </a:tc>
                <a:tc>
                  <a:txBody>
                    <a:bodyPr/>
                    <a:lstStyle/>
                    <a:p>
                      <a:r>
                        <a:rPr lang="en-US" dirty="0" smtClean="0"/>
                        <a:t>? </a:t>
                      </a:r>
                      <a:r>
                        <a:rPr lang="en-US" baseline="30000" dirty="0" smtClean="0"/>
                        <a:t>4</a:t>
                      </a:r>
                      <a:endParaRPr lang="en-US" baseline="30000" dirty="0"/>
                    </a:p>
                  </a:txBody>
                  <a:tcPr anchor="ctr"/>
                </a:tc>
              </a:tr>
            </a:tbl>
          </a:graphicData>
        </a:graphic>
      </p:graphicFrame>
      <p:sp>
        <p:nvSpPr>
          <p:cNvPr id="7" name="TextBox 6"/>
          <p:cNvSpPr txBox="1"/>
          <p:nvPr/>
        </p:nvSpPr>
        <p:spPr>
          <a:xfrm>
            <a:off x="2743200" y="5646738"/>
            <a:ext cx="4773613" cy="830262"/>
          </a:xfrm>
          <a:prstGeom prst="rect">
            <a:avLst/>
          </a:prstGeom>
          <a:noFill/>
        </p:spPr>
        <p:txBody>
          <a:bodyPr wrap="none">
            <a:spAutoFit/>
          </a:bodyPr>
          <a:lstStyle/>
          <a:p>
            <a:pPr marL="228600" indent="-228600" eaLnBrk="0" hangingPunct="0">
              <a:defRPr/>
            </a:pPr>
            <a:r>
              <a:rPr lang="en-US" sz="1200" baseline="30000" dirty="0">
                <a:latin typeface="+mn-lt"/>
              </a:rPr>
              <a:t>1</a:t>
            </a:r>
            <a:r>
              <a:rPr lang="en-US" sz="1200" dirty="0">
                <a:latin typeface="+mn-lt"/>
              </a:rPr>
              <a:t>  Request for State funds pending.</a:t>
            </a:r>
          </a:p>
          <a:p>
            <a:pPr marL="228600" indent="-228600" eaLnBrk="0" hangingPunct="0">
              <a:defRPr/>
            </a:pPr>
            <a:r>
              <a:rPr lang="en-US" sz="1200" baseline="30000" dirty="0">
                <a:latin typeface="+mn-lt"/>
              </a:rPr>
              <a:t>2</a:t>
            </a:r>
            <a:r>
              <a:rPr lang="en-US" sz="1200" dirty="0">
                <a:latin typeface="+mn-lt"/>
              </a:rPr>
              <a:t>  Re-appropriation of existing State funds.</a:t>
            </a:r>
          </a:p>
          <a:p>
            <a:pPr eaLnBrk="0" hangingPunct="0">
              <a:defRPr/>
            </a:pPr>
            <a:r>
              <a:rPr lang="en-US" sz="1200" baseline="30000" dirty="0">
                <a:latin typeface="+mn-lt"/>
              </a:rPr>
              <a:t>3</a:t>
            </a:r>
            <a:r>
              <a:rPr lang="en-US" sz="1200" dirty="0">
                <a:latin typeface="+mn-lt"/>
              </a:rPr>
              <a:t>  Assumes $1 million already funded; remainder 50/50 split.</a:t>
            </a:r>
          </a:p>
          <a:p>
            <a:pPr eaLnBrk="0" hangingPunct="0">
              <a:defRPr/>
            </a:pPr>
            <a:r>
              <a:rPr lang="en-US" sz="1200" baseline="30000" dirty="0">
                <a:latin typeface="+mn-lt"/>
              </a:rPr>
              <a:t>4</a:t>
            </a:r>
            <a:r>
              <a:rPr lang="en-US" sz="1200" dirty="0">
                <a:latin typeface="+mn-lt"/>
              </a:rPr>
              <a:t>  No available cost estimates.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93838"/>
            <a:ext cx="8229600" cy="4525962"/>
          </a:xfrm>
        </p:spPr>
        <p:txBody>
          <a:bodyPr>
            <a:normAutofit lnSpcReduction="10000"/>
          </a:bodyPr>
          <a:lstStyle/>
          <a:p>
            <a:pPr marL="365760" indent="-256032" fontAlgn="auto">
              <a:spcAft>
                <a:spcPts val="0"/>
              </a:spcAft>
              <a:buFont typeface="Wingdings 3"/>
              <a:buChar char=""/>
              <a:defRPr/>
            </a:pPr>
            <a:r>
              <a:rPr lang="en-US" sz="2400" b="1" dirty="0" smtClean="0"/>
              <a:t>Public Information</a:t>
            </a:r>
            <a:r>
              <a:rPr lang="en-US" sz="2400" dirty="0" smtClean="0"/>
              <a:t>: Education materials – flood proofing guidance</a:t>
            </a:r>
          </a:p>
          <a:p>
            <a:pPr marL="365760" indent="-256032" fontAlgn="auto">
              <a:spcAft>
                <a:spcPts val="0"/>
              </a:spcAft>
              <a:buFont typeface="Wingdings 3"/>
              <a:buChar char=""/>
              <a:defRPr/>
            </a:pPr>
            <a:r>
              <a:rPr lang="en-US" sz="2400" b="1" dirty="0" smtClean="0"/>
              <a:t>Regulation</a:t>
            </a:r>
            <a:r>
              <a:rPr lang="en-US" sz="2400" dirty="0" smtClean="0"/>
              <a:t>: Improve floodplain regulations, develop conservation easement programs</a:t>
            </a:r>
          </a:p>
          <a:p>
            <a:pPr marL="365760" indent="-256032" fontAlgn="auto">
              <a:spcAft>
                <a:spcPts val="0"/>
              </a:spcAft>
              <a:buFont typeface="Wingdings 3"/>
              <a:buChar char=""/>
              <a:defRPr/>
            </a:pPr>
            <a:r>
              <a:rPr lang="en-US" sz="2400" b="1" dirty="0" smtClean="0"/>
              <a:t>Planning and data collection</a:t>
            </a:r>
            <a:r>
              <a:rPr lang="en-US" sz="2400" dirty="0" smtClean="0"/>
              <a:t>: Improve hydraulic modeling, study woody debris and stream gravels</a:t>
            </a:r>
          </a:p>
          <a:p>
            <a:pPr marL="365760" indent="-256032" fontAlgn="auto">
              <a:spcAft>
                <a:spcPts val="0"/>
              </a:spcAft>
              <a:buFont typeface="Wingdings 3"/>
              <a:buChar char=""/>
              <a:defRPr/>
            </a:pPr>
            <a:r>
              <a:rPr lang="en-US" sz="2400" b="1" dirty="0" smtClean="0"/>
              <a:t>Reduce damage to existing structures</a:t>
            </a:r>
            <a:r>
              <a:rPr lang="en-US" sz="2400" dirty="0" smtClean="0"/>
              <a:t>: Develop home elevation and buyout programs</a:t>
            </a:r>
          </a:p>
          <a:p>
            <a:pPr marL="365760" indent="-256032" fontAlgn="auto">
              <a:spcAft>
                <a:spcPts val="0"/>
              </a:spcAft>
              <a:buFont typeface="Wingdings 3"/>
              <a:buChar char=""/>
              <a:defRPr/>
            </a:pPr>
            <a:r>
              <a:rPr lang="en-US" sz="2400" b="1" dirty="0" smtClean="0"/>
              <a:t>Emergency response and preparedness</a:t>
            </a:r>
            <a:r>
              <a:rPr lang="en-US" sz="2400" dirty="0" smtClean="0"/>
              <a:t>: Develop early warning systems</a:t>
            </a:r>
          </a:p>
          <a:p>
            <a:pPr marL="365760" indent="-256032" fontAlgn="auto">
              <a:spcAft>
                <a:spcPts val="0"/>
              </a:spcAft>
              <a:buFont typeface="Wingdings 3"/>
              <a:buChar char=""/>
              <a:defRPr/>
            </a:pPr>
            <a:r>
              <a:rPr lang="en-US" sz="2400" b="1" dirty="0" smtClean="0"/>
              <a:t>Natural resources protection projects</a:t>
            </a:r>
            <a:r>
              <a:rPr lang="en-US" sz="2400" dirty="0" smtClean="0"/>
              <a:t>: Protect and restore riparian areas</a:t>
            </a:r>
            <a:endParaRPr lang="en-US" sz="2400" dirty="0"/>
          </a:p>
        </p:txBody>
      </p:sp>
      <p:sp>
        <p:nvSpPr>
          <p:cNvPr id="3" name="Title 2"/>
          <p:cNvSpPr>
            <a:spLocks noGrp="1"/>
          </p:cNvSpPr>
          <p:nvPr>
            <p:ph type="title"/>
          </p:nvPr>
        </p:nvSpPr>
        <p:spPr/>
        <p:txBody>
          <a:bodyPr/>
          <a:lstStyle/>
          <a:p>
            <a:pPr fontAlgn="auto">
              <a:spcAft>
                <a:spcPts val="0"/>
              </a:spcAft>
              <a:defRPr/>
            </a:pPr>
            <a:r>
              <a:rPr lang="en-US" sz="3200" dirty="0" smtClean="0"/>
              <a:t>List: Non-Structural Mitigation Measures</a:t>
            </a:r>
            <a:endParaRPr lang="en-US" sz="3200" dirty="0"/>
          </a:p>
        </p:txBody>
      </p:sp>
      <p:sp>
        <p:nvSpPr>
          <p:cNvPr id="19459"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4B8149B-2F0C-4392-AAD7-96D979BFA6F5}" type="slidenum">
              <a:rPr lang="en-US"/>
              <a:pPr/>
              <a:t>4</a:t>
            </a:fld>
            <a:endParaRPr lang="en-US"/>
          </a:p>
        </p:txBody>
      </p:sp>
      <p:sp>
        <p:nvSpPr>
          <p:cNvPr id="19460" name="Date Placeholder 3"/>
          <p:cNvSpPr>
            <a:spLocks noGrp="1"/>
          </p:cNvSpPr>
          <p:nvPr>
            <p:ph type="dt" sz="quarter" idx="10"/>
          </p:nvPr>
        </p:nvSpPr>
        <p:spPr bwMode="auto">
          <a:xfrm>
            <a:off x="3733800" y="6408738"/>
            <a:ext cx="4975225" cy="365125"/>
          </a:xfrm>
          <a:noFill/>
          <a:ln>
            <a:miter lim="800000"/>
            <a:headEnd/>
            <a:tailEnd/>
          </a:ln>
        </p:spPr>
        <p:txBody>
          <a:bodyPr wrap="square" lIns="91440" tIns="45720" rIns="91440" bIns="45720" numCol="1" anchorCtr="0" compatLnSpc="1">
            <a:prstTxWarp prst="textNoShape">
              <a:avLst/>
            </a:prstTxWarp>
          </a:bodyPr>
          <a:lstStyle/>
          <a:p>
            <a:pPr algn="r"/>
            <a:r>
              <a:rPr lang="en-US"/>
              <a:t>Chehalis River Basin Flood District Formation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1"/>
          <p:cNvSpPr>
            <a:spLocks noGrp="1"/>
          </p:cNvSpPr>
          <p:nvPr>
            <p:ph idx="1"/>
          </p:nvPr>
        </p:nvSpPr>
        <p:spPr>
          <a:xfrm>
            <a:off x="381000" y="1481138"/>
            <a:ext cx="8305800" cy="4525962"/>
          </a:xfrm>
        </p:spPr>
        <p:txBody>
          <a:bodyPr/>
          <a:lstStyle/>
          <a:p>
            <a:r>
              <a:rPr lang="en-US" smtClean="0"/>
              <a:t>Floodplain protection </a:t>
            </a:r>
          </a:p>
          <a:p>
            <a:pPr lvl="1"/>
            <a:r>
              <a:rPr lang="en-US" sz="2400" smtClean="0"/>
              <a:t>Culvert improvements, tributary drainage improvements</a:t>
            </a:r>
          </a:p>
          <a:p>
            <a:r>
              <a:rPr lang="en-US" smtClean="0"/>
              <a:t>Bank protection</a:t>
            </a:r>
          </a:p>
          <a:p>
            <a:pPr lvl="1"/>
            <a:r>
              <a:rPr lang="en-US" sz="2400" smtClean="0"/>
              <a:t>Bank stabilization and protection</a:t>
            </a:r>
          </a:p>
          <a:p>
            <a:r>
              <a:rPr lang="en-US" smtClean="0"/>
              <a:t>Conveyance capacity</a:t>
            </a:r>
          </a:p>
          <a:p>
            <a:pPr lvl="1"/>
            <a:r>
              <a:rPr lang="en-US" sz="2400" smtClean="0"/>
              <a:t>Open channel migration zone</a:t>
            </a:r>
          </a:p>
          <a:p>
            <a:endParaRPr lang="en-US" smtClean="0"/>
          </a:p>
        </p:txBody>
      </p:sp>
      <p:sp>
        <p:nvSpPr>
          <p:cNvPr id="3" name="Title 2"/>
          <p:cNvSpPr>
            <a:spLocks noGrp="1"/>
          </p:cNvSpPr>
          <p:nvPr>
            <p:ph type="title"/>
          </p:nvPr>
        </p:nvSpPr>
        <p:spPr/>
        <p:txBody>
          <a:bodyPr/>
          <a:lstStyle/>
          <a:p>
            <a:pPr fontAlgn="auto">
              <a:spcAft>
                <a:spcPts val="0"/>
              </a:spcAft>
              <a:defRPr/>
            </a:pPr>
            <a:r>
              <a:rPr lang="en-US" sz="3600" dirty="0" smtClean="0"/>
              <a:t>List: Structural Measures</a:t>
            </a:r>
            <a:endParaRPr lang="en-US" sz="3600" dirty="0"/>
          </a:p>
        </p:txBody>
      </p:sp>
      <p:sp>
        <p:nvSpPr>
          <p:cNvPr id="2048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B74274C-D320-4B0E-B985-A257139FE4DE}" type="slidenum">
              <a:rPr lang="en-US"/>
              <a:pPr/>
              <a:t>5</a:t>
            </a:fld>
            <a:endParaRPr lang="en-US"/>
          </a:p>
        </p:txBody>
      </p:sp>
      <p:sp>
        <p:nvSpPr>
          <p:cNvPr id="20484" name="Date Placeholder 3"/>
          <p:cNvSpPr>
            <a:spLocks noGrp="1"/>
          </p:cNvSpPr>
          <p:nvPr>
            <p:ph type="dt" sz="quarter" idx="10"/>
          </p:nvPr>
        </p:nvSpPr>
        <p:spPr bwMode="auto">
          <a:xfrm>
            <a:off x="3733800" y="6408738"/>
            <a:ext cx="4975225" cy="365125"/>
          </a:xfrm>
          <a:noFill/>
          <a:ln>
            <a:miter lim="800000"/>
            <a:headEnd/>
            <a:tailEnd/>
          </a:ln>
        </p:spPr>
        <p:txBody>
          <a:bodyPr wrap="square" lIns="91440" tIns="45720" rIns="91440" bIns="45720" numCol="1" anchorCtr="0" compatLnSpc="1">
            <a:prstTxWarp prst="textNoShape">
              <a:avLst/>
            </a:prstTxWarp>
          </a:bodyPr>
          <a:lstStyle/>
          <a:p>
            <a:pPr algn="r"/>
            <a:r>
              <a:rPr lang="en-US"/>
              <a:t>Chehalis River Basin Flood District Formation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Cost Allocation Question #1</a:t>
            </a:r>
            <a:endParaRPr lang="en-US" dirty="0"/>
          </a:p>
        </p:txBody>
      </p:sp>
      <p:sp>
        <p:nvSpPr>
          <p:cNvPr id="21506" name="Content Placeholder 2"/>
          <p:cNvSpPr>
            <a:spLocks noGrp="1"/>
          </p:cNvSpPr>
          <p:nvPr>
            <p:ph idx="1"/>
          </p:nvPr>
        </p:nvSpPr>
        <p:spPr/>
        <p:txBody>
          <a:bodyPr/>
          <a:lstStyle/>
          <a:p>
            <a:pPr>
              <a:spcAft>
                <a:spcPts val="600"/>
              </a:spcAft>
            </a:pPr>
            <a:r>
              <a:rPr lang="en-US" smtClean="0"/>
              <a:t>What is the best basis for allocating costs between the floodplain and the remaining basin?</a:t>
            </a:r>
          </a:p>
          <a:p>
            <a:pPr>
              <a:spcAft>
                <a:spcPts val="600"/>
              </a:spcAft>
              <a:buFont typeface="Wingdings 3" pitchFamily="18" charset="2"/>
              <a:buNone/>
            </a:pPr>
            <a:r>
              <a:rPr lang="en-US" smtClean="0"/>
              <a:t>	</a:t>
            </a:r>
            <a:r>
              <a:rPr lang="en-US" smtClean="0">
                <a:solidFill>
                  <a:srgbClr val="C00000"/>
                </a:solidFill>
              </a:rPr>
              <a:t>Recommendation:  Allocate costs to floodplain by direct economic value added in floodplain / total economic benefit of floodplain improvements in the basin</a:t>
            </a:r>
          </a:p>
        </p:txBody>
      </p:sp>
      <p:sp>
        <p:nvSpPr>
          <p:cNvPr id="21507" name="Date Placeholder 3"/>
          <p:cNvSpPr>
            <a:spLocks noGrp="1"/>
          </p:cNvSpPr>
          <p:nvPr>
            <p:ph type="dt" sz="quarter" idx="10"/>
          </p:nvPr>
        </p:nvSpPr>
        <p:spPr bwMode="auto">
          <a:xfrm>
            <a:off x="3733800" y="6408738"/>
            <a:ext cx="4975225" cy="365125"/>
          </a:xfrm>
          <a:noFill/>
          <a:ln>
            <a:miter lim="800000"/>
            <a:headEnd/>
            <a:tailEnd/>
          </a:ln>
        </p:spPr>
        <p:txBody>
          <a:bodyPr wrap="square" lIns="91440" tIns="45720" rIns="91440" bIns="45720" numCol="1" anchorCtr="0" compatLnSpc="1">
            <a:prstTxWarp prst="textNoShape">
              <a:avLst/>
            </a:prstTxWarp>
          </a:bodyPr>
          <a:lstStyle/>
          <a:p>
            <a:pPr algn="r"/>
            <a:r>
              <a:rPr lang="en-US"/>
              <a:t>Chehalis River Basin Flood District Formation</a:t>
            </a:r>
          </a:p>
        </p:txBody>
      </p:sp>
      <p:sp>
        <p:nvSpPr>
          <p:cNvPr id="21508" name="Slide Number Placeholder 4"/>
          <p:cNvSpPr txBox="1">
            <a:spLocks/>
          </p:cNvSpPr>
          <p:nvPr/>
        </p:nvSpPr>
        <p:spPr bwMode="auto">
          <a:xfrm>
            <a:off x="8647113" y="6408738"/>
            <a:ext cx="366712" cy="365125"/>
          </a:xfrm>
          <a:prstGeom prst="rect">
            <a:avLst/>
          </a:prstGeom>
          <a:noFill/>
          <a:ln w="9525">
            <a:noFill/>
            <a:miter lim="800000"/>
            <a:headEnd/>
            <a:tailEnd/>
          </a:ln>
        </p:spPr>
        <p:txBody>
          <a:bodyPr anchor="b"/>
          <a:lstStyle/>
          <a:p>
            <a:pPr algn="r"/>
            <a:fld id="{F029F2A9-F12D-435B-9DAD-F0ABEA07B08C}" type="slidenum">
              <a:rPr lang="en-US" sz="1000"/>
              <a:pPr algn="r"/>
              <a:t>6</a:t>
            </a:fld>
            <a:endParaRPr lang="en-US" sz="10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Cost Allocation Question #2</a:t>
            </a:r>
            <a:endParaRPr lang="en-US" dirty="0"/>
          </a:p>
        </p:txBody>
      </p:sp>
      <p:sp>
        <p:nvSpPr>
          <p:cNvPr id="22530" name="Content Placeholder 2"/>
          <p:cNvSpPr>
            <a:spLocks noGrp="1"/>
          </p:cNvSpPr>
          <p:nvPr>
            <p:ph idx="1"/>
          </p:nvPr>
        </p:nvSpPr>
        <p:spPr/>
        <p:txBody>
          <a:bodyPr/>
          <a:lstStyle/>
          <a:p>
            <a:pPr>
              <a:spcAft>
                <a:spcPts val="600"/>
              </a:spcAft>
            </a:pPr>
            <a:r>
              <a:rPr lang="en-US" smtClean="0"/>
              <a:t>What is the best basis for allocating costs among participating jurisdictions?</a:t>
            </a:r>
          </a:p>
          <a:p>
            <a:pPr>
              <a:spcAft>
                <a:spcPts val="600"/>
              </a:spcAft>
              <a:buFont typeface="Wingdings 3" pitchFamily="18" charset="2"/>
              <a:buNone/>
            </a:pPr>
            <a:r>
              <a:rPr lang="en-US" smtClean="0"/>
              <a:t>	</a:t>
            </a:r>
            <a:r>
              <a:rPr lang="en-US" smtClean="0">
                <a:solidFill>
                  <a:srgbClr val="C00000"/>
                </a:solidFill>
              </a:rPr>
              <a:t>Recommendation:  Allocate floodplain costs from previous slide to each jurisdiction 50/50 by floodplain economic value added / floodplain assessed valuation</a:t>
            </a:r>
          </a:p>
          <a:p>
            <a:pPr>
              <a:spcAft>
                <a:spcPts val="600"/>
              </a:spcAft>
              <a:buFont typeface="Wingdings 3" pitchFamily="18" charset="2"/>
              <a:buNone/>
            </a:pPr>
            <a:r>
              <a:rPr lang="en-US" smtClean="0">
                <a:solidFill>
                  <a:srgbClr val="C00000"/>
                </a:solidFill>
              </a:rPr>
              <a:t>	Allocate remaining basin costs by total economic benefit / value of floodplain to basin</a:t>
            </a:r>
          </a:p>
        </p:txBody>
      </p:sp>
      <p:sp>
        <p:nvSpPr>
          <p:cNvPr id="22531" name="Date Placeholder 3"/>
          <p:cNvSpPr>
            <a:spLocks noGrp="1"/>
          </p:cNvSpPr>
          <p:nvPr>
            <p:ph type="dt" sz="quarter" idx="10"/>
          </p:nvPr>
        </p:nvSpPr>
        <p:spPr bwMode="auto">
          <a:xfrm>
            <a:off x="3733800" y="6408738"/>
            <a:ext cx="4975225" cy="365125"/>
          </a:xfrm>
          <a:noFill/>
          <a:ln>
            <a:miter lim="800000"/>
            <a:headEnd/>
            <a:tailEnd/>
          </a:ln>
        </p:spPr>
        <p:txBody>
          <a:bodyPr wrap="square" lIns="91440" tIns="45720" rIns="91440" bIns="45720" numCol="1" anchorCtr="0" compatLnSpc="1">
            <a:prstTxWarp prst="textNoShape">
              <a:avLst/>
            </a:prstTxWarp>
          </a:bodyPr>
          <a:lstStyle/>
          <a:p>
            <a:pPr algn="r"/>
            <a:r>
              <a:rPr lang="en-US"/>
              <a:t>Chehalis River Basin Flood District Formation</a:t>
            </a:r>
          </a:p>
        </p:txBody>
      </p:sp>
      <p:sp>
        <p:nvSpPr>
          <p:cNvPr id="22532" name="Slide Number Placeholder 4"/>
          <p:cNvSpPr txBox="1">
            <a:spLocks/>
          </p:cNvSpPr>
          <p:nvPr/>
        </p:nvSpPr>
        <p:spPr bwMode="auto">
          <a:xfrm>
            <a:off x="8647113" y="6408738"/>
            <a:ext cx="366712" cy="365125"/>
          </a:xfrm>
          <a:prstGeom prst="rect">
            <a:avLst/>
          </a:prstGeom>
          <a:noFill/>
          <a:ln w="9525">
            <a:noFill/>
            <a:miter lim="800000"/>
            <a:headEnd/>
            <a:tailEnd/>
          </a:ln>
        </p:spPr>
        <p:txBody>
          <a:bodyPr anchor="b"/>
          <a:lstStyle/>
          <a:p>
            <a:pPr algn="r"/>
            <a:fld id="{A2FDD6F6-3E78-479D-9590-1E4A04BF2747}" type="slidenum">
              <a:rPr lang="en-US" sz="1000"/>
              <a:pPr algn="r"/>
              <a:t>7</a:t>
            </a:fld>
            <a:endParaRPr lang="en-US" sz="10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p:cNvPicPr>
            <a:picLocks noChangeAspect="1" noChangeArrowheads="1"/>
          </p:cNvPicPr>
          <p:nvPr/>
        </p:nvPicPr>
        <p:blipFill>
          <a:blip r:embed="rId2" cstate="print"/>
          <a:srcRect/>
          <a:stretch>
            <a:fillRect/>
          </a:stretch>
        </p:blipFill>
        <p:spPr bwMode="auto">
          <a:xfrm>
            <a:off x="533400" y="1219200"/>
            <a:ext cx="8077200" cy="5119688"/>
          </a:xfrm>
          <a:prstGeom prst="rect">
            <a:avLst/>
          </a:prstGeom>
          <a:solidFill>
            <a:schemeClr val="bg1"/>
          </a:solidFill>
          <a:ln w="9525">
            <a:noFill/>
            <a:miter lim="800000"/>
            <a:headEnd/>
            <a:tailEnd/>
          </a:ln>
        </p:spPr>
      </p:pic>
      <p:sp>
        <p:nvSpPr>
          <p:cNvPr id="2355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D7E9425-4418-4716-BF7E-1A8AE9F149AD}" type="slidenum">
              <a:rPr lang="en-US"/>
              <a:pPr/>
              <a:t>8</a:t>
            </a:fld>
            <a:endParaRPr lang="en-US"/>
          </a:p>
        </p:txBody>
      </p:sp>
      <p:sp>
        <p:nvSpPr>
          <p:cNvPr id="5" name="Title 4"/>
          <p:cNvSpPr>
            <a:spLocks noGrp="1"/>
          </p:cNvSpPr>
          <p:nvPr>
            <p:ph type="title"/>
          </p:nvPr>
        </p:nvSpPr>
        <p:spPr/>
        <p:txBody>
          <a:bodyPr/>
          <a:lstStyle/>
          <a:p>
            <a:pPr fontAlgn="auto">
              <a:spcAft>
                <a:spcPts val="0"/>
              </a:spcAft>
              <a:defRPr/>
            </a:pPr>
            <a:r>
              <a:rPr lang="en-US" dirty="0" smtClean="0"/>
              <a:t>Potential Allocation Bases</a:t>
            </a:r>
            <a:endParaRPr lang="en-US" dirty="0"/>
          </a:p>
        </p:txBody>
      </p:sp>
      <p:sp>
        <p:nvSpPr>
          <p:cNvPr id="23556" name="Date Placeholder 3"/>
          <p:cNvSpPr>
            <a:spLocks noGrp="1"/>
          </p:cNvSpPr>
          <p:nvPr>
            <p:ph type="dt" sz="quarter" idx="10"/>
          </p:nvPr>
        </p:nvSpPr>
        <p:spPr bwMode="auto">
          <a:xfrm>
            <a:off x="3733800" y="6408738"/>
            <a:ext cx="4975225" cy="365125"/>
          </a:xfrm>
          <a:noFill/>
          <a:ln>
            <a:miter lim="800000"/>
            <a:headEnd/>
            <a:tailEnd/>
          </a:ln>
        </p:spPr>
        <p:txBody>
          <a:bodyPr wrap="square" lIns="91440" tIns="45720" rIns="91440" bIns="45720" numCol="1" anchorCtr="0" compatLnSpc="1">
            <a:prstTxWarp prst="textNoShape">
              <a:avLst/>
            </a:prstTxWarp>
          </a:bodyPr>
          <a:lstStyle/>
          <a:p>
            <a:pPr algn="r"/>
            <a:r>
              <a:rPr lang="en-US"/>
              <a:t>Chehalis River Basin Flood District Formation</a:t>
            </a:r>
          </a:p>
        </p:txBody>
      </p:sp>
      <p:sp>
        <p:nvSpPr>
          <p:cNvPr id="7" name="Rectangle 6"/>
          <p:cNvSpPr/>
          <p:nvPr/>
        </p:nvSpPr>
        <p:spPr>
          <a:xfrm>
            <a:off x="381000" y="2057400"/>
            <a:ext cx="8382000" cy="228600"/>
          </a:xfrm>
          <a:prstGeom prst="rect">
            <a:avLst/>
          </a:prstGeom>
          <a:noFill/>
          <a:ln w="19050" cmpd="sng">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8" name="Rectangle 7"/>
          <p:cNvSpPr/>
          <p:nvPr/>
        </p:nvSpPr>
        <p:spPr>
          <a:xfrm>
            <a:off x="381000" y="2590800"/>
            <a:ext cx="8382000" cy="533400"/>
          </a:xfrm>
          <a:prstGeom prst="rect">
            <a:avLst/>
          </a:prstGeom>
          <a:noFill/>
          <a:ln w="19050" cmpd="sng">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9" name="7-Point Star 8"/>
          <p:cNvSpPr/>
          <p:nvPr/>
        </p:nvSpPr>
        <p:spPr>
          <a:xfrm>
            <a:off x="8839200" y="2057400"/>
            <a:ext cx="152400" cy="152400"/>
          </a:xfrm>
          <a:prstGeom prst="star7">
            <a:avLst>
              <a:gd name="adj" fmla="val 10839"/>
              <a:gd name="hf" fmla="val 102572"/>
              <a:gd name="vf" fmla="val 105210"/>
            </a:avLst>
          </a:prstGeom>
          <a:solidFill>
            <a:srgbClr val="C00000"/>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10" name="7-Point Star 9"/>
          <p:cNvSpPr/>
          <p:nvPr/>
        </p:nvSpPr>
        <p:spPr>
          <a:xfrm>
            <a:off x="8839200" y="2743200"/>
            <a:ext cx="152400" cy="152400"/>
          </a:xfrm>
          <a:prstGeom prst="star7">
            <a:avLst>
              <a:gd name="adj" fmla="val 10839"/>
              <a:gd name="hf" fmla="val 102572"/>
              <a:gd name="vf" fmla="val 105210"/>
            </a:avLst>
          </a:prstGeom>
          <a:solidFill>
            <a:srgbClr val="C00000"/>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0D644FA-344B-4E54-B98F-857F69F93C89}" type="slidenum">
              <a:rPr lang="en-US"/>
              <a:pPr/>
              <a:t>9</a:t>
            </a:fld>
            <a:endParaRPr lang="en-US"/>
          </a:p>
        </p:txBody>
      </p:sp>
      <p:sp>
        <p:nvSpPr>
          <p:cNvPr id="5" name="Title 4"/>
          <p:cNvSpPr>
            <a:spLocks noGrp="1"/>
          </p:cNvSpPr>
          <p:nvPr>
            <p:ph type="title"/>
          </p:nvPr>
        </p:nvSpPr>
        <p:spPr/>
        <p:txBody>
          <a:bodyPr/>
          <a:lstStyle/>
          <a:p>
            <a:pPr fontAlgn="auto">
              <a:spcAft>
                <a:spcPts val="0"/>
              </a:spcAft>
              <a:defRPr/>
            </a:pPr>
            <a:r>
              <a:rPr lang="en-US" dirty="0" smtClean="0"/>
              <a:t>Proposed Approach</a:t>
            </a:r>
            <a:endParaRPr lang="en-US" dirty="0"/>
          </a:p>
        </p:txBody>
      </p:sp>
      <p:sp>
        <p:nvSpPr>
          <p:cNvPr id="6" name="Rectangle 5"/>
          <p:cNvSpPr/>
          <p:nvPr/>
        </p:nvSpPr>
        <p:spPr>
          <a:xfrm>
            <a:off x="381000" y="2133600"/>
            <a:ext cx="1295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900" dirty="0"/>
              <a:t>Does activity provide unique benefit to specific geographic location(s)?</a:t>
            </a:r>
          </a:p>
        </p:txBody>
      </p:sp>
      <p:sp>
        <p:nvSpPr>
          <p:cNvPr id="7" name="Rectangle 6"/>
          <p:cNvSpPr/>
          <p:nvPr/>
        </p:nvSpPr>
        <p:spPr>
          <a:xfrm>
            <a:off x="2057400" y="1447800"/>
            <a:ext cx="1295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900" dirty="0"/>
              <a:t>Negotiate cost sharing</a:t>
            </a:r>
          </a:p>
        </p:txBody>
      </p:sp>
      <p:sp>
        <p:nvSpPr>
          <p:cNvPr id="8" name="Rectangle 7"/>
          <p:cNvSpPr/>
          <p:nvPr/>
        </p:nvSpPr>
        <p:spPr>
          <a:xfrm>
            <a:off x="2057400" y="2819400"/>
            <a:ext cx="1295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900" dirty="0"/>
              <a:t>Allocate cost between floodplain &amp; remaining basin by economic value added in floodplain</a:t>
            </a:r>
          </a:p>
        </p:txBody>
      </p:sp>
      <p:sp>
        <p:nvSpPr>
          <p:cNvPr id="9" name="Rectangle 8"/>
          <p:cNvSpPr/>
          <p:nvPr/>
        </p:nvSpPr>
        <p:spPr>
          <a:xfrm>
            <a:off x="3733800" y="2133600"/>
            <a:ext cx="1295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900" dirty="0"/>
              <a:t>Allocate among participants 50/50 by floodplain AV &amp;  floodplain direct economic value</a:t>
            </a:r>
          </a:p>
        </p:txBody>
      </p:sp>
      <p:sp>
        <p:nvSpPr>
          <p:cNvPr id="10" name="Rectangle 9"/>
          <p:cNvSpPr/>
          <p:nvPr/>
        </p:nvSpPr>
        <p:spPr>
          <a:xfrm>
            <a:off x="3733800" y="3505200"/>
            <a:ext cx="1295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900" dirty="0"/>
              <a:t>Allocate among participants by total floodplain economic benefit (direct &amp; indirect)</a:t>
            </a:r>
          </a:p>
        </p:txBody>
      </p:sp>
      <p:sp>
        <p:nvSpPr>
          <p:cNvPr id="12" name="Rectangle 11"/>
          <p:cNvSpPr/>
          <p:nvPr/>
        </p:nvSpPr>
        <p:spPr>
          <a:xfrm>
            <a:off x="5410200" y="2819400"/>
            <a:ext cx="762000" cy="838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r>
              <a:rPr lang="en-US" sz="900" dirty="0"/>
              <a:t>Lewis County</a:t>
            </a:r>
          </a:p>
        </p:txBody>
      </p:sp>
      <p:sp>
        <p:nvSpPr>
          <p:cNvPr id="13" name="Rectangle 12"/>
          <p:cNvSpPr/>
          <p:nvPr/>
        </p:nvSpPr>
        <p:spPr>
          <a:xfrm>
            <a:off x="6248400" y="2819400"/>
            <a:ext cx="762000" cy="838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r>
              <a:rPr lang="en-US" sz="900" dirty="0"/>
              <a:t>Grays Harbor County</a:t>
            </a:r>
          </a:p>
        </p:txBody>
      </p:sp>
      <p:sp>
        <p:nvSpPr>
          <p:cNvPr id="14" name="Rectangle 13"/>
          <p:cNvSpPr/>
          <p:nvPr/>
        </p:nvSpPr>
        <p:spPr>
          <a:xfrm>
            <a:off x="7086600" y="2819400"/>
            <a:ext cx="762000" cy="838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r>
              <a:rPr lang="en-US" sz="900" dirty="0"/>
              <a:t>Thurston</a:t>
            </a:r>
          </a:p>
          <a:p>
            <a:pPr algn="ctr" eaLnBrk="0" hangingPunct="0">
              <a:defRPr/>
            </a:pPr>
            <a:r>
              <a:rPr lang="en-US" sz="900" dirty="0"/>
              <a:t>County</a:t>
            </a:r>
          </a:p>
        </p:txBody>
      </p:sp>
      <p:sp>
        <p:nvSpPr>
          <p:cNvPr id="15" name="Rectangle 14"/>
          <p:cNvSpPr/>
          <p:nvPr/>
        </p:nvSpPr>
        <p:spPr>
          <a:xfrm>
            <a:off x="7924800" y="2819400"/>
            <a:ext cx="762000" cy="838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r>
              <a:rPr lang="en-US" sz="900" dirty="0"/>
              <a:t>Chehalis Tribe</a:t>
            </a:r>
          </a:p>
        </p:txBody>
      </p:sp>
      <p:sp>
        <p:nvSpPr>
          <p:cNvPr id="16" name="Rectangle 15"/>
          <p:cNvSpPr/>
          <p:nvPr/>
        </p:nvSpPr>
        <p:spPr>
          <a:xfrm>
            <a:off x="5410200" y="4953000"/>
            <a:ext cx="7620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r>
              <a:rPr lang="en-US" sz="900" dirty="0"/>
              <a:t>Lewis County</a:t>
            </a:r>
          </a:p>
          <a:p>
            <a:pPr algn="ctr" eaLnBrk="0" hangingPunct="0">
              <a:defRPr/>
            </a:pPr>
            <a:r>
              <a:rPr lang="en-US" sz="900" dirty="0"/>
              <a:t>floodplain</a:t>
            </a:r>
          </a:p>
        </p:txBody>
      </p:sp>
      <p:sp>
        <p:nvSpPr>
          <p:cNvPr id="17" name="Rectangle 16"/>
          <p:cNvSpPr/>
          <p:nvPr/>
        </p:nvSpPr>
        <p:spPr>
          <a:xfrm>
            <a:off x="6248400" y="4953000"/>
            <a:ext cx="7620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r>
              <a:rPr lang="en-US" sz="900" dirty="0"/>
              <a:t>Grays Harbor County floodplain</a:t>
            </a:r>
          </a:p>
        </p:txBody>
      </p:sp>
      <p:sp>
        <p:nvSpPr>
          <p:cNvPr id="18" name="Rectangle 17"/>
          <p:cNvSpPr/>
          <p:nvPr/>
        </p:nvSpPr>
        <p:spPr>
          <a:xfrm>
            <a:off x="7086600" y="4953000"/>
            <a:ext cx="7620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r>
              <a:rPr lang="en-US" sz="900" dirty="0"/>
              <a:t>Thurston</a:t>
            </a:r>
          </a:p>
          <a:p>
            <a:pPr algn="ctr" eaLnBrk="0" hangingPunct="0">
              <a:defRPr/>
            </a:pPr>
            <a:r>
              <a:rPr lang="en-US" sz="900" dirty="0"/>
              <a:t>County floodplain</a:t>
            </a:r>
          </a:p>
        </p:txBody>
      </p:sp>
      <p:sp>
        <p:nvSpPr>
          <p:cNvPr id="19" name="Rectangle 18"/>
          <p:cNvSpPr/>
          <p:nvPr/>
        </p:nvSpPr>
        <p:spPr>
          <a:xfrm>
            <a:off x="7924800" y="4953000"/>
            <a:ext cx="7620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r>
              <a:rPr lang="en-US" sz="900" dirty="0"/>
              <a:t>Chehalis Tribe floodplain</a:t>
            </a:r>
          </a:p>
        </p:txBody>
      </p:sp>
      <p:sp>
        <p:nvSpPr>
          <p:cNvPr id="20" name="Rectangle 19"/>
          <p:cNvSpPr/>
          <p:nvPr/>
        </p:nvSpPr>
        <p:spPr>
          <a:xfrm>
            <a:off x="5410200" y="3886200"/>
            <a:ext cx="3276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900" dirty="0"/>
              <a:t>Allocate individual costs shares back to floodplain and remaining basin by economic value added in floodplain</a:t>
            </a:r>
          </a:p>
        </p:txBody>
      </p:sp>
      <p:sp>
        <p:nvSpPr>
          <p:cNvPr id="22" name="Rectangle 21"/>
          <p:cNvSpPr/>
          <p:nvPr/>
        </p:nvSpPr>
        <p:spPr>
          <a:xfrm>
            <a:off x="5410200" y="5791200"/>
            <a:ext cx="762000" cy="533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r>
              <a:rPr lang="en-US" sz="900" dirty="0"/>
              <a:t>Remain-</a:t>
            </a:r>
            <a:br>
              <a:rPr lang="en-US" sz="900" dirty="0"/>
            </a:br>
            <a:r>
              <a:rPr lang="en-US" sz="900" dirty="0" err="1"/>
              <a:t>ing</a:t>
            </a:r>
            <a:r>
              <a:rPr lang="en-US" sz="900" dirty="0"/>
              <a:t> basin</a:t>
            </a:r>
          </a:p>
        </p:txBody>
      </p:sp>
      <p:sp>
        <p:nvSpPr>
          <p:cNvPr id="26" name="Rectangle 25"/>
          <p:cNvSpPr/>
          <p:nvPr/>
        </p:nvSpPr>
        <p:spPr>
          <a:xfrm>
            <a:off x="6248400" y="5791200"/>
            <a:ext cx="762000" cy="533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r>
              <a:rPr lang="en-US" sz="900" dirty="0"/>
              <a:t>Remain-</a:t>
            </a:r>
            <a:br>
              <a:rPr lang="en-US" sz="900" dirty="0"/>
            </a:br>
            <a:r>
              <a:rPr lang="en-US" sz="900" dirty="0" err="1"/>
              <a:t>ing</a:t>
            </a:r>
            <a:r>
              <a:rPr lang="en-US" sz="900" dirty="0"/>
              <a:t> basin</a:t>
            </a:r>
          </a:p>
        </p:txBody>
      </p:sp>
      <p:sp>
        <p:nvSpPr>
          <p:cNvPr id="27" name="Rectangle 26"/>
          <p:cNvSpPr/>
          <p:nvPr/>
        </p:nvSpPr>
        <p:spPr>
          <a:xfrm>
            <a:off x="7086600" y="5791200"/>
            <a:ext cx="762000" cy="533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r>
              <a:rPr lang="en-US" sz="900" dirty="0"/>
              <a:t>Remain-</a:t>
            </a:r>
            <a:br>
              <a:rPr lang="en-US" sz="900" dirty="0"/>
            </a:br>
            <a:r>
              <a:rPr lang="en-US" sz="900" dirty="0" err="1"/>
              <a:t>ing</a:t>
            </a:r>
            <a:r>
              <a:rPr lang="en-US" sz="900" dirty="0"/>
              <a:t> basin</a:t>
            </a:r>
          </a:p>
        </p:txBody>
      </p:sp>
      <p:sp>
        <p:nvSpPr>
          <p:cNvPr id="28" name="Rectangle 27"/>
          <p:cNvSpPr/>
          <p:nvPr/>
        </p:nvSpPr>
        <p:spPr>
          <a:xfrm>
            <a:off x="7924800" y="5791200"/>
            <a:ext cx="762000" cy="533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hangingPunct="0">
              <a:defRPr/>
            </a:pPr>
            <a:r>
              <a:rPr lang="en-US" sz="900" dirty="0"/>
              <a:t>Remain-</a:t>
            </a:r>
            <a:br>
              <a:rPr lang="en-US" sz="900" dirty="0"/>
            </a:br>
            <a:r>
              <a:rPr lang="en-US" sz="900" dirty="0" err="1"/>
              <a:t>ing</a:t>
            </a:r>
            <a:r>
              <a:rPr lang="en-US" sz="900" dirty="0"/>
              <a:t> area</a:t>
            </a:r>
          </a:p>
        </p:txBody>
      </p:sp>
      <p:cxnSp>
        <p:nvCxnSpPr>
          <p:cNvPr id="32" name="Elbow Connector 31"/>
          <p:cNvCxnSpPr>
            <a:stCxn id="6" idx="0"/>
            <a:endCxn id="7" idx="1"/>
          </p:cNvCxnSpPr>
          <p:nvPr/>
        </p:nvCxnSpPr>
        <p:spPr>
          <a:xfrm rot="5400000" flipH="1" flipV="1">
            <a:off x="1409700" y="1485900"/>
            <a:ext cx="266700" cy="1028700"/>
          </a:xfrm>
          <a:prstGeom prst="bentConnector2">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6" idx="2"/>
            <a:endCxn id="8" idx="1"/>
          </p:cNvCxnSpPr>
          <p:nvPr/>
        </p:nvCxnSpPr>
        <p:spPr>
          <a:xfrm rot="16200000" flipH="1">
            <a:off x="1409700" y="2590800"/>
            <a:ext cx="266700" cy="1028700"/>
          </a:xfrm>
          <a:prstGeom prst="bentConnector2">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8" idx="3"/>
            <a:endCxn id="9" idx="1"/>
          </p:cNvCxnSpPr>
          <p:nvPr/>
        </p:nvCxnSpPr>
        <p:spPr>
          <a:xfrm flipV="1">
            <a:off x="3352800" y="2552700"/>
            <a:ext cx="381000" cy="685800"/>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Elbow Connector 40"/>
          <p:cNvCxnSpPr/>
          <p:nvPr/>
        </p:nvCxnSpPr>
        <p:spPr>
          <a:xfrm>
            <a:off x="3352800" y="3276600"/>
            <a:ext cx="381000" cy="685800"/>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Elbow Connector 43"/>
          <p:cNvCxnSpPr>
            <a:stCxn id="10" idx="3"/>
            <a:endCxn id="12" idx="1"/>
          </p:cNvCxnSpPr>
          <p:nvPr/>
        </p:nvCxnSpPr>
        <p:spPr>
          <a:xfrm flipV="1">
            <a:off x="5029200" y="3238500"/>
            <a:ext cx="381000" cy="685800"/>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7" name="Elbow Connector 46"/>
          <p:cNvCxnSpPr>
            <a:stCxn id="9" idx="3"/>
            <a:endCxn id="12" idx="1"/>
          </p:cNvCxnSpPr>
          <p:nvPr/>
        </p:nvCxnSpPr>
        <p:spPr>
          <a:xfrm>
            <a:off x="5029200" y="2552700"/>
            <a:ext cx="381000" cy="685800"/>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Elbow Connector 49"/>
          <p:cNvCxnSpPr>
            <a:stCxn id="12" idx="2"/>
            <a:endCxn id="20" idx="0"/>
          </p:cNvCxnSpPr>
          <p:nvPr/>
        </p:nvCxnSpPr>
        <p:spPr>
          <a:xfrm rot="16200000" flipH="1">
            <a:off x="6305550" y="3143250"/>
            <a:ext cx="228600" cy="1257300"/>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Elbow Connector 51"/>
          <p:cNvCxnSpPr>
            <a:stCxn id="15" idx="2"/>
            <a:endCxn id="20" idx="0"/>
          </p:cNvCxnSpPr>
          <p:nvPr/>
        </p:nvCxnSpPr>
        <p:spPr>
          <a:xfrm rot="5400000">
            <a:off x="7562850" y="3143250"/>
            <a:ext cx="228600" cy="1257300"/>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13" idx="2"/>
            <a:endCxn id="20" idx="0"/>
          </p:cNvCxnSpPr>
          <p:nvPr/>
        </p:nvCxnSpPr>
        <p:spPr>
          <a:xfrm rot="16200000" flipH="1">
            <a:off x="6724650" y="3562350"/>
            <a:ext cx="228600" cy="419100"/>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Elbow Connector 55"/>
          <p:cNvCxnSpPr>
            <a:stCxn id="14" idx="2"/>
            <a:endCxn id="20" idx="0"/>
          </p:cNvCxnSpPr>
          <p:nvPr/>
        </p:nvCxnSpPr>
        <p:spPr>
          <a:xfrm rot="5400000">
            <a:off x="7143750" y="3562350"/>
            <a:ext cx="228600" cy="419100"/>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Elbow Connector 57"/>
          <p:cNvCxnSpPr>
            <a:stCxn id="94" idx="2"/>
            <a:endCxn id="16" idx="0"/>
          </p:cNvCxnSpPr>
          <p:nvPr/>
        </p:nvCxnSpPr>
        <p:spPr>
          <a:xfrm rot="5400000">
            <a:off x="5676901" y="4838700"/>
            <a:ext cx="228600" cy="3175"/>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Elbow Connector 59"/>
          <p:cNvCxnSpPr>
            <a:stCxn id="97" idx="2"/>
            <a:endCxn id="19" idx="0"/>
          </p:cNvCxnSpPr>
          <p:nvPr/>
        </p:nvCxnSpPr>
        <p:spPr>
          <a:xfrm rot="5400000">
            <a:off x="8191501" y="4838700"/>
            <a:ext cx="228600" cy="3175"/>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 name="Elbow Connector 61"/>
          <p:cNvCxnSpPr>
            <a:stCxn id="95" idx="2"/>
            <a:endCxn id="17" idx="0"/>
          </p:cNvCxnSpPr>
          <p:nvPr/>
        </p:nvCxnSpPr>
        <p:spPr>
          <a:xfrm rot="5400000">
            <a:off x="6515101" y="4838700"/>
            <a:ext cx="228600" cy="3175"/>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4" name="Elbow Connector 63"/>
          <p:cNvCxnSpPr>
            <a:endCxn id="18" idx="0"/>
          </p:cNvCxnSpPr>
          <p:nvPr/>
        </p:nvCxnSpPr>
        <p:spPr>
          <a:xfrm rot="5400000">
            <a:off x="7315201" y="4800600"/>
            <a:ext cx="304800" cy="3175"/>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Elbow Connector 65"/>
          <p:cNvCxnSpPr>
            <a:stCxn id="16" idx="2"/>
            <a:endCxn id="22" idx="0"/>
          </p:cNvCxnSpPr>
          <p:nvPr/>
        </p:nvCxnSpPr>
        <p:spPr>
          <a:xfrm rot="5400000">
            <a:off x="5715001" y="5715000"/>
            <a:ext cx="152400" cy="3175"/>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Elbow Connector 67"/>
          <p:cNvCxnSpPr>
            <a:stCxn id="17" idx="2"/>
            <a:endCxn id="26" idx="0"/>
          </p:cNvCxnSpPr>
          <p:nvPr/>
        </p:nvCxnSpPr>
        <p:spPr>
          <a:xfrm rot="5400000">
            <a:off x="6553201" y="5715000"/>
            <a:ext cx="152400" cy="3175"/>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Elbow Connector 69"/>
          <p:cNvCxnSpPr>
            <a:stCxn id="18" idx="2"/>
            <a:endCxn id="27" idx="0"/>
          </p:cNvCxnSpPr>
          <p:nvPr/>
        </p:nvCxnSpPr>
        <p:spPr>
          <a:xfrm rot="5400000">
            <a:off x="7391401" y="5715000"/>
            <a:ext cx="152400" cy="3175"/>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2" name="Elbow Connector 71"/>
          <p:cNvCxnSpPr>
            <a:stCxn id="19" idx="2"/>
            <a:endCxn id="28" idx="0"/>
          </p:cNvCxnSpPr>
          <p:nvPr/>
        </p:nvCxnSpPr>
        <p:spPr>
          <a:xfrm rot="5400000">
            <a:off x="8229601" y="5715000"/>
            <a:ext cx="152400" cy="3175"/>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349375" y="1658938"/>
            <a:ext cx="403225" cy="246062"/>
          </a:xfrm>
          <a:prstGeom prst="rect">
            <a:avLst/>
          </a:prstGeom>
          <a:noFill/>
        </p:spPr>
        <p:txBody>
          <a:bodyPr wrap="none">
            <a:spAutoFit/>
          </a:bodyPr>
          <a:lstStyle/>
          <a:p>
            <a:pPr eaLnBrk="0" hangingPunct="0">
              <a:defRPr/>
            </a:pPr>
            <a:r>
              <a:rPr lang="en-US" sz="1000" dirty="0">
                <a:latin typeface="+mn-lt"/>
              </a:rPr>
              <a:t>Yes</a:t>
            </a:r>
          </a:p>
        </p:txBody>
      </p:sp>
      <p:sp>
        <p:nvSpPr>
          <p:cNvPr id="74" name="TextBox 73"/>
          <p:cNvSpPr txBox="1"/>
          <p:nvPr/>
        </p:nvSpPr>
        <p:spPr>
          <a:xfrm>
            <a:off x="1349375" y="3259138"/>
            <a:ext cx="358775" cy="246062"/>
          </a:xfrm>
          <a:prstGeom prst="rect">
            <a:avLst/>
          </a:prstGeom>
          <a:noFill/>
        </p:spPr>
        <p:txBody>
          <a:bodyPr wrap="none">
            <a:spAutoFit/>
          </a:bodyPr>
          <a:lstStyle/>
          <a:p>
            <a:pPr eaLnBrk="0" hangingPunct="0">
              <a:defRPr/>
            </a:pPr>
            <a:r>
              <a:rPr lang="en-US" sz="1000" dirty="0">
                <a:latin typeface="+mn-lt"/>
              </a:rPr>
              <a:t>No</a:t>
            </a:r>
          </a:p>
        </p:txBody>
      </p:sp>
      <p:sp>
        <p:nvSpPr>
          <p:cNvPr id="75" name="TextBox 74"/>
          <p:cNvSpPr txBox="1"/>
          <p:nvPr/>
        </p:nvSpPr>
        <p:spPr>
          <a:xfrm>
            <a:off x="3792538" y="1905000"/>
            <a:ext cx="1236662" cy="246063"/>
          </a:xfrm>
          <a:prstGeom prst="rect">
            <a:avLst/>
          </a:prstGeom>
          <a:noFill/>
        </p:spPr>
        <p:txBody>
          <a:bodyPr wrap="none">
            <a:spAutoFit/>
          </a:bodyPr>
          <a:lstStyle/>
          <a:p>
            <a:pPr eaLnBrk="0" hangingPunct="0">
              <a:defRPr/>
            </a:pPr>
            <a:r>
              <a:rPr lang="en-US" sz="1000" dirty="0">
                <a:latin typeface="+mn-lt"/>
              </a:rPr>
              <a:t>Floodplain costs</a:t>
            </a:r>
          </a:p>
        </p:txBody>
      </p:sp>
      <p:sp>
        <p:nvSpPr>
          <p:cNvPr id="76" name="TextBox 75"/>
          <p:cNvSpPr txBox="1"/>
          <p:nvPr/>
        </p:nvSpPr>
        <p:spPr>
          <a:xfrm>
            <a:off x="3792538" y="3276600"/>
            <a:ext cx="1217612" cy="246063"/>
          </a:xfrm>
          <a:prstGeom prst="rect">
            <a:avLst/>
          </a:prstGeom>
          <a:noFill/>
        </p:spPr>
        <p:txBody>
          <a:bodyPr wrap="none">
            <a:spAutoFit/>
          </a:bodyPr>
          <a:lstStyle/>
          <a:p>
            <a:pPr eaLnBrk="0" hangingPunct="0">
              <a:defRPr/>
            </a:pPr>
            <a:r>
              <a:rPr lang="en-US" sz="1000" dirty="0">
                <a:latin typeface="+mn-lt"/>
              </a:rPr>
              <a:t>Remaining basin</a:t>
            </a:r>
          </a:p>
        </p:txBody>
      </p:sp>
      <p:sp>
        <p:nvSpPr>
          <p:cNvPr id="77" name="TextBox 76"/>
          <p:cNvSpPr txBox="1"/>
          <p:nvPr/>
        </p:nvSpPr>
        <p:spPr>
          <a:xfrm>
            <a:off x="3498641" y="4992469"/>
            <a:ext cx="1301959" cy="646331"/>
          </a:xfrm>
          <a:prstGeom prst="rect">
            <a:avLst/>
          </a:prstGeom>
          <a:noFill/>
          <a:ln>
            <a:noFill/>
          </a:ln>
          <a:effectLst>
            <a:softEdge rad="12700"/>
          </a:effectLst>
        </p:spPr>
        <p:txBody>
          <a:bodyPr wrap="none">
            <a:spAutoFit/>
          </a:bodyPr>
          <a:lstStyle/>
          <a:p>
            <a:pPr algn="r" eaLnBrk="0" hangingPunct="0">
              <a:defRPr/>
            </a:pPr>
            <a:r>
              <a:rPr lang="en-US" sz="1200" dirty="0">
                <a:latin typeface="+mn-lt"/>
              </a:rPr>
              <a:t>Basis of rate to</a:t>
            </a:r>
            <a:br>
              <a:rPr lang="en-US" sz="1200" dirty="0">
                <a:latin typeface="+mn-lt"/>
              </a:rPr>
            </a:br>
            <a:r>
              <a:rPr lang="en-US" sz="1200" dirty="0">
                <a:latin typeface="+mn-lt"/>
              </a:rPr>
              <a:t>be applied in</a:t>
            </a:r>
            <a:br>
              <a:rPr lang="en-US" sz="1200" dirty="0">
                <a:latin typeface="+mn-lt"/>
              </a:rPr>
            </a:br>
            <a:r>
              <a:rPr lang="en-US" sz="1200" dirty="0">
                <a:latin typeface="+mn-lt"/>
              </a:rPr>
              <a:t>floodplain only</a:t>
            </a:r>
          </a:p>
        </p:txBody>
      </p:sp>
      <p:sp>
        <p:nvSpPr>
          <p:cNvPr id="78" name="TextBox 77"/>
          <p:cNvSpPr txBox="1"/>
          <p:nvPr/>
        </p:nvSpPr>
        <p:spPr>
          <a:xfrm>
            <a:off x="3300413" y="5715000"/>
            <a:ext cx="1500187" cy="646113"/>
          </a:xfrm>
          <a:prstGeom prst="rect">
            <a:avLst/>
          </a:prstGeom>
          <a:noFill/>
          <a:ln>
            <a:noFill/>
          </a:ln>
        </p:spPr>
        <p:txBody>
          <a:bodyPr wrap="none">
            <a:spAutoFit/>
          </a:bodyPr>
          <a:lstStyle/>
          <a:p>
            <a:pPr algn="r" eaLnBrk="0" hangingPunct="0">
              <a:defRPr/>
            </a:pPr>
            <a:r>
              <a:rPr lang="en-US" sz="1200" dirty="0">
                <a:latin typeface="+mn-lt"/>
              </a:rPr>
              <a:t>Basis of tax or</a:t>
            </a:r>
            <a:br>
              <a:rPr lang="en-US" sz="1200" dirty="0">
                <a:latin typeface="+mn-lt"/>
              </a:rPr>
            </a:br>
            <a:r>
              <a:rPr lang="en-US" sz="1200" dirty="0">
                <a:latin typeface="+mn-lt"/>
              </a:rPr>
              <a:t>rate to be applied</a:t>
            </a:r>
            <a:br>
              <a:rPr lang="en-US" sz="1200" dirty="0">
                <a:latin typeface="+mn-lt"/>
              </a:rPr>
            </a:br>
            <a:r>
              <a:rPr lang="en-US" sz="1200" dirty="0">
                <a:latin typeface="+mn-lt"/>
              </a:rPr>
              <a:t>throughout basin</a:t>
            </a:r>
          </a:p>
        </p:txBody>
      </p:sp>
      <p:sp>
        <p:nvSpPr>
          <p:cNvPr id="81" name="Chevron 80"/>
          <p:cNvSpPr/>
          <p:nvPr/>
        </p:nvSpPr>
        <p:spPr>
          <a:xfrm>
            <a:off x="4953000" y="5105400"/>
            <a:ext cx="228600" cy="381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solidFill>
                <a:schemeClr val="tx1"/>
              </a:solidFill>
            </a:endParaRPr>
          </a:p>
        </p:txBody>
      </p:sp>
      <p:sp>
        <p:nvSpPr>
          <p:cNvPr id="82" name="Chevron 81"/>
          <p:cNvSpPr/>
          <p:nvPr/>
        </p:nvSpPr>
        <p:spPr>
          <a:xfrm>
            <a:off x="4953000" y="5827713"/>
            <a:ext cx="228600" cy="381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solidFill>
                <a:schemeClr val="tx1"/>
              </a:solidFill>
            </a:endParaRPr>
          </a:p>
        </p:txBody>
      </p:sp>
      <p:sp>
        <p:nvSpPr>
          <p:cNvPr id="24625" name="Date Placeholder 3"/>
          <p:cNvSpPr>
            <a:spLocks noGrp="1"/>
          </p:cNvSpPr>
          <p:nvPr>
            <p:ph type="dt" sz="quarter" idx="10"/>
          </p:nvPr>
        </p:nvSpPr>
        <p:spPr bwMode="auto">
          <a:xfrm>
            <a:off x="3733800" y="6408738"/>
            <a:ext cx="4975225" cy="365125"/>
          </a:xfrm>
          <a:noFill/>
          <a:ln>
            <a:miter lim="800000"/>
            <a:headEnd/>
            <a:tailEnd/>
          </a:ln>
        </p:spPr>
        <p:txBody>
          <a:bodyPr wrap="square" lIns="91440" tIns="45720" rIns="91440" bIns="45720" numCol="1" anchorCtr="0" compatLnSpc="1">
            <a:prstTxWarp prst="textNoShape">
              <a:avLst/>
            </a:prstTxWarp>
          </a:bodyPr>
          <a:lstStyle/>
          <a:p>
            <a:pPr algn="r"/>
            <a:r>
              <a:rPr lang="en-US"/>
              <a:t>Chehalis River Basin Flood District Formation</a:t>
            </a:r>
          </a:p>
        </p:txBody>
      </p:sp>
      <p:sp>
        <p:nvSpPr>
          <p:cNvPr id="94" name="Rectangle 93"/>
          <p:cNvSpPr/>
          <p:nvPr/>
        </p:nvSpPr>
        <p:spPr>
          <a:xfrm>
            <a:off x="5410200" y="4495800"/>
            <a:ext cx="762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sz="900" dirty="0"/>
          </a:p>
        </p:txBody>
      </p:sp>
      <p:sp>
        <p:nvSpPr>
          <p:cNvPr id="95" name="Rectangle 94"/>
          <p:cNvSpPr/>
          <p:nvPr/>
        </p:nvSpPr>
        <p:spPr>
          <a:xfrm>
            <a:off x="6248400" y="4495800"/>
            <a:ext cx="762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sz="900" dirty="0"/>
          </a:p>
        </p:txBody>
      </p:sp>
      <p:sp>
        <p:nvSpPr>
          <p:cNvPr id="96" name="Rectangle 95"/>
          <p:cNvSpPr/>
          <p:nvPr/>
        </p:nvSpPr>
        <p:spPr>
          <a:xfrm>
            <a:off x="7086600" y="4495800"/>
            <a:ext cx="762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sz="900" dirty="0"/>
          </a:p>
        </p:txBody>
      </p:sp>
      <p:sp>
        <p:nvSpPr>
          <p:cNvPr id="97" name="Rectangle 96"/>
          <p:cNvSpPr/>
          <p:nvPr/>
        </p:nvSpPr>
        <p:spPr>
          <a:xfrm>
            <a:off x="7924800" y="4495800"/>
            <a:ext cx="762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sz="9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1741</TotalTime>
  <Words>1072</Words>
  <Application>Microsoft Office PowerPoint</Application>
  <PresentationFormat>On-screen Show (4:3)</PresentationFormat>
  <Paragraphs>209</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Preliminary Financial Analysis</vt:lpstr>
      <vt:lpstr>Purpose of Financial Analysis</vt:lpstr>
      <vt:lpstr>Known Costs / Projects</vt:lpstr>
      <vt:lpstr>List: Non-Structural Mitigation Measures</vt:lpstr>
      <vt:lpstr>List: Structural Measures</vt:lpstr>
      <vt:lpstr>Cost Allocation Question #1</vt:lpstr>
      <vt:lpstr>Cost Allocation Question #2</vt:lpstr>
      <vt:lpstr>Potential Allocation Bases</vt:lpstr>
      <vt:lpstr>Proposed Approach</vt:lpstr>
      <vt:lpstr>Rate Authorization</vt:lpstr>
      <vt:lpstr> Revenue Requirement Scenarios</vt:lpstr>
      <vt:lpstr>Summary of Cost Allocations</vt:lpstr>
      <vt:lpstr>Summary of Cost Allocations</vt:lpstr>
      <vt:lpstr>Summary of Rates / Taxes</vt:lpstr>
      <vt:lpstr>Characteristics of Options</vt:lpstr>
      <vt:lpstr>Cost Recovery Evaluation</vt:lpstr>
      <vt:lpstr>Future Fiscal Policies</vt:lpstr>
      <vt:lpstr>Summary of Financial Analysis</vt:lpstr>
      <vt:lpstr>Summary of Financial Analysis</vt:lpstr>
      <vt:lpstr>Next Steps</vt:lpstr>
    </vt:vector>
  </TitlesOfParts>
  <Company>Norton Arnold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ffrazier</dc:creator>
  <cp:lastModifiedBy>fowll</cp:lastModifiedBy>
  <cp:revision>117</cp:revision>
  <dcterms:created xsi:type="dcterms:W3CDTF">2010-06-07T21:11:12Z</dcterms:created>
  <dcterms:modified xsi:type="dcterms:W3CDTF">2011-10-31T22:48:34Z</dcterms:modified>
</cp:coreProperties>
</file>